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83" r:id="rId2"/>
    <p:sldId id="381" r:id="rId3"/>
    <p:sldId id="426" r:id="rId4"/>
    <p:sldId id="427" r:id="rId5"/>
    <p:sldId id="382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8" r:id="rId47"/>
    <p:sldId id="429" r:id="rId48"/>
    <p:sldId id="430" r:id="rId49"/>
    <p:sldId id="431" r:id="rId50"/>
    <p:sldId id="432" r:id="rId51"/>
    <p:sldId id="385" r:id="rId52"/>
    <p:sldId id="43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9" d="100"/>
          <a:sy n="69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23/09/2017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23/09/2017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COMPUTING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MOBILE COMPUTING CHARACTERISTIC</a:t>
            </a:r>
            <a:br>
              <a:rPr lang="en-US" dirty="0"/>
            </a:br>
            <a:r>
              <a:rPr lang="en-US" dirty="0" err="1"/>
              <a:t>Pertemuan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Hendry Gunawan </a:t>
            </a:r>
            <a:r>
              <a:rPr lang="en-US" dirty="0" err="1"/>
              <a:t>S.Kom</a:t>
            </a:r>
            <a:r>
              <a:rPr lang="en-US" dirty="0"/>
              <a:t>, MM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849354-6130-4729-8C79-8219E8A67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933033B5-4FBC-4538-8E87-C368F5B310EE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B8F29CA-7112-41EC-8875-BF596B083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Taxonomy of Client/Server Adaptations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271631D-46BF-42D1-8EAA-A207B6FD5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17700"/>
            <a:ext cx="6858000" cy="44831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400" b="1"/>
              <a:t>System-transparent, application-transparent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000"/>
              <a:t>The conventional, “</a:t>
            </a:r>
            <a:r>
              <a:rPr lang="en-US" altLang="en-US" sz="2000" i="1"/>
              <a:t>unaware</a:t>
            </a:r>
            <a:r>
              <a:rPr lang="en-US" altLang="en-US" sz="2000"/>
              <a:t>” client/server model</a:t>
            </a:r>
            <a:endParaRPr lang="en-US" altLang="en-US" sz="240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400" b="1"/>
              <a:t>System-aware, application-transparent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000"/>
              <a:t>the client/proxy/server model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000"/>
              <a:t>the disconnected operation model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400" b="1"/>
              <a:t>System-transparent, application-aware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000"/>
              <a:t>dynamic client/server model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000"/>
              <a:t>the mobile agent (object) model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en-US" sz="2400" b="1"/>
              <a:t>System-aware, application-aware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01483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AA828C-B787-47C7-A717-AE969081F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CBB6FD91-7073-4134-A572-9617E426E3DA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1B7D8D2-B6CD-46C9-8499-3C6D857D7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i="1"/>
              <a:t>Unaware</a:t>
            </a:r>
            <a:r>
              <a:rPr lang="en-US" altLang="en-US"/>
              <a:t> Client/Server Model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179C419-E931-43B3-B862-8F341DE8C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91450" cy="41021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Full client on mobile host and full server on fixed network (SLIP/PPP C/S)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Client and Server are not mobility-aware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Client caching does not work as the client can be disconnected when the server invalidates the cache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Not reliable and of unpredictable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Requires special cache invalidation algorithms to enable caching despite long client disconnections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80863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B68B7D-370F-4955-B544-59ED66F92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5693B8B2-7B79-403B-BEB2-FC03EB7D1A8A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5696086-0CFC-4C58-8305-5A5A6AA75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772400" cy="1431925"/>
          </a:xfrm>
        </p:spPr>
        <p:txBody>
          <a:bodyPr/>
          <a:lstStyle/>
          <a:p>
            <a:pPr eaLnBrk="1" hangingPunct="1"/>
            <a:r>
              <a:rPr lang="en-US" altLang="en-US"/>
              <a:t>The Client/Proxy/Server Model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6677CE1-DD40-45CA-8052-A5882A631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525963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Adding mobility-awareness between the client and the server. Client and server are not mobility-aware.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Proxy functions as a client to the fixed network server, and as a mobility-aware server to the mobile client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Proxy may be placed in the mobile host (Coda’s Venus), or the fixed network, or both (WebExpress)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Application- and user-dependent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One advantage: enables </a:t>
            </a:r>
            <a:r>
              <a:rPr lang="en-US" altLang="en-US" sz="2800" i="1"/>
              <a:t>thin client </a:t>
            </a:r>
            <a:r>
              <a:rPr lang="en-US" altLang="en-US" sz="2800"/>
              <a:t>design for resource-poor  mobile computers</a:t>
            </a:r>
          </a:p>
        </p:txBody>
      </p:sp>
    </p:spTree>
    <p:extLst>
      <p:ext uri="{BB962C8B-B14F-4D97-AF65-F5344CB8AC3E}">
        <p14:creationId xmlns:p14="http://schemas.microsoft.com/office/powerpoint/2010/main" val="184265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48A84C-A08A-48C1-A231-4176849A2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BF5521C0-7A36-4E28-B962-FC70ED815C28}" type="slidenum">
              <a:rPr lang="en-US" altLang="en-US" sz="1400">
                <a:latin typeface="Arial" panose="020B0604020202020204" pitchFamily="34" charset="0"/>
              </a:rPr>
              <a:pPr/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FF6B2A9-9BD2-413C-B3AB-20271EB38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/>
              <a:t>Thin Client/Server Model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FB721D8-73E5-4477-86E2-6FCD8FEC3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3962400"/>
            <a:ext cx="6562725" cy="1900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Thin client fits in resource poor mobile devices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Requires at least weak connection, but generates bounded communication traffic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Examples: CITRIX WinFrame and ICA thin client; InfoPad</a:t>
            </a:r>
            <a:endParaRPr lang="en-US" altLang="en-US" sz="2800"/>
          </a:p>
        </p:txBody>
      </p:sp>
      <p:grpSp>
        <p:nvGrpSpPr>
          <p:cNvPr id="27653" name="Group 4">
            <a:extLst>
              <a:ext uri="{FF2B5EF4-FFF2-40B4-BE49-F238E27FC236}">
                <a16:creationId xmlns:a16="http://schemas.microsoft.com/office/drawing/2014/main" id="{DD8A49CF-894C-4636-89A2-95E3F043DAEF}"/>
              </a:ext>
            </a:extLst>
          </p:cNvPr>
          <p:cNvGrpSpPr>
            <a:grpSpLocks/>
          </p:cNvGrpSpPr>
          <p:nvPr/>
        </p:nvGrpSpPr>
        <p:grpSpPr bwMode="auto">
          <a:xfrm>
            <a:off x="1646238" y="2422525"/>
            <a:ext cx="6145212" cy="1479550"/>
            <a:chOff x="827" y="1492"/>
            <a:chExt cx="3871" cy="932"/>
          </a:xfrm>
        </p:grpSpPr>
        <p:sp>
          <p:nvSpPr>
            <p:cNvPr id="27654" name="Rectangle 5">
              <a:extLst>
                <a:ext uri="{FF2B5EF4-FFF2-40B4-BE49-F238E27FC236}">
                  <a16:creationId xmlns:a16="http://schemas.microsoft.com/office/drawing/2014/main" id="{EA44B1A8-03B3-4BEC-BC01-6EEF537FC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1749"/>
              <a:ext cx="508" cy="4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55" name="Rectangle 6">
              <a:extLst>
                <a:ext uri="{FF2B5EF4-FFF2-40B4-BE49-F238E27FC236}">
                  <a16:creationId xmlns:a16="http://schemas.microsoft.com/office/drawing/2014/main" id="{16463631-F34E-40E6-828B-08258EC6F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492"/>
              <a:ext cx="1132" cy="9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56" name="Line 7">
              <a:extLst>
                <a:ext uri="{FF2B5EF4-FFF2-40B4-BE49-F238E27FC236}">
                  <a16:creationId xmlns:a16="http://schemas.microsoft.com/office/drawing/2014/main" id="{3DCF4F31-2218-485D-9129-8AABA1BCF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9" y="1898"/>
              <a:ext cx="2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Line 8">
              <a:extLst>
                <a:ext uri="{FF2B5EF4-FFF2-40B4-BE49-F238E27FC236}">
                  <a16:creationId xmlns:a16="http://schemas.microsoft.com/office/drawing/2014/main" id="{978614ED-4609-4318-8477-7980137850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386" y="2098"/>
              <a:ext cx="213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Text Box 9">
              <a:extLst>
                <a:ext uri="{FF2B5EF4-FFF2-40B4-BE49-F238E27FC236}">
                  <a16:creationId xmlns:a16="http://schemas.microsoft.com/office/drawing/2014/main" id="{6BAE1F2A-5BCB-46F7-B525-C9F6DCC38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" y="1662"/>
              <a:ext cx="2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Keyboard and mouse events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59" name="Text Box 10">
              <a:extLst>
                <a:ext uri="{FF2B5EF4-FFF2-40B4-BE49-F238E27FC236}">
                  <a16:creationId xmlns:a16="http://schemas.microsoft.com/office/drawing/2014/main" id="{6E0DE172-601D-4EE6-A8E2-8D8B146D6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2056"/>
              <a:ext cx="10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Display events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60" name="Text Box 11">
              <a:extLst>
                <a:ext uri="{FF2B5EF4-FFF2-40B4-BE49-F238E27FC236}">
                  <a16:creationId xmlns:a16="http://schemas.microsoft.com/office/drawing/2014/main" id="{93588A80-46DD-49D3-99BC-4781908A0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2" y="1846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800">
                  <a:latin typeface="Times New Roman" panose="02020603050405020304" pitchFamily="18" charset="0"/>
                </a:rPr>
                <a:t>Server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61" name="Text Box 12">
              <a:extLst>
                <a:ext uri="{FF2B5EF4-FFF2-40B4-BE49-F238E27FC236}">
                  <a16:creationId xmlns:a16="http://schemas.microsoft.com/office/drawing/2014/main" id="{3FB4C813-0BE8-4F3F-9EE9-62A45DEF8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" y="1763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800">
                  <a:latin typeface="Times New Roman" panose="02020603050405020304" pitchFamily="18" charset="0"/>
                </a:rPr>
                <a:t>Thin</a:t>
              </a:r>
            </a:p>
            <a:p>
              <a:r>
                <a:rPr lang="en-US" altLang="en-US" sz="1800">
                  <a:latin typeface="Times New Roman" panose="02020603050405020304" pitchFamily="18" charset="0"/>
                </a:rPr>
                <a:t>Client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75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26A59824-27CB-4620-AAF6-6B64AEE9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10582B6C-2EA7-4C25-8EF7-59469BF0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8B951F89-32F7-4B36-97ED-48CC079C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906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Send keystroke k</a:t>
            </a: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51EBE837-3D71-4DAB-820F-B8BEC8579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43000"/>
            <a:ext cx="1905000" cy="1042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Thin Client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Manager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E68C7484-EA5F-4923-B36F-455F543CD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143000"/>
            <a:ext cx="1905000" cy="1042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Thin Client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Server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923CF8A0-AA26-4504-A183-BE9A3FDD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0"/>
            <a:ext cx="396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2. Send Keystroke “k” to word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DE1227F3-EF25-4AC2-9A4E-D61416B8C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3. Grab the window as a bitmap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7F1245F7-DF2E-434E-943A-AFC1B7B7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480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4. Take the difference btw. bitmaps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79562B63-5291-491D-81F8-088279100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5. Compress &amp; Send difference to client</a:t>
            </a:r>
          </a:p>
        </p:txBody>
      </p:sp>
      <p:pic>
        <p:nvPicPr>
          <p:cNvPr id="28683" name="Picture 11">
            <a:extLst>
              <a:ext uri="{FF2B5EF4-FFF2-40B4-BE49-F238E27FC236}">
                <a16:creationId xmlns:a16="http://schemas.microsoft.com/office/drawing/2014/main" id="{15377C58-CD27-449C-ADED-755B02AB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1050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>
            <a:extLst>
              <a:ext uri="{FF2B5EF4-FFF2-40B4-BE49-F238E27FC236}">
                <a16:creationId xmlns:a16="http://schemas.microsoft.com/office/drawing/2014/main" id="{EAB17A99-A0D1-40D8-A961-08DEF234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21050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13">
            <a:extLst>
              <a:ext uri="{FF2B5EF4-FFF2-40B4-BE49-F238E27FC236}">
                <a16:creationId xmlns:a16="http://schemas.microsoft.com/office/drawing/2014/main" id="{B7A9E4A9-26F1-46A9-B4A9-E6E976D3D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289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1. Type k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F9747589-AA91-4E2F-B69B-FCE14A63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365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6. Decompress difference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D2572AFD-4E60-4160-AB3F-73DBDC44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7. Overlay the difference</a:t>
            </a:r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7B79BA64-5D91-49F1-99BF-32472CAF58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8288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24D3030B-F23D-4E8C-89EA-1D9D7F5E5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288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Compressed difference</a:t>
            </a: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8" name="Line 18">
            <a:extLst>
              <a:ext uri="{FF2B5EF4-FFF2-40B4-BE49-F238E27FC236}">
                <a16:creationId xmlns:a16="http://schemas.microsoft.com/office/drawing/2014/main" id="{54588272-7B0E-4DA5-876D-A349461E5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4478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6F662BA2-E075-4C0D-807A-B50E5B125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257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00"/>
                </a:solidFill>
                <a:latin typeface="Bookman Old Style" panose="02050604050505020204" pitchFamily="18" charset="0"/>
              </a:rPr>
              <a:t>k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A7E43691-0E85-4357-AE65-F10BB6CB7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81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00"/>
                </a:solidFill>
                <a:latin typeface="Bookman Old Style" panose="02050604050505020204" pitchFamily="18" charset="0"/>
              </a:rPr>
              <a:t>k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81" name="Rectangle 21">
            <a:extLst>
              <a:ext uri="{FF2B5EF4-FFF2-40B4-BE49-F238E27FC236}">
                <a16:creationId xmlns:a16="http://schemas.microsoft.com/office/drawing/2014/main" id="{9DBF170A-3E73-4296-857E-0D0559D30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algn="ctr" eaLnBrk="1" hangingPunct="1"/>
            <a:r>
              <a:rPr lang="en-US" altLang="en-US" sz="4400"/>
              <a:t>How does T/C Work?</a:t>
            </a:r>
            <a:endParaRPr kumimoji="1"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3" grpId="0" autoUpdateAnimBg="0"/>
      <p:bldP spid="15374" grpId="0" autoUpdateAnimBg="0"/>
      <p:bldP spid="15375" grpId="0" autoUpdateAnimBg="0"/>
      <p:bldP spid="15377" grpId="0" autoUpdateAnimBg="0"/>
      <p:bldP spid="15379" grpId="0" autoUpdateAnimBg="0"/>
      <p:bldP spid="1538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>
            <a:extLst>
              <a:ext uri="{FF2B5EF4-FFF2-40B4-BE49-F238E27FC236}">
                <a16:creationId xmlns:a16="http://schemas.microsoft.com/office/drawing/2014/main" id="{EB55E562-71AF-492F-9BBC-FC2FF924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Wireless T/C Challenges</a:t>
            </a:r>
          </a:p>
        </p:txBody>
      </p:sp>
      <p:sp>
        <p:nvSpPr>
          <p:cNvPr id="29699" name="Content Placeholder 3">
            <a:extLst>
              <a:ext uri="{FF2B5EF4-FFF2-40B4-BE49-F238E27FC236}">
                <a16:creationId xmlns:a16="http://schemas.microsoft.com/office/drawing/2014/main" id="{8CA38286-B436-4027-AC6B-4862BAB12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Active Components</a:t>
            </a:r>
          </a:p>
          <a:p>
            <a:r>
              <a:rPr lang="en-US" altLang="en-US" dirty="0"/>
              <a:t>Intense Interactions</a:t>
            </a:r>
          </a:p>
          <a:p>
            <a:r>
              <a:rPr lang="en-US" altLang="en-US" dirty="0"/>
              <a:t>Total Disconnection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523077-9CF8-4AFC-8DEA-10701DE0D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D6C9575B-20C6-420E-8ECD-728869EDE6E8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9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D0945F8-2E2E-46DB-90AF-AD0873D01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T/C Localization Gradient</a:t>
            </a:r>
          </a:p>
        </p:txBody>
      </p:sp>
      <p:sp>
        <p:nvSpPr>
          <p:cNvPr id="35858" name="Rectangle 18">
            <a:extLst>
              <a:ext uri="{FF2B5EF4-FFF2-40B4-BE49-F238E27FC236}">
                <a16:creationId xmlns:a16="http://schemas.microsoft.com/office/drawing/2014/main" id="{B9AD9112-1B15-4C3E-933E-6C304872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362200"/>
            <a:ext cx="4953000" cy="3200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A6FAA3C0-24D1-408A-84D9-9AA2FE01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9000"/>
            <a:ext cx="116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Mobile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Computing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0727" name="Text Box 5">
            <a:extLst>
              <a:ext uri="{FF2B5EF4-FFF2-40B4-BE49-F238E27FC236}">
                <a16:creationId xmlns:a16="http://schemas.microsoft.com/office/drawing/2014/main" id="{3F8C6972-7598-417D-9641-B66472592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649538"/>
            <a:ext cx="9239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rgbClr val="000000"/>
                </a:solidFill>
              </a:rPr>
              <a:t>Connected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28" name="Text Box 6">
            <a:extLst>
              <a:ext uri="{FF2B5EF4-FFF2-40B4-BE49-F238E27FC236}">
                <a16:creationId xmlns:a16="http://schemas.microsoft.com/office/drawing/2014/main" id="{45D7AD3D-F725-4889-A4C1-E933EF3B8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114675"/>
            <a:ext cx="889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rgbClr val="000000"/>
                </a:solidFill>
              </a:rPr>
              <a:t>Weakly</a:t>
            </a:r>
            <a:endParaRPr lang="en-US" altLang="en-US" sz="11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300">
                <a:solidFill>
                  <a:srgbClr val="000000"/>
                </a:solidFill>
              </a:rPr>
              <a:t>Connected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29" name="Text Box 7">
            <a:extLst>
              <a:ext uri="{FF2B5EF4-FFF2-40B4-BE49-F238E27FC236}">
                <a16:creationId xmlns:a16="http://schemas.microsoft.com/office/drawing/2014/main" id="{1E56C196-659C-47B7-B3C8-DB5A3047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43400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Disconnected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0730" name="Text Box 8">
            <a:extLst>
              <a:ext uri="{FF2B5EF4-FFF2-40B4-BE49-F238E27FC236}">
                <a16:creationId xmlns:a16="http://schemas.microsoft.com/office/drawing/2014/main" id="{E53081B2-2A54-4879-8174-95EDA527F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122738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0000FF"/>
                </a:solidFill>
              </a:rPr>
              <a:t>Localization</a:t>
            </a:r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30731" name="Line 9">
            <a:extLst>
              <a:ext uri="{FF2B5EF4-FFF2-40B4-BE49-F238E27FC236}">
                <a16:creationId xmlns:a16="http://schemas.microsoft.com/office/drawing/2014/main" id="{6B161707-8D82-4570-A03D-8432EBB9A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3425" y="3609975"/>
            <a:ext cx="282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0">
            <a:extLst>
              <a:ext uri="{FF2B5EF4-FFF2-40B4-BE49-F238E27FC236}">
                <a16:creationId xmlns:a16="http://schemas.microsoft.com/office/drawing/2014/main" id="{36B54EFD-0703-4C61-83FE-6E7B023AA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2801938"/>
            <a:ext cx="0" cy="1690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1">
            <a:extLst>
              <a:ext uri="{FF2B5EF4-FFF2-40B4-BE49-F238E27FC236}">
                <a16:creationId xmlns:a16="http://schemas.microsoft.com/office/drawing/2014/main" id="{AABA5556-0EF8-4413-9E13-150176BD5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2801938"/>
            <a:ext cx="563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2">
            <a:extLst>
              <a:ext uri="{FF2B5EF4-FFF2-40B4-BE49-F238E27FC236}">
                <a16:creationId xmlns:a16="http://schemas.microsoft.com/office/drawing/2014/main" id="{CADC89C4-B2EA-4B3D-B7CF-2D30248E4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288" y="339725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3">
            <a:extLst>
              <a:ext uri="{FF2B5EF4-FFF2-40B4-BE49-F238E27FC236}">
                <a16:creationId xmlns:a16="http://schemas.microsoft.com/office/drawing/2014/main" id="{9AD35BF8-8C88-42CB-BDDB-A04611407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4492625"/>
            <a:ext cx="563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AutoShape 14">
            <a:extLst>
              <a:ext uri="{FF2B5EF4-FFF2-40B4-BE49-F238E27FC236}">
                <a16:creationId xmlns:a16="http://schemas.microsoft.com/office/drawing/2014/main" id="{62BCD4C7-9CA0-438B-839D-4A8D6D71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19400"/>
            <a:ext cx="844550" cy="1760538"/>
          </a:xfrm>
          <a:prstGeom prst="rtTriangle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0737" name="Line 15">
            <a:extLst>
              <a:ext uri="{FF2B5EF4-FFF2-40B4-BE49-F238E27FC236}">
                <a16:creationId xmlns:a16="http://schemas.microsoft.com/office/drawing/2014/main" id="{1094FF92-E5EB-4E49-8362-7AF1CFED0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819400"/>
            <a:ext cx="0" cy="1735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57CFB796-2700-4813-B219-179A07F9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4122738"/>
            <a:ext cx="1250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2D2D8A"/>
                </a:solidFill>
              </a:rPr>
              <a:t>Localization</a:t>
            </a:r>
            <a:endParaRPr lang="en-US" altLang="en-US" sz="140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3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6128E01-12AE-4732-9FB2-966FA018B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Localization Space</a:t>
            </a:r>
          </a:p>
        </p:txBody>
      </p:sp>
      <p:grpSp>
        <p:nvGrpSpPr>
          <p:cNvPr id="31747" name="Group 4">
            <a:extLst>
              <a:ext uri="{FF2B5EF4-FFF2-40B4-BE49-F238E27FC236}">
                <a16:creationId xmlns:a16="http://schemas.microsoft.com/office/drawing/2014/main" id="{BE999B44-C9B9-4C2E-B275-08BEE2DA42E5}"/>
              </a:ext>
            </a:extLst>
          </p:cNvPr>
          <p:cNvGrpSpPr>
            <a:grpSpLocks/>
          </p:cNvGrpSpPr>
          <p:nvPr/>
        </p:nvGrpSpPr>
        <p:grpSpPr bwMode="auto">
          <a:xfrm>
            <a:off x="2860675" y="4267200"/>
            <a:ext cx="1219200" cy="533400"/>
            <a:chOff x="1488" y="2256"/>
            <a:chExt cx="768" cy="192"/>
          </a:xfrm>
        </p:grpSpPr>
        <p:sp>
          <p:nvSpPr>
            <p:cNvPr id="31772" name="Line 5">
              <a:extLst>
                <a:ext uri="{FF2B5EF4-FFF2-40B4-BE49-F238E27FC236}">
                  <a16:creationId xmlns:a16="http://schemas.microsoft.com/office/drawing/2014/main" id="{582ED96E-E192-4215-B072-1B3C57C8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6">
              <a:extLst>
                <a:ext uri="{FF2B5EF4-FFF2-40B4-BE49-F238E27FC236}">
                  <a16:creationId xmlns:a16="http://schemas.microsoft.com/office/drawing/2014/main" id="{6E958EEE-A896-4478-BEC6-8460D7C3A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Line 7">
              <a:extLst>
                <a:ext uri="{FF2B5EF4-FFF2-40B4-BE49-F238E27FC236}">
                  <a16:creationId xmlns:a16="http://schemas.microsoft.com/office/drawing/2014/main" id="{B9A6B0EE-8383-441D-A57A-F34E025BC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Line 8">
              <a:extLst>
                <a:ext uri="{FF2B5EF4-FFF2-40B4-BE49-F238E27FC236}">
                  <a16:creationId xmlns:a16="http://schemas.microsoft.com/office/drawing/2014/main" id="{243282EE-1DB9-422F-B507-B8CB9A0D6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8" name="Line 9">
            <a:extLst>
              <a:ext uri="{FF2B5EF4-FFF2-40B4-BE49-F238E27FC236}">
                <a16:creationId xmlns:a16="http://schemas.microsoft.com/office/drawing/2014/main" id="{19BF3EE3-7038-4FE8-B387-838708937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2463" y="2505075"/>
            <a:ext cx="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10">
            <a:extLst>
              <a:ext uri="{FF2B5EF4-FFF2-40B4-BE49-F238E27FC236}">
                <a16:creationId xmlns:a16="http://schemas.microsoft.com/office/drawing/2014/main" id="{22BE628D-7DD2-4EA0-997A-3BDF5E7E4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2836863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11">
            <a:extLst>
              <a:ext uri="{FF2B5EF4-FFF2-40B4-BE49-F238E27FC236}">
                <a16:creationId xmlns:a16="http://schemas.microsoft.com/office/drawing/2014/main" id="{EB27AAAF-1D62-465E-9C3F-12065135B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2836863"/>
            <a:ext cx="0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12">
            <a:extLst>
              <a:ext uri="{FF2B5EF4-FFF2-40B4-BE49-F238E27FC236}">
                <a16:creationId xmlns:a16="http://schemas.microsoft.com/office/drawing/2014/main" id="{BE1CBD53-ED7A-4945-AAE8-CF6F2573E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338" y="2836863"/>
            <a:ext cx="0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13">
            <a:extLst>
              <a:ext uri="{FF2B5EF4-FFF2-40B4-BE49-F238E27FC236}">
                <a16:creationId xmlns:a16="http://schemas.microsoft.com/office/drawing/2014/main" id="{E177C82B-2705-4E03-BE28-5883F927E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575" y="2854325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14">
            <a:extLst>
              <a:ext uri="{FF2B5EF4-FFF2-40B4-BE49-F238E27FC236}">
                <a16:creationId xmlns:a16="http://schemas.microsoft.com/office/drawing/2014/main" id="{45DC7BBB-C99A-43CD-8648-C4BB4AAFE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2836863"/>
            <a:ext cx="0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5">
            <a:extLst>
              <a:ext uri="{FF2B5EF4-FFF2-40B4-BE49-F238E27FC236}">
                <a16:creationId xmlns:a16="http://schemas.microsoft.com/office/drawing/2014/main" id="{FC95AE92-74FE-4FE2-B80C-6D5DA539D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665538"/>
            <a:ext cx="11430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Applications</a:t>
            </a:r>
          </a:p>
        </p:txBody>
      </p:sp>
      <p:sp>
        <p:nvSpPr>
          <p:cNvPr id="31755" name="Text Box 16">
            <a:extLst>
              <a:ext uri="{FF2B5EF4-FFF2-40B4-BE49-F238E27FC236}">
                <a16:creationId xmlns:a16="http://schemas.microsoft.com/office/drawing/2014/main" id="{61968F84-9270-41C6-9CD8-E2303135F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3698875"/>
            <a:ext cx="72231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Events</a:t>
            </a:r>
            <a:endParaRPr lang="en-US" altLang="en-US"/>
          </a:p>
        </p:txBody>
      </p:sp>
      <p:sp>
        <p:nvSpPr>
          <p:cNvPr id="31756" name="Text Box 17">
            <a:extLst>
              <a:ext uri="{FF2B5EF4-FFF2-40B4-BE49-F238E27FC236}">
                <a16:creationId xmlns:a16="http://schemas.microsoft.com/office/drawing/2014/main" id="{7F22749F-A888-4EAB-8C43-3AE73A33D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63" y="4203700"/>
            <a:ext cx="4826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Data</a:t>
            </a:r>
            <a:endParaRPr lang="en-US" altLang="en-US"/>
          </a:p>
        </p:txBody>
      </p:sp>
      <p:sp>
        <p:nvSpPr>
          <p:cNvPr id="31757" name="Text Box 18">
            <a:extLst>
              <a:ext uri="{FF2B5EF4-FFF2-40B4-BE49-F238E27FC236}">
                <a16:creationId xmlns:a16="http://schemas.microsoft.com/office/drawing/2014/main" id="{9120397A-1D87-4FBD-880A-715CCFB6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3665538"/>
            <a:ext cx="700087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Others</a:t>
            </a:r>
            <a:endParaRPr lang="en-US" altLang="en-US"/>
          </a:p>
        </p:txBody>
      </p:sp>
      <p:sp>
        <p:nvSpPr>
          <p:cNvPr id="31758" name="Text Box 19">
            <a:extLst>
              <a:ext uri="{FF2B5EF4-FFF2-40B4-BE49-F238E27FC236}">
                <a16:creationId xmlns:a16="http://schemas.microsoft.com/office/drawing/2014/main" id="{D80BBD85-DAAB-483C-BC32-F94B9DFF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00600"/>
            <a:ext cx="6080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Mouse</a:t>
            </a:r>
            <a:endParaRPr lang="en-US" altLang="en-US"/>
          </a:p>
        </p:txBody>
      </p:sp>
      <p:sp>
        <p:nvSpPr>
          <p:cNvPr id="31759" name="Text Box 20">
            <a:extLst>
              <a:ext uri="{FF2B5EF4-FFF2-40B4-BE49-F238E27FC236}">
                <a16:creationId xmlns:a16="http://schemas.microsoft.com/office/drawing/2014/main" id="{AF6E50FB-C283-4ACC-A9DA-C7FEEE83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00600"/>
            <a:ext cx="4048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KB</a:t>
            </a:r>
            <a:endParaRPr lang="en-US" altLang="en-US"/>
          </a:p>
        </p:txBody>
      </p:sp>
      <p:sp>
        <p:nvSpPr>
          <p:cNvPr id="31760" name="Text Box 21">
            <a:extLst>
              <a:ext uri="{FF2B5EF4-FFF2-40B4-BE49-F238E27FC236}">
                <a16:creationId xmlns:a16="http://schemas.microsoft.com/office/drawing/2014/main" id="{9B0F17E6-9958-45F0-A193-AB2EAE53A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5588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Voice</a:t>
            </a:r>
            <a:endParaRPr lang="en-US" altLang="en-US"/>
          </a:p>
        </p:txBody>
      </p:sp>
      <p:grpSp>
        <p:nvGrpSpPr>
          <p:cNvPr id="31761" name="Group 22">
            <a:extLst>
              <a:ext uri="{FF2B5EF4-FFF2-40B4-BE49-F238E27FC236}">
                <a16:creationId xmlns:a16="http://schemas.microsoft.com/office/drawing/2014/main" id="{A662C9B1-E170-4BB8-8021-E306D18297D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5257800"/>
            <a:ext cx="1284288" cy="533400"/>
            <a:chOff x="1488" y="2256"/>
            <a:chExt cx="768" cy="192"/>
          </a:xfrm>
        </p:grpSpPr>
        <p:sp>
          <p:nvSpPr>
            <p:cNvPr id="31768" name="Line 23">
              <a:extLst>
                <a:ext uri="{FF2B5EF4-FFF2-40B4-BE49-F238E27FC236}">
                  <a16:creationId xmlns:a16="http://schemas.microsoft.com/office/drawing/2014/main" id="{6722F21D-02FD-4E35-8C90-CFD316D71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24">
              <a:extLst>
                <a:ext uri="{FF2B5EF4-FFF2-40B4-BE49-F238E27FC236}">
                  <a16:creationId xmlns:a16="http://schemas.microsoft.com/office/drawing/2014/main" id="{2A87C5F7-3EC2-4A05-8DBC-8775991FA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25">
              <a:extLst>
                <a:ext uri="{FF2B5EF4-FFF2-40B4-BE49-F238E27FC236}">
                  <a16:creationId xmlns:a16="http://schemas.microsoft.com/office/drawing/2014/main" id="{40D2621C-C1A8-431D-B5E3-090D0B70A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Line 26">
              <a:extLst>
                <a:ext uri="{FF2B5EF4-FFF2-40B4-BE49-F238E27FC236}">
                  <a16:creationId xmlns:a16="http://schemas.microsoft.com/office/drawing/2014/main" id="{938BD279-766B-4ACE-AF65-AF7D33F0F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27">
            <a:extLst>
              <a:ext uri="{FF2B5EF4-FFF2-40B4-BE49-F238E27FC236}">
                <a16:creationId xmlns:a16="http://schemas.microsoft.com/office/drawing/2014/main" id="{D1C8B852-31CC-4B74-96B7-84A6F2A57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5791200"/>
            <a:ext cx="661987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Replica</a:t>
            </a:r>
            <a:endParaRPr lang="en-US" altLang="en-US" sz="1400"/>
          </a:p>
        </p:txBody>
      </p:sp>
      <p:sp>
        <p:nvSpPr>
          <p:cNvPr id="31763" name="Text Box 28">
            <a:extLst>
              <a:ext uri="{FF2B5EF4-FFF2-40B4-BE49-F238E27FC236}">
                <a16:creationId xmlns:a16="http://schemas.microsoft.com/office/drawing/2014/main" id="{3519F79B-2A64-4223-A32E-06B75A61B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5791200"/>
            <a:ext cx="92551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Fragment</a:t>
            </a:r>
            <a:endParaRPr lang="en-US" altLang="en-US"/>
          </a:p>
        </p:txBody>
      </p:sp>
      <p:sp>
        <p:nvSpPr>
          <p:cNvPr id="31764" name="Text Box 29">
            <a:extLst>
              <a:ext uri="{FF2B5EF4-FFF2-40B4-BE49-F238E27FC236}">
                <a16:creationId xmlns:a16="http://schemas.microsoft.com/office/drawing/2014/main" id="{6585C799-F2A6-426C-9DD8-2705F082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5791200"/>
            <a:ext cx="57626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Cache</a:t>
            </a:r>
            <a:endParaRPr lang="en-US" altLang="en-US"/>
          </a:p>
        </p:txBody>
      </p:sp>
      <p:sp>
        <p:nvSpPr>
          <p:cNvPr id="31765" name="Text Box 30">
            <a:extLst>
              <a:ext uri="{FF2B5EF4-FFF2-40B4-BE49-F238E27FC236}">
                <a16:creationId xmlns:a16="http://schemas.microsoft.com/office/drawing/2014/main" id="{C8169085-869E-4CE1-8586-A972ED2A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2286000"/>
            <a:ext cx="11588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200"/>
              <a:t>Localizations</a:t>
            </a:r>
          </a:p>
        </p:txBody>
      </p:sp>
      <p:sp>
        <p:nvSpPr>
          <p:cNvPr id="31766" name="Line 32">
            <a:extLst>
              <a:ext uri="{FF2B5EF4-FFF2-40B4-BE49-F238E27FC236}">
                <a16:creationId xmlns:a16="http://schemas.microsoft.com/office/drawing/2014/main" id="{677C5E79-2443-475A-9850-75A634C37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495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33">
            <a:extLst>
              <a:ext uri="{FF2B5EF4-FFF2-40B4-BE49-F238E27FC236}">
                <a16:creationId xmlns:a16="http://schemas.microsoft.com/office/drawing/2014/main" id="{702261B6-BEBF-4D80-99DD-A77C16E42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4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C91029C0-F958-4056-8E96-52261C9EB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Active Components</a:t>
            </a:r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9BEA6FDF-F884-408A-B2E3-905FC06010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895600"/>
          <a:ext cx="1828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942784" imgH="409738" progId="Paint.Picture">
                  <p:embed/>
                </p:oleObj>
              </mc:Choice>
              <mc:Fallback>
                <p:oleObj name="Bitmap Image" r:id="rId3" imgW="942784" imgH="409738" progId="Paint.Picture">
                  <p:embed/>
                  <p:pic>
                    <p:nvPicPr>
                      <p:cNvPr id="32770" name="Object 2">
                        <a:extLst>
                          <a:ext uri="{FF2B5EF4-FFF2-40B4-BE49-F238E27FC236}">
                            <a16:creationId xmlns:a16="http://schemas.microsoft.com/office/drawing/2014/main" id="{9BEA6FDF-F884-408A-B2E3-905FC0601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1828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7CFBB8C8-C0A1-4BFE-9CFF-A26E101906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895600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5" imgW="990638" imgH="457249" progId="Paint.Picture">
                  <p:embed/>
                </p:oleObj>
              </mc:Choice>
              <mc:Fallback>
                <p:oleObj name="Bitmap Image" r:id="rId5" imgW="990638" imgH="457249" progId="Paint.Picture">
                  <p:embed/>
                  <p:pic>
                    <p:nvPicPr>
                      <p:cNvPr id="32771" name="Object 3">
                        <a:extLst>
                          <a:ext uri="{FF2B5EF4-FFF2-40B4-BE49-F238E27FC236}">
                            <a16:creationId xmlns:a16="http://schemas.microsoft.com/office/drawing/2014/main" id="{7CFBB8C8-C0A1-4BFE-9CFF-A26E101906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95600"/>
                        <a:ext cx="182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AutoShape 9">
            <a:extLst>
              <a:ext uri="{FF2B5EF4-FFF2-40B4-BE49-F238E27FC236}">
                <a16:creationId xmlns:a16="http://schemas.microsoft.com/office/drawing/2014/main" id="{98BA61BD-C4F4-418F-BF70-B5867095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4724400" cy="1066800"/>
          </a:xfrm>
          <a:prstGeom prst="curvedDownArrow">
            <a:avLst>
              <a:gd name="adj1" fmla="val 88571"/>
              <a:gd name="adj2" fmla="val 17714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AutoShape 13">
            <a:extLst>
              <a:ext uri="{FF2B5EF4-FFF2-40B4-BE49-F238E27FC236}">
                <a16:creationId xmlns:a16="http://schemas.microsoft.com/office/drawing/2014/main" id="{F3EDAEA5-98BE-4A8D-BF59-9DCB8B8C17D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905000" y="3886200"/>
            <a:ext cx="4724400" cy="1371600"/>
          </a:xfrm>
          <a:prstGeom prst="curvedDownArrow">
            <a:avLst>
              <a:gd name="adj1" fmla="val 68889"/>
              <a:gd name="adj2" fmla="val 13777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Text Box 15">
            <a:extLst>
              <a:ext uri="{FF2B5EF4-FFF2-40B4-BE49-F238E27FC236}">
                <a16:creationId xmlns:a16="http://schemas.microsoft.com/office/drawing/2014/main" id="{2AC00E1F-A8D8-46CC-8B69-D7D074627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Display for 	2 seconds</a:t>
            </a:r>
          </a:p>
        </p:txBody>
      </p:sp>
      <p:sp>
        <p:nvSpPr>
          <p:cNvPr id="32776" name="Text Box 16">
            <a:extLst>
              <a:ext uri="{FF2B5EF4-FFF2-40B4-BE49-F238E27FC236}">
                <a16:creationId xmlns:a16="http://schemas.microsoft.com/office/drawing/2014/main" id="{0EAA9999-BE96-429E-8E2A-FE50BEFA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862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Display for 	2 seconds</a:t>
            </a:r>
          </a:p>
        </p:txBody>
      </p:sp>
    </p:spTree>
    <p:extLst>
      <p:ext uri="{BB962C8B-B14F-4D97-AF65-F5344CB8AC3E}">
        <p14:creationId xmlns:p14="http://schemas.microsoft.com/office/powerpoint/2010/main" val="2475080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5C3E58D-D33B-48D7-89FE-6F6B652B8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General Approach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63A9395-8342-4939-A7A9-966F7A9226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Detect recurring displays</a:t>
            </a:r>
          </a:p>
          <a:p>
            <a:r>
              <a:rPr lang="en-US" altLang="en-US" sz="2400"/>
              <a:t>Extract active components separately</a:t>
            </a:r>
          </a:p>
          <a:p>
            <a:r>
              <a:rPr lang="en-US" altLang="en-US" sz="2400"/>
              <a:t>Client simulates active components locally</a:t>
            </a:r>
          </a:p>
          <a:p>
            <a:r>
              <a:rPr lang="en-US" altLang="en-US" sz="2400"/>
              <a:t>Transfer only non-repeating parts of the screen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14C971ED-0ADB-4861-9848-E9F20B5293C2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3810000" cy="4114800"/>
          </a:xfrm>
        </p:spPr>
      </p:pic>
      <p:sp>
        <p:nvSpPr>
          <p:cNvPr id="33797" name="Oval 5">
            <a:extLst>
              <a:ext uri="{FF2B5EF4-FFF2-40B4-BE49-F238E27FC236}">
                <a16:creationId xmlns:a16="http://schemas.microsoft.com/office/drawing/2014/main" id="{996AB0EA-C184-4679-8BE4-B8EB055E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9144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Oval 6">
            <a:extLst>
              <a:ext uri="{FF2B5EF4-FFF2-40B4-BE49-F238E27FC236}">
                <a16:creationId xmlns:a16="http://schemas.microsoft.com/office/drawing/2014/main" id="{777E603E-E6D6-46A6-AF3E-4290479D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19400"/>
            <a:ext cx="914400" cy="2438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WordArt 7">
            <a:extLst>
              <a:ext uri="{FF2B5EF4-FFF2-40B4-BE49-F238E27FC236}">
                <a16:creationId xmlns:a16="http://schemas.microsoft.com/office/drawing/2014/main" id="{B8664D5A-750F-490D-A6D1-13B7BEEF7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905000"/>
            <a:ext cx="1895475" cy="119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Blinking Cursor</a:t>
            </a: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0DA977CE-6A7A-4E53-B25A-63BA7F914A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4876800"/>
            <a:ext cx="2200275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Animated GIFs</a:t>
            </a:r>
          </a:p>
        </p:txBody>
      </p:sp>
    </p:spTree>
    <p:extLst>
      <p:ext uri="{BB962C8B-B14F-4D97-AF65-F5344CB8AC3E}">
        <p14:creationId xmlns:p14="http://schemas.microsoft.com/office/powerpoint/2010/main" val="93560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Mobile Computing</a:t>
            </a:r>
          </a:p>
          <a:p>
            <a:r>
              <a:rPr lang="en-US" dirty="0" err="1"/>
              <a:t>Mengenal</a:t>
            </a:r>
            <a:r>
              <a:rPr lang="en-US" dirty="0"/>
              <a:t> issues-issues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mobile computing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430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7407F51-3D8A-48DA-A6B0-CDD037A29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1600200"/>
          </a:xfrm>
        </p:spPr>
        <p:txBody>
          <a:bodyPr/>
          <a:lstStyle/>
          <a:p>
            <a:r>
              <a:rPr lang="en-US" altLang="en-US"/>
              <a:t>Loop Detection</a:t>
            </a:r>
            <a:br>
              <a:rPr lang="en-US" altLang="en-US"/>
            </a:br>
            <a:r>
              <a:rPr lang="en-US" altLang="en-US" sz="3200" u="sng"/>
              <a:t>Deterministic Loops</a:t>
            </a: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0E20C02-E2CC-4B97-A3A3-D4D9A99AA3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943600"/>
            <a:ext cx="3810000" cy="457200"/>
          </a:xfrm>
        </p:spPr>
        <p:txBody>
          <a:bodyPr/>
          <a:lstStyle/>
          <a:p>
            <a:pPr>
              <a:buFont typeface="Monotype Sorts" pitchFamily="-107" charset="2"/>
              <a:buNone/>
            </a:pPr>
            <a:r>
              <a:rPr lang="en-US" altLang="en-US"/>
              <a:t>Server Buffer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D9FADBA-8505-40DF-9A65-F69AAB9BDD4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5105400"/>
            <a:ext cx="3810000" cy="457200"/>
          </a:xfrm>
        </p:spPr>
        <p:txBody>
          <a:bodyPr/>
          <a:lstStyle/>
          <a:p>
            <a:pPr algn="ctr">
              <a:buFont typeface="Monotype Sorts" pitchFamily="-107" charset="2"/>
              <a:buNone/>
            </a:pPr>
            <a:r>
              <a:rPr lang="en-US" altLang="en-US"/>
              <a:t>Client Buffer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7456A37-699B-43F5-B107-041FE7D1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62200"/>
            <a:ext cx="609600" cy="3505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DF1FA42A-6B9A-4E5F-AB03-0232E3C6A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743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2890DC80-91C7-4442-A312-C9795AD47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124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3FF95FFE-EEB5-4327-B264-05796D75C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6F94F2D2-8A0F-411F-8D6D-0AAC89B0E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86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>
            <a:extLst>
              <a:ext uri="{FF2B5EF4-FFF2-40B4-BE49-F238E27FC236}">
                <a16:creationId xmlns:a16="http://schemas.microsoft.com/office/drawing/2014/main" id="{6F79DB0C-65F7-4EDE-878C-4FFD5EEEF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267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86E95DC7-8B4D-4570-B25B-3387B3624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648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19A99B6D-416E-46D0-A8D6-924DA40BC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800600"/>
            <a:ext cx="0" cy="914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A8B49918-9C85-402D-94DB-82D037CC2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542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34830" name="Text Box 14">
            <a:extLst>
              <a:ext uri="{FF2B5EF4-FFF2-40B4-BE49-F238E27FC236}">
                <a16:creationId xmlns:a16="http://schemas.microsoft.com/office/drawing/2014/main" id="{1157EB82-C3F6-426B-A785-E338BF98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31832FEF-FC78-4FC3-ABB5-7D8335F80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4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B899AE05-FD9F-4A26-BD7B-27A693AD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34833" name="Text Box 17">
            <a:extLst>
              <a:ext uri="{FF2B5EF4-FFF2-40B4-BE49-F238E27FC236}">
                <a16:creationId xmlns:a16="http://schemas.microsoft.com/office/drawing/2014/main" id="{5AC6BE52-CF69-4FC6-BD5C-19FD5ED7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34834" name="Text Box 18">
            <a:extLst>
              <a:ext uri="{FF2B5EF4-FFF2-40B4-BE49-F238E27FC236}">
                <a16:creationId xmlns:a16="http://schemas.microsoft.com/office/drawing/2014/main" id="{894A4758-1B87-41B6-8F95-55D86301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34835" name="Line 19">
            <a:extLst>
              <a:ext uri="{FF2B5EF4-FFF2-40B4-BE49-F238E27FC236}">
                <a16:creationId xmlns:a16="http://schemas.microsoft.com/office/drawing/2014/main" id="{0D83E90A-59A3-4CD6-9BBC-D52742EFEC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962400"/>
            <a:ext cx="297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>
            <a:extLst>
              <a:ext uri="{FF2B5EF4-FFF2-40B4-BE49-F238E27FC236}">
                <a16:creationId xmlns:a16="http://schemas.microsoft.com/office/drawing/2014/main" id="{55EC0CA3-195A-4074-B939-4943B26DC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581400"/>
            <a:ext cx="6096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7" name="Text Box 21">
            <a:extLst>
              <a:ext uri="{FF2B5EF4-FFF2-40B4-BE49-F238E27FC236}">
                <a16:creationId xmlns:a16="http://schemas.microsoft.com/office/drawing/2014/main" id="{C3BFFD0D-F0AD-4BF6-9A88-97291F63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34838" name="Text Box 22">
            <a:extLst>
              <a:ext uri="{FF2B5EF4-FFF2-40B4-BE49-F238E27FC236}">
                <a16:creationId xmlns:a16="http://schemas.microsoft.com/office/drawing/2014/main" id="{BD8B38BF-AAE8-44D2-8A87-C532656FC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34839" name="Line 23">
            <a:extLst>
              <a:ext uri="{FF2B5EF4-FFF2-40B4-BE49-F238E27FC236}">
                <a16:creationId xmlns:a16="http://schemas.microsoft.com/office/drawing/2014/main" id="{AC51AA73-B5B7-4D55-858A-01A369750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9624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24">
            <a:extLst>
              <a:ext uri="{FF2B5EF4-FFF2-40B4-BE49-F238E27FC236}">
                <a16:creationId xmlns:a16="http://schemas.microsoft.com/office/drawing/2014/main" id="{83357BFF-86BE-4F1E-A29F-C9C72E77C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52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Loop of 2 states</a:t>
            </a:r>
          </a:p>
        </p:txBody>
      </p:sp>
    </p:spTree>
    <p:extLst>
      <p:ext uri="{BB962C8B-B14F-4D97-AF65-F5344CB8AC3E}">
        <p14:creationId xmlns:p14="http://schemas.microsoft.com/office/powerpoint/2010/main" val="21824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7E86DBD-4972-4677-847C-2CB43A8AB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600200"/>
          </a:xfrm>
        </p:spPr>
        <p:txBody>
          <a:bodyPr/>
          <a:lstStyle/>
          <a:p>
            <a:r>
              <a:rPr lang="en-US" altLang="en-US"/>
              <a:t>Loop Detection</a:t>
            </a:r>
            <a:br>
              <a:rPr lang="en-US" altLang="en-US"/>
            </a:br>
            <a:r>
              <a:rPr lang="en-US" altLang="en-US" sz="3200" u="sng"/>
              <a:t>Non-Deterministic Loops</a:t>
            </a:r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92E2262-BB2A-401C-8EC6-4133101049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943600"/>
            <a:ext cx="3810000" cy="457200"/>
          </a:xfrm>
        </p:spPr>
        <p:txBody>
          <a:bodyPr/>
          <a:lstStyle/>
          <a:p>
            <a:pPr>
              <a:buFont typeface="Monotype Sorts" pitchFamily="-107" charset="2"/>
              <a:buNone/>
            </a:pPr>
            <a:r>
              <a:rPr lang="en-US" altLang="en-US"/>
              <a:t>Server Buffer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32A5A35-389E-42A3-8A64-FE374E01E4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5105400"/>
            <a:ext cx="3810000" cy="457200"/>
          </a:xfrm>
        </p:spPr>
        <p:txBody>
          <a:bodyPr/>
          <a:lstStyle/>
          <a:p>
            <a:pPr algn="ctr">
              <a:buFont typeface="Monotype Sorts" pitchFamily="-107" charset="2"/>
              <a:buNone/>
            </a:pPr>
            <a:r>
              <a:rPr lang="en-US" altLang="en-US"/>
              <a:t>Client Buffer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F01B573-6922-4A27-8DDE-E1AEDD5EB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62200"/>
            <a:ext cx="609600" cy="3505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9411E97A-B019-436A-A163-208C1B7C9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743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E7619428-519B-4AC2-9540-DE3DA95EA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124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AB6379EA-F9BC-4DB1-9C00-E5EA86186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674EEE89-350B-4FCB-B359-DE95A155B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86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>
            <a:extLst>
              <a:ext uri="{FF2B5EF4-FFF2-40B4-BE49-F238E27FC236}">
                <a16:creationId xmlns:a16="http://schemas.microsoft.com/office/drawing/2014/main" id="{CE33EB08-33E4-4578-9DA4-B191CF6FA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267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F67C5F9C-08E3-4268-BBB6-058D8DC60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6482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9C79C8EC-AC61-428B-A72D-B3D4D6BAD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800600"/>
            <a:ext cx="0" cy="914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2ECA3452-391C-42EF-9B33-8D9D465F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542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C54C1C85-696E-4348-B981-EC7CF1341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99F307D0-5438-411E-840F-CC3F02A8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4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3A962D4A-720B-48C8-90CC-FB8F0539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3B58FC64-A62E-42E3-80FE-7B4A86502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id="{B6A607A8-C0BA-45CE-BC69-C307C8E9B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sp>
        <p:nvSpPr>
          <p:cNvPr id="35859" name="Line 19">
            <a:extLst>
              <a:ext uri="{FF2B5EF4-FFF2-40B4-BE49-F238E27FC236}">
                <a16:creationId xmlns:a16="http://schemas.microsoft.com/office/drawing/2014/main" id="{9A402F67-4539-406E-BE05-462AC3981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819400"/>
            <a:ext cx="297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Rectangle 20">
            <a:extLst>
              <a:ext uri="{FF2B5EF4-FFF2-40B4-BE49-F238E27FC236}">
                <a16:creationId xmlns:a16="http://schemas.microsoft.com/office/drawing/2014/main" id="{80D5CE1E-DD1C-45CD-9259-457D481BA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0"/>
            <a:ext cx="609600" cy="1447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F1219EB3-64A4-4AEE-AF6A-EAA68E49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00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35862" name="Text Box 22">
            <a:extLst>
              <a:ext uri="{FF2B5EF4-FFF2-40B4-BE49-F238E27FC236}">
                <a16:creationId xmlns:a16="http://schemas.microsoft.com/office/drawing/2014/main" id="{3232229B-5E96-4F63-A909-E6CD13F0C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35863" name="Line 23">
            <a:extLst>
              <a:ext uri="{FF2B5EF4-FFF2-40B4-BE49-F238E27FC236}">
                <a16:creationId xmlns:a16="http://schemas.microsoft.com/office/drawing/2014/main" id="{4192FEAD-5734-48DD-B4FC-0C9DB6C72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Text Box 24">
            <a:extLst>
              <a:ext uri="{FF2B5EF4-FFF2-40B4-BE49-F238E27FC236}">
                <a16:creationId xmlns:a16="http://schemas.microsoft.com/office/drawing/2014/main" id="{21E1306A-F8E3-49CC-8228-CE4364C28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09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ND-Loop of 3 states</a:t>
            </a:r>
          </a:p>
        </p:txBody>
      </p:sp>
      <p:sp>
        <p:nvSpPr>
          <p:cNvPr id="35865" name="Text Box 27">
            <a:extLst>
              <a:ext uri="{FF2B5EF4-FFF2-40B4-BE49-F238E27FC236}">
                <a16:creationId xmlns:a16="http://schemas.microsoft.com/office/drawing/2014/main" id="{30FD61B6-B5ED-4D6C-A8C7-0219327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sp>
        <p:nvSpPr>
          <p:cNvPr id="35866" name="Line 28">
            <a:extLst>
              <a:ext uri="{FF2B5EF4-FFF2-40B4-BE49-F238E27FC236}">
                <a16:creationId xmlns:a16="http://schemas.microsoft.com/office/drawing/2014/main" id="{86B56BFA-AE69-4EB9-AE14-4F6A9292A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Text Box 29">
            <a:extLst>
              <a:ext uri="{FF2B5EF4-FFF2-40B4-BE49-F238E27FC236}">
                <a16:creationId xmlns:a16="http://schemas.microsoft.com/office/drawing/2014/main" id="{11365DDF-A551-4F22-8845-5172D257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124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Display Image #2</a:t>
            </a:r>
          </a:p>
        </p:txBody>
      </p:sp>
      <p:sp>
        <p:nvSpPr>
          <p:cNvPr id="35868" name="Text Box 31">
            <a:extLst>
              <a:ext uri="{FF2B5EF4-FFF2-40B4-BE49-F238E27FC236}">
                <a16:creationId xmlns:a16="http://schemas.microsoft.com/office/drawing/2014/main" id="{C0BFA784-3B48-43D0-81A6-AD6348EBA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81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Display Image #1</a:t>
            </a:r>
          </a:p>
        </p:txBody>
      </p:sp>
      <p:sp>
        <p:nvSpPr>
          <p:cNvPr id="35869" name="Line 32">
            <a:extLst>
              <a:ext uri="{FF2B5EF4-FFF2-40B4-BE49-F238E27FC236}">
                <a16:creationId xmlns:a16="http://schemas.microsoft.com/office/drawing/2014/main" id="{624A9ED4-77DA-454E-AA96-22FF2C3B4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5814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33">
            <a:extLst>
              <a:ext uri="{FF2B5EF4-FFF2-40B4-BE49-F238E27FC236}">
                <a16:creationId xmlns:a16="http://schemas.microsoft.com/office/drawing/2014/main" id="{D0F7CCAE-097D-46CF-B48A-EE2788A05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0386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34">
            <a:extLst>
              <a:ext uri="{FF2B5EF4-FFF2-40B4-BE49-F238E27FC236}">
                <a16:creationId xmlns:a16="http://schemas.microsoft.com/office/drawing/2014/main" id="{270CF37E-E422-4292-BE52-28AB8C2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Text Box 35">
            <a:extLst>
              <a:ext uri="{FF2B5EF4-FFF2-40B4-BE49-F238E27FC236}">
                <a16:creationId xmlns:a16="http://schemas.microsoft.com/office/drawing/2014/main" id="{67A9F52B-C3FA-47AA-9600-4CC3F601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Display Image #3</a:t>
            </a:r>
          </a:p>
        </p:txBody>
      </p:sp>
      <p:sp>
        <p:nvSpPr>
          <p:cNvPr id="35873" name="Line 36">
            <a:extLst>
              <a:ext uri="{FF2B5EF4-FFF2-40B4-BE49-F238E27FC236}">
                <a16:creationId xmlns:a16="http://schemas.microsoft.com/office/drawing/2014/main" id="{33212C2F-0940-4F4A-BBE4-C464F62EA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724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39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48BCEB5-2248-4951-85C2-4798EE262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Explosion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D5BCF11-C28C-46F2-8618-A685F76D2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More than two active components</a:t>
            </a:r>
          </a:p>
          <a:p>
            <a:pPr lvl="1"/>
            <a:r>
              <a:rPr lang="en-US" altLang="en-US"/>
              <a:t>Different number of states</a:t>
            </a:r>
          </a:p>
          <a:p>
            <a:pPr lvl="1"/>
            <a:r>
              <a:rPr lang="en-US" altLang="en-US"/>
              <a:t>Different frequencies</a:t>
            </a:r>
          </a:p>
          <a:p>
            <a:pPr lvl="1"/>
            <a:r>
              <a:rPr lang="en-US" altLang="en-US"/>
              <a:t>Two 2-state active components cannot be captured in four states</a:t>
            </a:r>
          </a:p>
          <a:p>
            <a:pPr lvl="1"/>
            <a:r>
              <a:rPr lang="en-US" altLang="en-US"/>
              <a:t>With 3 active components, a buffer of &gt;100 images required</a:t>
            </a:r>
          </a:p>
        </p:txBody>
      </p:sp>
    </p:spTree>
    <p:extLst>
      <p:ext uri="{BB962C8B-B14F-4D97-AF65-F5344CB8AC3E}">
        <p14:creationId xmlns:p14="http://schemas.microsoft.com/office/powerpoint/2010/main" val="351932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5683FA7-A8AC-41E9-B897-59A08A5B7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Scan Line Algorithm </a:t>
            </a:r>
            <a:br>
              <a:rPr lang="en-US" altLang="en-US"/>
            </a:br>
            <a:r>
              <a:rPr lang="en-US" altLang="en-US"/>
              <a:t>by Aksoy et al.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ADCE295-876E-411A-9088-EF8A400DD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Detect active components on each buffered image</a:t>
            </a:r>
          </a:p>
          <a:p>
            <a:r>
              <a:rPr lang="en-US" altLang="en-US"/>
              <a:t>Pass scan lines -&gt; Enclosing rectangles</a:t>
            </a:r>
          </a:p>
          <a:p>
            <a:r>
              <a:rPr lang="en-US" altLang="en-US"/>
              <a:t>Vertical and horizontal scan lines can produce extra active components or big enclosing rectangles</a:t>
            </a:r>
          </a:p>
        </p:txBody>
      </p:sp>
    </p:spTree>
    <p:extLst>
      <p:ext uri="{BB962C8B-B14F-4D97-AF65-F5344CB8AC3E}">
        <p14:creationId xmlns:p14="http://schemas.microsoft.com/office/powerpoint/2010/main" val="377243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C:\thesis\6-24.bmp">
            <a:extLst>
              <a:ext uri="{FF2B5EF4-FFF2-40B4-BE49-F238E27FC236}">
                <a16:creationId xmlns:a16="http://schemas.microsoft.com/office/drawing/2014/main" id="{F3447C81-00C7-465B-AD34-5D7306AB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244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7246160A-A0E4-4343-ADE4-A17AF95F0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4" charset="0"/>
                <a:ea typeface="+mn-ea"/>
              </a:rPr>
              <a:t>Scan Lines</a:t>
            </a:r>
          </a:p>
        </p:txBody>
      </p:sp>
    </p:spTree>
    <p:extLst>
      <p:ext uri="{BB962C8B-B14F-4D97-AF65-F5344CB8AC3E}">
        <p14:creationId xmlns:p14="http://schemas.microsoft.com/office/powerpoint/2010/main" val="138226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:\thesis\6-24.bmp">
            <a:extLst>
              <a:ext uri="{FF2B5EF4-FFF2-40B4-BE49-F238E27FC236}">
                <a16:creationId xmlns:a16="http://schemas.microsoft.com/office/drawing/2014/main" id="{FCA369AE-E16C-4681-A8E6-FD731CDF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244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51DD2FE3-4867-4D5E-9831-4E0DFBF28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4" charset="0"/>
                <a:ea typeface="+mn-ea"/>
              </a:rPr>
              <a:t>Scan Lines</a:t>
            </a:r>
          </a:p>
        </p:txBody>
      </p:sp>
      <p:pic>
        <p:nvPicPr>
          <p:cNvPr id="27652" name="Picture 4" descr="C:\thesis\6-25.bmp">
            <a:extLst>
              <a:ext uri="{FF2B5EF4-FFF2-40B4-BE49-F238E27FC236}">
                <a16:creationId xmlns:a16="http://schemas.microsoft.com/office/drawing/2014/main" id="{7B35560C-F429-4AC9-9DDC-42677993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244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2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D3816DE-3F5A-4AF7-807A-B4F7361E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4" charset="0"/>
                <a:ea typeface="+mn-ea"/>
              </a:rPr>
              <a:t>Second Step Scan Lines</a:t>
            </a:r>
          </a:p>
        </p:txBody>
      </p:sp>
      <p:pic>
        <p:nvPicPr>
          <p:cNvPr id="40963" name="Picture 4" descr="C:\thesis\6-27.bmp">
            <a:extLst>
              <a:ext uri="{FF2B5EF4-FFF2-40B4-BE49-F238E27FC236}">
                <a16:creationId xmlns:a16="http://schemas.microsoft.com/office/drawing/2014/main" id="{3CC02F88-CE2B-4E47-B9F7-EA39141D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481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974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C48D185-714E-4553-9053-698065C0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 Extraction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B24C6B-60F6-4035-B36E-9565CB13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each active component</a:t>
            </a:r>
          </a:p>
          <a:p>
            <a:pPr lvl="1"/>
            <a:r>
              <a:rPr lang="en-US" altLang="en-US"/>
              <a:t>Search buffer for the same enclosing rectangles</a:t>
            </a:r>
          </a:p>
          <a:p>
            <a:pPr lvl="1"/>
            <a:r>
              <a:rPr lang="en-US" altLang="en-US"/>
              <a:t>Compare the bitmaps in the rectangles to detect states</a:t>
            </a:r>
          </a:p>
          <a:p>
            <a:pPr lvl="1"/>
            <a:r>
              <a:rPr lang="en-US" altLang="en-US"/>
              <a:t>Use buffer timing information to extract timing of the active component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93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43B5C55-B097-4BD5-8207-7D8C22E0E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Active Components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D954B793-B5FB-4A26-916E-167C929FE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en-US"/>
              <a:t>32,129,29,101</a:t>
            </a:r>
          </a:p>
          <a:p>
            <a:pPr lvl="1"/>
            <a:r>
              <a:rPr lang="en-US" altLang="en-US"/>
              <a:t>States 1 and 2</a:t>
            </a:r>
          </a:p>
          <a:p>
            <a:pPr lvl="1"/>
            <a:r>
              <a:rPr lang="en-US" altLang="en-US"/>
              <a:t>Timing</a:t>
            </a:r>
          </a:p>
          <a:p>
            <a:pPr lvl="2"/>
            <a:r>
              <a:rPr lang="en-US" altLang="en-US"/>
              <a:t>State 1 every 2513 ms.</a:t>
            </a:r>
          </a:p>
          <a:p>
            <a:pPr lvl="2"/>
            <a:r>
              <a:rPr lang="en-US" altLang="en-US"/>
              <a:t>State 2 every 2494 ms.</a:t>
            </a:r>
          </a:p>
          <a:p>
            <a:r>
              <a:rPr lang="en-US" altLang="en-US"/>
              <a:t>187,232,142,182</a:t>
            </a:r>
          </a:p>
          <a:p>
            <a:pPr lvl="1"/>
            <a:r>
              <a:rPr lang="en-US" altLang="en-US"/>
              <a:t>States 1 </a:t>
            </a:r>
          </a:p>
          <a:p>
            <a:pPr lvl="1"/>
            <a:r>
              <a:rPr lang="en-US" altLang="en-US"/>
              <a:t>Timing</a:t>
            </a:r>
          </a:p>
          <a:p>
            <a:pPr lvl="2"/>
            <a:r>
              <a:rPr lang="en-US" altLang="en-US"/>
              <a:t>State every 3613 ms.</a:t>
            </a:r>
          </a:p>
        </p:txBody>
      </p:sp>
    </p:spTree>
    <p:extLst>
      <p:ext uri="{BB962C8B-B14F-4D97-AF65-F5344CB8AC3E}">
        <p14:creationId xmlns:p14="http://schemas.microsoft.com/office/powerpoint/2010/main" val="3135210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C48BECE-EB9D-46FC-AA5D-1DFE0EE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Keyboard Localization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38DAAA68-C341-41CE-A91E-30493EC3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altLang="en-US"/>
              <a:t>Localization begins only if intense KB activity is detected (KB Blitz, </a:t>
            </a:r>
            <a:r>
              <a:rPr lang="en-US" altLang="en-US" sz="1600"/>
              <a:t>Ramamourthy et al</a:t>
            </a:r>
            <a:r>
              <a:rPr lang="en-US" altLang="en-US"/>
              <a:t>)</a:t>
            </a:r>
          </a:p>
          <a:p>
            <a:r>
              <a:rPr lang="en-US" altLang="en-US"/>
              <a:t>Then KB is fully localized and periodically synced and re-assessed</a:t>
            </a:r>
          </a:p>
          <a:p>
            <a:r>
              <a:rPr lang="en-US" altLang="en-US"/>
              <a:t>The KB Blitz test involves</a:t>
            </a:r>
          </a:p>
          <a:p>
            <a:pPr lvl="1"/>
            <a:r>
              <a:rPr lang="en-US" altLang="en-US" sz="2400"/>
              <a:t>choosing KB-Blitz Window (how much of typing needs monitoring)</a:t>
            </a:r>
          </a:p>
          <a:p>
            <a:pPr lvl="1"/>
            <a:r>
              <a:rPr lang="en-US" altLang="en-US" sz="2400"/>
              <a:t>the kind of keys typed, and </a:t>
            </a:r>
          </a:p>
          <a:p>
            <a:pPr lvl="1"/>
            <a:r>
              <a:rPr lang="en-US" altLang="en-US" sz="2400"/>
              <a:t>the speed of the typing 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5D3D5-CA9D-4AC9-B54C-A6FC8B005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0945BFB7-0CF4-41D5-B8EF-921E8466117A}" type="slidenum">
              <a:rPr lang="en-US" altLang="en-US" sz="1400">
                <a:latin typeface="Arial" panose="020B0604020202020204" pitchFamily="34" charset="0"/>
              </a:rPr>
              <a:pPr/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7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FF64-DA58-4644-8976-7EB14599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Computing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04EE8-95BA-4C59-A236-D56093F3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user systems</a:t>
            </a:r>
          </a:p>
          <a:p>
            <a:r>
              <a:rPr lang="en-US" dirty="0"/>
              <a:t>Batch Processing</a:t>
            </a:r>
          </a:p>
          <a:p>
            <a:r>
              <a:rPr lang="en-US" dirty="0"/>
              <a:t>Time-Sharing</a:t>
            </a:r>
          </a:p>
          <a:p>
            <a:r>
              <a:rPr lang="en-US" dirty="0"/>
              <a:t>Networked Computing</a:t>
            </a:r>
          </a:p>
          <a:p>
            <a:r>
              <a:rPr lang="en-US" dirty="0"/>
              <a:t>Mobile Computing &amp; </a:t>
            </a:r>
            <a:r>
              <a:rPr lang="en-US" dirty="0" err="1"/>
              <a:t>Ubiquitos</a:t>
            </a:r>
            <a:r>
              <a:rPr lang="en-US" dirty="0"/>
              <a:t> Computing</a:t>
            </a:r>
          </a:p>
        </p:txBody>
      </p:sp>
    </p:spTree>
    <p:extLst>
      <p:ext uri="{BB962C8B-B14F-4D97-AF65-F5344CB8AC3E}">
        <p14:creationId xmlns:p14="http://schemas.microsoft.com/office/powerpoint/2010/main" val="3989393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B3E1FFA-5D86-455D-86F2-AF6A3C8A4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KB-Blitz Localization Requirements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0F07C60-AEA8-4E26-9379-F3A99372B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localization system should implement as much of its functionality at the server</a:t>
            </a:r>
          </a:p>
          <a:p>
            <a:r>
              <a:rPr lang="en-US" altLang="en-US"/>
              <a:t>Display of localized typing must resemble the corresponding display when typing is handled by server</a:t>
            </a:r>
          </a:p>
          <a:p>
            <a:r>
              <a:rPr lang="en-US" altLang="en-US"/>
              <a:t>Subtle features should be provided to create user awareness of any localization taking place</a:t>
            </a:r>
          </a:p>
        </p:txBody>
      </p:sp>
    </p:spTree>
    <p:extLst>
      <p:ext uri="{BB962C8B-B14F-4D97-AF65-F5344CB8AC3E}">
        <p14:creationId xmlns:p14="http://schemas.microsoft.com/office/powerpoint/2010/main" val="2216108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4FED02A-3A37-46DF-B5C0-E7980B96D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/>
              <a:t>Keyboard &amp; Mouse Localization</a:t>
            </a:r>
          </a:p>
        </p:txBody>
      </p:sp>
      <p:pic>
        <p:nvPicPr>
          <p:cNvPr id="123907" name="Picture 3" descr="E:\6930\presentation\ica.gif">
            <a:extLst>
              <a:ext uri="{FF2B5EF4-FFF2-40B4-BE49-F238E27FC236}">
                <a16:creationId xmlns:a16="http://schemas.microsoft.com/office/drawing/2014/main" id="{63CF1574-413C-4939-B4E0-2797D4AC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715000" cy="447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id="{40283904-A2D1-420D-B3BA-B14803F6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A4A17272-EAB9-446D-A959-8E663C007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t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AADB2750-CAF6-47F8-A731-74949F2EA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h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3F2A95DF-D44A-48E0-9CD2-DFA432B7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i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5975732C-EE88-41FF-816A-28A99ACEE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s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66DDA0B9-A3B0-44BB-9876-3CD77EE40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is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14" name="Text Box 10">
            <a:extLst>
              <a:ext uri="{FF2B5EF4-FFF2-40B4-BE49-F238E27FC236}">
                <a16:creationId xmlns:a16="http://schemas.microsoft.com/office/drawing/2014/main" id="{179A3ABA-B208-4826-BAC6-1429FA95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48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an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15" name="Text Box 11">
            <a:extLst>
              <a:ext uri="{FF2B5EF4-FFF2-40B4-BE49-F238E27FC236}">
                <a16:creationId xmlns:a16="http://schemas.microsoft.com/office/drawing/2014/main" id="{8FEE5FF4-A203-440E-9DB4-85B77D09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ICA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16" name="Text Box 12">
            <a:extLst>
              <a:ext uri="{FF2B5EF4-FFF2-40B4-BE49-F238E27FC236}">
                <a16:creationId xmlns:a16="http://schemas.microsoft.com/office/drawing/2014/main" id="{AF82D16F-5547-4F3C-8377-6E9B68C5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48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client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2DEAAF10-E407-4CDE-90A4-3672E83F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48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 getting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6094" name="TextBox 29">
            <a:extLst>
              <a:ext uri="{FF2B5EF4-FFF2-40B4-BE49-F238E27FC236}">
                <a16:creationId xmlns:a16="http://schemas.microsoft.com/office/drawing/2014/main" id="{4938B5B6-4A44-41CA-99CE-1CE8DC2D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1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600"/>
              <a:t>Getting </a:t>
            </a:r>
          </a:p>
        </p:txBody>
      </p:sp>
      <p:sp>
        <p:nvSpPr>
          <p:cNvPr id="46095" name="TextBox 30">
            <a:extLst>
              <a:ext uri="{FF2B5EF4-FFF2-40B4-BE49-F238E27FC236}">
                <a16:creationId xmlns:a16="http://schemas.microsoft.com/office/drawing/2014/main" id="{7813B07B-13C4-42AA-9573-235854ED7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346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r>
              <a:rPr lang="en-US" altLang="en-US" sz="1600"/>
              <a:t>a bit faster … thanks to KB Blitz </a:t>
            </a:r>
          </a:p>
          <a:p>
            <a:pPr eaLnBrk="1" hangingPunct="1"/>
            <a:r>
              <a:rPr lang="en-US" altLang="en-US" sz="1600"/>
              <a:t>Localization by Siva </a:t>
            </a:r>
          </a:p>
          <a:p>
            <a:pPr eaLnBrk="1" hangingPunct="1"/>
            <a:r>
              <a:rPr lang="en-US" altLang="en-US" sz="1600"/>
              <a:t>Ramamourthy </a:t>
            </a:r>
            <a:r>
              <a:rPr lang="en-US" altLang="en-US" sz="1600">
                <a:sym typeface="Wingdings" panose="05000000000000000000" pitchFamily="2" charset="2"/>
              </a:rPr>
              <a:t>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1462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utoUpdateAnimBg="0"/>
      <p:bldP spid="123910" grpId="0" autoUpdateAnimBg="0"/>
      <p:bldP spid="123911" grpId="0" autoUpdateAnimBg="0"/>
      <p:bldP spid="123912" grpId="0" autoUpdateAnimBg="0"/>
      <p:bldP spid="123913" grpId="0" autoUpdateAnimBg="0"/>
      <p:bldP spid="123914" grpId="0" autoUpdateAnimBg="0"/>
      <p:bldP spid="123915" grpId="0" autoUpdateAnimBg="0"/>
      <p:bldP spid="123916" grpId="0" autoUpdateAnimBg="0"/>
      <p:bldP spid="1239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C780D2-F97E-4F4C-9FEF-B661D8036E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F7CE4650-0D97-4FC8-AA06-D3A111BAF8A3}" type="slidenum">
              <a:rPr lang="en-US" altLang="en-US" sz="1400">
                <a:latin typeface="Arial" panose="020B0604020202020204" pitchFamily="34" charset="0"/>
              </a:rPr>
              <a:pPr/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EEBD112-4814-4073-B7BC-DEC80346E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Disconnected Operation Model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BD2A7E-F5F7-4D14-B3A9-6729AE1F6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513" y="1860550"/>
            <a:ext cx="8081962" cy="4078288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Approach 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Provide </a:t>
            </a:r>
            <a:r>
              <a:rPr lang="en-US" altLang="en-US" sz="2400" u="sng"/>
              <a:t>full client</a:t>
            </a:r>
            <a:r>
              <a:rPr lang="en-US" altLang="en-US" sz="2400"/>
              <a:t> and a </a:t>
            </a:r>
            <a:r>
              <a:rPr lang="en-US" altLang="en-US" sz="2400" u="sng"/>
              <a:t>thin version of the server</a:t>
            </a:r>
            <a:r>
              <a:rPr lang="en-US" altLang="en-US" sz="2400"/>
              <a:t> on the mobile platform. In addition, needed </a:t>
            </a:r>
            <a:r>
              <a:rPr lang="en-US" altLang="en-US" sz="2400" u="sng"/>
              <a:t>data is replicated</a:t>
            </a:r>
            <a:r>
              <a:rPr lang="en-US" altLang="en-US" sz="2400"/>
              <a:t> into the mobile platform. Upon reconnection, updated replicas are synchronized with the home server. Conflict resolution strategies are needed (Coda/Venus &amp; Oracle Lite)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Approach II: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Provide a </a:t>
            </a:r>
            <a:r>
              <a:rPr lang="en-US" altLang="en-US" sz="2400" u="sng"/>
              <a:t>full client</a:t>
            </a:r>
            <a:r>
              <a:rPr lang="en-US" altLang="en-US" sz="2400"/>
              <a:t> and a </a:t>
            </a:r>
            <a:r>
              <a:rPr lang="en-US" altLang="en-US" sz="2400" u="sng"/>
              <a:t>mobility agent</a:t>
            </a:r>
            <a:r>
              <a:rPr lang="en-US" altLang="en-US" sz="2400"/>
              <a:t> that intercepts requests to the unreachable server, emulates the server, buffers the requests, and transmit them upon reconnection (Oracle Mobile Agents)</a:t>
            </a:r>
          </a:p>
        </p:txBody>
      </p:sp>
    </p:spTree>
    <p:extLst>
      <p:ext uri="{BB962C8B-B14F-4D97-AF65-F5344CB8AC3E}">
        <p14:creationId xmlns:p14="http://schemas.microsoft.com/office/powerpoint/2010/main" val="2034652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3884A6-8A4E-4BDC-B2E5-8992AA314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1CBC43C3-6ECF-4058-BFAA-CFF16E6A97E5}" type="slidenum">
              <a:rPr lang="en-US" altLang="en-US" sz="1400">
                <a:latin typeface="Arial" panose="020B0604020202020204" pitchFamily="34" charset="0"/>
              </a:rPr>
              <a:pPr/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C365F50D-57AD-4E63-9F4E-22DB26E87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Dynamic Client/Server Model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8E860C7F-BB0D-4AB6-8751-369327053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812088" cy="1830388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2100"/>
              <a:t>Servers (or their thin versions) dynamically relocate between mobile and fixed hosts. Proxies created and relocated dynamically</a:t>
            </a:r>
          </a:p>
          <a:p>
            <a:pPr eaLnBrk="1" hangingPunct="1"/>
            <a:r>
              <a:rPr lang="en-US" altLang="en-US" sz="2100"/>
              <a:t>A spectrum of  design and adaptation possibilities</a:t>
            </a:r>
          </a:p>
          <a:p>
            <a:pPr eaLnBrk="1" hangingPunct="1"/>
            <a:r>
              <a:rPr lang="en-US" altLang="en-US" sz="2100"/>
              <a:t> Dynamic availability/performance tuning</a:t>
            </a:r>
          </a:p>
        </p:txBody>
      </p:sp>
      <p:grpSp>
        <p:nvGrpSpPr>
          <p:cNvPr id="48134" name="Group 4">
            <a:extLst>
              <a:ext uri="{FF2B5EF4-FFF2-40B4-BE49-F238E27FC236}">
                <a16:creationId xmlns:a16="http://schemas.microsoft.com/office/drawing/2014/main" id="{BFC93236-972D-459C-A166-719E8C81049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810000"/>
            <a:ext cx="4987925" cy="2681288"/>
            <a:chOff x="1344" y="1968"/>
            <a:chExt cx="2784" cy="1214"/>
          </a:xfrm>
        </p:grpSpPr>
        <p:graphicFrame>
          <p:nvGraphicFramePr>
            <p:cNvPr id="48130" name="Object 2">
              <a:extLst>
                <a:ext uri="{FF2B5EF4-FFF2-40B4-BE49-F238E27FC236}">
                  <a16:creationId xmlns:a16="http://schemas.microsoft.com/office/drawing/2014/main" id="{76F506C2-CCFB-41A2-A3FD-382457C8C4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1968"/>
            <a:ext cx="2784" cy="1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Image" r:id="rId3" imgW="4419983" imgH="1927619" progId="Photoshop.Image.3">
                    <p:embed/>
                  </p:oleObj>
                </mc:Choice>
                <mc:Fallback>
                  <p:oleObj name="Image" r:id="rId3" imgW="4419983" imgH="1927619" progId="Photoshop.Image.3">
                    <p:embed/>
                    <p:pic>
                      <p:nvPicPr>
                        <p:cNvPr id="48130" name="Object 2">
                          <a:extLst>
                            <a:ext uri="{FF2B5EF4-FFF2-40B4-BE49-F238E27FC236}">
                              <a16:creationId xmlns:a16="http://schemas.microsoft.com/office/drawing/2014/main" id="{76F506C2-CCFB-41A2-A3FD-382457C8C4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968"/>
                          <a:ext cx="2784" cy="1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5" name="Line 6">
              <a:extLst>
                <a:ext uri="{FF2B5EF4-FFF2-40B4-BE49-F238E27FC236}">
                  <a16:creationId xmlns:a16="http://schemas.microsoft.com/office/drawing/2014/main" id="{E28FB958-DC6C-48F2-8BD5-D2EF3A24F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25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786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B424F3-8FA7-4C86-A12E-379B5F8F3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9096E7D9-03E3-4888-850D-7C3A8E461C6F}" type="slidenum">
              <a:rPr lang="en-US" altLang="en-US" sz="1400">
                <a:latin typeface="Arial" panose="020B0604020202020204" pitchFamily="34" charset="0"/>
              </a:rPr>
              <a:pPr/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7D67419-5633-48D6-992E-641063A22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Dynamic Client/Server Model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2BA004D-80A6-43F4-B2FC-AC10A4205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569200" cy="411321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2400" b="1"/>
              <a:t>Mobile objects:</a:t>
            </a:r>
            <a:r>
              <a:rPr lang="en-US" altLang="en-US" sz="2300"/>
              <a:t> </a:t>
            </a:r>
          </a:p>
          <a:p>
            <a:pPr lvl="1" eaLnBrk="1" hangingPunct="1"/>
            <a:r>
              <a:rPr lang="en-US" altLang="en-US" sz="2100"/>
              <a:t>applications programmed with dynamic object relocation policies for adaptation (Rover’s RDOs)</a:t>
            </a:r>
          </a:p>
          <a:p>
            <a:pPr eaLnBrk="1" hangingPunct="1"/>
            <a:r>
              <a:rPr lang="en-US" altLang="en-US" sz="2400" b="1"/>
              <a:t>Collaborative Groups:</a:t>
            </a:r>
            <a:r>
              <a:rPr lang="en-US" altLang="en-US" sz="2300"/>
              <a:t> </a:t>
            </a:r>
          </a:p>
          <a:p>
            <a:pPr lvl="1" eaLnBrk="1" hangingPunct="1"/>
            <a:r>
              <a:rPr lang="en-US" altLang="en-US" sz="2100"/>
              <a:t>disconnected mobile clients turns into a group of collaborating, mobile servers and clients connected via an ad-hoc net. (Bayou architecture)</a:t>
            </a:r>
          </a:p>
          <a:p>
            <a:pPr eaLnBrk="1" hangingPunct="1"/>
            <a:r>
              <a:rPr lang="en-US" altLang="en-US" sz="2400" b="1"/>
              <a:t>Virtual Mobility of Servers: </a:t>
            </a:r>
          </a:p>
          <a:p>
            <a:pPr lvl="1" eaLnBrk="1" hangingPunct="1"/>
            <a:r>
              <a:rPr lang="en-US" altLang="en-US" sz="2100"/>
              <a:t>servers relocate in the fixed network, near the mobile host, transparently, as the latter  moves.</a:t>
            </a:r>
          </a:p>
        </p:txBody>
      </p:sp>
    </p:spTree>
    <p:extLst>
      <p:ext uri="{BB962C8B-B14F-4D97-AF65-F5344CB8AC3E}">
        <p14:creationId xmlns:p14="http://schemas.microsoft.com/office/powerpoint/2010/main" val="1634057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EDB9DD-20BA-47A0-A7A2-B7DBE8F34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BAA3954B-B8B1-4F3B-89C8-7B79CBF897A4}" type="slidenum">
              <a:rPr lang="en-US" altLang="en-US" sz="1400">
                <a:latin typeface="Arial" panose="020B0604020202020204" pitchFamily="34" charset="0"/>
              </a:rPr>
              <a:pPr/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8563217-D58B-48DC-8972-C67D345FB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/>
              <a:t>The Mobile Agent Model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9A8FD57-91D1-4943-BFA4-5DC81382A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87538"/>
            <a:ext cx="7856538" cy="4016375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Mobile agent programmed with platform limitations and user profile receives a request; moves into the fixed network near the requested service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Mobile agent acts as a client to the server, or invokes a client to the server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Based on the nature of the results, </a:t>
            </a:r>
            <a:r>
              <a:rPr lang="en-US" altLang="en-US" sz="2400" i="1"/>
              <a:t>experienced</a:t>
            </a:r>
            <a:r>
              <a:rPr lang="en-US" altLang="en-US" sz="2400"/>
              <a:t> communication delays, and programmed knowledge, the mobile agent performs transformations and filtering.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Mobile agent returns back to mobile platform, when the client is connected.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86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387A9C-9EFB-4ADF-AFD0-8DFDB9E16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8B86DE9B-C533-4C2E-AA88-2F6008D2B801}" type="slidenum">
              <a:rPr lang="en-US" altLang="en-US" sz="1400">
                <a:latin typeface="Arial" panose="020B0604020202020204" pitchFamily="34" charset="0"/>
              </a:rPr>
              <a:pPr/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B07187E-C425-409E-A058-70E27B03E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92075"/>
            <a:ext cx="7467600" cy="1431925"/>
          </a:xfrm>
        </p:spPr>
        <p:txBody>
          <a:bodyPr/>
          <a:lstStyle/>
          <a:p>
            <a:pPr eaLnBrk="1" hangingPunct="1"/>
            <a:r>
              <a:rPr lang="en-US" altLang="en-US"/>
              <a:t>Mobile Agents in the Mobile Environment</a:t>
            </a:r>
          </a:p>
        </p:txBody>
      </p:sp>
      <p:pic>
        <p:nvPicPr>
          <p:cNvPr id="51204" name="Picture 3" descr="Image2">
            <a:extLst>
              <a:ext uri="{FF2B5EF4-FFF2-40B4-BE49-F238E27FC236}">
                <a16:creationId xmlns:a16="http://schemas.microsoft.com/office/drawing/2014/main" id="{01FF28AF-0C2C-46B3-BB37-BA869F85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908175"/>
            <a:ext cx="39703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295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DE3E82D4-EBD1-4775-914E-64AF72FD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Opportunistic Computing Model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E4D5EAAD-FCCA-463F-B061-9D9E7BB7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ad-hoc network of mobile devices is formed, each device offers services</a:t>
            </a:r>
          </a:p>
          <a:p>
            <a:pPr eaLnBrk="1" hangingPunct="1"/>
            <a:r>
              <a:rPr lang="en-US" altLang="en-US"/>
              <a:t>Some services may be of interest to mobile users, or other services</a:t>
            </a:r>
          </a:p>
          <a:p>
            <a:pPr eaLnBrk="1" hangingPunct="1"/>
            <a:r>
              <a:rPr lang="en-US" altLang="en-US"/>
              <a:t>Impromptu service composition based on opportunity rules and user interactions</a:t>
            </a:r>
          </a:p>
          <a:p>
            <a:pPr eaLnBrk="1" hangingPunct="1"/>
            <a:r>
              <a:rPr lang="en-US" altLang="en-US"/>
              <a:t>Service decomposition and tear down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F3C4C-0C6E-4D42-BA95-6E28F413D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843C179A-207B-4B6A-993F-BD4622784BC1}" type="slidenum">
              <a:rPr lang="en-US" altLang="en-US" sz="1400">
                <a:latin typeface="Arial" panose="020B0604020202020204" pitchFamily="34" charset="0"/>
              </a:rPr>
              <a:pPr/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73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508D82-D3B6-4ED6-B504-62CC49CF0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103E2443-A92D-4707-8AD0-506A87185459}" type="slidenum">
              <a:rPr lang="en-US" altLang="en-US" sz="1400">
                <a:latin typeface="Arial" panose="020B0604020202020204" pitchFamily="34" charset="0"/>
              </a:rPr>
              <a:pPr/>
              <a:t>38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A0A1941-65F6-4AA2-99DA-A64461027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10400" cy="1431925"/>
          </a:xfrm>
        </p:spPr>
        <p:txBody>
          <a:bodyPr/>
          <a:lstStyle/>
          <a:p>
            <a:pPr eaLnBrk="1" hangingPunct="1"/>
            <a:r>
              <a:rPr lang="en-US" altLang="en-US"/>
              <a:t>Mobile Data anagement in C/S Design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55D2CDE-14FA-45AB-B298-526D70838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463" y="2209800"/>
            <a:ext cx="8110537" cy="4191000"/>
          </a:xfrm>
        </p:spPr>
        <p:txBody>
          <a:bodyPr/>
          <a:lstStyle/>
          <a:p>
            <a:pPr eaLnBrk="1" hangingPunct="1"/>
            <a:r>
              <a:rPr lang="en-US" altLang="en-US"/>
              <a:t>Push/Pull data dissemination</a:t>
            </a:r>
          </a:p>
          <a:p>
            <a:pPr eaLnBrk="1" hangingPunct="1"/>
            <a:r>
              <a:rPr lang="en-US" altLang="en-US"/>
              <a:t>Broadcast disks </a:t>
            </a:r>
          </a:p>
          <a:p>
            <a:pPr eaLnBrk="1" hangingPunct="1"/>
            <a:r>
              <a:rPr lang="en-US" altLang="en-US"/>
              <a:t>Indexing on air</a:t>
            </a:r>
          </a:p>
          <a:p>
            <a:pPr eaLnBrk="1" hangingPunct="1"/>
            <a:r>
              <a:rPr lang="en-US" altLang="en-US"/>
              <a:t>Client caching strategies and cache invalidation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1135273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F38808-7BC1-4B20-9F99-6B7D1D8C0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967000AF-3741-4DD4-8CAE-9E2187C39911}" type="slidenum">
              <a:rPr lang="en-US" altLang="en-US" sz="1400">
                <a:latin typeface="Arial" panose="020B0604020202020204" pitchFamily="34" charset="0"/>
              </a:rPr>
              <a:pPr/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035E2BC-DF94-452D-AE74-0C9228776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Push/Pull Data Dissemination</a:t>
            </a:r>
          </a:p>
        </p:txBody>
      </p:sp>
      <p:grpSp>
        <p:nvGrpSpPr>
          <p:cNvPr id="54276" name="Group 3">
            <a:extLst>
              <a:ext uri="{FF2B5EF4-FFF2-40B4-BE49-F238E27FC236}">
                <a16:creationId xmlns:a16="http://schemas.microsoft.com/office/drawing/2014/main" id="{CC605A80-5AAC-465F-8AC0-264591F299B3}"/>
              </a:ext>
            </a:extLst>
          </p:cNvPr>
          <p:cNvGrpSpPr>
            <a:grpSpLocks/>
          </p:cNvGrpSpPr>
          <p:nvPr/>
        </p:nvGrpSpPr>
        <p:grpSpPr bwMode="auto">
          <a:xfrm>
            <a:off x="2278063" y="2176463"/>
            <a:ext cx="4032250" cy="1555750"/>
            <a:chOff x="1783" y="1835"/>
            <a:chExt cx="2540" cy="980"/>
          </a:xfrm>
        </p:grpSpPr>
        <p:sp>
          <p:nvSpPr>
            <p:cNvPr id="54285" name="AutoShape 4">
              <a:extLst>
                <a:ext uri="{FF2B5EF4-FFF2-40B4-BE49-F238E27FC236}">
                  <a16:creationId xmlns:a16="http://schemas.microsoft.com/office/drawing/2014/main" id="{600E0804-BDDD-4DA5-B14E-21CCD9026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43"/>
              <a:ext cx="1165" cy="96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286" name="AutoShape 5">
              <a:extLst>
                <a:ext uri="{FF2B5EF4-FFF2-40B4-BE49-F238E27FC236}">
                  <a16:creationId xmlns:a16="http://schemas.microsoft.com/office/drawing/2014/main" id="{C55C6DED-B813-44D9-982D-36E5A383E6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665" y="1846"/>
              <a:ext cx="155" cy="966"/>
            </a:xfrm>
            <a:prstGeom prst="downArrow">
              <a:avLst>
                <a:gd name="adj1" fmla="val 50000"/>
                <a:gd name="adj2" fmla="val 15580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287" name="Line 6">
              <a:extLst>
                <a:ext uri="{FF2B5EF4-FFF2-40B4-BE49-F238E27FC236}">
                  <a16:creationId xmlns:a16="http://schemas.microsoft.com/office/drawing/2014/main" id="{5F280EC5-1DD4-48F6-962C-D20E59E76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3" y="2815"/>
              <a:ext cx="2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Line 7">
              <a:extLst>
                <a:ext uri="{FF2B5EF4-FFF2-40B4-BE49-F238E27FC236}">
                  <a16:creationId xmlns:a16="http://schemas.microsoft.com/office/drawing/2014/main" id="{832FB4F1-999D-42A1-8498-7360F9979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9" y="1835"/>
              <a:ext cx="2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7" name="Text Box 8">
            <a:extLst>
              <a:ext uri="{FF2B5EF4-FFF2-40B4-BE49-F238E27FC236}">
                <a16:creationId xmlns:a16="http://schemas.microsoft.com/office/drawing/2014/main" id="{294E4321-C0C3-415C-90A3-2AB8E4A4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3641725"/>
            <a:ext cx="1112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</a:rPr>
              <a:t>upstream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8" name="Text Box 9">
            <a:extLst>
              <a:ext uri="{FF2B5EF4-FFF2-40B4-BE49-F238E27FC236}">
                <a16:creationId xmlns:a16="http://schemas.microsoft.com/office/drawing/2014/main" id="{E2940627-AF7C-456A-BB29-F9FA243C9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3659188"/>
            <a:ext cx="1423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</a:rPr>
              <a:t>downstream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9" name="Line 10">
            <a:extLst>
              <a:ext uri="{FF2B5EF4-FFF2-40B4-BE49-F238E27FC236}">
                <a16:creationId xmlns:a16="http://schemas.microsoft.com/office/drawing/2014/main" id="{FCF23EC5-89D0-49A6-AAF8-B353C46A1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063" y="293370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11">
            <a:extLst>
              <a:ext uri="{FF2B5EF4-FFF2-40B4-BE49-F238E27FC236}">
                <a16:creationId xmlns:a16="http://schemas.microsoft.com/office/drawing/2014/main" id="{2B15CD78-665A-45EB-AC11-0CC9C5EFE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0613" y="294640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2">
            <a:extLst>
              <a:ext uri="{FF2B5EF4-FFF2-40B4-BE49-F238E27FC236}">
                <a16:creationId xmlns:a16="http://schemas.microsoft.com/office/drawing/2014/main" id="{A353B9E8-CB41-4A2E-8F32-C6C29A67FB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8300" y="2924175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>
            <a:extLst>
              <a:ext uri="{FF2B5EF4-FFF2-40B4-BE49-F238E27FC236}">
                <a16:creationId xmlns:a16="http://schemas.microsoft.com/office/drawing/2014/main" id="{5E12CCED-9C78-4DFC-A484-7953CC36E8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0788" y="2917825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14">
            <a:extLst>
              <a:ext uri="{FF2B5EF4-FFF2-40B4-BE49-F238E27FC236}">
                <a16:creationId xmlns:a16="http://schemas.microsoft.com/office/drawing/2014/main" id="{F1AF4F54-CCFD-4629-BB08-445F1AE2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2740025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</a:rPr>
              <a:t>B/W</a:t>
            </a:r>
          </a:p>
        </p:txBody>
      </p:sp>
      <p:sp>
        <p:nvSpPr>
          <p:cNvPr id="54284" name="Rectangle 15">
            <a:extLst>
              <a:ext uri="{FF2B5EF4-FFF2-40B4-BE49-F238E27FC236}">
                <a16:creationId xmlns:a16="http://schemas.microsoft.com/office/drawing/2014/main" id="{65F904FE-18AC-499F-8D7B-89691CA06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127500"/>
            <a:ext cx="7772400" cy="19685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Pull data delivery: clients request (validate) data by sending uplink msgs to server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Push data delivery: servers push data (and validation reports) through a broadcast channel,to a community of clients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39012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5933-2DB5-4F5B-926F-8C82913B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13A0-4445-419B-9213-0A5141107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Nomadic Computing</a:t>
            </a:r>
          </a:p>
          <a:p>
            <a:r>
              <a:rPr lang="en-US" dirty="0"/>
              <a:t>Wireless Computing</a:t>
            </a:r>
          </a:p>
          <a:p>
            <a:r>
              <a:rPr lang="en-US" dirty="0"/>
              <a:t>Ubiquitous Computing</a:t>
            </a:r>
          </a:p>
          <a:p>
            <a:r>
              <a:rPr lang="en-US" dirty="0"/>
              <a:t>Wearable Computing</a:t>
            </a:r>
          </a:p>
        </p:txBody>
      </p:sp>
    </p:spTree>
    <p:extLst>
      <p:ext uri="{BB962C8B-B14F-4D97-AF65-F5344CB8AC3E}">
        <p14:creationId xmlns:p14="http://schemas.microsoft.com/office/powerpoint/2010/main" val="26608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D297A92-2517-4ED4-A5A6-27BC8A9D2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078630DA-5EE1-418B-94D8-5BF274238301}" type="slidenum">
              <a:rPr lang="en-US" altLang="en-US" sz="1400">
                <a:latin typeface="Arial" panose="020B0604020202020204" pitchFamily="34" charset="0"/>
              </a:rPr>
              <a:pPr/>
              <a:t>40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9A94C0EA-9E0A-4E4A-92A4-9F6FD8585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/>
              <a:t>Broadcast Disks</a:t>
            </a:r>
          </a:p>
        </p:txBody>
      </p:sp>
      <p:graphicFrame>
        <p:nvGraphicFramePr>
          <p:cNvPr id="55298" name="Object 2">
            <a:extLst>
              <a:ext uri="{FF2B5EF4-FFF2-40B4-BE49-F238E27FC236}">
                <a16:creationId xmlns:a16="http://schemas.microsoft.com/office/drawing/2014/main" id="{9C96005B-BB74-471C-9EF8-78DCB7676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905000"/>
          <a:ext cx="5792788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3" imgW="5791702" imgH="2841905" progId="Photoshop.Image.3">
                  <p:embed/>
                </p:oleObj>
              </mc:Choice>
              <mc:Fallback>
                <p:oleObj name="Image" r:id="rId3" imgW="5791702" imgH="2841905" progId="Photoshop.Image.3">
                  <p:embed/>
                  <p:pic>
                    <p:nvPicPr>
                      <p:cNvPr id="55298" name="Object 2">
                        <a:extLst>
                          <a:ext uri="{FF2B5EF4-FFF2-40B4-BE49-F238E27FC236}">
                            <a16:creationId xmlns:a16="http://schemas.microsoft.com/office/drawing/2014/main" id="{9C96005B-BB74-471C-9EF8-78DCB7676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5792788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4">
            <a:extLst>
              <a:ext uri="{FF2B5EF4-FFF2-40B4-BE49-F238E27FC236}">
                <a16:creationId xmlns:a16="http://schemas.microsoft.com/office/drawing/2014/main" id="{98F3CF09-8144-473E-AFE3-1C356ACC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7772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Periodic broadcast of one or more disks using a broadcast channel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Each disk can be bcast at different speed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Disk speed can be changed based on client access pattern</a:t>
            </a:r>
          </a:p>
        </p:txBody>
      </p:sp>
    </p:spTree>
    <p:extLst>
      <p:ext uri="{BB962C8B-B14F-4D97-AF65-F5344CB8AC3E}">
        <p14:creationId xmlns:p14="http://schemas.microsoft.com/office/powerpoint/2010/main" val="2588210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EBE611AC-0201-49B4-8293-F9822E105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C847D471-426D-4056-B572-D830DD5ADE7A}" type="slidenum">
              <a:rPr lang="en-US" altLang="en-US" sz="1400">
                <a:latin typeface="Arial" panose="020B0604020202020204" pitchFamily="34" charset="0"/>
              </a:rPr>
              <a:pPr/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56324" name="Group 2">
            <a:extLst>
              <a:ext uri="{FF2B5EF4-FFF2-40B4-BE49-F238E27FC236}">
                <a16:creationId xmlns:a16="http://schemas.microsoft.com/office/drawing/2014/main" id="{EC06D358-B283-4132-8CA1-499E1BFBFEAE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844675"/>
            <a:ext cx="4505325" cy="2209800"/>
            <a:chOff x="910" y="1174"/>
            <a:chExt cx="2838" cy="1392"/>
          </a:xfrm>
        </p:grpSpPr>
        <p:graphicFrame>
          <p:nvGraphicFramePr>
            <p:cNvPr id="56322" name="Object 2">
              <a:extLst>
                <a:ext uri="{FF2B5EF4-FFF2-40B4-BE49-F238E27FC236}">
                  <a16:creationId xmlns:a16="http://schemas.microsoft.com/office/drawing/2014/main" id="{9F4B613D-EBEF-400D-82BF-26E9E8F37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0" y="1174"/>
            <a:ext cx="2838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Image" r:id="rId3" imgW="5791702" imgH="2841905" progId="Photoshop.Image.3">
                    <p:embed/>
                  </p:oleObj>
                </mc:Choice>
                <mc:Fallback>
                  <p:oleObj name="Image" r:id="rId3" imgW="5791702" imgH="2841905" progId="Photoshop.Image.3">
                    <p:embed/>
                    <p:pic>
                      <p:nvPicPr>
                        <p:cNvPr id="56322" name="Object 2">
                          <a:extLst>
                            <a:ext uri="{FF2B5EF4-FFF2-40B4-BE49-F238E27FC236}">
                              <a16:creationId xmlns:a16="http://schemas.microsoft.com/office/drawing/2014/main" id="{9F4B613D-EBEF-400D-82BF-26E9E8F37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0" y="1174"/>
                          <a:ext cx="2838" cy="1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327" name="Group 4">
              <a:extLst>
                <a:ext uri="{FF2B5EF4-FFF2-40B4-BE49-F238E27FC236}">
                  <a16:creationId xmlns:a16="http://schemas.microsoft.com/office/drawing/2014/main" id="{C6CD0759-E795-4EDD-91D4-5D5EE6A70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1" y="1743"/>
              <a:ext cx="222" cy="162"/>
              <a:chOff x="5086" y="496"/>
              <a:chExt cx="234" cy="173"/>
            </a:xfrm>
          </p:grpSpPr>
          <p:sp>
            <p:nvSpPr>
              <p:cNvPr id="56355" name="AutoShape 5">
                <a:extLst>
                  <a:ext uri="{FF2B5EF4-FFF2-40B4-BE49-F238E27FC236}">
                    <a16:creationId xmlns:a16="http://schemas.microsoft.com/office/drawing/2014/main" id="{72464FF8-BFCE-4DD8-B324-D7E83D1D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" y="496"/>
                <a:ext cx="166" cy="1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56" name="Text Box 6">
                <a:extLst>
                  <a:ext uri="{FF2B5EF4-FFF2-40B4-BE49-F238E27FC236}">
                    <a16:creationId xmlns:a16="http://schemas.microsoft.com/office/drawing/2014/main" id="{B9DD71D4-9189-4C87-BAE4-53F199B3D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500"/>
                <a:ext cx="23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28" name="Group 7">
              <a:extLst>
                <a:ext uri="{FF2B5EF4-FFF2-40B4-BE49-F238E27FC236}">
                  <a16:creationId xmlns:a16="http://schemas.microsoft.com/office/drawing/2014/main" id="{428848DA-1315-4863-AA68-2C21AB0FB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" y="1712"/>
              <a:ext cx="222" cy="162"/>
              <a:chOff x="5086" y="496"/>
              <a:chExt cx="234" cy="173"/>
            </a:xfrm>
          </p:grpSpPr>
          <p:sp>
            <p:nvSpPr>
              <p:cNvPr id="56353" name="AutoShape 8">
                <a:extLst>
                  <a:ext uri="{FF2B5EF4-FFF2-40B4-BE49-F238E27FC236}">
                    <a16:creationId xmlns:a16="http://schemas.microsoft.com/office/drawing/2014/main" id="{F0E204F5-936F-467E-A86A-778B8689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" y="496"/>
                <a:ext cx="166" cy="1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54" name="Text Box 9">
                <a:extLst>
                  <a:ext uri="{FF2B5EF4-FFF2-40B4-BE49-F238E27FC236}">
                    <a16:creationId xmlns:a16="http://schemas.microsoft.com/office/drawing/2014/main" id="{D0CB5B2B-3AF3-4FD8-805E-1592BD35F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500"/>
                <a:ext cx="23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29" name="Group 10">
              <a:extLst>
                <a:ext uri="{FF2B5EF4-FFF2-40B4-BE49-F238E27FC236}">
                  <a16:creationId xmlns:a16="http://schemas.microsoft.com/office/drawing/2014/main" id="{215435F9-289F-403C-AD40-42CCD4C1C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2" y="1327"/>
              <a:ext cx="222" cy="157"/>
              <a:chOff x="5086" y="496"/>
              <a:chExt cx="259" cy="186"/>
            </a:xfrm>
          </p:grpSpPr>
          <p:sp>
            <p:nvSpPr>
              <p:cNvPr id="56351" name="AutoShape 11">
                <a:extLst>
                  <a:ext uri="{FF2B5EF4-FFF2-40B4-BE49-F238E27FC236}">
                    <a16:creationId xmlns:a16="http://schemas.microsoft.com/office/drawing/2014/main" id="{C0A585E8-9E3E-470A-BE7F-57B6D728F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" y="496"/>
                <a:ext cx="166" cy="1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52" name="Text Box 12">
                <a:extLst>
                  <a:ext uri="{FF2B5EF4-FFF2-40B4-BE49-F238E27FC236}">
                    <a16:creationId xmlns:a16="http://schemas.microsoft.com/office/drawing/2014/main" id="{F1719F87-F5BA-46BB-BE91-830F22302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500"/>
                <a:ext cx="2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30" name="Group 13">
              <a:extLst>
                <a:ext uri="{FF2B5EF4-FFF2-40B4-BE49-F238E27FC236}">
                  <a16:creationId xmlns:a16="http://schemas.microsoft.com/office/drawing/2014/main" id="{037A6006-3E60-4853-92AA-1E65E3E9B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6" y="1258"/>
              <a:ext cx="222" cy="162"/>
              <a:chOff x="5086" y="496"/>
              <a:chExt cx="234" cy="173"/>
            </a:xfrm>
          </p:grpSpPr>
          <p:sp>
            <p:nvSpPr>
              <p:cNvPr id="56349" name="AutoShape 14">
                <a:extLst>
                  <a:ext uri="{FF2B5EF4-FFF2-40B4-BE49-F238E27FC236}">
                    <a16:creationId xmlns:a16="http://schemas.microsoft.com/office/drawing/2014/main" id="{6541550E-ED92-478A-969A-207999421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" y="496"/>
                <a:ext cx="166" cy="1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50" name="Text Box 15">
                <a:extLst>
                  <a:ext uri="{FF2B5EF4-FFF2-40B4-BE49-F238E27FC236}">
                    <a16:creationId xmlns:a16="http://schemas.microsoft.com/office/drawing/2014/main" id="{397CC4B5-7AC6-4F77-877C-E8D3861A9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500"/>
                <a:ext cx="23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31" name="Group 16">
              <a:extLst>
                <a:ext uri="{FF2B5EF4-FFF2-40B4-BE49-F238E27FC236}">
                  <a16:creationId xmlns:a16="http://schemas.microsoft.com/office/drawing/2014/main" id="{B13E8C24-8C10-4182-8710-1BAC61E6D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1256"/>
              <a:ext cx="222" cy="162"/>
              <a:chOff x="5086" y="496"/>
              <a:chExt cx="234" cy="173"/>
            </a:xfrm>
          </p:grpSpPr>
          <p:sp>
            <p:nvSpPr>
              <p:cNvPr id="56347" name="AutoShape 17">
                <a:extLst>
                  <a:ext uri="{FF2B5EF4-FFF2-40B4-BE49-F238E27FC236}">
                    <a16:creationId xmlns:a16="http://schemas.microsoft.com/office/drawing/2014/main" id="{A605CE9E-A5DA-456D-AD10-D736FE435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" y="496"/>
                <a:ext cx="166" cy="1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48" name="Text Box 18">
                <a:extLst>
                  <a:ext uri="{FF2B5EF4-FFF2-40B4-BE49-F238E27FC236}">
                    <a16:creationId xmlns:a16="http://schemas.microsoft.com/office/drawing/2014/main" id="{19EFEE9E-1023-419E-92AD-072B2E8F8C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500"/>
                <a:ext cx="23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32" name="Group 19">
              <a:extLst>
                <a:ext uri="{FF2B5EF4-FFF2-40B4-BE49-F238E27FC236}">
                  <a16:creationId xmlns:a16="http://schemas.microsoft.com/office/drawing/2014/main" id="{98D444AD-856D-4C9B-824C-3B706AB3B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9" y="1313"/>
              <a:ext cx="222" cy="162"/>
              <a:chOff x="5086" y="496"/>
              <a:chExt cx="234" cy="173"/>
            </a:xfrm>
          </p:grpSpPr>
          <p:sp>
            <p:nvSpPr>
              <p:cNvPr id="56345" name="AutoShape 20">
                <a:extLst>
                  <a:ext uri="{FF2B5EF4-FFF2-40B4-BE49-F238E27FC236}">
                    <a16:creationId xmlns:a16="http://schemas.microsoft.com/office/drawing/2014/main" id="{B7664010-551C-4C40-BFB9-1662DD932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" y="496"/>
                <a:ext cx="166" cy="1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46" name="Text Box 21">
                <a:extLst>
                  <a:ext uri="{FF2B5EF4-FFF2-40B4-BE49-F238E27FC236}">
                    <a16:creationId xmlns:a16="http://schemas.microsoft.com/office/drawing/2014/main" id="{35214F3D-BAB7-4CFE-BBCB-96714C98E7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500"/>
                <a:ext cx="23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33" name="Group 22">
              <a:extLst>
                <a:ext uri="{FF2B5EF4-FFF2-40B4-BE49-F238E27FC236}">
                  <a16:creationId xmlns:a16="http://schemas.microsoft.com/office/drawing/2014/main" id="{C7A05ACC-5A3C-4FF4-A184-F0F3E76BF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0" y="1727"/>
              <a:ext cx="222" cy="157"/>
              <a:chOff x="5086" y="496"/>
              <a:chExt cx="266" cy="187"/>
            </a:xfrm>
          </p:grpSpPr>
          <p:sp>
            <p:nvSpPr>
              <p:cNvPr id="56343" name="AutoShape 23">
                <a:extLst>
                  <a:ext uri="{FF2B5EF4-FFF2-40B4-BE49-F238E27FC236}">
                    <a16:creationId xmlns:a16="http://schemas.microsoft.com/office/drawing/2014/main" id="{3470C253-96FC-482E-B2EB-6E4C9C5DD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" y="496"/>
                <a:ext cx="166" cy="1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44" name="Text Box 24">
                <a:extLst>
                  <a:ext uri="{FF2B5EF4-FFF2-40B4-BE49-F238E27FC236}">
                    <a16:creationId xmlns:a16="http://schemas.microsoft.com/office/drawing/2014/main" id="{E9EE39F2-B8F4-4FF2-A8DD-29936D76F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500"/>
                <a:ext cx="26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34" name="Group 25">
              <a:extLst>
                <a:ext uri="{FF2B5EF4-FFF2-40B4-BE49-F238E27FC236}">
                  <a16:creationId xmlns:a16="http://schemas.microsoft.com/office/drawing/2014/main" id="{8139B758-27E1-4D31-8F0C-31D8C9AC1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1" y="1751"/>
              <a:ext cx="222" cy="162"/>
              <a:chOff x="5086" y="496"/>
              <a:chExt cx="234" cy="173"/>
            </a:xfrm>
          </p:grpSpPr>
          <p:sp>
            <p:nvSpPr>
              <p:cNvPr id="56341" name="AutoShape 26">
                <a:extLst>
                  <a:ext uri="{FF2B5EF4-FFF2-40B4-BE49-F238E27FC236}">
                    <a16:creationId xmlns:a16="http://schemas.microsoft.com/office/drawing/2014/main" id="{AC179912-9FEB-49BE-9FE2-A29D686CB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" y="496"/>
                <a:ext cx="166" cy="1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42" name="Text Box 27">
                <a:extLst>
                  <a:ext uri="{FF2B5EF4-FFF2-40B4-BE49-F238E27FC236}">
                    <a16:creationId xmlns:a16="http://schemas.microsoft.com/office/drawing/2014/main" id="{E417FD67-7BEA-465C-98CC-D6D6080BA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500"/>
                <a:ext cx="23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35" name="Group 28">
              <a:extLst>
                <a:ext uri="{FF2B5EF4-FFF2-40B4-BE49-F238E27FC236}">
                  <a16:creationId xmlns:a16="http://schemas.microsoft.com/office/drawing/2014/main" id="{6BFD2423-F396-4A1A-8DC6-315DBDEDF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1" y="1509"/>
              <a:ext cx="212" cy="149"/>
              <a:chOff x="4258" y="549"/>
              <a:chExt cx="212" cy="149"/>
            </a:xfrm>
          </p:grpSpPr>
          <p:sp>
            <p:nvSpPr>
              <p:cNvPr id="56339" name="AutoShape 29">
                <a:extLst>
                  <a:ext uri="{FF2B5EF4-FFF2-40B4-BE49-F238E27FC236}">
                    <a16:creationId xmlns:a16="http://schemas.microsoft.com/office/drawing/2014/main" id="{EFAED4C0-7B43-4DA4-AD47-235893DD5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5" y="549"/>
                <a:ext cx="98" cy="146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40" name="Text Box 30">
                <a:extLst>
                  <a:ext uri="{FF2B5EF4-FFF2-40B4-BE49-F238E27FC236}">
                    <a16:creationId xmlns:a16="http://schemas.microsoft.com/office/drawing/2014/main" id="{B866B3A7-447C-44AD-A1AA-CE9785B07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8" y="554"/>
                <a:ext cx="21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9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336" name="Group 31">
              <a:extLst>
                <a:ext uri="{FF2B5EF4-FFF2-40B4-BE49-F238E27FC236}">
                  <a16:creationId xmlns:a16="http://schemas.microsoft.com/office/drawing/2014/main" id="{619C4FE3-80FF-4A28-89BB-3F6BF3197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7" y="1501"/>
              <a:ext cx="212" cy="149"/>
              <a:chOff x="4258" y="549"/>
              <a:chExt cx="212" cy="149"/>
            </a:xfrm>
          </p:grpSpPr>
          <p:sp>
            <p:nvSpPr>
              <p:cNvPr id="56337" name="AutoShape 32">
                <a:extLst>
                  <a:ext uri="{FF2B5EF4-FFF2-40B4-BE49-F238E27FC236}">
                    <a16:creationId xmlns:a16="http://schemas.microsoft.com/office/drawing/2014/main" id="{5C688555-4B11-4F37-B15E-9C135B82E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5" y="549"/>
                <a:ext cx="98" cy="146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38" name="Text Box 33">
                <a:extLst>
                  <a:ext uri="{FF2B5EF4-FFF2-40B4-BE49-F238E27FC236}">
                    <a16:creationId xmlns:a16="http://schemas.microsoft.com/office/drawing/2014/main" id="{06DF14BB-88B1-454C-9224-EF3DF7185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8" y="554"/>
                <a:ext cx="21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 sz="9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inx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6325" name="Rectangle 34">
            <a:extLst>
              <a:ext uri="{FF2B5EF4-FFF2-40B4-BE49-F238E27FC236}">
                <a16:creationId xmlns:a16="http://schemas.microsoft.com/office/drawing/2014/main" id="{DDBD6C7E-6EA5-4E31-877F-A1FD63042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/>
              <a:t>Indexing on Air</a:t>
            </a:r>
          </a:p>
        </p:txBody>
      </p:sp>
      <p:sp>
        <p:nvSpPr>
          <p:cNvPr id="56326" name="Rectangle 35">
            <a:extLst>
              <a:ext uri="{FF2B5EF4-FFF2-40B4-BE49-F238E27FC236}">
                <a16:creationId xmlns:a16="http://schemas.microsoft.com/office/drawing/2014/main" id="{811202EF-CADB-422A-88D6-908D5F29C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038600"/>
            <a:ext cx="7772400" cy="2171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Server dynamically adjusts bcast hotspot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Clients read the index, enters into doze mode, and then perform </a:t>
            </a:r>
            <a:r>
              <a:rPr lang="en-US" altLang="en-US" sz="2600" i="1"/>
              <a:t>selective tuning</a:t>
            </a:r>
            <a:endParaRPr lang="en-US" altLang="en-US" sz="26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Query Time</a:t>
            </a:r>
            <a:r>
              <a:rPr lang="en-US" altLang="en-US" sz="2000"/>
              <a:t>: time taken from point a client issues a query until answer is received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Listening Time</a:t>
            </a:r>
            <a:r>
              <a:rPr lang="en-US" altLang="en-US" sz="2000"/>
              <a:t>: time spent by client listening to the channel.</a:t>
            </a:r>
          </a:p>
        </p:txBody>
      </p:sp>
    </p:spTree>
    <p:extLst>
      <p:ext uri="{BB962C8B-B14F-4D97-AF65-F5344CB8AC3E}">
        <p14:creationId xmlns:p14="http://schemas.microsoft.com/office/powerpoint/2010/main" val="4223259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B4CCA9-38AA-47BA-9910-42660D9AD3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CC2E3CBF-0EE0-452D-8C64-9A671DE454AF}" type="slidenum">
              <a:rPr lang="en-US" altLang="en-US" sz="1400">
                <a:latin typeface="Arial" panose="020B0604020202020204" pitchFamily="34" charset="0"/>
              </a:rPr>
              <a:pPr/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529709E-9577-49B9-83FF-F905201F8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Caching in Mobile Client/Server: Problems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193C5D2-5D9C-476C-8161-A2D594F98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275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Caching is critical to many applications such as Web browsing and file and database systems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Classical cache invalidation techniques do not work effectively in the mobile environment because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client disconnection (</a:t>
            </a:r>
            <a:r>
              <a:rPr lang="en-US" altLang="en-US" sz="2400" i="1" dirty="0"/>
              <a:t>call-backs</a:t>
            </a:r>
            <a:r>
              <a:rPr lang="en-US" altLang="en-US" sz="2400" dirty="0"/>
              <a:t> do not work)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slow and limited up-link bandwidth for client invalidation (</a:t>
            </a:r>
            <a:r>
              <a:rPr lang="en-US" altLang="en-US" sz="2400" i="1" dirty="0"/>
              <a:t>detection approach</a:t>
            </a:r>
            <a:r>
              <a:rPr lang="en-US" altLang="en-US" sz="2400" dirty="0"/>
              <a:t> is inefficient)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very limited scalability for application servers with a large number of clients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limited caching capacity due to client memory and power consumption limitations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0981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F2269C-CCA8-41A9-9D0E-517E68532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41ABDD41-7BEF-4323-A3AB-B194E095DCD2}" type="slidenum">
              <a:rPr lang="en-US" altLang="en-US" sz="1400">
                <a:latin typeface="Arial" panose="020B0604020202020204" pitchFamily="34" charset="0"/>
              </a:rPr>
              <a:pPr/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A5A3E1B-0EC8-4305-A511-E07F48707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Caching in Mobile Client/Server: Solutions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0649FFE-0C7D-4A1E-B05B-CB01F74E5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981200"/>
            <a:ext cx="73025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Variable granularity of cache coherency (Coda)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Enabling ideas: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Broadcast disks</a:t>
            </a:r>
            <a:r>
              <a:rPr lang="en-US" altLang="en-US" sz="2400"/>
              <a:t>:</a:t>
            </a:r>
            <a:r>
              <a:rPr lang="en-US" altLang="en-US" sz="2400" i="1"/>
              <a:t> </a:t>
            </a:r>
            <a:r>
              <a:rPr lang="en-US" altLang="en-US" sz="2400"/>
              <a:t>periodic broadcast of disk-organized data; does not require upstream communication for disk reads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Indexing on the air</a:t>
            </a:r>
            <a:r>
              <a:rPr lang="en-US" altLang="en-US" sz="2400"/>
              <a:t>: broadcast of disk and its index; allows selective tuning; increases access time but reduces tuning time; allows dormant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Cache cache invalidation: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Broadcasting Timestamps [Barbará et al]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Bit Sequence [Jing et al]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00509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DB7AD0-3136-4207-AD9B-8570DC5C3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CF5D47D8-DC26-40AF-9785-4654740B4A5B}" type="slidenum">
              <a:rPr lang="en-US" altLang="en-US" sz="1400">
                <a:latin typeface="Arial" panose="020B0604020202020204" pitchFamily="34" charset="0"/>
              </a:rPr>
              <a:pPr/>
              <a:t>44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F992B8D-FA1A-4AED-B6CE-245477684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92075"/>
            <a:ext cx="7772400" cy="1431925"/>
          </a:xfrm>
        </p:spPr>
        <p:txBody>
          <a:bodyPr/>
          <a:lstStyle/>
          <a:p>
            <a:pPr eaLnBrk="1" hangingPunct="1"/>
            <a:r>
              <a:rPr lang="en-US" altLang="en-US"/>
              <a:t>Varied Granularity of Cache Coherency in </a:t>
            </a:r>
            <a:r>
              <a:rPr lang="en-US" altLang="en-US" i="1"/>
              <a:t>Coda</a:t>
            </a:r>
            <a:endParaRPr lang="en-US" altLang="en-US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8DB96F7-CF18-4313-8EE0-81B8667AF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89863" cy="4456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Server maintains version stamps for each object and its containing volume. When an object is updated, the server updates its version stamp and that of its containing volume.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In anticipation of disconnection, clients cache volume version stamps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Upon reconnection, clients present volume version stamps to server for validation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If valid, so is every object cached at the client, otherwise, cached objects are invalidated individually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806364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5574FA7-CA16-45A2-83F2-A88F5B71C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E86D0972-2984-4F3C-8424-BCACE414B299}" type="slidenum">
              <a:rPr lang="en-US" altLang="en-US" sz="1400">
                <a:latin typeface="Arial" panose="020B0604020202020204" pitchFamily="34" charset="0"/>
              </a:rPr>
              <a:pPr/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02BFC90-907F-4138-AAC9-3128F34E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/>
              <a:t>Cache Invalidation Reports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574C201-552F-4CBF-80A8-A2A363A86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038600"/>
            <a:ext cx="7772400" cy="2381250"/>
          </a:xfrm>
        </p:spPr>
        <p:txBody>
          <a:bodyPr/>
          <a:lstStyle/>
          <a:p>
            <a:pPr eaLnBrk="1" hangingPunct="1"/>
            <a:r>
              <a:rPr lang="en-US" altLang="en-US" sz="2400"/>
              <a:t>Server bcast invalidation report showing all items updated within preceding </a:t>
            </a:r>
            <a:r>
              <a:rPr lang="en-US" altLang="en-US" sz="2400" i="1"/>
              <a:t>w</a:t>
            </a:r>
            <a:r>
              <a:rPr lang="en-US" altLang="en-US" sz="2400"/>
              <a:t> seconds </a:t>
            </a:r>
          </a:p>
          <a:p>
            <a:pPr eaLnBrk="1" hangingPunct="1"/>
            <a:r>
              <a:rPr lang="en-US" altLang="en-US" sz="2400"/>
              <a:t>Client connected: invalidation is straightforward</a:t>
            </a:r>
          </a:p>
          <a:p>
            <a:pPr eaLnBrk="1" hangingPunct="1"/>
            <a:r>
              <a:rPr lang="en-US" altLang="en-US" sz="2400"/>
              <a:t>Clients must invalidate their entire cache if their disconnection period exceeds </a:t>
            </a:r>
            <a:r>
              <a:rPr lang="en-US" altLang="en-US" sz="2400" i="1"/>
              <a:t>w</a:t>
            </a:r>
            <a:r>
              <a:rPr lang="en-US" altLang="en-US" sz="2400"/>
              <a:t> seconds.</a:t>
            </a:r>
          </a:p>
        </p:txBody>
      </p:sp>
      <p:grpSp>
        <p:nvGrpSpPr>
          <p:cNvPr id="60421" name="Group 4">
            <a:extLst>
              <a:ext uri="{FF2B5EF4-FFF2-40B4-BE49-F238E27FC236}">
                <a16:creationId xmlns:a16="http://schemas.microsoft.com/office/drawing/2014/main" id="{4338A596-F15D-4AFD-BBC0-C54A13BA7E39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1982788"/>
            <a:ext cx="3608388" cy="1724025"/>
            <a:chOff x="1455" y="1271"/>
            <a:chExt cx="2273" cy="1086"/>
          </a:xfrm>
        </p:grpSpPr>
        <p:grpSp>
          <p:nvGrpSpPr>
            <p:cNvPr id="60422" name="Group 5">
              <a:extLst>
                <a:ext uri="{FF2B5EF4-FFF2-40B4-BE49-F238E27FC236}">
                  <a16:creationId xmlns:a16="http://schemas.microsoft.com/office/drawing/2014/main" id="{6919997C-AB08-4648-BEF7-3BEB92E9E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1271"/>
              <a:ext cx="535" cy="1058"/>
              <a:chOff x="1793" y="1271"/>
              <a:chExt cx="535" cy="1058"/>
            </a:xfrm>
          </p:grpSpPr>
          <p:sp>
            <p:nvSpPr>
              <p:cNvPr id="60429" name="Rectangle 6">
                <a:extLst>
                  <a:ext uri="{FF2B5EF4-FFF2-40B4-BE49-F238E27FC236}">
                    <a16:creationId xmlns:a16="http://schemas.microsoft.com/office/drawing/2014/main" id="{73ED34AD-D058-4A5D-AC09-16D1B8B81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1280"/>
                <a:ext cx="535" cy="104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0" name="Text Box 7">
                <a:extLst>
                  <a:ext uri="{FF2B5EF4-FFF2-40B4-BE49-F238E27FC236}">
                    <a16:creationId xmlns:a16="http://schemas.microsoft.com/office/drawing/2014/main" id="{FA0CBBD7-C5D2-4C0B-A013-0194A60BA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3" y="1271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id, ts</a:t>
                </a:r>
              </a:p>
            </p:txBody>
          </p:sp>
          <p:sp>
            <p:nvSpPr>
              <p:cNvPr id="60431" name="Text Box 8">
                <a:extLst>
                  <a:ext uri="{FF2B5EF4-FFF2-40B4-BE49-F238E27FC236}">
                    <a16:creationId xmlns:a16="http://schemas.microsoft.com/office/drawing/2014/main" id="{F8BFE54A-FC1A-4D72-BCDF-F23780DB52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432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id, ts</a:t>
                </a:r>
              </a:p>
            </p:txBody>
          </p:sp>
          <p:sp>
            <p:nvSpPr>
              <p:cNvPr id="60432" name="Text Box 9">
                <a:extLst>
                  <a:ext uri="{FF2B5EF4-FFF2-40B4-BE49-F238E27FC236}">
                    <a16:creationId xmlns:a16="http://schemas.microsoft.com/office/drawing/2014/main" id="{A14D5B93-D416-4DA0-8A0B-062A7EA65F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2" y="1600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id, ts</a:t>
                </a:r>
              </a:p>
            </p:txBody>
          </p:sp>
          <p:sp>
            <p:nvSpPr>
              <p:cNvPr id="60433" name="Text Box 10">
                <a:extLst>
                  <a:ext uri="{FF2B5EF4-FFF2-40B4-BE49-F238E27FC236}">
                    <a16:creationId xmlns:a16="http://schemas.microsoft.com/office/drawing/2014/main" id="{393934C4-9386-425C-BF01-874AF34A0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1801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id, ts</a:t>
                </a:r>
              </a:p>
            </p:txBody>
          </p:sp>
          <p:sp>
            <p:nvSpPr>
              <p:cNvPr id="60434" name="Text Box 11">
                <a:extLst>
                  <a:ext uri="{FF2B5EF4-FFF2-40B4-BE49-F238E27FC236}">
                    <a16:creationId xmlns:a16="http://schemas.microsoft.com/office/drawing/2014/main" id="{E51BB27F-FB6B-466A-B95E-EA3171E47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5" y="2001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id, ts</a:t>
                </a:r>
              </a:p>
            </p:txBody>
          </p:sp>
        </p:grpSp>
        <p:sp>
          <p:nvSpPr>
            <p:cNvPr id="60423" name="Line 12">
              <a:extLst>
                <a:ext uri="{FF2B5EF4-FFF2-40B4-BE49-F238E27FC236}">
                  <a16:creationId xmlns:a16="http://schemas.microsoft.com/office/drawing/2014/main" id="{C1DCD304-A84C-457A-8910-F8A95DF6D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3" y="1305"/>
              <a:ext cx="0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4" name="Line 13">
              <a:extLst>
                <a:ext uri="{FF2B5EF4-FFF2-40B4-BE49-F238E27FC236}">
                  <a16:creationId xmlns:a16="http://schemas.microsoft.com/office/drawing/2014/main" id="{FD91FC8A-52CE-43C6-BAF3-756A4B2D7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1" y="1936"/>
              <a:ext cx="0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Line 14">
              <a:extLst>
                <a:ext uri="{FF2B5EF4-FFF2-40B4-BE49-F238E27FC236}">
                  <a16:creationId xmlns:a16="http://schemas.microsoft.com/office/drawing/2014/main" id="{FDCB8FFB-9A1F-4464-A7D4-76EBE3002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7" y="1960"/>
              <a:ext cx="0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Line 15">
              <a:extLst>
                <a:ext uri="{FF2B5EF4-FFF2-40B4-BE49-F238E27FC236}">
                  <a16:creationId xmlns:a16="http://schemas.microsoft.com/office/drawing/2014/main" id="{0A03FA0D-31AF-4F2D-B1C7-7F2CBE249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5" y="1312"/>
              <a:ext cx="0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Text Box 16">
              <a:extLst>
                <a:ext uri="{FF2B5EF4-FFF2-40B4-BE49-F238E27FC236}">
                  <a16:creationId xmlns:a16="http://schemas.microsoft.com/office/drawing/2014/main" id="{43CB6C95-419D-487E-BFEF-1FDE38151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9" y="1717"/>
              <a:ext cx="8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400">
                  <a:latin typeface="Times New Roman" panose="02020603050405020304" pitchFamily="18" charset="0"/>
                </a:rPr>
                <a:t>Broadcast period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0428" name="Text Box 17">
              <a:extLst>
                <a:ext uri="{FF2B5EF4-FFF2-40B4-BE49-F238E27FC236}">
                  <a16:creationId xmlns:a16="http://schemas.microsoft.com/office/drawing/2014/main" id="{F387B631-9AB2-4FDC-94D8-583ADC7A6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1730"/>
              <a:ext cx="7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400">
                  <a:latin typeface="Times New Roman" panose="02020603050405020304" pitchFamily="18" charset="0"/>
                </a:rPr>
                <a:t>Time Window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7825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1A13-F972-4A03-8B2B-EFAB7E70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8E26-FCCA-4694-A52A-3E9689FA6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Terminal Mobility</a:t>
            </a:r>
          </a:p>
          <a:p>
            <a:pPr lvl="1"/>
            <a:r>
              <a:rPr lang="en-US" dirty="0"/>
              <a:t>Terminal mobility is the conventional mobility management known from wireless communication systems</a:t>
            </a:r>
          </a:p>
          <a:p>
            <a:pPr lvl="1"/>
            <a:r>
              <a:rPr lang="en-US" dirty="0"/>
              <a:t>Two major tasks while traversing several </a:t>
            </a:r>
            <a:r>
              <a:rPr lang="en-US" dirty="0" err="1"/>
              <a:t>subnetworksof</a:t>
            </a:r>
            <a:r>
              <a:rPr lang="en-US" dirty="0"/>
              <a:t> one or more administrative domains are</a:t>
            </a:r>
          </a:p>
          <a:p>
            <a:pPr lvl="2"/>
            <a:r>
              <a:rPr lang="en-US" dirty="0"/>
              <a:t>handover management (keeping connection alive while terminal moving)</a:t>
            </a:r>
          </a:p>
          <a:p>
            <a:pPr lvl="2"/>
            <a:r>
              <a:rPr lang="en-US" dirty="0"/>
              <a:t>location management (keeping track of terminal while in idle/standby mode to deliver incoming calls)</a:t>
            </a:r>
          </a:p>
          <a:p>
            <a:pPr lvl="1"/>
            <a:r>
              <a:rPr lang="en-US" dirty="0"/>
              <a:t>Used only with carrier services</a:t>
            </a:r>
          </a:p>
        </p:txBody>
      </p:sp>
    </p:spTree>
    <p:extLst>
      <p:ext uri="{BB962C8B-B14F-4D97-AF65-F5344CB8AC3E}">
        <p14:creationId xmlns:p14="http://schemas.microsoft.com/office/powerpoint/2010/main" val="2979058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183C-8E2C-472E-8BFA-AF70BB47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E04B-35A6-4C15-A530-8872D6F18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Mobility is a major reason of dynamics in a system</a:t>
            </a:r>
          </a:p>
          <a:p>
            <a:r>
              <a:rPr lang="en-US" dirty="0"/>
              <a:t>Pretty much user driven</a:t>
            </a:r>
          </a:p>
          <a:p>
            <a:r>
              <a:rPr lang="en-US" dirty="0"/>
              <a:t>Several variations of mobility are considered:</a:t>
            </a:r>
          </a:p>
          <a:p>
            <a:pPr lvl="1"/>
            <a:r>
              <a:rPr lang="en-US" dirty="0"/>
              <a:t>Terminal Mobility</a:t>
            </a:r>
          </a:p>
          <a:p>
            <a:pPr lvl="1"/>
            <a:r>
              <a:rPr lang="en-US" dirty="0"/>
              <a:t>Device Mobility</a:t>
            </a:r>
          </a:p>
          <a:p>
            <a:pPr lvl="1"/>
            <a:r>
              <a:rPr lang="en-US" dirty="0"/>
              <a:t>User Mobility</a:t>
            </a:r>
          </a:p>
          <a:p>
            <a:pPr lvl="1"/>
            <a:r>
              <a:rPr lang="en-US" dirty="0"/>
              <a:t>Code Mobility</a:t>
            </a:r>
          </a:p>
          <a:p>
            <a:pPr lvl="1"/>
            <a:r>
              <a:rPr lang="en-US" dirty="0"/>
              <a:t>Service Mobility</a:t>
            </a:r>
          </a:p>
          <a:p>
            <a:pPr lvl="1"/>
            <a:r>
              <a:rPr lang="en-US" dirty="0"/>
              <a:t>Session Mobility</a:t>
            </a:r>
          </a:p>
          <a:p>
            <a:pPr lvl="1"/>
            <a:r>
              <a:rPr lang="en-US" dirty="0"/>
              <a:t>Personal Mobility</a:t>
            </a:r>
          </a:p>
          <a:p>
            <a:pPr lvl="1"/>
            <a:r>
              <a:rPr lang="en-US" dirty="0"/>
              <a:t>Ad-hoc Mobility</a:t>
            </a:r>
          </a:p>
          <a:p>
            <a:pPr lvl="1"/>
            <a:r>
              <a:rPr lang="en-US" dirty="0"/>
              <a:t>Mode Mobility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60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7603-670E-4BC8-BF1E-91E532A5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8B5E7-9286-4187-945F-522B6FA61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Network Layer</a:t>
            </a:r>
          </a:p>
          <a:p>
            <a:pPr lvl="1"/>
            <a:r>
              <a:rPr lang="en-US" dirty="0"/>
              <a:t>Example: Mobile IP</a:t>
            </a:r>
          </a:p>
          <a:p>
            <a:pPr lvl="1"/>
            <a:r>
              <a:rPr lang="en-US" dirty="0"/>
              <a:t>Heterogeneity converged into IP</a:t>
            </a:r>
          </a:p>
          <a:p>
            <a:pPr lvl="1"/>
            <a:r>
              <a:rPr lang="en-US" dirty="0"/>
              <a:t>Supports e.g. Terminal/Ad-hoc/Mode Mobility</a:t>
            </a:r>
          </a:p>
          <a:p>
            <a:r>
              <a:rPr lang="en-US" dirty="0"/>
              <a:t>Application Layer</a:t>
            </a:r>
          </a:p>
          <a:p>
            <a:pPr lvl="1"/>
            <a:r>
              <a:rPr lang="en-US" dirty="0"/>
              <a:t>Example: Session Initiation Protocol (SIP)</a:t>
            </a:r>
          </a:p>
          <a:p>
            <a:pPr lvl="1"/>
            <a:r>
              <a:rPr lang="en-US" dirty="0"/>
              <a:t>Supports e.g.</a:t>
            </a:r>
          </a:p>
          <a:p>
            <a:pPr lvl="2"/>
            <a:r>
              <a:rPr lang="en-US" dirty="0"/>
              <a:t>Personal Mobility: user identification by email-addresses</a:t>
            </a:r>
          </a:p>
          <a:p>
            <a:pPr lvl="2"/>
            <a:r>
              <a:rPr lang="en-US" dirty="0"/>
              <a:t>Session Mobility: corresponding host holds session while handover is performed</a:t>
            </a:r>
          </a:p>
          <a:p>
            <a:pPr lvl="2"/>
            <a:r>
              <a:rPr lang="en-US" dirty="0"/>
              <a:t>Service Mobility: retrieving configuration, e.g. voice mail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67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0EAF-73C9-478F-B462-7F6FF810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8E5B-400D-437E-B860-778FFD46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b="1" dirty="0"/>
              <a:t>Low Power</a:t>
            </a:r>
            <a:endParaRPr lang="en-US" dirty="0"/>
          </a:p>
          <a:p>
            <a:pPr lvl="1"/>
            <a:r>
              <a:rPr lang="en-US" b="1" dirty="0"/>
              <a:t>Limited compute performance</a:t>
            </a:r>
            <a:endParaRPr lang="en-US" dirty="0"/>
          </a:p>
          <a:p>
            <a:pPr lvl="1"/>
            <a:r>
              <a:rPr lang="en-US" b="1" dirty="0"/>
              <a:t>Low quality displays</a:t>
            </a:r>
            <a:endParaRPr lang="en-US" dirty="0"/>
          </a:p>
          <a:p>
            <a:r>
              <a:rPr lang="en-US" b="1" dirty="0"/>
              <a:t>Loss of Data</a:t>
            </a:r>
            <a:endParaRPr lang="en-US" dirty="0"/>
          </a:p>
          <a:p>
            <a:pPr lvl="1"/>
            <a:r>
              <a:rPr lang="en-US" b="1" dirty="0"/>
              <a:t>Easily lost</a:t>
            </a:r>
            <a:endParaRPr lang="en-US" dirty="0"/>
          </a:p>
          <a:p>
            <a:pPr lvl="1"/>
            <a:r>
              <a:rPr lang="en-US" b="1" dirty="0"/>
              <a:t>Must be conceived as being “network-integrated”</a:t>
            </a:r>
            <a:endParaRPr lang="en-US" dirty="0"/>
          </a:p>
          <a:p>
            <a:r>
              <a:rPr lang="en-US" b="1" dirty="0"/>
              <a:t>Small User Interface</a:t>
            </a:r>
            <a:endParaRPr lang="en-US" dirty="0"/>
          </a:p>
          <a:p>
            <a:pPr lvl="1"/>
            <a:r>
              <a:rPr lang="en-US" b="1" dirty="0"/>
              <a:t>Limited real estate for keyboards</a:t>
            </a:r>
            <a:endParaRPr lang="en-US" dirty="0"/>
          </a:p>
          <a:p>
            <a:pPr lvl="1"/>
            <a:r>
              <a:rPr lang="en-US" b="1" dirty="0"/>
              <a:t>Icon intensive/handwriting/speech</a:t>
            </a:r>
            <a:endParaRPr lang="en-US" dirty="0"/>
          </a:p>
          <a:p>
            <a:r>
              <a:rPr lang="en-US" b="1" dirty="0"/>
              <a:t>Small Local Storage</a:t>
            </a:r>
            <a:endParaRPr lang="en-US" dirty="0"/>
          </a:p>
          <a:p>
            <a:pPr lvl="1"/>
            <a:r>
              <a:rPr lang="en-US" b="1" dirty="0"/>
              <a:t>Flash memory rather than disk drive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Mobile Computing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Hierarchy of Computing Models</a:t>
            </a:r>
          </a:p>
          <a:p>
            <a:pPr eaLnBrk="1" hangingPunct="1"/>
            <a:r>
              <a:rPr lang="en-US" altLang="en-US" sz="2800" dirty="0"/>
              <a:t>Taxonomy of Client/Server Adaptations</a:t>
            </a:r>
          </a:p>
          <a:p>
            <a:pPr lvl="1" eaLnBrk="1" hangingPunct="1"/>
            <a:r>
              <a:rPr lang="en-US" altLang="en-US" sz="2400" dirty="0"/>
              <a:t>Unaware Client/Server Model</a:t>
            </a:r>
          </a:p>
          <a:p>
            <a:pPr lvl="1" eaLnBrk="1" hangingPunct="1"/>
            <a:r>
              <a:rPr lang="en-US" altLang="en-US" sz="2400" dirty="0"/>
              <a:t>Client/Proxy/Server Model</a:t>
            </a:r>
          </a:p>
          <a:p>
            <a:pPr lvl="1" eaLnBrk="1" hangingPunct="1"/>
            <a:r>
              <a:rPr lang="en-US" altLang="en-US" sz="2400" dirty="0"/>
              <a:t>Thin Client/Server Model</a:t>
            </a:r>
          </a:p>
          <a:p>
            <a:pPr lvl="1" eaLnBrk="1" hangingPunct="1"/>
            <a:r>
              <a:rPr lang="en-US" altLang="en-US" sz="2400" dirty="0"/>
              <a:t>Disconnected Operation</a:t>
            </a:r>
          </a:p>
          <a:p>
            <a:pPr lvl="1" eaLnBrk="1" hangingPunct="1"/>
            <a:r>
              <a:rPr lang="en-US" altLang="en-US" sz="2400" dirty="0"/>
              <a:t>Dynamic Client/Server Models</a:t>
            </a:r>
          </a:p>
          <a:p>
            <a:pPr lvl="1" eaLnBrk="1" hangingPunct="1"/>
            <a:r>
              <a:rPr lang="en-US" altLang="en-US" sz="2400" dirty="0"/>
              <a:t>Mobile Agents</a:t>
            </a:r>
          </a:p>
          <a:p>
            <a:pPr lvl="1" eaLnBrk="1" hangingPunct="1"/>
            <a:r>
              <a:rPr lang="en-US" altLang="en-US" sz="2400" dirty="0"/>
              <a:t>Opportunistic Computing Model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058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1122-5093-4CA8-A545-5299ADF2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Portability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2CAD-F14B-4002-8E54-4EB3636A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Batteries</a:t>
            </a:r>
            <a:endParaRPr lang="en-US" dirty="0"/>
          </a:p>
          <a:p>
            <a:pPr lvl="1"/>
            <a:r>
              <a:rPr lang="en-US" b="1" dirty="0"/>
              <a:t>Weight, volume determine lifetime</a:t>
            </a:r>
            <a:endParaRPr lang="en-US" dirty="0"/>
          </a:p>
          <a:p>
            <a:pPr lvl="2"/>
            <a:r>
              <a:rPr lang="en-US" b="1" dirty="0"/>
              <a:t>20 W-</a:t>
            </a:r>
            <a:r>
              <a:rPr lang="en-US" b="1" dirty="0" err="1"/>
              <a:t>hrs</a:t>
            </a:r>
            <a:r>
              <a:rPr lang="en-US" b="1" dirty="0"/>
              <a:t> per pound</a:t>
            </a:r>
            <a:endParaRPr lang="en-US" dirty="0"/>
          </a:p>
          <a:p>
            <a:pPr lvl="2"/>
            <a:r>
              <a:rPr lang="en-US" b="1" dirty="0"/>
              <a:t>2 pounds, 10 hours = 2 W power consumption!</a:t>
            </a:r>
            <a:endParaRPr lang="en-US" dirty="0"/>
          </a:p>
          <a:p>
            <a:pPr lvl="1"/>
            <a:r>
              <a:rPr lang="en-US" b="1" dirty="0"/>
              <a:t>Power consumption: CV2ƒ</a:t>
            </a:r>
            <a:endParaRPr lang="en-US" dirty="0"/>
          </a:p>
          <a:p>
            <a:pPr lvl="2"/>
            <a:r>
              <a:rPr lang="en-US" b="1" dirty="0"/>
              <a:t>Reduce C by increased VLSI integration and MCM technology</a:t>
            </a:r>
            <a:endParaRPr lang="en-US" dirty="0"/>
          </a:p>
          <a:p>
            <a:pPr lvl="2"/>
            <a:r>
              <a:rPr lang="en-US" b="1" dirty="0"/>
              <a:t>Reduce V to lower operating voltages: 5 V to 3.3V to 2.5V and below</a:t>
            </a:r>
            <a:endParaRPr lang="en-US" dirty="0"/>
          </a:p>
          <a:p>
            <a:pPr lvl="2"/>
            <a:r>
              <a:rPr lang="en-US" b="1" dirty="0"/>
              <a:t>Reduce </a:t>
            </a:r>
            <a:r>
              <a:rPr lang="en-US" b="1" dirty="0" err="1"/>
              <a:t>ƒby</a:t>
            </a:r>
            <a:r>
              <a:rPr lang="en-US" b="1" dirty="0"/>
              <a:t> reducing clock frequency, standby and suspend power modes</a:t>
            </a:r>
            <a:endParaRPr lang="en-US" dirty="0"/>
          </a:p>
          <a:p>
            <a:pPr lvl="2"/>
            <a:r>
              <a:rPr lang="en-US" b="1" dirty="0"/>
              <a:t>Intelligent operation: spin-down disk drives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82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065295-76DE-4842-95A0-1447AAE46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A187C3A0-68DE-41D2-B856-775B6C0630B1}" type="slidenum">
              <a:rPr lang="en-US" altLang="en-US" sz="1400">
                <a:latin typeface="Arial" panose="020B0604020202020204" pitchFamily="34" charset="0"/>
              </a:rPr>
              <a:pPr/>
              <a:t>51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50FFE09-06EE-46E8-BDB7-EFBDB24D9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/>
              <a:t>Reading Materials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3C964AE-6225-4546-A071-64CA525B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/>
              <a:t>5.7 Data Dissemination: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 5.7.1: S. Zdonik, M. Franklin, S. Acharya, and R. Alonso, "Are ``Disks in the Air'' Just Pie in the Sky?," Proceedings of the IEEE Workshop on Mobile Computing Systems Applications, Santa Cruz, CA, December 1994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5.7.2: S. Acharya, R. Alonso, M. Franklin and S. Zdonik,"Broadcast Disks: Data        Management for Asymmetric Communication Environments," Proceedings of the ACM SIGMOD, Conference, San Jose, CA, May 1995.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 5.7.3: S. Hameed and N. Vaidya, "Log-time Algorithms for Scheduling Single and Multiple Channel Data Broadcast," Proceedings of the third annual ACM/IEEE Conference on Mobile Computing and Networking, Sept. 1997.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/>
              <a:t>5.8 Client/Server Caching: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5.8.1: J. Jing, A. Elmagarmid, A. Helal, and R. Alonso, Bit-Sequences, "An Adaptive Cache Invalidation Method in Mobile Client/Server Environments," the ACM-Baltzer  Journal on Special Topics in Mobile Networks and Applications (MONET), Volume 2, Number 2, pp115-127, October 1997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5.8.2: H. Lei and D. Duchamp, "An analytical approach to file prefetching," USENIXAnnual Technical Conference, 1997.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742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C4CDB7-2C48-4786-BE17-885583CE4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635A3E76-9E7A-4C7E-87B1-E6DD8E144B39}" type="slidenum">
              <a:rPr lang="en-US" altLang="en-US" sz="1400">
                <a:latin typeface="Arial" panose="020B0604020202020204" pitchFamily="34" charset="0"/>
              </a:rPr>
              <a:pPr/>
              <a:t>52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A5428C7-BE1F-4767-9F6B-ECF400144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/>
              <a:t>Reading Materials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517A185-5B83-4648-8588-F36A2A626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981200"/>
            <a:ext cx="7375525" cy="4040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/>
              <a:t> </a:t>
            </a:r>
            <a:r>
              <a:rPr lang="en-US" altLang="en-US" sz="1600" u="sng"/>
              <a:t>5.1: J. Jing, A. Helal, A. Elmagarmid, "Client-Server Computing in Mobile Environments,"  ACM Computing Surveys, June 1999.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/>
              <a:t>5.2: B. Noble, M.Satyanarayanan, D. Narayanan, J. Tilton, J. Flinn, K. Walker "Agile    Application-Aware Adaptation for Mobility," Proceedings of the Sixteenth ACM Symposium on Operating Systems.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/>
              <a:t>5.3: M. Ebling and M. Satyanarayanan, "On the Importance of Translucence for Mobile  Computing," Proceedings of the 15th ACM Symposium on Operating Systems Principles, May    1998, , CO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/>
              <a:t>5.4: A. Joseph and M. Kaashoek, "Building Reliable Mobile-Aware Applications using the    Rover Toolkit," To appear in ACM Wireless Networks (WINET).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/>
              <a:t>5.5: R. Gray, D. Kotz, S. Nog, D. Rus, and G. Cybenko, "Mobile Agents for Mobile omputing,"    Technical Report PCS-TR96-285, Dept. of Computer Science, Dartmouth College, May 1996.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/>
              <a:t>5.6: B. Zenel and D. Duchamp, "A General Purpose Proxy Filtering Mechanism Applied to the    Mobile Environment," Proceedings of the third annual ACM/IEEE Conference on Mobile Computing and Networking, Sept. 1997.</a:t>
            </a:r>
          </a:p>
        </p:txBody>
      </p:sp>
    </p:spTree>
    <p:extLst>
      <p:ext uri="{BB962C8B-B14F-4D97-AF65-F5344CB8AC3E}">
        <p14:creationId xmlns:p14="http://schemas.microsoft.com/office/powerpoint/2010/main" val="416757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8063A8BF-F282-47F5-A9F6-3FE2A021F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255EF6FB-5802-4B0A-B163-62125FAD0622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60C04DD-B400-4451-880C-F3DE81935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44475"/>
            <a:ext cx="7831137" cy="1431925"/>
          </a:xfrm>
        </p:spPr>
        <p:txBody>
          <a:bodyPr/>
          <a:lstStyle/>
          <a:p>
            <a:pPr eaLnBrk="1" hangingPunct="1"/>
            <a:r>
              <a:rPr lang="en-US" altLang="en-US" dirty="0"/>
              <a:t>Hierarchy of Models </a:t>
            </a:r>
          </a:p>
        </p:txBody>
      </p:sp>
      <p:sp>
        <p:nvSpPr>
          <p:cNvPr id="35845" name="Oval 5">
            <a:extLst>
              <a:ext uri="{FF2B5EF4-FFF2-40B4-BE49-F238E27FC236}">
                <a16:creationId xmlns:a16="http://schemas.microsoft.com/office/drawing/2014/main" id="{A9325F8A-C7E2-4FBE-8A8A-51F974A8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410200"/>
            <a:ext cx="7315200" cy="776288"/>
          </a:xfrm>
          <a:prstGeom prst="ellipse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>
              <a:solidFill>
                <a:schemeClr val="dk1"/>
              </a:solidFill>
              <a:latin typeface="Times New Roman" pitchFamily="44" charset="0"/>
              <a:ea typeface="+mn-ea"/>
            </a:endParaRPr>
          </a:p>
        </p:txBody>
      </p:sp>
      <p:grpSp>
        <p:nvGrpSpPr>
          <p:cNvPr id="20485" name="Group 7">
            <a:extLst>
              <a:ext uri="{FF2B5EF4-FFF2-40B4-BE49-F238E27FC236}">
                <a16:creationId xmlns:a16="http://schemas.microsoft.com/office/drawing/2014/main" id="{A7041461-8E65-4EF9-A021-C5673D86398C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962400"/>
            <a:ext cx="838200" cy="1676400"/>
            <a:chOff x="2256" y="2304"/>
            <a:chExt cx="626" cy="1279"/>
          </a:xfrm>
        </p:grpSpPr>
        <p:grpSp>
          <p:nvGrpSpPr>
            <p:cNvPr id="20516" name="Group 8">
              <a:extLst>
                <a:ext uri="{FF2B5EF4-FFF2-40B4-BE49-F238E27FC236}">
                  <a16:creationId xmlns:a16="http://schemas.microsoft.com/office/drawing/2014/main" id="{36B42585-295F-4268-9AE8-A89740A70586}"/>
                </a:ext>
              </a:extLst>
            </p:cNvPr>
            <p:cNvGrpSpPr>
              <a:grpSpLocks/>
            </p:cNvGrpSpPr>
            <p:nvPr/>
          </p:nvGrpSpPr>
          <p:grpSpPr bwMode="auto">
            <a:xfrm rot="1718444" flipH="1">
              <a:off x="2256" y="2304"/>
              <a:ext cx="290" cy="285"/>
              <a:chOff x="3738" y="3268"/>
              <a:chExt cx="414" cy="393"/>
            </a:xfrm>
          </p:grpSpPr>
          <p:grpSp>
            <p:nvGrpSpPr>
              <p:cNvPr id="20554" name="Group 9">
                <a:extLst>
                  <a:ext uri="{FF2B5EF4-FFF2-40B4-BE49-F238E27FC236}">
                    <a16:creationId xmlns:a16="http://schemas.microsoft.com/office/drawing/2014/main" id="{14E943C4-2314-4D77-BA1F-4235866040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" y="3268"/>
                <a:ext cx="199" cy="393"/>
                <a:chOff x="3953" y="3268"/>
                <a:chExt cx="199" cy="393"/>
              </a:xfrm>
            </p:grpSpPr>
            <p:sp>
              <p:nvSpPr>
                <p:cNvPr id="20563" name="Arc 10">
                  <a:extLst>
                    <a:ext uri="{FF2B5EF4-FFF2-40B4-BE49-F238E27FC236}">
                      <a16:creationId xmlns:a16="http://schemas.microsoft.com/office/drawing/2014/main" id="{ACB17025-A5CB-4A59-A1BC-E5F0DE106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3268"/>
                  <a:ext cx="121" cy="393"/>
                </a:xfrm>
                <a:custGeom>
                  <a:avLst/>
                  <a:gdLst>
                    <a:gd name="T0" fmla="*/ 0 w 21600"/>
                    <a:gd name="T1" fmla="*/ 0 h 41986"/>
                    <a:gd name="T2" fmla="*/ 0 w 21600"/>
                    <a:gd name="T3" fmla="*/ 0 h 41986"/>
                    <a:gd name="T4" fmla="*/ 0 w 21600"/>
                    <a:gd name="T5" fmla="*/ 0 h 419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86"/>
                    <a:gd name="T11" fmla="*/ 21600 w 21600"/>
                    <a:gd name="T12" fmla="*/ 41986 h 419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86" fill="none" extrusionOk="0">
                      <a:moveTo>
                        <a:pt x="4301" y="-1"/>
                      </a:moveTo>
                      <a:cubicBezTo>
                        <a:pt x="14366" y="2044"/>
                        <a:pt x="21600" y="10895"/>
                        <a:pt x="21600" y="21167"/>
                      </a:cubicBezTo>
                      <a:cubicBezTo>
                        <a:pt x="21600" y="30879"/>
                        <a:pt x="15117" y="39397"/>
                        <a:pt x="5756" y="41985"/>
                      </a:cubicBezTo>
                    </a:path>
                    <a:path w="21600" h="41986" stroke="0" extrusionOk="0">
                      <a:moveTo>
                        <a:pt x="4301" y="-1"/>
                      </a:moveTo>
                      <a:cubicBezTo>
                        <a:pt x="14366" y="2044"/>
                        <a:pt x="21600" y="10895"/>
                        <a:pt x="21600" y="21167"/>
                      </a:cubicBezTo>
                      <a:cubicBezTo>
                        <a:pt x="21600" y="30879"/>
                        <a:pt x="15117" y="39397"/>
                        <a:pt x="5756" y="41985"/>
                      </a:cubicBezTo>
                      <a:lnTo>
                        <a:pt x="0" y="2116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64" name="Arc 11">
                  <a:extLst>
                    <a:ext uri="{FF2B5EF4-FFF2-40B4-BE49-F238E27FC236}">
                      <a16:creationId xmlns:a16="http://schemas.microsoft.com/office/drawing/2014/main" id="{31B267C1-8E6F-4433-ACEF-B1E1A63C5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295"/>
                  <a:ext cx="104" cy="337"/>
                </a:xfrm>
                <a:custGeom>
                  <a:avLst/>
                  <a:gdLst>
                    <a:gd name="T0" fmla="*/ 0 w 21600"/>
                    <a:gd name="T1" fmla="*/ 0 h 42137"/>
                    <a:gd name="T2" fmla="*/ 0 w 21600"/>
                    <a:gd name="T3" fmla="*/ 0 h 42137"/>
                    <a:gd name="T4" fmla="*/ 0 w 21600"/>
                    <a:gd name="T5" fmla="*/ 0 h 4213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37"/>
                    <a:gd name="T11" fmla="*/ 21600 w 21600"/>
                    <a:gd name="T12" fmla="*/ 42137 h 42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37" fill="none" extrusionOk="0">
                      <a:moveTo>
                        <a:pt x="3966" y="0"/>
                      </a:moveTo>
                      <a:cubicBezTo>
                        <a:pt x="14189" y="1910"/>
                        <a:pt x="21600" y="10833"/>
                        <a:pt x="21600" y="21233"/>
                      </a:cubicBezTo>
                      <a:cubicBezTo>
                        <a:pt x="21600" y="31067"/>
                        <a:pt x="14957" y="39660"/>
                        <a:pt x="5439" y="42136"/>
                      </a:cubicBezTo>
                    </a:path>
                    <a:path w="21600" h="42137" stroke="0" extrusionOk="0">
                      <a:moveTo>
                        <a:pt x="3966" y="0"/>
                      </a:moveTo>
                      <a:cubicBezTo>
                        <a:pt x="14189" y="1910"/>
                        <a:pt x="21600" y="10833"/>
                        <a:pt x="21600" y="21233"/>
                      </a:cubicBezTo>
                      <a:cubicBezTo>
                        <a:pt x="21600" y="31067"/>
                        <a:pt x="14957" y="39660"/>
                        <a:pt x="5439" y="42136"/>
                      </a:cubicBezTo>
                      <a:lnTo>
                        <a:pt x="0" y="2123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65" name="Arc 12">
                  <a:extLst>
                    <a:ext uri="{FF2B5EF4-FFF2-40B4-BE49-F238E27FC236}">
                      <a16:creationId xmlns:a16="http://schemas.microsoft.com/office/drawing/2014/main" id="{59DFF868-56A3-40D8-A3AB-1027BAFA7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3" y="3324"/>
                  <a:ext cx="96" cy="284"/>
                </a:xfrm>
                <a:custGeom>
                  <a:avLst/>
                  <a:gdLst>
                    <a:gd name="T0" fmla="*/ 0 w 21600"/>
                    <a:gd name="T1" fmla="*/ 0 h 42128"/>
                    <a:gd name="T2" fmla="*/ 0 w 21600"/>
                    <a:gd name="T3" fmla="*/ 0 h 42128"/>
                    <a:gd name="T4" fmla="*/ 0 w 21600"/>
                    <a:gd name="T5" fmla="*/ 0 h 421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28"/>
                    <a:gd name="T11" fmla="*/ 21600 w 21600"/>
                    <a:gd name="T12" fmla="*/ 42128 h 42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28" fill="none" extrusionOk="0">
                      <a:moveTo>
                        <a:pt x="4021" y="-1"/>
                      </a:moveTo>
                      <a:cubicBezTo>
                        <a:pt x="14218" y="1931"/>
                        <a:pt x="21600" y="10843"/>
                        <a:pt x="21600" y="21222"/>
                      </a:cubicBezTo>
                      <a:cubicBezTo>
                        <a:pt x="21600" y="31059"/>
                        <a:pt x="14953" y="39653"/>
                        <a:pt x="5431" y="42127"/>
                      </a:cubicBezTo>
                    </a:path>
                    <a:path w="21600" h="42128" stroke="0" extrusionOk="0">
                      <a:moveTo>
                        <a:pt x="4021" y="-1"/>
                      </a:moveTo>
                      <a:cubicBezTo>
                        <a:pt x="14218" y="1931"/>
                        <a:pt x="21600" y="10843"/>
                        <a:pt x="21600" y="21222"/>
                      </a:cubicBezTo>
                      <a:cubicBezTo>
                        <a:pt x="21600" y="31059"/>
                        <a:pt x="14953" y="39653"/>
                        <a:pt x="5431" y="42127"/>
                      </a:cubicBezTo>
                      <a:lnTo>
                        <a:pt x="0" y="212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555" name="Group 13">
                <a:extLst>
                  <a:ext uri="{FF2B5EF4-FFF2-40B4-BE49-F238E27FC236}">
                    <a16:creationId xmlns:a16="http://schemas.microsoft.com/office/drawing/2014/main" id="{70FA22E4-D58D-4A5E-B6FF-9454FDDE51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7" y="3345"/>
                <a:ext cx="166" cy="258"/>
                <a:chOff x="3837" y="3345"/>
                <a:chExt cx="166" cy="258"/>
              </a:xfrm>
            </p:grpSpPr>
            <p:sp>
              <p:nvSpPr>
                <p:cNvPr id="20560" name="Arc 14">
                  <a:extLst>
                    <a:ext uri="{FF2B5EF4-FFF2-40B4-BE49-F238E27FC236}">
                      <a16:creationId xmlns:a16="http://schemas.microsoft.com/office/drawing/2014/main" id="{0442357C-3C62-403F-B963-079B82D7E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" y="3345"/>
                  <a:ext cx="101" cy="258"/>
                </a:xfrm>
                <a:custGeom>
                  <a:avLst/>
                  <a:gdLst>
                    <a:gd name="T0" fmla="*/ 0 w 21600"/>
                    <a:gd name="T1" fmla="*/ 0 h 42013"/>
                    <a:gd name="T2" fmla="*/ 0 w 21600"/>
                    <a:gd name="T3" fmla="*/ 0 h 42013"/>
                    <a:gd name="T4" fmla="*/ 0 w 21600"/>
                    <a:gd name="T5" fmla="*/ 0 h 420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13"/>
                    <a:gd name="T11" fmla="*/ 21600 w 21600"/>
                    <a:gd name="T12" fmla="*/ 42013 h 420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13" fill="none" extrusionOk="0">
                      <a:moveTo>
                        <a:pt x="4037" y="-1"/>
                      </a:moveTo>
                      <a:cubicBezTo>
                        <a:pt x="14226" y="1938"/>
                        <a:pt x="21600" y="10846"/>
                        <a:pt x="21600" y="21219"/>
                      </a:cubicBezTo>
                      <a:cubicBezTo>
                        <a:pt x="21600" y="30896"/>
                        <a:pt x="15162" y="39393"/>
                        <a:pt x="5845" y="42012"/>
                      </a:cubicBezTo>
                    </a:path>
                    <a:path w="21600" h="42013" stroke="0" extrusionOk="0">
                      <a:moveTo>
                        <a:pt x="4037" y="-1"/>
                      </a:moveTo>
                      <a:cubicBezTo>
                        <a:pt x="14226" y="1938"/>
                        <a:pt x="21600" y="10846"/>
                        <a:pt x="21600" y="21219"/>
                      </a:cubicBezTo>
                      <a:cubicBezTo>
                        <a:pt x="21600" y="30896"/>
                        <a:pt x="15162" y="39393"/>
                        <a:pt x="5845" y="42012"/>
                      </a:cubicBezTo>
                      <a:lnTo>
                        <a:pt x="0" y="2121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61" name="Arc 15">
                  <a:extLst>
                    <a:ext uri="{FF2B5EF4-FFF2-40B4-BE49-F238E27FC236}">
                      <a16:creationId xmlns:a16="http://schemas.microsoft.com/office/drawing/2014/main" id="{3E6D4285-A967-44A4-B018-B66131586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" y="3361"/>
                  <a:ext cx="87" cy="221"/>
                </a:xfrm>
                <a:custGeom>
                  <a:avLst/>
                  <a:gdLst>
                    <a:gd name="T0" fmla="*/ 0 w 21600"/>
                    <a:gd name="T1" fmla="*/ 0 h 42185"/>
                    <a:gd name="T2" fmla="*/ 0 w 21600"/>
                    <a:gd name="T3" fmla="*/ 0 h 42185"/>
                    <a:gd name="T4" fmla="*/ 0 w 21600"/>
                    <a:gd name="T5" fmla="*/ 0 h 42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85"/>
                    <a:gd name="T11" fmla="*/ 21600 w 21600"/>
                    <a:gd name="T12" fmla="*/ 42185 h 42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85" fill="none" extrusionOk="0">
                      <a:moveTo>
                        <a:pt x="3975" y="-1"/>
                      </a:moveTo>
                      <a:cubicBezTo>
                        <a:pt x="14193" y="1913"/>
                        <a:pt x="21600" y="10834"/>
                        <a:pt x="21600" y="21231"/>
                      </a:cubicBezTo>
                      <a:cubicBezTo>
                        <a:pt x="21600" y="31140"/>
                        <a:pt x="14856" y="39779"/>
                        <a:pt x="5243" y="42185"/>
                      </a:cubicBezTo>
                    </a:path>
                    <a:path w="21600" h="42185" stroke="0" extrusionOk="0">
                      <a:moveTo>
                        <a:pt x="3975" y="-1"/>
                      </a:moveTo>
                      <a:cubicBezTo>
                        <a:pt x="14193" y="1913"/>
                        <a:pt x="21600" y="10834"/>
                        <a:pt x="21600" y="21231"/>
                      </a:cubicBezTo>
                      <a:cubicBezTo>
                        <a:pt x="21600" y="31140"/>
                        <a:pt x="14856" y="39779"/>
                        <a:pt x="5243" y="42185"/>
                      </a:cubicBezTo>
                      <a:lnTo>
                        <a:pt x="0" y="2123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62" name="Arc 16">
                  <a:extLst>
                    <a:ext uri="{FF2B5EF4-FFF2-40B4-BE49-F238E27FC236}">
                      <a16:creationId xmlns:a16="http://schemas.microsoft.com/office/drawing/2014/main" id="{EF173BD7-6CBB-4C38-8BEC-E91F3F334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7" y="3383"/>
                  <a:ext cx="81" cy="184"/>
                </a:xfrm>
                <a:custGeom>
                  <a:avLst/>
                  <a:gdLst>
                    <a:gd name="T0" fmla="*/ 0 w 21600"/>
                    <a:gd name="T1" fmla="*/ 0 h 42074"/>
                    <a:gd name="T2" fmla="*/ 0 w 21600"/>
                    <a:gd name="T3" fmla="*/ 0 h 42074"/>
                    <a:gd name="T4" fmla="*/ 0 w 21600"/>
                    <a:gd name="T5" fmla="*/ 0 h 420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74"/>
                    <a:gd name="T11" fmla="*/ 21600 w 21600"/>
                    <a:gd name="T12" fmla="*/ 42074 h 420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74" fill="none" extrusionOk="0">
                      <a:moveTo>
                        <a:pt x="4275" y="0"/>
                      </a:moveTo>
                      <a:cubicBezTo>
                        <a:pt x="14353" y="2035"/>
                        <a:pt x="21600" y="10891"/>
                        <a:pt x="21600" y="21173"/>
                      </a:cubicBezTo>
                      <a:cubicBezTo>
                        <a:pt x="21600" y="31002"/>
                        <a:pt x="14963" y="39592"/>
                        <a:pt x="5451" y="42073"/>
                      </a:cubicBezTo>
                    </a:path>
                    <a:path w="21600" h="42074" stroke="0" extrusionOk="0">
                      <a:moveTo>
                        <a:pt x="4275" y="0"/>
                      </a:moveTo>
                      <a:cubicBezTo>
                        <a:pt x="14353" y="2035"/>
                        <a:pt x="21600" y="10891"/>
                        <a:pt x="21600" y="21173"/>
                      </a:cubicBezTo>
                      <a:cubicBezTo>
                        <a:pt x="21600" y="31002"/>
                        <a:pt x="14963" y="39592"/>
                        <a:pt x="5451" y="42073"/>
                      </a:cubicBezTo>
                      <a:lnTo>
                        <a:pt x="0" y="211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0556" name="Arc 17">
                <a:extLst>
                  <a:ext uri="{FF2B5EF4-FFF2-40B4-BE49-F238E27FC236}">
                    <a16:creationId xmlns:a16="http://schemas.microsoft.com/office/drawing/2014/main" id="{A18F4B55-A2ED-4F1F-B656-2E5291104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3399"/>
                <a:ext cx="73" cy="157"/>
              </a:xfrm>
              <a:custGeom>
                <a:avLst/>
                <a:gdLst>
                  <a:gd name="T0" fmla="*/ 0 w 21600"/>
                  <a:gd name="T1" fmla="*/ 0 h 41902"/>
                  <a:gd name="T2" fmla="*/ 0 w 21600"/>
                  <a:gd name="T3" fmla="*/ 0 h 41902"/>
                  <a:gd name="T4" fmla="*/ 0 w 21600"/>
                  <a:gd name="T5" fmla="*/ 0 h 419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02"/>
                  <a:gd name="T11" fmla="*/ 21600 w 21600"/>
                  <a:gd name="T12" fmla="*/ 41902 h 419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02" fill="none" extrusionOk="0">
                    <a:moveTo>
                      <a:pt x="4400" y="-1"/>
                    </a:moveTo>
                    <a:cubicBezTo>
                      <a:pt x="14418" y="2084"/>
                      <a:pt x="21600" y="10913"/>
                      <a:pt x="21600" y="21147"/>
                    </a:cubicBezTo>
                    <a:cubicBezTo>
                      <a:pt x="21600" y="30772"/>
                      <a:pt x="15230" y="39236"/>
                      <a:pt x="5982" y="41902"/>
                    </a:cubicBezTo>
                  </a:path>
                  <a:path w="21600" h="41902" stroke="0" extrusionOk="0">
                    <a:moveTo>
                      <a:pt x="4400" y="-1"/>
                    </a:moveTo>
                    <a:cubicBezTo>
                      <a:pt x="14418" y="2084"/>
                      <a:pt x="21600" y="10913"/>
                      <a:pt x="21600" y="21147"/>
                    </a:cubicBezTo>
                    <a:cubicBezTo>
                      <a:pt x="21600" y="30772"/>
                      <a:pt x="15230" y="39236"/>
                      <a:pt x="5982" y="41902"/>
                    </a:cubicBezTo>
                    <a:lnTo>
                      <a:pt x="0" y="2114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7" name="Arc 18">
                <a:extLst>
                  <a:ext uri="{FF2B5EF4-FFF2-40B4-BE49-F238E27FC236}">
                    <a16:creationId xmlns:a16="http://schemas.microsoft.com/office/drawing/2014/main" id="{7EA643D8-10AD-4B5A-B9A9-2B1B4650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3409"/>
                <a:ext cx="63" cy="137"/>
              </a:xfrm>
              <a:custGeom>
                <a:avLst/>
                <a:gdLst>
                  <a:gd name="T0" fmla="*/ 0 w 21600"/>
                  <a:gd name="T1" fmla="*/ 0 h 42064"/>
                  <a:gd name="T2" fmla="*/ 0 w 21600"/>
                  <a:gd name="T3" fmla="*/ 0 h 42064"/>
                  <a:gd name="T4" fmla="*/ 0 w 21600"/>
                  <a:gd name="T5" fmla="*/ 0 h 420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64"/>
                  <a:gd name="T11" fmla="*/ 21600 w 21600"/>
                  <a:gd name="T12" fmla="*/ 42064 h 420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64" fill="none" extrusionOk="0">
                    <a:moveTo>
                      <a:pt x="4101" y="-1"/>
                    </a:moveTo>
                    <a:cubicBezTo>
                      <a:pt x="14260" y="1964"/>
                      <a:pt x="21600" y="10858"/>
                      <a:pt x="21600" y="21207"/>
                    </a:cubicBezTo>
                    <a:cubicBezTo>
                      <a:pt x="21600" y="30972"/>
                      <a:pt x="15047" y="39523"/>
                      <a:pt x="5617" y="42063"/>
                    </a:cubicBezTo>
                  </a:path>
                  <a:path w="21600" h="42064" stroke="0" extrusionOk="0">
                    <a:moveTo>
                      <a:pt x="4101" y="-1"/>
                    </a:moveTo>
                    <a:cubicBezTo>
                      <a:pt x="14260" y="1964"/>
                      <a:pt x="21600" y="10858"/>
                      <a:pt x="21600" y="21207"/>
                    </a:cubicBezTo>
                    <a:cubicBezTo>
                      <a:pt x="21600" y="30972"/>
                      <a:pt x="15047" y="39523"/>
                      <a:pt x="5617" y="42063"/>
                    </a:cubicBezTo>
                    <a:lnTo>
                      <a:pt x="0" y="2120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8" name="Arc 19">
                <a:extLst>
                  <a:ext uri="{FF2B5EF4-FFF2-40B4-BE49-F238E27FC236}">
                    <a16:creationId xmlns:a16="http://schemas.microsoft.com/office/drawing/2014/main" id="{C72F7A83-68B2-40DB-9D01-9F1AF5A1C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430"/>
                <a:ext cx="53" cy="103"/>
              </a:xfrm>
              <a:custGeom>
                <a:avLst/>
                <a:gdLst>
                  <a:gd name="T0" fmla="*/ 0 w 21600"/>
                  <a:gd name="T1" fmla="*/ 0 h 42063"/>
                  <a:gd name="T2" fmla="*/ 0 w 21600"/>
                  <a:gd name="T3" fmla="*/ 0 h 42063"/>
                  <a:gd name="T4" fmla="*/ 0 w 21600"/>
                  <a:gd name="T5" fmla="*/ 0 h 4206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63"/>
                  <a:gd name="T11" fmla="*/ 21600 w 21600"/>
                  <a:gd name="T12" fmla="*/ 42063 h 420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63" fill="none" extrusionOk="0">
                    <a:moveTo>
                      <a:pt x="4470" y="-1"/>
                    </a:moveTo>
                    <a:cubicBezTo>
                      <a:pt x="14455" y="2111"/>
                      <a:pt x="21600" y="10925"/>
                      <a:pt x="21600" y="21132"/>
                    </a:cubicBezTo>
                    <a:cubicBezTo>
                      <a:pt x="21600" y="31006"/>
                      <a:pt x="14903" y="39623"/>
                      <a:pt x="5334" y="42062"/>
                    </a:cubicBezTo>
                  </a:path>
                  <a:path w="21600" h="42063" stroke="0" extrusionOk="0">
                    <a:moveTo>
                      <a:pt x="4470" y="-1"/>
                    </a:moveTo>
                    <a:cubicBezTo>
                      <a:pt x="14455" y="2111"/>
                      <a:pt x="21600" y="10925"/>
                      <a:pt x="21600" y="21132"/>
                    </a:cubicBezTo>
                    <a:cubicBezTo>
                      <a:pt x="21600" y="31006"/>
                      <a:pt x="14903" y="39623"/>
                      <a:pt x="5334" y="42062"/>
                    </a:cubicBezTo>
                    <a:lnTo>
                      <a:pt x="0" y="2113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9" name="Arc 20">
                <a:extLst>
                  <a:ext uri="{FF2B5EF4-FFF2-40B4-BE49-F238E27FC236}">
                    <a16:creationId xmlns:a16="http://schemas.microsoft.com/office/drawing/2014/main" id="{CC280CE3-E2F2-4FA7-AC45-3C6BDD6AF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3447"/>
                <a:ext cx="30" cy="77"/>
              </a:xfrm>
              <a:custGeom>
                <a:avLst/>
                <a:gdLst>
                  <a:gd name="T0" fmla="*/ 0 w 21600"/>
                  <a:gd name="T1" fmla="*/ 0 h 42130"/>
                  <a:gd name="T2" fmla="*/ 0 w 21600"/>
                  <a:gd name="T3" fmla="*/ 0 h 42130"/>
                  <a:gd name="T4" fmla="*/ 0 w 21600"/>
                  <a:gd name="T5" fmla="*/ 0 h 421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30"/>
                  <a:gd name="T11" fmla="*/ 21600 w 21600"/>
                  <a:gd name="T12" fmla="*/ 42130 h 42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30" fill="none" extrusionOk="0">
                    <a:moveTo>
                      <a:pt x="4288" y="-1"/>
                    </a:moveTo>
                    <a:cubicBezTo>
                      <a:pt x="14359" y="2039"/>
                      <a:pt x="21600" y="10893"/>
                      <a:pt x="21600" y="21170"/>
                    </a:cubicBezTo>
                    <a:cubicBezTo>
                      <a:pt x="21600" y="31088"/>
                      <a:pt x="14845" y="39732"/>
                      <a:pt x="5220" y="42129"/>
                    </a:cubicBezTo>
                  </a:path>
                  <a:path w="21600" h="42130" stroke="0" extrusionOk="0">
                    <a:moveTo>
                      <a:pt x="4288" y="-1"/>
                    </a:moveTo>
                    <a:cubicBezTo>
                      <a:pt x="14359" y="2039"/>
                      <a:pt x="21600" y="10893"/>
                      <a:pt x="21600" y="21170"/>
                    </a:cubicBezTo>
                    <a:cubicBezTo>
                      <a:pt x="21600" y="31088"/>
                      <a:pt x="14845" y="39732"/>
                      <a:pt x="5220" y="42129"/>
                    </a:cubicBezTo>
                    <a:lnTo>
                      <a:pt x="0" y="2117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17" name="Group 21">
              <a:extLst>
                <a:ext uri="{FF2B5EF4-FFF2-40B4-BE49-F238E27FC236}">
                  <a16:creationId xmlns:a16="http://schemas.microsoft.com/office/drawing/2014/main" id="{F88F07F2-FFAC-4CAA-A685-5D9A4F1C6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496"/>
              <a:ext cx="275" cy="1087"/>
              <a:chOff x="2715" y="1607"/>
              <a:chExt cx="67" cy="207"/>
            </a:xfrm>
          </p:grpSpPr>
          <p:grpSp>
            <p:nvGrpSpPr>
              <p:cNvPr id="20531" name="Group 22">
                <a:extLst>
                  <a:ext uri="{FF2B5EF4-FFF2-40B4-BE49-F238E27FC236}">
                    <a16:creationId xmlns:a16="http://schemas.microsoft.com/office/drawing/2014/main" id="{900E98C9-E7B7-413F-A5EA-44248C9032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6" y="1674"/>
                <a:ext cx="66" cy="140"/>
                <a:chOff x="5142" y="3179"/>
                <a:chExt cx="94" cy="193"/>
              </a:xfrm>
            </p:grpSpPr>
            <p:grpSp>
              <p:nvGrpSpPr>
                <p:cNvPr id="20539" name="Group 23">
                  <a:extLst>
                    <a:ext uri="{FF2B5EF4-FFF2-40B4-BE49-F238E27FC236}">
                      <a16:creationId xmlns:a16="http://schemas.microsoft.com/office/drawing/2014/main" id="{BBCE3543-309B-441F-AC21-211E86309C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2" y="3186"/>
                  <a:ext cx="58" cy="186"/>
                  <a:chOff x="5142" y="3186"/>
                  <a:chExt cx="58" cy="186"/>
                </a:xfrm>
              </p:grpSpPr>
              <p:sp>
                <p:nvSpPr>
                  <p:cNvPr id="20547" name="Line 24">
                    <a:extLst>
                      <a:ext uri="{FF2B5EF4-FFF2-40B4-BE49-F238E27FC236}">
                        <a16:creationId xmlns:a16="http://schemas.microsoft.com/office/drawing/2014/main" id="{29C8E052-1FB4-4917-9F2B-E4954A538D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69" y="3189"/>
                    <a:ext cx="1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4E4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48" name="Line 25">
                    <a:extLst>
                      <a:ext uri="{FF2B5EF4-FFF2-40B4-BE49-F238E27FC236}">
                        <a16:creationId xmlns:a16="http://schemas.microsoft.com/office/drawing/2014/main" id="{82C17123-5764-4478-A86F-27BD59B8CB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2" y="3186"/>
                    <a:ext cx="23" cy="46"/>
                  </a:xfrm>
                  <a:prstGeom prst="line">
                    <a:avLst/>
                  </a:prstGeom>
                  <a:noFill/>
                  <a:ln w="12700">
                    <a:solidFill>
                      <a:srgbClr val="004E4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49" name="Line 26">
                    <a:extLst>
                      <a:ext uri="{FF2B5EF4-FFF2-40B4-BE49-F238E27FC236}">
                        <a16:creationId xmlns:a16="http://schemas.microsoft.com/office/drawing/2014/main" id="{999DE89B-BB3A-430A-A9D8-B43829A178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60" y="3232"/>
                    <a:ext cx="34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04E4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0" name="Line 27">
                    <a:extLst>
                      <a:ext uri="{FF2B5EF4-FFF2-40B4-BE49-F238E27FC236}">
                        <a16:creationId xmlns:a16="http://schemas.microsoft.com/office/drawing/2014/main" id="{6DFE5378-81FE-4166-B19C-2F40052A79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42" y="3302"/>
                    <a:ext cx="52" cy="70"/>
                  </a:xfrm>
                  <a:prstGeom prst="line">
                    <a:avLst/>
                  </a:prstGeom>
                  <a:noFill/>
                  <a:ln w="12700">
                    <a:solidFill>
                      <a:srgbClr val="004E4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1" name="Line 28">
                    <a:extLst>
                      <a:ext uri="{FF2B5EF4-FFF2-40B4-BE49-F238E27FC236}">
                        <a16:creationId xmlns:a16="http://schemas.microsoft.com/office/drawing/2014/main" id="{603749F1-DF16-45C9-8B8A-BA86194094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51" y="3310"/>
                    <a:ext cx="49" cy="54"/>
                  </a:xfrm>
                  <a:prstGeom prst="line">
                    <a:avLst/>
                  </a:prstGeom>
                  <a:noFill/>
                  <a:ln w="12700">
                    <a:solidFill>
                      <a:srgbClr val="004E4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2" name="Line 29">
                    <a:extLst>
                      <a:ext uri="{FF2B5EF4-FFF2-40B4-BE49-F238E27FC236}">
                        <a16:creationId xmlns:a16="http://schemas.microsoft.com/office/drawing/2014/main" id="{35FA1C50-F5D9-43C9-BA7A-7F96E676F2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50" y="3224"/>
                    <a:ext cx="38" cy="86"/>
                  </a:xfrm>
                  <a:prstGeom prst="line">
                    <a:avLst/>
                  </a:prstGeom>
                  <a:noFill/>
                  <a:ln w="12700">
                    <a:solidFill>
                      <a:srgbClr val="004E4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3" name="Line 30">
                    <a:extLst>
                      <a:ext uri="{FF2B5EF4-FFF2-40B4-BE49-F238E27FC236}">
                        <a16:creationId xmlns:a16="http://schemas.microsoft.com/office/drawing/2014/main" id="{998582D1-AAC7-400A-8B0F-61066F7CE5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69" y="3193"/>
                    <a:ext cx="21" cy="34"/>
                  </a:xfrm>
                  <a:prstGeom prst="line">
                    <a:avLst/>
                  </a:prstGeom>
                  <a:noFill/>
                  <a:ln w="12700">
                    <a:solidFill>
                      <a:srgbClr val="004E4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40" name="Line 31">
                  <a:extLst>
                    <a:ext uri="{FF2B5EF4-FFF2-40B4-BE49-F238E27FC236}">
                      <a16:creationId xmlns:a16="http://schemas.microsoft.com/office/drawing/2014/main" id="{D9493201-8BCE-42E4-BE46-DED1A26A5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3290"/>
                  <a:ext cx="16" cy="81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1" name="Line 32">
                  <a:extLst>
                    <a:ext uri="{FF2B5EF4-FFF2-40B4-BE49-F238E27FC236}">
                      <a16:creationId xmlns:a16="http://schemas.microsoft.com/office/drawing/2014/main" id="{93143E78-2A06-4589-970D-3118791E5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98" y="3234"/>
                  <a:ext cx="27" cy="58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2" name="Line 33">
                  <a:extLst>
                    <a:ext uri="{FF2B5EF4-FFF2-40B4-BE49-F238E27FC236}">
                      <a16:creationId xmlns:a16="http://schemas.microsoft.com/office/drawing/2014/main" id="{5F0CC772-CD01-41CC-9E6B-5E5689905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94" y="3180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3" name="Line 34">
                  <a:extLst>
                    <a:ext uri="{FF2B5EF4-FFF2-40B4-BE49-F238E27FC236}">
                      <a16:creationId xmlns:a16="http://schemas.microsoft.com/office/drawing/2014/main" id="{AC3C5753-2067-4DC4-B9F5-D532DCC1F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93" y="3179"/>
                  <a:ext cx="8" cy="16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4" name="Line 35">
                  <a:extLst>
                    <a:ext uri="{FF2B5EF4-FFF2-40B4-BE49-F238E27FC236}">
                      <a16:creationId xmlns:a16="http://schemas.microsoft.com/office/drawing/2014/main" id="{8FA2B6B5-D244-4143-A4F1-22734CB5C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93" y="3193"/>
                  <a:ext cx="15" cy="25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5" name="Line 36">
                  <a:extLst>
                    <a:ext uri="{FF2B5EF4-FFF2-40B4-BE49-F238E27FC236}">
                      <a16:creationId xmlns:a16="http://schemas.microsoft.com/office/drawing/2014/main" id="{0782204B-E256-4C05-929F-D2760194A8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4" y="3218"/>
                  <a:ext cx="1" cy="91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6" name="Line 37">
                  <a:extLst>
                    <a:ext uri="{FF2B5EF4-FFF2-40B4-BE49-F238E27FC236}">
                      <a16:creationId xmlns:a16="http://schemas.microsoft.com/office/drawing/2014/main" id="{7258C291-3D89-4E92-8DD6-84933E640F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04" y="3310"/>
                  <a:ext cx="32" cy="33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32" name="Group 38">
                <a:extLst>
                  <a:ext uri="{FF2B5EF4-FFF2-40B4-BE49-F238E27FC236}">
                    <a16:creationId xmlns:a16="http://schemas.microsoft.com/office/drawing/2014/main" id="{C1740051-378B-4A1E-8939-AEDC3A83D0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5" y="1612"/>
                <a:ext cx="67" cy="201"/>
                <a:chOff x="5140" y="3094"/>
                <a:chExt cx="95" cy="277"/>
              </a:xfrm>
            </p:grpSpPr>
            <p:sp>
              <p:nvSpPr>
                <p:cNvPr id="20534" name="Line 39">
                  <a:extLst>
                    <a:ext uri="{FF2B5EF4-FFF2-40B4-BE49-F238E27FC236}">
                      <a16:creationId xmlns:a16="http://schemas.microsoft.com/office/drawing/2014/main" id="{E22595DE-7DFC-4467-9A3F-62D7C06DC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40" y="3094"/>
                  <a:ext cx="32" cy="272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5" name="Line 40">
                  <a:extLst>
                    <a:ext uri="{FF2B5EF4-FFF2-40B4-BE49-F238E27FC236}">
                      <a16:creationId xmlns:a16="http://schemas.microsoft.com/office/drawing/2014/main" id="{79FFFA11-295D-4242-BB6E-236D13030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1" y="3107"/>
                  <a:ext cx="17" cy="254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6" name="Line 41">
                  <a:extLst>
                    <a:ext uri="{FF2B5EF4-FFF2-40B4-BE49-F238E27FC236}">
                      <a16:creationId xmlns:a16="http://schemas.microsoft.com/office/drawing/2014/main" id="{BA9A17C7-34D2-4D64-A9AE-AA8B5F6EC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3340"/>
                  <a:ext cx="27" cy="31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7" name="Line 42">
                  <a:extLst>
                    <a:ext uri="{FF2B5EF4-FFF2-40B4-BE49-F238E27FC236}">
                      <a16:creationId xmlns:a16="http://schemas.microsoft.com/office/drawing/2014/main" id="{3B2385F2-D442-4A01-B882-C4BCEC571D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8" y="3106"/>
                  <a:ext cx="47" cy="234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8" name="Line 43">
                  <a:extLst>
                    <a:ext uri="{FF2B5EF4-FFF2-40B4-BE49-F238E27FC236}">
                      <a16:creationId xmlns:a16="http://schemas.microsoft.com/office/drawing/2014/main" id="{3D3AA9B0-84EA-4592-876C-15B8154A1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42" y="3364"/>
                  <a:ext cx="56" cy="0"/>
                </a:xfrm>
                <a:prstGeom prst="line">
                  <a:avLst/>
                </a:prstGeom>
                <a:noFill/>
                <a:ln w="12700">
                  <a:solidFill>
                    <a:srgbClr val="004E4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33" name="Oval 44">
                <a:extLst>
                  <a:ext uri="{FF2B5EF4-FFF2-40B4-BE49-F238E27FC236}">
                    <a16:creationId xmlns:a16="http://schemas.microsoft.com/office/drawing/2014/main" id="{B896F8E5-BC7E-456C-A5CF-092FEC558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3" y="1607"/>
                <a:ext cx="20" cy="23"/>
              </a:xfrm>
              <a:prstGeom prst="ellipse">
                <a:avLst/>
              </a:prstGeom>
              <a:solidFill>
                <a:srgbClr val="00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18" name="Group 45">
              <a:extLst>
                <a:ext uri="{FF2B5EF4-FFF2-40B4-BE49-F238E27FC236}">
                  <a16:creationId xmlns:a16="http://schemas.microsoft.com/office/drawing/2014/main" id="{7F3B00A8-E924-4D06-B4DC-CAE9F1DEEF54}"/>
                </a:ext>
              </a:extLst>
            </p:cNvPr>
            <p:cNvGrpSpPr>
              <a:grpSpLocks/>
            </p:cNvGrpSpPr>
            <p:nvPr/>
          </p:nvGrpSpPr>
          <p:grpSpPr bwMode="auto">
            <a:xfrm rot="-1628983">
              <a:off x="2592" y="2304"/>
              <a:ext cx="290" cy="285"/>
              <a:chOff x="5178" y="2884"/>
              <a:chExt cx="414" cy="393"/>
            </a:xfrm>
          </p:grpSpPr>
          <p:grpSp>
            <p:nvGrpSpPr>
              <p:cNvPr id="20519" name="Group 46">
                <a:extLst>
                  <a:ext uri="{FF2B5EF4-FFF2-40B4-BE49-F238E27FC236}">
                    <a16:creationId xmlns:a16="http://schemas.microsoft.com/office/drawing/2014/main" id="{461A6265-DAAA-4B47-8464-D525D96327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3" y="2884"/>
                <a:ext cx="199" cy="393"/>
                <a:chOff x="5393" y="2884"/>
                <a:chExt cx="199" cy="393"/>
              </a:xfrm>
            </p:grpSpPr>
            <p:sp>
              <p:nvSpPr>
                <p:cNvPr id="20528" name="Arc 47">
                  <a:extLst>
                    <a:ext uri="{FF2B5EF4-FFF2-40B4-BE49-F238E27FC236}">
                      <a16:creationId xmlns:a16="http://schemas.microsoft.com/office/drawing/2014/main" id="{B263089A-8970-40CD-B804-BD4489C10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1" y="2884"/>
                  <a:ext cx="121" cy="393"/>
                </a:xfrm>
                <a:custGeom>
                  <a:avLst/>
                  <a:gdLst>
                    <a:gd name="T0" fmla="*/ 0 w 21600"/>
                    <a:gd name="T1" fmla="*/ 0 h 41986"/>
                    <a:gd name="T2" fmla="*/ 0 w 21600"/>
                    <a:gd name="T3" fmla="*/ 0 h 41986"/>
                    <a:gd name="T4" fmla="*/ 0 w 21600"/>
                    <a:gd name="T5" fmla="*/ 0 h 419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86"/>
                    <a:gd name="T11" fmla="*/ 21600 w 21600"/>
                    <a:gd name="T12" fmla="*/ 41986 h 419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86" fill="none" extrusionOk="0">
                      <a:moveTo>
                        <a:pt x="4301" y="-1"/>
                      </a:moveTo>
                      <a:cubicBezTo>
                        <a:pt x="14366" y="2044"/>
                        <a:pt x="21600" y="10895"/>
                        <a:pt x="21600" y="21167"/>
                      </a:cubicBezTo>
                      <a:cubicBezTo>
                        <a:pt x="21600" y="30879"/>
                        <a:pt x="15117" y="39397"/>
                        <a:pt x="5756" y="41985"/>
                      </a:cubicBezTo>
                    </a:path>
                    <a:path w="21600" h="41986" stroke="0" extrusionOk="0">
                      <a:moveTo>
                        <a:pt x="4301" y="-1"/>
                      </a:moveTo>
                      <a:cubicBezTo>
                        <a:pt x="14366" y="2044"/>
                        <a:pt x="21600" y="10895"/>
                        <a:pt x="21600" y="21167"/>
                      </a:cubicBezTo>
                      <a:cubicBezTo>
                        <a:pt x="21600" y="30879"/>
                        <a:pt x="15117" y="39397"/>
                        <a:pt x="5756" y="41985"/>
                      </a:cubicBezTo>
                      <a:lnTo>
                        <a:pt x="0" y="2116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29" name="Arc 48">
                  <a:extLst>
                    <a:ext uri="{FF2B5EF4-FFF2-40B4-BE49-F238E27FC236}">
                      <a16:creationId xmlns:a16="http://schemas.microsoft.com/office/drawing/2014/main" id="{E67F18D7-7198-437F-A0A6-52ECCC55B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6" y="2911"/>
                  <a:ext cx="104" cy="337"/>
                </a:xfrm>
                <a:custGeom>
                  <a:avLst/>
                  <a:gdLst>
                    <a:gd name="T0" fmla="*/ 0 w 21600"/>
                    <a:gd name="T1" fmla="*/ 0 h 42137"/>
                    <a:gd name="T2" fmla="*/ 0 w 21600"/>
                    <a:gd name="T3" fmla="*/ 0 h 42137"/>
                    <a:gd name="T4" fmla="*/ 0 w 21600"/>
                    <a:gd name="T5" fmla="*/ 0 h 4213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37"/>
                    <a:gd name="T11" fmla="*/ 21600 w 21600"/>
                    <a:gd name="T12" fmla="*/ 42137 h 42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37" fill="none" extrusionOk="0">
                      <a:moveTo>
                        <a:pt x="3966" y="0"/>
                      </a:moveTo>
                      <a:cubicBezTo>
                        <a:pt x="14189" y="1910"/>
                        <a:pt x="21600" y="10833"/>
                        <a:pt x="21600" y="21233"/>
                      </a:cubicBezTo>
                      <a:cubicBezTo>
                        <a:pt x="21600" y="31067"/>
                        <a:pt x="14957" y="39660"/>
                        <a:pt x="5439" y="42136"/>
                      </a:cubicBezTo>
                    </a:path>
                    <a:path w="21600" h="42137" stroke="0" extrusionOk="0">
                      <a:moveTo>
                        <a:pt x="3966" y="0"/>
                      </a:moveTo>
                      <a:cubicBezTo>
                        <a:pt x="14189" y="1910"/>
                        <a:pt x="21600" y="10833"/>
                        <a:pt x="21600" y="21233"/>
                      </a:cubicBezTo>
                      <a:cubicBezTo>
                        <a:pt x="21600" y="31067"/>
                        <a:pt x="14957" y="39660"/>
                        <a:pt x="5439" y="42136"/>
                      </a:cubicBezTo>
                      <a:lnTo>
                        <a:pt x="0" y="2123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30" name="Arc 49">
                  <a:extLst>
                    <a:ext uri="{FF2B5EF4-FFF2-40B4-BE49-F238E27FC236}">
                      <a16:creationId xmlns:a16="http://schemas.microsoft.com/office/drawing/2014/main" id="{79C58BFE-FCAA-4A81-B6A4-153678B31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3" y="2940"/>
                  <a:ext cx="96" cy="284"/>
                </a:xfrm>
                <a:custGeom>
                  <a:avLst/>
                  <a:gdLst>
                    <a:gd name="T0" fmla="*/ 0 w 21600"/>
                    <a:gd name="T1" fmla="*/ 0 h 42128"/>
                    <a:gd name="T2" fmla="*/ 0 w 21600"/>
                    <a:gd name="T3" fmla="*/ 0 h 42128"/>
                    <a:gd name="T4" fmla="*/ 0 w 21600"/>
                    <a:gd name="T5" fmla="*/ 0 h 421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28"/>
                    <a:gd name="T11" fmla="*/ 21600 w 21600"/>
                    <a:gd name="T12" fmla="*/ 42128 h 42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28" fill="none" extrusionOk="0">
                      <a:moveTo>
                        <a:pt x="4021" y="-1"/>
                      </a:moveTo>
                      <a:cubicBezTo>
                        <a:pt x="14218" y="1931"/>
                        <a:pt x="21600" y="10843"/>
                        <a:pt x="21600" y="21222"/>
                      </a:cubicBezTo>
                      <a:cubicBezTo>
                        <a:pt x="21600" y="31059"/>
                        <a:pt x="14953" y="39653"/>
                        <a:pt x="5431" y="42127"/>
                      </a:cubicBezTo>
                    </a:path>
                    <a:path w="21600" h="42128" stroke="0" extrusionOk="0">
                      <a:moveTo>
                        <a:pt x="4021" y="-1"/>
                      </a:moveTo>
                      <a:cubicBezTo>
                        <a:pt x="14218" y="1931"/>
                        <a:pt x="21600" y="10843"/>
                        <a:pt x="21600" y="21222"/>
                      </a:cubicBezTo>
                      <a:cubicBezTo>
                        <a:pt x="21600" y="31059"/>
                        <a:pt x="14953" y="39653"/>
                        <a:pt x="5431" y="42127"/>
                      </a:cubicBezTo>
                      <a:lnTo>
                        <a:pt x="0" y="212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520" name="Group 50">
                <a:extLst>
                  <a:ext uri="{FF2B5EF4-FFF2-40B4-BE49-F238E27FC236}">
                    <a16:creationId xmlns:a16="http://schemas.microsoft.com/office/drawing/2014/main" id="{CC13CEE5-248F-427C-82A5-30C3F9950F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7" y="2961"/>
                <a:ext cx="166" cy="258"/>
                <a:chOff x="5277" y="2961"/>
                <a:chExt cx="166" cy="258"/>
              </a:xfrm>
            </p:grpSpPr>
            <p:sp>
              <p:nvSpPr>
                <p:cNvPr id="20525" name="Arc 51">
                  <a:extLst>
                    <a:ext uri="{FF2B5EF4-FFF2-40B4-BE49-F238E27FC236}">
                      <a16:creationId xmlns:a16="http://schemas.microsoft.com/office/drawing/2014/main" id="{60975AE3-C1F8-496A-A1E3-FF643E4E7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2" y="2961"/>
                  <a:ext cx="101" cy="258"/>
                </a:xfrm>
                <a:custGeom>
                  <a:avLst/>
                  <a:gdLst>
                    <a:gd name="T0" fmla="*/ 0 w 21600"/>
                    <a:gd name="T1" fmla="*/ 0 h 42013"/>
                    <a:gd name="T2" fmla="*/ 0 w 21600"/>
                    <a:gd name="T3" fmla="*/ 0 h 42013"/>
                    <a:gd name="T4" fmla="*/ 0 w 21600"/>
                    <a:gd name="T5" fmla="*/ 0 h 420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13"/>
                    <a:gd name="T11" fmla="*/ 21600 w 21600"/>
                    <a:gd name="T12" fmla="*/ 42013 h 420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13" fill="none" extrusionOk="0">
                      <a:moveTo>
                        <a:pt x="4037" y="-1"/>
                      </a:moveTo>
                      <a:cubicBezTo>
                        <a:pt x="14226" y="1938"/>
                        <a:pt x="21600" y="10846"/>
                        <a:pt x="21600" y="21219"/>
                      </a:cubicBezTo>
                      <a:cubicBezTo>
                        <a:pt x="21600" y="30896"/>
                        <a:pt x="15162" y="39393"/>
                        <a:pt x="5845" y="42012"/>
                      </a:cubicBezTo>
                    </a:path>
                    <a:path w="21600" h="42013" stroke="0" extrusionOk="0">
                      <a:moveTo>
                        <a:pt x="4037" y="-1"/>
                      </a:moveTo>
                      <a:cubicBezTo>
                        <a:pt x="14226" y="1938"/>
                        <a:pt x="21600" y="10846"/>
                        <a:pt x="21600" y="21219"/>
                      </a:cubicBezTo>
                      <a:cubicBezTo>
                        <a:pt x="21600" y="30896"/>
                        <a:pt x="15162" y="39393"/>
                        <a:pt x="5845" y="42012"/>
                      </a:cubicBezTo>
                      <a:lnTo>
                        <a:pt x="0" y="2121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26" name="Arc 52">
                  <a:extLst>
                    <a:ext uri="{FF2B5EF4-FFF2-40B4-BE49-F238E27FC236}">
                      <a16:creationId xmlns:a16="http://schemas.microsoft.com/office/drawing/2014/main" id="{D4490DD9-18E4-4389-9F99-78C35F288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3" y="2977"/>
                  <a:ext cx="87" cy="221"/>
                </a:xfrm>
                <a:custGeom>
                  <a:avLst/>
                  <a:gdLst>
                    <a:gd name="T0" fmla="*/ 0 w 21600"/>
                    <a:gd name="T1" fmla="*/ 0 h 42185"/>
                    <a:gd name="T2" fmla="*/ 0 w 21600"/>
                    <a:gd name="T3" fmla="*/ 0 h 42185"/>
                    <a:gd name="T4" fmla="*/ 0 w 21600"/>
                    <a:gd name="T5" fmla="*/ 0 h 421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85"/>
                    <a:gd name="T11" fmla="*/ 21600 w 21600"/>
                    <a:gd name="T12" fmla="*/ 42185 h 42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85" fill="none" extrusionOk="0">
                      <a:moveTo>
                        <a:pt x="3975" y="-1"/>
                      </a:moveTo>
                      <a:cubicBezTo>
                        <a:pt x="14193" y="1913"/>
                        <a:pt x="21600" y="10834"/>
                        <a:pt x="21600" y="21231"/>
                      </a:cubicBezTo>
                      <a:cubicBezTo>
                        <a:pt x="21600" y="31140"/>
                        <a:pt x="14856" y="39779"/>
                        <a:pt x="5243" y="42185"/>
                      </a:cubicBezTo>
                    </a:path>
                    <a:path w="21600" h="42185" stroke="0" extrusionOk="0">
                      <a:moveTo>
                        <a:pt x="3975" y="-1"/>
                      </a:moveTo>
                      <a:cubicBezTo>
                        <a:pt x="14193" y="1913"/>
                        <a:pt x="21600" y="10834"/>
                        <a:pt x="21600" y="21231"/>
                      </a:cubicBezTo>
                      <a:cubicBezTo>
                        <a:pt x="21600" y="31140"/>
                        <a:pt x="14856" y="39779"/>
                        <a:pt x="5243" y="42185"/>
                      </a:cubicBezTo>
                      <a:lnTo>
                        <a:pt x="0" y="2123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27" name="Arc 53">
                  <a:extLst>
                    <a:ext uri="{FF2B5EF4-FFF2-40B4-BE49-F238E27FC236}">
                      <a16:creationId xmlns:a16="http://schemas.microsoft.com/office/drawing/2014/main" id="{E2CF68EF-D701-4F6D-92F3-231F2798D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7" y="2999"/>
                  <a:ext cx="81" cy="184"/>
                </a:xfrm>
                <a:custGeom>
                  <a:avLst/>
                  <a:gdLst>
                    <a:gd name="T0" fmla="*/ 0 w 21600"/>
                    <a:gd name="T1" fmla="*/ 0 h 42074"/>
                    <a:gd name="T2" fmla="*/ 0 w 21600"/>
                    <a:gd name="T3" fmla="*/ 0 h 42074"/>
                    <a:gd name="T4" fmla="*/ 0 w 21600"/>
                    <a:gd name="T5" fmla="*/ 0 h 420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74"/>
                    <a:gd name="T11" fmla="*/ 21600 w 21600"/>
                    <a:gd name="T12" fmla="*/ 42074 h 420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74" fill="none" extrusionOk="0">
                      <a:moveTo>
                        <a:pt x="4275" y="0"/>
                      </a:moveTo>
                      <a:cubicBezTo>
                        <a:pt x="14353" y="2035"/>
                        <a:pt x="21600" y="10891"/>
                        <a:pt x="21600" y="21173"/>
                      </a:cubicBezTo>
                      <a:cubicBezTo>
                        <a:pt x="21600" y="31002"/>
                        <a:pt x="14963" y="39592"/>
                        <a:pt x="5451" y="42073"/>
                      </a:cubicBezTo>
                    </a:path>
                    <a:path w="21600" h="42074" stroke="0" extrusionOk="0">
                      <a:moveTo>
                        <a:pt x="4275" y="0"/>
                      </a:moveTo>
                      <a:cubicBezTo>
                        <a:pt x="14353" y="2035"/>
                        <a:pt x="21600" y="10891"/>
                        <a:pt x="21600" y="21173"/>
                      </a:cubicBezTo>
                      <a:cubicBezTo>
                        <a:pt x="21600" y="31002"/>
                        <a:pt x="14963" y="39592"/>
                        <a:pt x="5451" y="42073"/>
                      </a:cubicBezTo>
                      <a:lnTo>
                        <a:pt x="0" y="211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Osaka" pitchFamily="-107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0521" name="Arc 54">
                <a:extLst>
                  <a:ext uri="{FF2B5EF4-FFF2-40B4-BE49-F238E27FC236}">
                    <a16:creationId xmlns:a16="http://schemas.microsoft.com/office/drawing/2014/main" id="{268B58A7-F4D0-44E6-BD50-33C138E99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3015"/>
                <a:ext cx="73" cy="157"/>
              </a:xfrm>
              <a:custGeom>
                <a:avLst/>
                <a:gdLst>
                  <a:gd name="T0" fmla="*/ 0 w 21600"/>
                  <a:gd name="T1" fmla="*/ 0 h 41902"/>
                  <a:gd name="T2" fmla="*/ 0 w 21600"/>
                  <a:gd name="T3" fmla="*/ 0 h 41902"/>
                  <a:gd name="T4" fmla="*/ 0 w 21600"/>
                  <a:gd name="T5" fmla="*/ 0 h 419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02"/>
                  <a:gd name="T11" fmla="*/ 21600 w 21600"/>
                  <a:gd name="T12" fmla="*/ 41902 h 419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02" fill="none" extrusionOk="0">
                    <a:moveTo>
                      <a:pt x="4400" y="-1"/>
                    </a:moveTo>
                    <a:cubicBezTo>
                      <a:pt x="14418" y="2084"/>
                      <a:pt x="21600" y="10913"/>
                      <a:pt x="21600" y="21147"/>
                    </a:cubicBezTo>
                    <a:cubicBezTo>
                      <a:pt x="21600" y="30772"/>
                      <a:pt x="15230" y="39236"/>
                      <a:pt x="5982" y="41902"/>
                    </a:cubicBezTo>
                  </a:path>
                  <a:path w="21600" h="41902" stroke="0" extrusionOk="0">
                    <a:moveTo>
                      <a:pt x="4400" y="-1"/>
                    </a:moveTo>
                    <a:cubicBezTo>
                      <a:pt x="14418" y="2084"/>
                      <a:pt x="21600" y="10913"/>
                      <a:pt x="21600" y="21147"/>
                    </a:cubicBezTo>
                    <a:cubicBezTo>
                      <a:pt x="21600" y="30772"/>
                      <a:pt x="15230" y="39236"/>
                      <a:pt x="5982" y="41902"/>
                    </a:cubicBezTo>
                    <a:lnTo>
                      <a:pt x="0" y="2114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22" name="Arc 55">
                <a:extLst>
                  <a:ext uri="{FF2B5EF4-FFF2-40B4-BE49-F238E27FC236}">
                    <a16:creationId xmlns:a16="http://schemas.microsoft.com/office/drawing/2014/main" id="{CB3CB960-DEAB-473E-89D3-6CC2AF2FC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5" y="3025"/>
                <a:ext cx="63" cy="137"/>
              </a:xfrm>
              <a:custGeom>
                <a:avLst/>
                <a:gdLst>
                  <a:gd name="T0" fmla="*/ 0 w 21600"/>
                  <a:gd name="T1" fmla="*/ 0 h 42064"/>
                  <a:gd name="T2" fmla="*/ 0 w 21600"/>
                  <a:gd name="T3" fmla="*/ 0 h 42064"/>
                  <a:gd name="T4" fmla="*/ 0 w 21600"/>
                  <a:gd name="T5" fmla="*/ 0 h 420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64"/>
                  <a:gd name="T11" fmla="*/ 21600 w 21600"/>
                  <a:gd name="T12" fmla="*/ 42064 h 420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64" fill="none" extrusionOk="0">
                    <a:moveTo>
                      <a:pt x="4101" y="-1"/>
                    </a:moveTo>
                    <a:cubicBezTo>
                      <a:pt x="14260" y="1964"/>
                      <a:pt x="21600" y="10858"/>
                      <a:pt x="21600" y="21207"/>
                    </a:cubicBezTo>
                    <a:cubicBezTo>
                      <a:pt x="21600" y="30972"/>
                      <a:pt x="15047" y="39523"/>
                      <a:pt x="5617" y="42063"/>
                    </a:cubicBezTo>
                  </a:path>
                  <a:path w="21600" h="42064" stroke="0" extrusionOk="0">
                    <a:moveTo>
                      <a:pt x="4101" y="-1"/>
                    </a:moveTo>
                    <a:cubicBezTo>
                      <a:pt x="14260" y="1964"/>
                      <a:pt x="21600" y="10858"/>
                      <a:pt x="21600" y="21207"/>
                    </a:cubicBezTo>
                    <a:cubicBezTo>
                      <a:pt x="21600" y="30972"/>
                      <a:pt x="15047" y="39523"/>
                      <a:pt x="5617" y="42063"/>
                    </a:cubicBezTo>
                    <a:lnTo>
                      <a:pt x="0" y="2120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23" name="Arc 56">
                <a:extLst>
                  <a:ext uri="{FF2B5EF4-FFF2-40B4-BE49-F238E27FC236}">
                    <a16:creationId xmlns:a16="http://schemas.microsoft.com/office/drawing/2014/main" id="{F41806FC-BE44-4186-B6FA-C6AE25D5E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3046"/>
                <a:ext cx="53" cy="103"/>
              </a:xfrm>
              <a:custGeom>
                <a:avLst/>
                <a:gdLst>
                  <a:gd name="T0" fmla="*/ 0 w 21600"/>
                  <a:gd name="T1" fmla="*/ 0 h 42063"/>
                  <a:gd name="T2" fmla="*/ 0 w 21600"/>
                  <a:gd name="T3" fmla="*/ 0 h 42063"/>
                  <a:gd name="T4" fmla="*/ 0 w 21600"/>
                  <a:gd name="T5" fmla="*/ 0 h 4206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63"/>
                  <a:gd name="T11" fmla="*/ 21600 w 21600"/>
                  <a:gd name="T12" fmla="*/ 42063 h 420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63" fill="none" extrusionOk="0">
                    <a:moveTo>
                      <a:pt x="4470" y="-1"/>
                    </a:moveTo>
                    <a:cubicBezTo>
                      <a:pt x="14455" y="2111"/>
                      <a:pt x="21600" y="10925"/>
                      <a:pt x="21600" y="21132"/>
                    </a:cubicBezTo>
                    <a:cubicBezTo>
                      <a:pt x="21600" y="31006"/>
                      <a:pt x="14903" y="39623"/>
                      <a:pt x="5334" y="42062"/>
                    </a:cubicBezTo>
                  </a:path>
                  <a:path w="21600" h="42063" stroke="0" extrusionOk="0">
                    <a:moveTo>
                      <a:pt x="4470" y="-1"/>
                    </a:moveTo>
                    <a:cubicBezTo>
                      <a:pt x="14455" y="2111"/>
                      <a:pt x="21600" y="10925"/>
                      <a:pt x="21600" y="21132"/>
                    </a:cubicBezTo>
                    <a:cubicBezTo>
                      <a:pt x="21600" y="31006"/>
                      <a:pt x="14903" y="39623"/>
                      <a:pt x="5334" y="42062"/>
                    </a:cubicBezTo>
                    <a:lnTo>
                      <a:pt x="0" y="2113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24" name="Arc 57">
                <a:extLst>
                  <a:ext uri="{FF2B5EF4-FFF2-40B4-BE49-F238E27FC236}">
                    <a16:creationId xmlns:a16="http://schemas.microsoft.com/office/drawing/2014/main" id="{1D4A9104-568C-42BD-BEFC-B62CEFA95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3063"/>
                <a:ext cx="30" cy="77"/>
              </a:xfrm>
              <a:custGeom>
                <a:avLst/>
                <a:gdLst>
                  <a:gd name="T0" fmla="*/ 0 w 21600"/>
                  <a:gd name="T1" fmla="*/ 0 h 42130"/>
                  <a:gd name="T2" fmla="*/ 0 w 21600"/>
                  <a:gd name="T3" fmla="*/ 0 h 42130"/>
                  <a:gd name="T4" fmla="*/ 0 w 21600"/>
                  <a:gd name="T5" fmla="*/ 0 h 421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30"/>
                  <a:gd name="T11" fmla="*/ 21600 w 21600"/>
                  <a:gd name="T12" fmla="*/ 42130 h 42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30" fill="none" extrusionOk="0">
                    <a:moveTo>
                      <a:pt x="4288" y="-1"/>
                    </a:moveTo>
                    <a:cubicBezTo>
                      <a:pt x="14359" y="2039"/>
                      <a:pt x="21600" y="10893"/>
                      <a:pt x="21600" y="21170"/>
                    </a:cubicBezTo>
                    <a:cubicBezTo>
                      <a:pt x="21600" y="31088"/>
                      <a:pt x="14845" y="39732"/>
                      <a:pt x="5220" y="42129"/>
                    </a:cubicBezTo>
                  </a:path>
                  <a:path w="21600" h="42130" stroke="0" extrusionOk="0">
                    <a:moveTo>
                      <a:pt x="4288" y="-1"/>
                    </a:moveTo>
                    <a:cubicBezTo>
                      <a:pt x="14359" y="2039"/>
                      <a:pt x="21600" y="10893"/>
                      <a:pt x="21600" y="21170"/>
                    </a:cubicBezTo>
                    <a:cubicBezTo>
                      <a:pt x="21600" y="31088"/>
                      <a:pt x="14845" y="39732"/>
                      <a:pt x="5220" y="42129"/>
                    </a:cubicBezTo>
                    <a:lnTo>
                      <a:pt x="0" y="2117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Osaka" pitchFamily="-107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0486" name="Group 58">
            <a:extLst>
              <a:ext uri="{FF2B5EF4-FFF2-40B4-BE49-F238E27FC236}">
                <a16:creationId xmlns:a16="http://schemas.microsoft.com/office/drawing/2014/main" id="{B203BA18-6A23-4917-B8BC-DDBEF49B5803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4572000"/>
            <a:ext cx="304800" cy="1066800"/>
            <a:chOff x="4032" y="2832"/>
            <a:chExt cx="192" cy="672"/>
          </a:xfrm>
        </p:grpSpPr>
        <p:sp>
          <p:nvSpPr>
            <p:cNvPr id="20513" name="Line 59">
              <a:extLst>
                <a:ext uri="{FF2B5EF4-FFF2-40B4-BE49-F238E27FC236}">
                  <a16:creationId xmlns:a16="http://schemas.microsoft.com/office/drawing/2014/main" id="{BF13B775-39DB-425B-9F77-596B22748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60">
              <a:extLst>
                <a:ext uri="{FF2B5EF4-FFF2-40B4-BE49-F238E27FC236}">
                  <a16:creationId xmlns:a16="http://schemas.microsoft.com/office/drawing/2014/main" id="{AB6CF055-E14A-4DDA-AC64-4E1EB9581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61">
              <a:extLst>
                <a:ext uri="{FF2B5EF4-FFF2-40B4-BE49-F238E27FC236}">
                  <a16:creationId xmlns:a16="http://schemas.microsoft.com/office/drawing/2014/main" id="{AE540C2B-CFD2-4E26-BE75-70BE12268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7" name="Group 62">
            <a:extLst>
              <a:ext uri="{FF2B5EF4-FFF2-40B4-BE49-F238E27FC236}">
                <a16:creationId xmlns:a16="http://schemas.microsoft.com/office/drawing/2014/main" id="{D7F75807-37C6-46D3-AB00-8D9AE5E4BF6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505200"/>
            <a:ext cx="304800" cy="2133600"/>
            <a:chOff x="4032" y="2832"/>
            <a:chExt cx="192" cy="672"/>
          </a:xfrm>
        </p:grpSpPr>
        <p:sp>
          <p:nvSpPr>
            <p:cNvPr id="20510" name="Line 63">
              <a:extLst>
                <a:ext uri="{FF2B5EF4-FFF2-40B4-BE49-F238E27FC236}">
                  <a16:creationId xmlns:a16="http://schemas.microsoft.com/office/drawing/2014/main" id="{6EB6202D-9C08-4EBA-838D-26575219D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64">
              <a:extLst>
                <a:ext uri="{FF2B5EF4-FFF2-40B4-BE49-F238E27FC236}">
                  <a16:creationId xmlns:a16="http://schemas.microsoft.com/office/drawing/2014/main" id="{27DB11D7-5F62-487B-8061-7499BDA52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65">
              <a:extLst>
                <a:ext uri="{FF2B5EF4-FFF2-40B4-BE49-F238E27FC236}">
                  <a16:creationId xmlns:a16="http://schemas.microsoft.com/office/drawing/2014/main" id="{7B3C90AE-E4B8-4DD4-926F-A6BFE6281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8" name="Oval 66">
            <a:extLst>
              <a:ext uri="{FF2B5EF4-FFF2-40B4-BE49-F238E27FC236}">
                <a16:creationId xmlns:a16="http://schemas.microsoft.com/office/drawing/2014/main" id="{049CCED0-AF95-480E-A741-F5A38D68C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Oval 67">
            <a:extLst>
              <a:ext uri="{FF2B5EF4-FFF2-40B4-BE49-F238E27FC236}">
                <a16:creationId xmlns:a16="http://schemas.microsoft.com/office/drawing/2014/main" id="{F6883416-B233-4CF3-A267-1CC8AEC4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15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Oval 68">
            <a:extLst>
              <a:ext uri="{FF2B5EF4-FFF2-40B4-BE49-F238E27FC236}">
                <a16:creationId xmlns:a16="http://schemas.microsoft.com/office/drawing/2014/main" id="{D32BB1A3-7796-4904-8E82-E9EA60C1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Oval 69">
            <a:extLst>
              <a:ext uri="{FF2B5EF4-FFF2-40B4-BE49-F238E27FC236}">
                <a16:creationId xmlns:a16="http://schemas.microsoft.com/office/drawing/2014/main" id="{97A07189-9F53-4FD3-9821-A6E85A63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Oval 70">
            <a:extLst>
              <a:ext uri="{FF2B5EF4-FFF2-40B4-BE49-F238E27FC236}">
                <a16:creationId xmlns:a16="http://schemas.microsoft.com/office/drawing/2014/main" id="{8A754FE9-1576-47E2-BCB4-E6989E8F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715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3" name="Oval 71">
            <a:extLst>
              <a:ext uri="{FF2B5EF4-FFF2-40B4-BE49-F238E27FC236}">
                <a16:creationId xmlns:a16="http://schemas.microsoft.com/office/drawing/2014/main" id="{D321F332-0B4F-4C08-BCDB-9B1C3064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15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4" name="Text Box 72">
            <a:extLst>
              <a:ext uri="{FF2B5EF4-FFF2-40B4-BE49-F238E27FC236}">
                <a16:creationId xmlns:a16="http://schemas.microsoft.com/office/drawing/2014/main" id="{1242DCA8-2628-4A64-A0A7-E41B52623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805488"/>
            <a:ext cx="334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Fixed Network Servers and clients</a:t>
            </a:r>
          </a:p>
        </p:txBody>
      </p:sp>
      <p:grpSp>
        <p:nvGrpSpPr>
          <p:cNvPr id="20495" name="Group 73">
            <a:extLst>
              <a:ext uri="{FF2B5EF4-FFF2-40B4-BE49-F238E27FC236}">
                <a16:creationId xmlns:a16="http://schemas.microsoft.com/office/drawing/2014/main" id="{ACC067F5-FF87-49B1-BDCD-5BAC7359ACB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962400" y="1905000"/>
            <a:ext cx="304800" cy="2133600"/>
            <a:chOff x="4032" y="2832"/>
            <a:chExt cx="192" cy="672"/>
          </a:xfrm>
        </p:grpSpPr>
        <p:sp>
          <p:nvSpPr>
            <p:cNvPr id="20507" name="Line 74">
              <a:extLst>
                <a:ext uri="{FF2B5EF4-FFF2-40B4-BE49-F238E27FC236}">
                  <a16:creationId xmlns:a16="http://schemas.microsoft.com/office/drawing/2014/main" id="{4A1C1482-ACE0-4410-AC7D-44D99024B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75">
              <a:extLst>
                <a:ext uri="{FF2B5EF4-FFF2-40B4-BE49-F238E27FC236}">
                  <a16:creationId xmlns:a16="http://schemas.microsoft.com/office/drawing/2014/main" id="{43676E5D-E698-4FB3-9C7C-CFCA4F85F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76">
              <a:extLst>
                <a:ext uri="{FF2B5EF4-FFF2-40B4-BE49-F238E27FC236}">
                  <a16:creationId xmlns:a16="http://schemas.microsoft.com/office/drawing/2014/main" id="{328ECB70-8F58-4D3D-8C85-183660908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32"/>
              <a:ext cx="0" cy="67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86">
            <a:extLst>
              <a:ext uri="{FF2B5EF4-FFF2-40B4-BE49-F238E27FC236}">
                <a16:creationId xmlns:a16="http://schemas.microsoft.com/office/drawing/2014/main" id="{C30AEFD3-CE00-4651-96DD-06664B4291C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2819400" cy="2819400"/>
            <a:chOff x="3504" y="1248"/>
            <a:chExt cx="1776" cy="1776"/>
          </a:xfrm>
        </p:grpSpPr>
        <p:sp>
          <p:nvSpPr>
            <p:cNvPr id="35844" name="Rectangle 4">
              <a:extLst>
                <a:ext uri="{FF2B5EF4-FFF2-40B4-BE49-F238E27FC236}">
                  <a16:creationId xmlns:a16="http://schemas.microsoft.com/office/drawing/2014/main" id="{DD3F7CF6-1B39-47BA-939C-ED3BBB409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248"/>
              <a:ext cx="1776" cy="1776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FFFF00"/>
                  </a:solidFill>
                  <a:latin typeface="Times New Roman" panose="02020603050405020304" pitchFamily="18" charset="0"/>
                </a:rPr>
                <a:t>Mobile Workflow</a:t>
              </a:r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7" name="Text Box 77">
              <a:extLst>
                <a:ext uri="{FF2B5EF4-FFF2-40B4-BE49-F238E27FC236}">
                  <a16:creationId xmlns:a16="http://schemas.microsoft.com/office/drawing/2014/main" id="{91960D91-F532-493E-B550-5D2159169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592"/>
              <a:ext cx="486" cy="366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solidFill>
                    <a:schemeClr val="lt1"/>
                  </a:solidFill>
                  <a:latin typeface="Times New Roman" pitchFamily="44" charset="0"/>
                  <a:ea typeface="+mn-ea"/>
                </a:rPr>
                <a:t>Mobile</a:t>
              </a:r>
            </a:p>
            <a:p>
              <a:pPr eaLnBrk="0" hangingPunct="0">
                <a:defRPr/>
              </a:pPr>
              <a:r>
                <a:rPr lang="en-US" sz="1600">
                  <a:solidFill>
                    <a:schemeClr val="lt1"/>
                  </a:solidFill>
                  <a:latin typeface="Times New Roman" pitchFamily="44" charset="0"/>
                  <a:ea typeface="+mn-ea"/>
                </a:rPr>
                <a:t>Client</a:t>
              </a:r>
            </a:p>
          </p:txBody>
        </p:sp>
        <p:sp>
          <p:nvSpPr>
            <p:cNvPr id="35918" name="Rectangle 78">
              <a:extLst>
                <a:ext uri="{FF2B5EF4-FFF2-40B4-BE49-F238E27FC236}">
                  <a16:creationId xmlns:a16="http://schemas.microsoft.com/office/drawing/2014/main" id="{DEA08146-CCBF-43E6-BC2E-E4A733257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32"/>
              <a:ext cx="1392" cy="1392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FFFF00"/>
                  </a:solidFill>
                  <a:latin typeface="Times New Roman" panose="02020603050405020304" pitchFamily="18" charset="0"/>
                </a:rPr>
                <a:t>Mobile </a:t>
              </a:r>
            </a:p>
            <a:p>
              <a:pPr algn="ctr"/>
              <a:r>
                <a:rPr lang="en-US" altLang="en-US" sz="1800">
                  <a:solidFill>
                    <a:srgbClr val="FFFF00"/>
                  </a:solidFill>
                  <a:latin typeface="Times New Roman" panose="02020603050405020304" pitchFamily="18" charset="0"/>
                </a:rPr>
                <a:t>Transaction</a:t>
              </a:r>
            </a:p>
            <a:p>
              <a:pPr algn="ctr"/>
              <a:endParaRPr lang="en-US" altLang="en-US" sz="18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9" name="Rectangle 79">
              <a:extLst>
                <a:ext uri="{FF2B5EF4-FFF2-40B4-BE49-F238E27FC236}">
                  <a16:creationId xmlns:a16="http://schemas.microsoft.com/office/drawing/2014/main" id="{63CDF01A-092E-4C38-9C09-715493BDE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112"/>
              <a:ext cx="1104" cy="912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FFFF00"/>
                  </a:solidFill>
                  <a:latin typeface="Times New Roman" panose="02020603050405020304" pitchFamily="18" charset="0"/>
                </a:rPr>
                <a:t>Mobile </a:t>
              </a:r>
            </a:p>
            <a:p>
              <a:pPr algn="ctr"/>
              <a:r>
                <a:rPr lang="en-US" altLang="en-US" sz="1800">
                  <a:solidFill>
                    <a:srgbClr val="FFFF00"/>
                  </a:solidFill>
                  <a:latin typeface="Times New Roman" panose="02020603050405020304" pitchFamily="18" charset="0"/>
                </a:rPr>
                <a:t>Query</a:t>
              </a: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altLang="en-US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20" name="Rectangle 80">
              <a:extLst>
                <a:ext uri="{FF2B5EF4-FFF2-40B4-BE49-F238E27FC236}">
                  <a16:creationId xmlns:a16="http://schemas.microsoft.com/office/drawing/2014/main" id="{E9321EC2-FB41-49A4-9ABC-5A662ABA8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720" cy="480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algn="ctr"/>
              <a:r>
                <a:rPr lang="en-US" altLang="en-US" sz="18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Mobile</a:t>
              </a:r>
            </a:p>
            <a:p>
              <a:pPr algn="ctr"/>
              <a:r>
                <a:rPr lang="en-US" altLang="en-US" sz="18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Client</a:t>
              </a:r>
              <a:endParaRPr lang="en-US" altLang="en-US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497" name="Text Box 83">
            <a:extLst>
              <a:ext uri="{FF2B5EF4-FFF2-40B4-BE49-F238E27FC236}">
                <a16:creationId xmlns:a16="http://schemas.microsoft.com/office/drawing/2014/main" id="{1FDCB30A-AABA-484C-9C98-6A14DD83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14600"/>
            <a:ext cx="73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Ad-hoc</a:t>
            </a:r>
          </a:p>
        </p:txBody>
      </p:sp>
      <p:sp>
        <p:nvSpPr>
          <p:cNvPr id="35924" name="Rectangle 84">
            <a:extLst>
              <a:ext uri="{FF2B5EF4-FFF2-40B4-BE49-F238E27FC236}">
                <a16:creationId xmlns:a16="http://schemas.microsoft.com/office/drawing/2014/main" id="{99110D01-E133-4F45-8B4C-69843FDB1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67000"/>
            <a:ext cx="944563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Mobile </a:t>
            </a:r>
          </a:p>
          <a:p>
            <a:pPr algn="ctr"/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Server</a:t>
            </a:r>
            <a:endParaRPr lang="en-US" altLang="en-US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1" name="Text Box 85">
            <a:extLst>
              <a:ext uri="{FF2B5EF4-FFF2-40B4-BE49-F238E27FC236}">
                <a16:creationId xmlns:a16="http://schemas.microsoft.com/office/drawing/2014/main" id="{F7029312-CD28-4A53-A50F-B5E422BE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53000"/>
            <a:ext cx="114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Client/Server</a:t>
            </a:r>
          </a:p>
        </p:txBody>
      </p:sp>
    </p:spTree>
    <p:extLst>
      <p:ext uri="{BB962C8B-B14F-4D97-AF65-F5344CB8AC3E}">
        <p14:creationId xmlns:p14="http://schemas.microsoft.com/office/powerpoint/2010/main" val="82815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00EA933A-32F8-4D18-B07D-8A655B80B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450475AD-86AF-4996-AED1-3506555DD096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A81127D-1C4D-40DB-A8A8-92ABF08B9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 sz="4000"/>
              <a:t>Review: Client/Server Computing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06A274E0-D1DC-4124-ABB6-9181E5818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0" y="4827588"/>
            <a:ext cx="3635375" cy="0"/>
          </a:xfrm>
          <a:prstGeom prst="line">
            <a:avLst/>
          </a:prstGeom>
          <a:noFill/>
          <a:ln w="28575" cap="rnd">
            <a:solidFill>
              <a:srgbClr val="FFCC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CB099DC9-7137-4804-95F2-E35A2F6B7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5473700"/>
            <a:ext cx="3635375" cy="0"/>
          </a:xfrm>
          <a:prstGeom prst="line">
            <a:avLst/>
          </a:prstGeom>
          <a:noFill/>
          <a:ln w="28575" cap="rnd">
            <a:solidFill>
              <a:srgbClr val="FF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16EA99E5-97C9-4943-8734-B33571FC2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4475" y="5129213"/>
            <a:ext cx="3635375" cy="0"/>
          </a:xfrm>
          <a:prstGeom prst="line">
            <a:avLst/>
          </a:prstGeom>
          <a:noFill/>
          <a:ln w="28575" cap="rnd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A7A9C4A8-C434-4EA8-BE57-DA39B112F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688" y="4465638"/>
            <a:ext cx="3635375" cy="0"/>
          </a:xfrm>
          <a:prstGeom prst="line">
            <a:avLst/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AF4555C4-637C-490C-9500-BCFCE2D4A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2214563"/>
            <a:ext cx="2286000" cy="1828800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5C4048B0-10AA-43CF-B393-62082FF70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8838" y="327025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679106EC-7D7B-4D76-A50B-B25A82CC0B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09950" y="3641725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EB985FF5-B57D-4F24-A678-732422D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3052763"/>
            <a:ext cx="75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Request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11309116-1E4D-4882-8F15-ADA2ADEE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7188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Reply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18F64C77-F4D9-4A5B-8F1E-DFCFCB3F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2071688"/>
            <a:ext cx="2352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</a:rPr>
              <a:t>Cache Coherency</a:t>
            </a:r>
            <a:r>
              <a:rPr lang="en-US" altLang="en-US" sz="1600">
                <a:latin typeface="Times New Roman" panose="02020603050405020304" pitchFamily="18" charset="0"/>
              </a:rPr>
              <a:t>:</a:t>
            </a:r>
            <a:r>
              <a:rPr lang="en-US" altLang="en-US" sz="140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1400">
                <a:latin typeface="Times New Roman" panose="02020603050405020304" pitchFamily="18" charset="0"/>
              </a:rPr>
              <a:t> - cache invalidation</a:t>
            </a:r>
          </a:p>
          <a:p>
            <a:r>
              <a:rPr lang="en-US" altLang="en-US" sz="1400">
                <a:latin typeface="Times New Roman" panose="02020603050405020304" pitchFamily="18" charset="0"/>
              </a:rPr>
              <a:t> - update propagation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34" name="AutoShape 14">
            <a:extLst>
              <a:ext uri="{FF2B5EF4-FFF2-40B4-BE49-F238E27FC236}">
                <a16:creationId xmlns:a16="http://schemas.microsoft.com/office/drawing/2014/main" id="{57025CFB-7687-42AE-85D9-6EA0CCDB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2974975"/>
            <a:ext cx="2074862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35" name="Oval 15">
            <a:extLst>
              <a:ext uri="{FF2B5EF4-FFF2-40B4-BE49-F238E27FC236}">
                <a16:creationId xmlns:a16="http://schemas.microsoft.com/office/drawing/2014/main" id="{7ED50096-90B1-4683-8695-869C03A0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3051175"/>
            <a:ext cx="533400" cy="533400"/>
          </a:xfrm>
          <a:prstGeom prst="ellipse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client</a:t>
            </a:r>
          </a:p>
          <a:p>
            <a:pPr algn="ctr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cache</a:t>
            </a: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119ECF4A-4757-4BD1-8CD3-6878EF512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35877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Client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DD84ACB4-9DCB-4F1E-A4C1-FEE231B4C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3114675"/>
            <a:ext cx="903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Server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1522" name="AutoShape 18">
            <a:extLst>
              <a:ext uri="{FF2B5EF4-FFF2-40B4-BE49-F238E27FC236}">
                <a16:creationId xmlns:a16="http://schemas.microsoft.com/office/drawing/2014/main" id="{204A1FF5-8780-4691-9FC7-1AFF4C699D3B}"/>
              </a:ext>
            </a:extLst>
          </p:cNvPr>
          <p:cNvCxnSpPr>
            <a:cxnSpLocks noChangeShapeType="1"/>
            <a:stCxn id="30765" idx="2"/>
            <a:endCxn id="30735" idx="0"/>
          </p:cNvCxnSpPr>
          <p:nvPr/>
        </p:nvCxnSpPr>
        <p:spPr bwMode="auto">
          <a:xfrm rot="10800000" flipV="1">
            <a:off x="2241550" y="2597150"/>
            <a:ext cx="3198813" cy="45402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23" name="Group 19">
            <a:extLst>
              <a:ext uri="{FF2B5EF4-FFF2-40B4-BE49-F238E27FC236}">
                <a16:creationId xmlns:a16="http://schemas.microsoft.com/office/drawing/2014/main" id="{1C9327E6-8958-425D-B33E-637CC43CAAD4}"/>
              </a:ext>
            </a:extLst>
          </p:cNvPr>
          <p:cNvGrpSpPr>
            <a:grpSpLocks/>
          </p:cNvGrpSpPr>
          <p:nvPr/>
        </p:nvGrpSpPr>
        <p:grpSpPr bwMode="auto">
          <a:xfrm>
            <a:off x="6088063" y="2332038"/>
            <a:ext cx="914400" cy="584200"/>
            <a:chOff x="3465" y="1475"/>
            <a:chExt cx="576" cy="368"/>
          </a:xfrm>
        </p:grpSpPr>
        <p:sp>
          <p:nvSpPr>
            <p:cNvPr id="30740" name="Rectangle 20">
              <a:extLst>
                <a:ext uri="{FF2B5EF4-FFF2-40B4-BE49-F238E27FC236}">
                  <a16:creationId xmlns:a16="http://schemas.microsoft.com/office/drawing/2014/main" id="{528D27EA-A1B7-4058-9957-3F517BD88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1475"/>
              <a:ext cx="576" cy="368"/>
            </a:xfrm>
            <a:prstGeom prst="rect">
              <a:avLst/>
            </a:prstGeom>
            <a:gradFill rotWithShape="1">
              <a:gsLst>
                <a:gs pos="0">
                  <a:srgbClr val="E8E8FA"/>
                </a:gs>
                <a:gs pos="64999">
                  <a:srgbClr val="C3C3EF"/>
                </a:gs>
                <a:gs pos="100000">
                  <a:srgbClr val="A8A8EA"/>
                </a:gs>
              </a:gsLst>
              <a:lin ang="5400000" scaled="1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30741" name="Text Box 21">
              <a:extLst>
                <a:ext uri="{FF2B5EF4-FFF2-40B4-BE49-F238E27FC236}">
                  <a16:creationId xmlns:a16="http://schemas.microsoft.com/office/drawing/2014/main" id="{74134D39-CEBC-48FE-8A6C-3E5C48E6F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1475"/>
              <a:ext cx="566" cy="326"/>
            </a:xfrm>
            <a:prstGeom prst="rect">
              <a:avLst/>
            </a:prstGeom>
            <a:gradFill rotWithShape="1">
              <a:gsLst>
                <a:gs pos="0">
                  <a:srgbClr val="E8E8FA"/>
                </a:gs>
                <a:gs pos="64999">
                  <a:srgbClr val="C3C3EF"/>
                </a:gs>
                <a:gs pos="100000">
                  <a:srgbClr val="A8A8EA"/>
                </a:gs>
              </a:gsLst>
              <a:lin ang="5400000" scaled="1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Client</a:t>
              </a:r>
            </a:p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State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24" name="Group 22">
            <a:extLst>
              <a:ext uri="{FF2B5EF4-FFF2-40B4-BE49-F238E27FC236}">
                <a16:creationId xmlns:a16="http://schemas.microsoft.com/office/drawing/2014/main" id="{F388EE30-ACEA-45BF-8684-7D6B903B3C6B}"/>
              </a:ext>
            </a:extLst>
          </p:cNvPr>
          <p:cNvGrpSpPr>
            <a:grpSpLocks/>
          </p:cNvGrpSpPr>
          <p:nvPr/>
        </p:nvGrpSpPr>
        <p:grpSpPr bwMode="auto">
          <a:xfrm>
            <a:off x="1516063" y="4302125"/>
            <a:ext cx="1882775" cy="1371600"/>
            <a:chOff x="576" y="3168"/>
            <a:chExt cx="1186" cy="864"/>
          </a:xfrm>
        </p:grpSpPr>
        <p:sp>
          <p:nvSpPr>
            <p:cNvPr id="30743" name="Rectangle 23">
              <a:extLst>
                <a:ext uri="{FF2B5EF4-FFF2-40B4-BE49-F238E27FC236}">
                  <a16:creationId xmlns:a16="http://schemas.microsoft.com/office/drawing/2014/main" id="{75889061-0EF8-4E5C-9386-E2414F04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168"/>
              <a:ext cx="432" cy="288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744" name="Rectangle 24">
              <a:extLst>
                <a:ext uri="{FF2B5EF4-FFF2-40B4-BE49-F238E27FC236}">
                  <a16:creationId xmlns:a16="http://schemas.microsoft.com/office/drawing/2014/main" id="{DA34CB06-83BC-4162-8A16-447F4AD81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360"/>
              <a:ext cx="432" cy="288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745" name="Rectangle 25">
              <a:extLst>
                <a:ext uri="{FF2B5EF4-FFF2-40B4-BE49-F238E27FC236}">
                  <a16:creationId xmlns:a16="http://schemas.microsoft.com/office/drawing/2014/main" id="{848565F7-B6A6-47FA-93A4-200E0D4AC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552"/>
              <a:ext cx="432" cy="288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746" name="Rectangle 26">
              <a:extLst>
                <a:ext uri="{FF2B5EF4-FFF2-40B4-BE49-F238E27FC236}">
                  <a16:creationId xmlns:a16="http://schemas.microsoft.com/office/drawing/2014/main" id="{D7CDF760-EC22-4D38-B479-91A500411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744"/>
              <a:ext cx="432" cy="288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544" name="Text Box 27">
              <a:extLst>
                <a:ext uri="{FF2B5EF4-FFF2-40B4-BE49-F238E27FC236}">
                  <a16:creationId xmlns:a16="http://schemas.microsoft.com/office/drawing/2014/main" id="{1E6DF80E-41C0-4B78-902B-3BAF66EB3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" y="3379"/>
              <a:ext cx="5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TLI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45" name="Text Box 28">
              <a:extLst>
                <a:ext uri="{FF2B5EF4-FFF2-40B4-BE49-F238E27FC236}">
                  <a16:creationId xmlns:a16="http://schemas.microsoft.com/office/drawing/2014/main" id="{F336A1F5-10E9-4C82-A2C7-CAA1B5AD6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3571"/>
              <a:ext cx="5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RPC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46" name="Text Box 29">
              <a:extLst>
                <a:ext uri="{FF2B5EF4-FFF2-40B4-BE49-F238E27FC236}">
                  <a16:creationId xmlns:a16="http://schemas.microsoft.com/office/drawing/2014/main" id="{F568146E-9146-450D-B6A7-AB51F1893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187"/>
              <a:ext cx="5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Sockets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47" name="Text Box 30">
              <a:extLst>
                <a:ext uri="{FF2B5EF4-FFF2-40B4-BE49-F238E27FC236}">
                  <a16:creationId xmlns:a16="http://schemas.microsoft.com/office/drawing/2014/main" id="{16A5B267-C6F1-45EB-8CDB-CFB82E170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79"/>
              <a:ext cx="5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RMI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25" name="Group 40">
            <a:extLst>
              <a:ext uri="{FF2B5EF4-FFF2-40B4-BE49-F238E27FC236}">
                <a16:creationId xmlns:a16="http://schemas.microsoft.com/office/drawing/2014/main" id="{601EF31B-0A32-4297-BE00-8D98F80E47E7}"/>
              </a:ext>
            </a:extLst>
          </p:cNvPr>
          <p:cNvGrpSpPr>
            <a:grpSpLocks/>
          </p:cNvGrpSpPr>
          <p:nvPr/>
        </p:nvGrpSpPr>
        <p:grpSpPr bwMode="auto">
          <a:xfrm>
            <a:off x="3333750" y="4176713"/>
            <a:ext cx="2293938" cy="1577975"/>
            <a:chOff x="2105" y="2875"/>
            <a:chExt cx="1445" cy="994"/>
          </a:xfrm>
        </p:grpSpPr>
        <p:sp>
          <p:nvSpPr>
            <p:cNvPr id="30761" name="Oval 41">
              <a:extLst>
                <a:ext uri="{FF2B5EF4-FFF2-40B4-BE49-F238E27FC236}">
                  <a16:creationId xmlns:a16="http://schemas.microsoft.com/office/drawing/2014/main" id="{381A61D6-6C9B-4A53-879E-C07450BBD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2875"/>
              <a:ext cx="1400" cy="994"/>
            </a:xfrm>
            <a:prstGeom prst="ellipse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539" name="Text Box 42">
              <a:extLst>
                <a:ext uri="{FF2B5EF4-FFF2-40B4-BE49-F238E27FC236}">
                  <a16:creationId xmlns:a16="http://schemas.microsoft.com/office/drawing/2014/main" id="{035635CA-6CE2-4D82-B12F-EE934200B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7" y="3272"/>
              <a:ext cx="11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Fixed Network</a:t>
              </a:r>
              <a:endPara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526" name="AutoShape 43">
            <a:extLst>
              <a:ext uri="{FF2B5EF4-FFF2-40B4-BE49-F238E27FC236}">
                <a16:creationId xmlns:a16="http://schemas.microsoft.com/office/drawing/2014/main" id="{A259BBCF-6363-4E4C-9D9F-0F471ACC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4038600"/>
            <a:ext cx="455613" cy="525463"/>
          </a:xfrm>
          <a:prstGeom prst="upDownArrow">
            <a:avLst>
              <a:gd name="adj1" fmla="val 50000"/>
              <a:gd name="adj2" fmla="val 23066"/>
            </a:avLst>
          </a:prstGeom>
          <a:gradFill rotWithShape="0">
            <a:gsLst>
              <a:gs pos="0">
                <a:srgbClr val="CC0099"/>
              </a:gs>
              <a:gs pos="50000">
                <a:srgbClr val="5E0047"/>
              </a:gs>
              <a:gs pos="100000">
                <a:srgbClr val="CC00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AutoShape 44">
            <a:extLst>
              <a:ext uri="{FF2B5EF4-FFF2-40B4-BE49-F238E27FC236}">
                <a16:creationId xmlns:a16="http://schemas.microsoft.com/office/drawing/2014/main" id="{601FB1DF-794E-403C-A4C6-9D84B6DBB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63" y="4048125"/>
            <a:ext cx="455612" cy="517525"/>
          </a:xfrm>
          <a:prstGeom prst="upDownArrow">
            <a:avLst>
              <a:gd name="adj1" fmla="val 50000"/>
              <a:gd name="adj2" fmla="val 22718"/>
            </a:avLst>
          </a:prstGeom>
          <a:gradFill rotWithShape="0">
            <a:gsLst>
              <a:gs pos="0">
                <a:srgbClr val="CC0099"/>
              </a:gs>
              <a:gs pos="50000">
                <a:srgbClr val="5E0047"/>
              </a:gs>
              <a:gs pos="100000">
                <a:srgbClr val="CC00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5" name="Oval 45">
            <a:extLst>
              <a:ext uri="{FF2B5EF4-FFF2-40B4-BE49-F238E27FC236}">
                <a16:creationId xmlns:a16="http://schemas.microsoft.com/office/drawing/2014/main" id="{512EACF8-461B-4F32-81BE-91CA90E36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2330450"/>
            <a:ext cx="533400" cy="533400"/>
          </a:xfrm>
          <a:prstGeom prst="ellipse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server</a:t>
            </a:r>
          </a:p>
          <a:p>
            <a:pPr algn="ctr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cache</a:t>
            </a: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529" name="Group 22">
            <a:extLst>
              <a:ext uri="{FF2B5EF4-FFF2-40B4-BE49-F238E27FC236}">
                <a16:creationId xmlns:a16="http://schemas.microsoft.com/office/drawing/2014/main" id="{EE6E2D0E-7DD8-400B-8B29-8AE2007DC36F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4267200"/>
            <a:ext cx="1882775" cy="1371600"/>
            <a:chOff x="576" y="3168"/>
            <a:chExt cx="1186" cy="864"/>
          </a:xfrm>
        </p:grpSpPr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993DBEB8-2CEB-406C-AD92-20C53F51B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168"/>
              <a:ext cx="432" cy="288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Rectangle 24">
              <a:extLst>
                <a:ext uri="{FF2B5EF4-FFF2-40B4-BE49-F238E27FC236}">
                  <a16:creationId xmlns:a16="http://schemas.microsoft.com/office/drawing/2014/main" id="{898AD137-2A94-493C-8BF2-E73ABE9B0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360"/>
              <a:ext cx="432" cy="288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F3DCE68A-E3BE-4535-BEBF-385E2BA5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552"/>
              <a:ext cx="432" cy="288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743E670E-AC83-4D4D-A5FF-990A2BB6F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744"/>
              <a:ext cx="432" cy="288"/>
            </a:xfrm>
            <a:prstGeom prst="rect">
              <a:avLst/>
            </a:prstGeom>
            <a:gradFill rotWithShape="1">
              <a:gsLst>
                <a:gs pos="0">
                  <a:srgbClr val="A3A3EF"/>
                </a:gs>
                <a:gs pos="100000">
                  <a:srgbClr val="2424A8"/>
                </a:gs>
              </a:gsLst>
              <a:lin ang="5400000"/>
            </a:gra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534" name="Text Box 27">
              <a:extLst>
                <a:ext uri="{FF2B5EF4-FFF2-40B4-BE49-F238E27FC236}">
                  <a16:creationId xmlns:a16="http://schemas.microsoft.com/office/drawing/2014/main" id="{4221E244-7D37-4D3D-A2E2-184534429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" y="3379"/>
              <a:ext cx="5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TLI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35" name="Text Box 28">
              <a:extLst>
                <a:ext uri="{FF2B5EF4-FFF2-40B4-BE49-F238E27FC236}">
                  <a16:creationId xmlns:a16="http://schemas.microsoft.com/office/drawing/2014/main" id="{4A5E30D6-B475-4461-AA68-BDD7FEC6E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3571"/>
              <a:ext cx="5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RPC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36" name="Text Box 29">
              <a:extLst>
                <a:ext uri="{FF2B5EF4-FFF2-40B4-BE49-F238E27FC236}">
                  <a16:creationId xmlns:a16="http://schemas.microsoft.com/office/drawing/2014/main" id="{DA36E894-4E70-416E-8277-5FC3D6B64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187"/>
              <a:ext cx="5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Sockets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37" name="Text Box 30">
              <a:extLst>
                <a:ext uri="{FF2B5EF4-FFF2-40B4-BE49-F238E27FC236}">
                  <a16:creationId xmlns:a16="http://schemas.microsoft.com/office/drawing/2014/main" id="{7A6245CF-EDA4-404D-9582-0C3E237DA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79"/>
              <a:ext cx="5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Osaka" pitchFamily="-107" charset="-128"/>
                </a:defRPr>
              </a:lvl9pPr>
            </a:lstStyle>
            <a:p>
              <a:r>
                <a:rPr lang="en-US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RMI</a:t>
              </a: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07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C3AA8-EEF7-47CD-B502-36B063B6D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CA9CD329-4F7B-4BD3-B64A-2E901C188038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E924081-66FF-424D-B0EF-CBB0C2BD7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en-US"/>
              <a:t>Client/Server Design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9188DC0-6B00-49C1-A98D-D68C917C2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51763" cy="4724400"/>
          </a:xfrm>
        </p:spPr>
        <p:txBody>
          <a:bodyPr/>
          <a:lstStyle/>
          <a:p>
            <a:pPr eaLnBrk="1" hangingPunct="1"/>
            <a:r>
              <a:rPr lang="en-US" altLang="en-US" sz="2800"/>
              <a:t>Stateless/statefull client/server design</a:t>
            </a:r>
          </a:p>
          <a:p>
            <a:pPr eaLnBrk="1" hangingPunct="1"/>
            <a:r>
              <a:rPr lang="en-US" altLang="en-US" sz="2800"/>
              <a:t>Caching and cache invalidation</a:t>
            </a:r>
          </a:p>
          <a:p>
            <a:pPr lvl="1" eaLnBrk="1" hangingPunct="1"/>
            <a:r>
              <a:rPr lang="en-US" altLang="en-US" sz="2400"/>
              <a:t>server invalidates client cache </a:t>
            </a:r>
            <a:r>
              <a:rPr lang="en-US" altLang="en-US" sz="2400" i="1"/>
              <a:t>and/or</a:t>
            </a:r>
            <a:endParaRPr lang="en-US" altLang="en-US" sz="2400"/>
          </a:p>
          <a:p>
            <a:pPr lvl="1" eaLnBrk="1" hangingPunct="1"/>
            <a:r>
              <a:rPr lang="en-US" altLang="en-US" sz="2400"/>
              <a:t>client requests server to validate its cache.</a:t>
            </a:r>
          </a:p>
          <a:p>
            <a:pPr lvl="1" eaLnBrk="1" hangingPunct="1"/>
            <a:r>
              <a:rPr lang="en-US" altLang="en-US" sz="2400"/>
              <a:t>file system caching: writes =&gt; update propagation</a:t>
            </a:r>
          </a:p>
          <a:p>
            <a:pPr eaLnBrk="1" hangingPunct="1"/>
            <a:r>
              <a:rPr lang="en-US" altLang="en-US" sz="2800"/>
              <a:t>Connectionless/Connection-oriented design</a:t>
            </a:r>
          </a:p>
          <a:p>
            <a:pPr eaLnBrk="1" hangingPunct="1"/>
            <a:r>
              <a:rPr lang="en-US" altLang="en-US" sz="2800"/>
              <a:t>TCP/IP &amp; Interfaces</a:t>
            </a:r>
          </a:p>
          <a:p>
            <a:pPr eaLnBrk="1" hangingPunct="1"/>
            <a:r>
              <a:rPr lang="en-US" altLang="en-US" sz="2800"/>
              <a:t>Other issues: multi-threading &amp;deadlocks</a:t>
            </a:r>
          </a:p>
        </p:txBody>
      </p:sp>
    </p:spTree>
    <p:extLst>
      <p:ext uri="{BB962C8B-B14F-4D97-AF65-F5344CB8AC3E}">
        <p14:creationId xmlns:p14="http://schemas.microsoft.com/office/powerpoint/2010/main" val="226912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FF6036-237D-4B80-9E17-1BFAE8421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pitchFamily="-107" charset="-128"/>
              </a:defRPr>
            </a:lvl9pPr>
          </a:lstStyle>
          <a:p>
            <a:fld id="{CA377A4B-1F63-4FDE-9533-514518013860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F4D5355-A4A6-4978-A201-E87DE70A6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2075"/>
            <a:ext cx="8153400" cy="1431925"/>
          </a:xfrm>
        </p:spPr>
        <p:txBody>
          <a:bodyPr/>
          <a:lstStyle/>
          <a:p>
            <a:pPr eaLnBrk="1" hangingPunct="1"/>
            <a:r>
              <a:rPr lang="en-US" altLang="en-US" dirty="0"/>
              <a:t>Fixed Network Client/Server Assumptions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A22C2C2-7EDE-43E8-8E58-E04C0DA3A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840663" cy="4624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Client Connectivity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client is always connected with availability comparable to the server’s. Server can always invalidate the client cache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Server Availability &amp; Reliability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server is highly available. Reliable if stateless (but state info is exchanged in every C/S interaction), or if implements recovery procedures (may require client availability)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fast*, reliable*, BER &lt; 10</a:t>
            </a:r>
            <a:r>
              <a:rPr lang="en-US" altLang="en-US" sz="2400" baseline="30000"/>
              <a:t>-6</a:t>
            </a:r>
            <a:r>
              <a:rPr lang="en-US" altLang="en-US" sz="2400"/>
              <a:t>, bounded delay variance</a:t>
            </a:r>
          </a:p>
        </p:txBody>
      </p:sp>
    </p:spTree>
    <p:extLst>
      <p:ext uri="{BB962C8B-B14F-4D97-AF65-F5344CB8AC3E}">
        <p14:creationId xmlns:p14="http://schemas.microsoft.com/office/powerpoint/2010/main" val="10500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2528</Words>
  <Application>Microsoft Office PowerPoint</Application>
  <PresentationFormat>On-screen Show (4:3)</PresentationFormat>
  <Paragraphs>435</Paragraphs>
  <Slides>52</Slides>
  <Notes>0</Notes>
  <HiddenSlides>16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Bookman Old Style</vt:lpstr>
      <vt:lpstr>Calibri</vt:lpstr>
      <vt:lpstr>Impact</vt:lpstr>
      <vt:lpstr>Monotype Sorts</vt:lpstr>
      <vt:lpstr>Osaka</vt:lpstr>
      <vt:lpstr>Symbol</vt:lpstr>
      <vt:lpstr>Tahoma</vt:lpstr>
      <vt:lpstr>Times New Roman</vt:lpstr>
      <vt:lpstr>Verdana</vt:lpstr>
      <vt:lpstr>Wingdings</vt:lpstr>
      <vt:lpstr>Office Theme</vt:lpstr>
      <vt:lpstr>Bitmap Image</vt:lpstr>
      <vt:lpstr>Adobe Photoshop Image</vt:lpstr>
      <vt:lpstr>MOBILE COMPUTING</vt:lpstr>
      <vt:lpstr>Learning Outcomes</vt:lpstr>
      <vt:lpstr>Mobile Computing Evolution</vt:lpstr>
      <vt:lpstr>Other Term</vt:lpstr>
      <vt:lpstr>Mobile Computing Models</vt:lpstr>
      <vt:lpstr>Hierarchy of Models </vt:lpstr>
      <vt:lpstr>Review: Client/Server Computing</vt:lpstr>
      <vt:lpstr>Client/Server Design</vt:lpstr>
      <vt:lpstr>Fixed Network Client/Server Assumptions</vt:lpstr>
      <vt:lpstr>Taxonomy of Client/Server Adaptations</vt:lpstr>
      <vt:lpstr>The Unaware Client/Server Model</vt:lpstr>
      <vt:lpstr>The Client/Proxy/Server Model</vt:lpstr>
      <vt:lpstr>Thin Client/Server Model</vt:lpstr>
      <vt:lpstr>PowerPoint Presentation</vt:lpstr>
      <vt:lpstr>Wireless T/C Challenges</vt:lpstr>
      <vt:lpstr>T/C Localization Gradient</vt:lpstr>
      <vt:lpstr>Localization Space</vt:lpstr>
      <vt:lpstr>Active Components</vt:lpstr>
      <vt:lpstr>General Approach</vt:lpstr>
      <vt:lpstr>Loop Detection Deterministic Loops</vt:lpstr>
      <vt:lpstr>Loop Detection Non-Deterministic Loops</vt:lpstr>
      <vt:lpstr>State Explosion</vt:lpstr>
      <vt:lpstr>Scan Line Algorithm  by Aksoy et al. </vt:lpstr>
      <vt:lpstr>PowerPoint Presentation</vt:lpstr>
      <vt:lpstr>PowerPoint Presentation</vt:lpstr>
      <vt:lpstr>PowerPoint Presentation</vt:lpstr>
      <vt:lpstr>AC Extraction</vt:lpstr>
      <vt:lpstr>Active Components</vt:lpstr>
      <vt:lpstr>Keyboard Localization</vt:lpstr>
      <vt:lpstr>KB-Blitz Localization Requirements</vt:lpstr>
      <vt:lpstr>Keyboard &amp; Mouse Localization</vt:lpstr>
      <vt:lpstr>The Disconnected Operation Model</vt:lpstr>
      <vt:lpstr>The Dynamic Client/Server Model</vt:lpstr>
      <vt:lpstr>Dynamic Client/Server Model</vt:lpstr>
      <vt:lpstr>The Mobile Agent Model</vt:lpstr>
      <vt:lpstr>Mobile Agents in the Mobile Environment</vt:lpstr>
      <vt:lpstr>Opportunistic Computing Model</vt:lpstr>
      <vt:lpstr>Mobile Data anagement in C/S Design</vt:lpstr>
      <vt:lpstr>Push/Pull Data Dissemination</vt:lpstr>
      <vt:lpstr>Broadcast Disks</vt:lpstr>
      <vt:lpstr>Indexing on Air</vt:lpstr>
      <vt:lpstr>Caching in Mobile Client/Server: Problems</vt:lpstr>
      <vt:lpstr>Caching in Mobile Client/Server: Solutions</vt:lpstr>
      <vt:lpstr>Varied Granularity of Cache Coherency in Coda</vt:lpstr>
      <vt:lpstr>Cache Invalidation Reports</vt:lpstr>
      <vt:lpstr>Mobility</vt:lpstr>
      <vt:lpstr>Variation of Mobility</vt:lpstr>
      <vt:lpstr>Mobility Management</vt:lpstr>
      <vt:lpstr>Portability</vt:lpstr>
      <vt:lpstr>Portability Issues</vt:lpstr>
      <vt:lpstr>Reading Materials</vt:lpstr>
      <vt:lpstr>Reading Materials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233</cp:revision>
  <dcterms:created xsi:type="dcterms:W3CDTF">2010-08-24T06:47:44Z</dcterms:created>
  <dcterms:modified xsi:type="dcterms:W3CDTF">2017-09-23T10:11:55Z</dcterms:modified>
</cp:coreProperties>
</file>