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61" r:id="rId2"/>
    <p:sldId id="311" r:id="rId3"/>
    <p:sldId id="289" r:id="rId4"/>
    <p:sldId id="290" r:id="rId5"/>
    <p:sldId id="291" r:id="rId6"/>
    <p:sldId id="292" r:id="rId7"/>
    <p:sldId id="293" r:id="rId8"/>
    <p:sldId id="294" r:id="rId9"/>
    <p:sldId id="295" r:id="rId10"/>
    <p:sldId id="296" r:id="rId11"/>
    <p:sldId id="297" r:id="rId12"/>
    <p:sldId id="298" r:id="rId13"/>
    <p:sldId id="299" r:id="rId14"/>
    <p:sldId id="300" r:id="rId15"/>
    <p:sldId id="301" r:id="rId16"/>
    <p:sldId id="302" r:id="rId17"/>
    <p:sldId id="303" r:id="rId18"/>
    <p:sldId id="304" r:id="rId19"/>
    <p:sldId id="305" r:id="rId20"/>
    <p:sldId id="306" r:id="rId21"/>
    <p:sldId id="307" r:id="rId22"/>
    <p:sldId id="308" r:id="rId23"/>
    <p:sldId id="309" r:id="rId24"/>
    <p:sldId id="310" r:id="rId25"/>
    <p:sldId id="27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1339" y="3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fitri Mursyid" userId="a519e7d3bc7d4201" providerId="LiveId" clId="{CBA98CFB-DEC1-4C89-80C9-6A99A70F17A5}"/>
    <pc:docChg chg="custSel addSld modSld">
      <pc:chgData name="Safitri Mursyid" userId="a519e7d3bc7d4201" providerId="LiveId" clId="{CBA98CFB-DEC1-4C89-80C9-6A99A70F17A5}" dt="2020-07-28T11:53:19.556" v="87" actId="255"/>
      <pc:docMkLst>
        <pc:docMk/>
      </pc:docMkLst>
      <pc:sldChg chg="addSp delSp modSp new mod modClrScheme chgLayout">
        <pc:chgData name="Safitri Mursyid" userId="a519e7d3bc7d4201" providerId="LiveId" clId="{CBA98CFB-DEC1-4C89-80C9-6A99A70F17A5}" dt="2020-07-28T11:53:19.556" v="87" actId="255"/>
        <pc:sldMkLst>
          <pc:docMk/>
          <pc:sldMk cId="2732812164" sldId="311"/>
        </pc:sldMkLst>
        <pc:spChg chg="del mod ord">
          <ac:chgData name="Safitri Mursyid" userId="a519e7d3bc7d4201" providerId="LiveId" clId="{CBA98CFB-DEC1-4C89-80C9-6A99A70F17A5}" dt="2020-07-28T11:52:21.439" v="1" actId="700"/>
          <ac:spMkLst>
            <pc:docMk/>
            <pc:sldMk cId="2732812164" sldId="311"/>
            <ac:spMk id="2" creationId="{DE8D84E1-D0B8-4F11-9B56-2F3FB8D67B2D}"/>
          </ac:spMkLst>
        </pc:spChg>
        <pc:spChg chg="add mod ord">
          <ac:chgData name="Safitri Mursyid" userId="a519e7d3bc7d4201" providerId="LiveId" clId="{CBA98CFB-DEC1-4C89-80C9-6A99A70F17A5}" dt="2020-07-28T11:53:19.556" v="87" actId="255"/>
          <ac:spMkLst>
            <pc:docMk/>
            <pc:sldMk cId="2732812164" sldId="311"/>
            <ac:spMk id="3" creationId="{8110C8DC-7633-405C-8937-24F98A8A082F}"/>
          </ac:spMkLst>
        </pc:spChg>
        <pc:spChg chg="add mod ord">
          <ac:chgData name="Safitri Mursyid" userId="a519e7d3bc7d4201" providerId="LiveId" clId="{CBA98CFB-DEC1-4C89-80C9-6A99A70F17A5}" dt="2020-07-28T11:53:13.545" v="86" actId="1076"/>
          <ac:spMkLst>
            <pc:docMk/>
            <pc:sldMk cId="2732812164" sldId="311"/>
            <ac:spMk id="4" creationId="{8ADD7FAE-76C0-42E8-BD3A-1B6800197C2A}"/>
          </ac:spMkLst>
        </pc:spChg>
        <pc:spChg chg="add mod ord">
          <ac:chgData name="Safitri Mursyid" userId="a519e7d3bc7d4201" providerId="LiveId" clId="{CBA98CFB-DEC1-4C89-80C9-6A99A70F17A5}" dt="2020-07-28T11:52:21.439" v="1" actId="700"/>
          <ac:spMkLst>
            <pc:docMk/>
            <pc:sldMk cId="2732812164" sldId="311"/>
            <ac:spMk id="5" creationId="{06F0F351-DB68-4C31-A1B4-39CD9C33B203}"/>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BBFADB-D95B-44FE-B609-D628CFFFBB89}" type="datetimeFigureOut">
              <a:rPr lang="en-US" smtClean="0"/>
              <a:t>8/26/2020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8BC3DC-28EB-422E-9F7A-73C0C2E81838}" type="slidenum">
              <a:rPr lang="en-US" smtClean="0"/>
              <a:t>‹#›</a:t>
            </a:fld>
            <a:endParaRPr lang="en-US"/>
          </a:p>
        </p:txBody>
      </p:sp>
    </p:spTree>
    <p:extLst>
      <p:ext uri="{BB962C8B-B14F-4D97-AF65-F5344CB8AC3E}">
        <p14:creationId xmlns:p14="http://schemas.microsoft.com/office/powerpoint/2010/main" val="2641722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896952" y="1124744"/>
            <a:ext cx="5542384" cy="1037977"/>
          </a:xfrm>
          <a:prstGeom prst="rect">
            <a:avLst/>
          </a:prstGeom>
        </p:spPr>
        <p:txBody>
          <a:bodyPr/>
          <a:lstStyle>
            <a:lvl1pPr>
              <a:defRPr>
                <a:solidFill>
                  <a:schemeClr val="bg1"/>
                </a:solidFill>
              </a:defRPr>
            </a:lvl1pPr>
          </a:lstStyle>
          <a:p>
            <a:r>
              <a:rPr lang="en-US" dirty="0" err="1"/>
              <a:t>Nama</a:t>
            </a:r>
            <a:r>
              <a:rPr lang="en-US" dirty="0"/>
              <a:t> </a:t>
            </a:r>
            <a:r>
              <a:rPr lang="en-US" dirty="0" err="1"/>
              <a:t>Dosen</a:t>
            </a:r>
            <a:endParaRPr lang="en-US" dirty="0"/>
          </a:p>
        </p:txBody>
      </p:sp>
      <p:sp>
        <p:nvSpPr>
          <p:cNvPr id="3" name="Subtitle 2"/>
          <p:cNvSpPr>
            <a:spLocks noGrp="1"/>
          </p:cNvSpPr>
          <p:nvPr>
            <p:ph type="subTitle" idx="1" hasCustomPrompt="1"/>
          </p:nvPr>
        </p:nvSpPr>
        <p:spPr>
          <a:xfrm>
            <a:off x="3059832" y="3573016"/>
            <a:ext cx="5360640" cy="432048"/>
          </a:xfrm>
          <a:prstGeom prst="rect">
            <a:avLst/>
          </a:prstGeo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d-ID" dirty="0"/>
              <a:t>SESI PERKULIHAN</a:t>
            </a:r>
            <a:endParaRPr lang="en-US" dirty="0"/>
          </a:p>
        </p:txBody>
      </p:sp>
      <p:sp>
        <p:nvSpPr>
          <p:cNvPr id="4" name="Subtitle 2"/>
          <p:cNvSpPr txBox="1">
            <a:spLocks/>
          </p:cNvSpPr>
          <p:nvPr userDrawn="1"/>
        </p:nvSpPr>
        <p:spPr>
          <a:xfrm>
            <a:off x="2987824" y="5132412"/>
            <a:ext cx="5360640" cy="45682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solidFill>
                <a:schemeClr val="tx1"/>
              </a:solidFill>
            </a:endParaRPr>
          </a:p>
        </p:txBody>
      </p:sp>
      <p:sp>
        <p:nvSpPr>
          <p:cNvPr id="5" name="Subtitle 2"/>
          <p:cNvSpPr txBox="1">
            <a:spLocks/>
          </p:cNvSpPr>
          <p:nvPr userDrawn="1"/>
        </p:nvSpPr>
        <p:spPr>
          <a:xfrm>
            <a:off x="2969888" y="4916388"/>
            <a:ext cx="5360640" cy="43204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p>
        </p:txBody>
      </p:sp>
      <p:sp>
        <p:nvSpPr>
          <p:cNvPr id="8" name="Text Placeholder 7"/>
          <p:cNvSpPr>
            <a:spLocks noGrp="1"/>
          </p:cNvSpPr>
          <p:nvPr>
            <p:ph type="body" sz="quarter" idx="10" hasCustomPrompt="1"/>
          </p:nvPr>
        </p:nvSpPr>
        <p:spPr>
          <a:xfrm>
            <a:off x="3635896" y="2204864"/>
            <a:ext cx="4176713" cy="720725"/>
          </a:xfrm>
          <a:prstGeom prst="rect">
            <a:avLst/>
          </a:prstGeom>
        </p:spPr>
        <p:txBody>
          <a:bodyPr/>
          <a:lstStyle>
            <a:lvl1pPr>
              <a:defRPr baseline="0">
                <a:solidFill>
                  <a:schemeClr val="bg1"/>
                </a:solidFill>
              </a:defRPr>
            </a:lvl1pPr>
          </a:lstStyle>
          <a:p>
            <a:pPr lvl="0"/>
            <a:r>
              <a:rPr lang="id-ID" dirty="0"/>
              <a:t>MATA KULIAH</a:t>
            </a:r>
            <a:endParaRPr lang="en-US" dirty="0"/>
          </a:p>
        </p:txBody>
      </p:sp>
      <p:sp>
        <p:nvSpPr>
          <p:cNvPr id="10" name="Text Placeholder 9"/>
          <p:cNvSpPr>
            <a:spLocks noGrp="1"/>
          </p:cNvSpPr>
          <p:nvPr>
            <p:ph type="body" sz="quarter" idx="11" hasCustomPrompt="1"/>
          </p:nvPr>
        </p:nvSpPr>
        <p:spPr>
          <a:xfrm>
            <a:off x="3203575" y="4149725"/>
            <a:ext cx="5127625" cy="1198563"/>
          </a:xfrm>
          <a:prstGeom prst="rect">
            <a:avLst/>
          </a:prstGeom>
        </p:spPr>
        <p:txBody>
          <a:bodyPr/>
          <a:lstStyle>
            <a:lvl1pPr>
              <a:defRPr sz="3600" baseline="0">
                <a:solidFill>
                  <a:schemeClr val="tx1"/>
                </a:solidFill>
              </a:defRPr>
            </a:lvl1pPr>
          </a:lstStyle>
          <a:p>
            <a:pPr lvl="0"/>
            <a:r>
              <a:rPr lang="id-ID" dirty="0"/>
              <a:t>Topik Perkuliahan</a:t>
            </a:r>
            <a:endParaRPr lang="en-US" dirty="0"/>
          </a:p>
        </p:txBody>
      </p:sp>
    </p:spTree>
    <p:extLst>
      <p:ext uri="{BB962C8B-B14F-4D97-AF65-F5344CB8AC3E}">
        <p14:creationId xmlns:p14="http://schemas.microsoft.com/office/powerpoint/2010/main" val="3812739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926976"/>
          </a:xfrm>
          <a:prstGeom prst="rect">
            <a:avLst/>
          </a:prstGeom>
        </p:spPr>
        <p:txBody>
          <a:bodyPr/>
          <a:lstStyle>
            <a:lvl1pPr>
              <a:defRPr sz="32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4" name="Content Placeholder 3"/>
          <p:cNvSpPr>
            <a:spLocks noGrp="1"/>
          </p:cNvSpPr>
          <p:nvPr>
            <p:ph sz="half" idx="2"/>
          </p:nvPr>
        </p:nvSpPr>
        <p:spPr>
          <a:xfrm>
            <a:off x="395536" y="1916832"/>
            <a:ext cx="7992888" cy="4176464"/>
          </a:xfrm>
          <a:prstGeom prst="rect">
            <a:avLst/>
          </a:prstGeom>
        </p:spPr>
        <p:txBody>
          <a:bodyPr/>
          <a:lstStyle>
            <a:lvl1pPr marL="342900" indent="-342900" algn="l">
              <a:buFont typeface="Courier New" panose="02070309020205020404" pitchFamily="49" charset="0"/>
              <a:buChar char="o"/>
              <a:defRPr sz="2400">
                <a:solidFill>
                  <a:schemeClr val="tx2">
                    <a:lumMod val="75000"/>
                  </a:schemeClr>
                </a:solidFill>
                <a:latin typeface="Arial" panose="020B0604020202020204" pitchFamily="34" charset="0"/>
                <a:cs typeface="Arial" panose="020B0604020202020204" pitchFamily="34" charset="0"/>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p:txBody>
      </p:sp>
    </p:spTree>
    <p:extLst>
      <p:ext uri="{BB962C8B-B14F-4D97-AF65-F5344CB8AC3E}">
        <p14:creationId xmlns:p14="http://schemas.microsoft.com/office/powerpoint/2010/main" val="4280975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2A94AB72-A28E-4E5A-B69C-E6D4D0CA5721}" type="slidenum">
              <a:rPr lang="en-US"/>
              <a:pPr/>
              <a:t>‹#›</a:t>
            </a:fld>
            <a:endParaRPr lang="en-US"/>
          </a:p>
        </p:txBody>
      </p:sp>
    </p:spTree>
    <p:extLst>
      <p:ext uri="{BB962C8B-B14F-4D97-AF65-F5344CB8AC3E}">
        <p14:creationId xmlns:p14="http://schemas.microsoft.com/office/powerpoint/2010/main" val="428331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851405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solidFill>
                  <a:schemeClr val="tx1"/>
                </a:solidFill>
              </a:defRPr>
            </a:lvl1pPr>
          </a:lstStyle>
          <a:p>
            <a:pPr lvl="0"/>
            <a:r>
              <a:rPr lang="en-US"/>
              <a:t>Click to edit Master text styles</a:t>
            </a:r>
          </a:p>
        </p:txBody>
      </p:sp>
      <p:sp>
        <p:nvSpPr>
          <p:cNvPr id="8" name="Text Placeholder 7"/>
          <p:cNvSpPr>
            <a:spLocks noGrp="1"/>
          </p:cNvSpPr>
          <p:nvPr>
            <p:ph type="body" sz="quarter" idx="10" hasCustomPrompt="1"/>
          </p:nvPr>
        </p:nvSpPr>
        <p:spPr>
          <a:xfrm>
            <a:off x="5868144" y="6495420"/>
            <a:ext cx="3097213" cy="333375"/>
          </a:xfrm>
          <a:prstGeom prst="rect">
            <a:avLst/>
          </a:prstGeom>
        </p:spPr>
        <p:txBody>
          <a:bodyPr/>
          <a:lstStyle>
            <a:lvl1pPr>
              <a:defRPr sz="2000">
                <a:solidFill>
                  <a:schemeClr val="bg1"/>
                </a:solidFill>
              </a:defRPr>
            </a:lvl1pPr>
          </a:lstStyle>
          <a:p>
            <a:pPr lvl="0"/>
            <a:r>
              <a:rPr lang="en-US" dirty="0"/>
              <a:t>www.esaunggul.ac.id</a:t>
            </a:r>
          </a:p>
        </p:txBody>
      </p:sp>
    </p:spTree>
    <p:extLst>
      <p:ext uri="{BB962C8B-B14F-4D97-AF65-F5344CB8AC3E}">
        <p14:creationId xmlns:p14="http://schemas.microsoft.com/office/powerpoint/2010/main" val="1807382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6"/>
          <p:cNvSpPr>
            <a:spLocks noGrp="1"/>
          </p:cNvSpPr>
          <p:nvPr>
            <p:ph type="title"/>
          </p:nvPr>
        </p:nvSpPr>
        <p:spPr>
          <a:xfrm>
            <a:off x="467544" y="476672"/>
            <a:ext cx="8229600" cy="1143000"/>
          </a:xfrm>
          <a:prstGeom prst="rect">
            <a:avLst/>
          </a:prstGeom>
        </p:spPr>
        <p:txBody>
          <a:bodyPr/>
          <a:lstStyle/>
          <a:p>
            <a:r>
              <a:rPr lang="en-US"/>
              <a:t>Click to edit Master title style</a:t>
            </a:r>
            <a:endParaRPr lang="en-US" dirty="0"/>
          </a:p>
        </p:txBody>
      </p:sp>
      <p:sp>
        <p:nvSpPr>
          <p:cNvPr id="9" name="Picture Placeholder 8"/>
          <p:cNvSpPr>
            <a:spLocks noGrp="1"/>
          </p:cNvSpPr>
          <p:nvPr>
            <p:ph type="pic" sz="quarter" idx="10"/>
          </p:nvPr>
        </p:nvSpPr>
        <p:spPr>
          <a:xfrm>
            <a:off x="468313" y="1773238"/>
            <a:ext cx="3959671" cy="4176712"/>
          </a:xfrm>
          <a:prstGeom prst="rect">
            <a:avLst/>
          </a:prstGeom>
        </p:spPr>
        <p:txBody>
          <a:bodyPr/>
          <a:lstStyle/>
          <a:p>
            <a:r>
              <a:rPr lang="en-US"/>
              <a:t>Click icon to add picture</a:t>
            </a:r>
            <a:endParaRPr lang="en-US" dirty="0"/>
          </a:p>
        </p:txBody>
      </p:sp>
      <p:sp>
        <p:nvSpPr>
          <p:cNvPr id="11" name="Text Placeholder 10"/>
          <p:cNvSpPr>
            <a:spLocks noGrp="1"/>
          </p:cNvSpPr>
          <p:nvPr>
            <p:ph type="body" sz="quarter" idx="11"/>
          </p:nvPr>
        </p:nvSpPr>
        <p:spPr>
          <a:xfrm>
            <a:off x="4643438" y="1773238"/>
            <a:ext cx="3960812" cy="4176712"/>
          </a:xfrm>
          <a:prstGeom prst="rect">
            <a:avLst/>
          </a:prstGeo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470469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C21576B-E1C5-45F0-93D0-4652DD844997}" type="datetimeFigureOut">
              <a:rPr lang="en-US" smtClean="0"/>
              <a:t>8/26/2020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F864BF1-00C7-481D-B429-40D01BB62807}" type="slidenum">
              <a:rPr lang="en-US" smtClean="0"/>
              <a:t>‹#›</a:t>
            </a:fld>
            <a:endParaRPr lang="en-US"/>
          </a:p>
        </p:txBody>
      </p:sp>
    </p:spTree>
    <p:extLst>
      <p:ext uri="{BB962C8B-B14F-4D97-AF65-F5344CB8AC3E}">
        <p14:creationId xmlns:p14="http://schemas.microsoft.com/office/powerpoint/2010/main" val="1923180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p:txBody>
      </p:sp>
    </p:spTree>
    <p:extLst>
      <p:ext uri="{BB962C8B-B14F-4D97-AF65-F5344CB8AC3E}">
        <p14:creationId xmlns:p14="http://schemas.microsoft.com/office/powerpoint/2010/main" val="2762938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322933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3008313" cy="1296144"/>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476672"/>
            <a:ext cx="5111750" cy="564949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844824"/>
            <a:ext cx="3008313" cy="428133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28510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1603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www.esaunggul.ac.id/"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6876256" y="6489371"/>
            <a:ext cx="2177584" cy="369332"/>
          </a:xfrm>
          <a:prstGeom prst="rect">
            <a:avLst/>
          </a:prstGeom>
          <a:noFill/>
        </p:spPr>
        <p:txBody>
          <a:bodyPr wrap="none" rtlCol="0">
            <a:spAutoFit/>
          </a:bodyPr>
          <a:lstStyle/>
          <a:p>
            <a:r>
              <a:rPr lang="en-US" dirty="0">
                <a:hlinkClick r:id="rId14"/>
              </a:rPr>
              <a:t>www.esaunggul.ac.id</a:t>
            </a:r>
            <a:endParaRPr lang="en-US" dirty="0"/>
          </a:p>
        </p:txBody>
      </p:sp>
    </p:spTree>
    <p:extLst>
      <p:ext uri="{BB962C8B-B14F-4D97-AF65-F5344CB8AC3E}">
        <p14:creationId xmlns:p14="http://schemas.microsoft.com/office/powerpoint/2010/main" val="20653260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6" r:id="rId8"/>
    <p:sldLayoutId id="2147483657" r:id="rId9"/>
    <p:sldLayoutId id="2147483660" r:id="rId10"/>
    <p:sldLayoutId id="214748366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0" indent="0" algn="ctr" defTabSz="914400" rtl="0" eaLnBrk="1" latinLnBrk="0" hangingPunct="1">
        <a:spcBef>
          <a:spcPct val="20000"/>
        </a:spcBef>
        <a:buFont typeface="Arial" pitchFamily="34" charset="0"/>
        <a:buNone/>
        <a:defRPr sz="20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1.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1.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02806" y="2179887"/>
            <a:ext cx="6145657" cy="648072"/>
          </a:xfrm>
        </p:spPr>
        <p:txBody>
          <a:bodyPr/>
          <a:lstStyle/>
          <a:p>
            <a:pPr algn="l"/>
            <a:r>
              <a:rPr lang="en-US" sz="3200" dirty="0" err="1">
                <a:latin typeface="Arial" panose="020B0604020202020204" pitchFamily="34" charset="0"/>
                <a:cs typeface="Arial" panose="020B0604020202020204" pitchFamily="34" charset="0"/>
              </a:rPr>
              <a:t>Dra</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Safitri</a:t>
            </a:r>
            <a:r>
              <a:rPr lang="en-US" sz="3200" dirty="0">
                <a:latin typeface="Arial" panose="020B0604020202020204" pitchFamily="34" charset="0"/>
                <a:cs typeface="Arial" panose="020B0604020202020204" pitchFamily="34" charset="0"/>
              </a:rPr>
              <a:t> M  </a:t>
            </a:r>
            <a:r>
              <a:rPr lang="en-US" sz="3200" dirty="0" err="1">
                <a:latin typeface="Arial" panose="020B0604020202020204" pitchFamily="34" charset="0"/>
                <a:cs typeface="Arial" panose="020B0604020202020204" pitchFamily="34" charset="0"/>
              </a:rPr>
              <a:t>M.Si</a:t>
            </a:r>
            <a:endParaRPr lang="en-US" sz="32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987824" y="3573016"/>
            <a:ext cx="5688632" cy="432048"/>
          </a:xfrm>
        </p:spPr>
        <p:txBody>
          <a:bodyPr/>
          <a:lstStyle/>
          <a:p>
            <a:r>
              <a:rPr lang="en-US" sz="2400" dirty="0">
                <a:latin typeface="Arial" panose="020B0604020202020204" pitchFamily="34" charset="0"/>
                <a:cs typeface="Arial" panose="020B0604020202020204" pitchFamily="34" charset="0"/>
              </a:rPr>
              <a:t>SESI 13</a:t>
            </a:r>
          </a:p>
        </p:txBody>
      </p:sp>
      <p:sp>
        <p:nvSpPr>
          <p:cNvPr id="4" name="Text Placeholder 3"/>
          <p:cNvSpPr>
            <a:spLocks noGrp="1"/>
          </p:cNvSpPr>
          <p:nvPr>
            <p:ph type="body" sz="quarter" idx="10"/>
          </p:nvPr>
        </p:nvSpPr>
        <p:spPr>
          <a:xfrm>
            <a:off x="2627784" y="1268760"/>
            <a:ext cx="6151123" cy="720080"/>
          </a:xfrm>
        </p:spPr>
        <p:txBody>
          <a:bodyPr/>
          <a:lstStyle/>
          <a:p>
            <a:pPr algn="l"/>
            <a:r>
              <a:rPr lang="en-US" sz="3200" dirty="0" err="1">
                <a:latin typeface="Arial" panose="020B0604020202020204" pitchFamily="34" charset="0"/>
                <a:cs typeface="Arial" panose="020B0604020202020204" pitchFamily="34" charset="0"/>
              </a:rPr>
              <a:t>Statistik</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Psikologi</a:t>
            </a:r>
            <a:r>
              <a:rPr lang="en-US" sz="3200" dirty="0">
                <a:latin typeface="Arial" panose="020B0604020202020204" pitchFamily="34" charset="0"/>
                <a:cs typeface="Arial" panose="020B0604020202020204" pitchFamily="34" charset="0"/>
              </a:rPr>
              <a:t> 1</a:t>
            </a:r>
          </a:p>
        </p:txBody>
      </p:sp>
      <p:sp>
        <p:nvSpPr>
          <p:cNvPr id="5" name="Text Placeholder 4"/>
          <p:cNvSpPr>
            <a:spLocks noGrp="1"/>
          </p:cNvSpPr>
          <p:nvPr>
            <p:ph type="body" sz="quarter" idx="11"/>
          </p:nvPr>
        </p:nvSpPr>
        <p:spPr>
          <a:xfrm>
            <a:off x="2133600" y="4191000"/>
            <a:ext cx="7010400" cy="1367507"/>
          </a:xfrm>
        </p:spPr>
        <p:txBody>
          <a:bodyPr/>
          <a:lstStyle/>
          <a:p>
            <a:r>
              <a:rPr lang="en-US" sz="4400" b="1" dirty="0">
                <a:ln w="11430"/>
                <a:solidFill>
                  <a:srgbClr val="FFC000"/>
                </a:solidFill>
                <a:effectLst>
                  <a:outerShdw blurRad="50800" dist="39000" dir="5460000" algn="tl">
                    <a:srgbClr val="000000">
                      <a:alpha val="38000"/>
                    </a:srgbClr>
                  </a:outerShdw>
                </a:effectLst>
              </a:rPr>
              <a:t>NON PARAMETRIK</a:t>
            </a:r>
            <a:endParaRPr lang="id-ID" sz="4400" b="1" dirty="0">
              <a:ln w="11430"/>
              <a:solidFill>
                <a:srgbClr val="FFC000"/>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688085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ChangeArrowheads="1"/>
          </p:cNvSpPr>
          <p:nvPr>
            <p:ph type="body" idx="1"/>
          </p:nvPr>
        </p:nvSpPr>
        <p:spPr>
          <a:xfrm>
            <a:off x="457200" y="990600"/>
            <a:ext cx="8229600" cy="4876800"/>
          </a:xfrm>
        </p:spPr>
        <p:txBody>
          <a:bodyPr/>
          <a:lstStyle/>
          <a:p>
            <a:pPr marL="990600" lvl="1" indent="-533400">
              <a:lnSpc>
                <a:spcPct val="90000"/>
              </a:lnSpc>
            </a:pPr>
            <a:r>
              <a:rPr lang="id-ID" sz="3200" dirty="0"/>
              <a:t>Statsitik Hitung</a:t>
            </a:r>
            <a:r>
              <a:rPr lang="id-ID" sz="2400" dirty="0"/>
              <a:t> </a:t>
            </a:r>
          </a:p>
          <a:p>
            <a:pPr marL="1371600" lvl="2" indent="-457200">
              <a:lnSpc>
                <a:spcPct val="90000"/>
              </a:lnSpc>
              <a:buFont typeface="Wingdings" pitchFamily="2" charset="2"/>
              <a:buNone/>
            </a:pPr>
            <a:r>
              <a:rPr lang="id-ID" dirty="0"/>
              <a:t>Bandingkan kedua pasangan sample dan tetapkan tanda +/-</a:t>
            </a:r>
          </a:p>
          <a:p>
            <a:pPr marL="1371600" lvl="2" indent="-457200">
              <a:lnSpc>
                <a:spcPct val="90000"/>
              </a:lnSpc>
              <a:buFont typeface="Wingdings" pitchFamily="2" charset="2"/>
              <a:buNone/>
            </a:pPr>
            <a:r>
              <a:rPr lang="id-ID" dirty="0"/>
              <a:t>Hitung frekuensi tanda +/- dan abaikan tanda  0</a:t>
            </a:r>
          </a:p>
          <a:p>
            <a:pPr marL="1371600" lvl="2" indent="-457200">
              <a:lnSpc>
                <a:spcPct val="90000"/>
              </a:lnSpc>
              <a:buFont typeface="Wingdings" pitchFamily="2" charset="2"/>
              <a:buNone/>
            </a:pPr>
            <a:r>
              <a:rPr lang="id-ID" dirty="0"/>
              <a:t>Pilih frekuensi tada +/- terkecil r</a:t>
            </a:r>
          </a:p>
          <a:p>
            <a:pPr marL="609600" indent="-609600">
              <a:lnSpc>
                <a:spcPct val="90000"/>
              </a:lnSpc>
              <a:buFont typeface="Wingdings" pitchFamily="2" charset="2"/>
              <a:buNone/>
            </a:pPr>
            <a:r>
              <a:rPr lang="id-ID" sz="2400" dirty="0"/>
              <a:t>	                  R - n</a:t>
            </a:r>
            <a:r>
              <a:rPr lang="id-ID" sz="2800" dirty="0"/>
              <a:t> </a:t>
            </a:r>
          </a:p>
          <a:p>
            <a:pPr marL="609600" indent="-609600">
              <a:lnSpc>
                <a:spcPct val="90000"/>
              </a:lnSpc>
              <a:buFont typeface="Wingdings" pitchFamily="2" charset="2"/>
              <a:buNone/>
            </a:pPr>
            <a:r>
              <a:rPr lang="id-ID" sz="2800" dirty="0"/>
              <a:t>	</a:t>
            </a:r>
            <a:r>
              <a:rPr lang="id-ID" sz="2000" dirty="0"/>
              <a:t>Hitung CR =  ---------</a:t>
            </a:r>
          </a:p>
          <a:p>
            <a:pPr marL="609600" indent="-609600" algn="justLow">
              <a:lnSpc>
                <a:spcPct val="90000"/>
              </a:lnSpc>
              <a:buFont typeface="Wingdings" pitchFamily="2" charset="2"/>
              <a:buNone/>
            </a:pPr>
            <a:r>
              <a:rPr lang="id-ID" sz="2000" dirty="0"/>
              <a:t> </a:t>
            </a:r>
          </a:p>
          <a:p>
            <a:pPr marL="609600" indent="-609600">
              <a:lnSpc>
                <a:spcPct val="90000"/>
              </a:lnSpc>
              <a:buFont typeface="Wingdings" pitchFamily="2" charset="2"/>
              <a:buNone/>
            </a:pPr>
            <a:r>
              <a:rPr lang="id-ID" sz="2800" dirty="0"/>
              <a:t>	</a:t>
            </a:r>
          </a:p>
          <a:p>
            <a:pPr marL="609600" indent="-609600">
              <a:lnSpc>
                <a:spcPct val="90000"/>
              </a:lnSpc>
              <a:buFont typeface="Wingdings" pitchFamily="2" charset="2"/>
              <a:buNone/>
            </a:pPr>
            <a:r>
              <a:rPr lang="id-ID" sz="2800" dirty="0"/>
              <a:t>	R : jumlah tanda 0 </a:t>
            </a:r>
          </a:p>
          <a:p>
            <a:pPr marL="609600" indent="-609600">
              <a:lnSpc>
                <a:spcPct val="90000"/>
              </a:lnSpc>
              <a:buFont typeface="Wingdings" pitchFamily="2" charset="2"/>
              <a:buNone/>
            </a:pPr>
            <a:r>
              <a:rPr lang="id-ID" sz="2800" dirty="0"/>
              <a:t>	 n : jumlah sample , termasuk yang bertanda 0</a:t>
            </a:r>
          </a:p>
        </p:txBody>
      </p:sp>
      <p:sp>
        <p:nvSpPr>
          <p:cNvPr id="94213"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Tree>
    <p:extLst>
      <p:ext uri="{BB962C8B-B14F-4D97-AF65-F5344CB8AC3E}">
        <p14:creationId xmlns:p14="http://schemas.microsoft.com/office/powerpoint/2010/main" val="1611740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Rectangle 3"/>
          <p:cNvSpPr>
            <a:spLocks noGrp="1" noChangeArrowheads="1"/>
          </p:cNvSpPr>
          <p:nvPr>
            <p:ph type="body" idx="1"/>
          </p:nvPr>
        </p:nvSpPr>
        <p:spPr>
          <a:xfrm>
            <a:off x="457200" y="533400"/>
            <a:ext cx="8229600" cy="5334000"/>
          </a:xfrm>
        </p:spPr>
        <p:txBody>
          <a:bodyPr/>
          <a:lstStyle/>
          <a:p>
            <a:pPr marL="990600" lvl="1" indent="-533400"/>
            <a:r>
              <a:rPr lang="id-ID" dirty="0"/>
              <a:t>Statistik Uji Z α (taraf nyata)</a:t>
            </a:r>
          </a:p>
          <a:p>
            <a:pPr marL="990600" lvl="1" indent="-533400"/>
            <a:r>
              <a:rPr lang="id-ID" dirty="0"/>
              <a:t>Keputusan </a:t>
            </a:r>
          </a:p>
          <a:p>
            <a:pPr marL="609600" indent="-609600">
              <a:buFont typeface="Wingdings" pitchFamily="2" charset="2"/>
              <a:buNone/>
            </a:pPr>
            <a:r>
              <a:rPr lang="id-ID" dirty="0"/>
              <a:t>	Terima H0 jika CR &lt; Z α </a:t>
            </a:r>
          </a:p>
          <a:p>
            <a:pPr marL="609600" indent="-609600">
              <a:buFont typeface="Wingdings" pitchFamily="2" charset="2"/>
              <a:buNone/>
            </a:pPr>
            <a:r>
              <a:rPr lang="id-ID" sz="2800" dirty="0">
                <a:solidFill>
                  <a:schemeClr val="tx1"/>
                </a:solidFill>
              </a:rPr>
              <a:t>	Tolak Ho jika CR &gt; Z α </a:t>
            </a:r>
          </a:p>
          <a:p>
            <a:pPr marL="609600" indent="-609600">
              <a:buFont typeface="Wingdings" pitchFamily="2" charset="2"/>
              <a:buNone/>
            </a:pPr>
            <a:endParaRPr lang="id-ID" sz="2800" dirty="0">
              <a:solidFill>
                <a:schemeClr val="tx1"/>
              </a:solidFill>
            </a:endParaRPr>
          </a:p>
          <a:p>
            <a:pPr marL="609600" indent="-609600"/>
            <a:r>
              <a:rPr lang="id-ID" sz="2800" dirty="0">
                <a:solidFill>
                  <a:schemeClr val="tx1"/>
                </a:solidFill>
              </a:rPr>
              <a:t>SPSS</a:t>
            </a:r>
          </a:p>
          <a:p>
            <a:pPr marL="990600" lvl="1" indent="-533400"/>
            <a:r>
              <a:rPr lang="id-ID" dirty="0"/>
              <a:t>Masukkan Data</a:t>
            </a:r>
          </a:p>
          <a:p>
            <a:pPr marL="990600" lvl="1" indent="-533400"/>
            <a:r>
              <a:rPr lang="id-ID" dirty="0"/>
              <a:t>Pilih Menu Analyze, Non Parametric Test , 2 Related samples, Sign Test</a:t>
            </a:r>
          </a:p>
          <a:p>
            <a:pPr marL="990600" lvl="1" indent="-533400"/>
            <a:r>
              <a:rPr lang="id-ID" dirty="0"/>
              <a:t>Lakukan Analisa</a:t>
            </a:r>
          </a:p>
        </p:txBody>
      </p:sp>
    </p:spTree>
    <p:extLst>
      <p:ext uri="{BB962C8B-B14F-4D97-AF65-F5344CB8AC3E}">
        <p14:creationId xmlns:p14="http://schemas.microsoft.com/office/powerpoint/2010/main" val="599670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sz="4000" b="1"/>
              <a:t>UJI PERINGKAT BERTANDA (WILCOXON TEST)</a:t>
            </a:r>
          </a:p>
        </p:txBody>
      </p:sp>
      <p:sp>
        <p:nvSpPr>
          <p:cNvPr id="96259" name="Rectangle 3"/>
          <p:cNvSpPr>
            <a:spLocks noGrp="1" noChangeArrowheads="1"/>
          </p:cNvSpPr>
          <p:nvPr>
            <p:ph type="body" idx="1"/>
          </p:nvPr>
        </p:nvSpPr>
        <p:spPr/>
        <p:txBody>
          <a:bodyPr/>
          <a:lstStyle/>
          <a:p>
            <a:pPr marL="990600" lvl="1" indent="-533400" algn="justLow">
              <a:buFont typeface="Wingdings" pitchFamily="2" charset="2"/>
              <a:buNone/>
            </a:pPr>
            <a:r>
              <a:rPr lang="id-ID"/>
              <a:t>Kegunaan : untuk menguji dua sample yang</a:t>
            </a:r>
          </a:p>
          <a:p>
            <a:pPr marL="990600" lvl="1" indent="-533400" algn="justLow">
              <a:buFont typeface="Wingdings" pitchFamily="2" charset="2"/>
              <a:buNone/>
            </a:pPr>
            <a:r>
              <a:rPr lang="id-ID"/>
              <a:t>saling terkait ( variable ordinal). Perbedaan </a:t>
            </a:r>
          </a:p>
          <a:p>
            <a:pPr marL="990600" lvl="1" indent="-533400" algn="justLow">
              <a:buFont typeface="Wingdings" pitchFamily="2" charset="2"/>
              <a:buNone/>
            </a:pPr>
            <a:r>
              <a:rPr lang="id-ID"/>
              <a:t>dengan sign test adalah uji wilcoxon. Memper </a:t>
            </a:r>
          </a:p>
          <a:p>
            <a:pPr marL="990600" lvl="1" indent="-533400" algn="justLow">
              <a:buFont typeface="Wingdings" pitchFamily="2" charset="2"/>
              <a:buNone/>
            </a:pPr>
            <a:r>
              <a:rPr lang="id-ID"/>
              <a:t>hatikan bukan hanya tanda tetapi peringkat.   </a:t>
            </a:r>
          </a:p>
          <a:p>
            <a:pPr marL="609600" indent="-609600" algn="justLow">
              <a:buFont typeface="Wingdings" pitchFamily="2" charset="2"/>
              <a:buNone/>
            </a:pPr>
            <a:r>
              <a:rPr lang="id-ID" sz="2800"/>
              <a:t> </a:t>
            </a:r>
          </a:p>
        </p:txBody>
      </p:sp>
    </p:spTree>
    <p:extLst>
      <p:ext uri="{BB962C8B-B14F-4D97-AF65-F5344CB8AC3E}">
        <p14:creationId xmlns:p14="http://schemas.microsoft.com/office/powerpoint/2010/main" val="332266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457200" y="457200"/>
            <a:ext cx="8229600" cy="762000"/>
          </a:xfrm>
        </p:spPr>
        <p:txBody>
          <a:bodyPr/>
          <a:lstStyle/>
          <a:p>
            <a:r>
              <a:rPr lang="en-US"/>
              <a:t>Langkah</a:t>
            </a:r>
          </a:p>
        </p:txBody>
      </p:sp>
      <p:sp>
        <p:nvSpPr>
          <p:cNvPr id="97283" name="Rectangle 3"/>
          <p:cNvSpPr>
            <a:spLocks noGrp="1" noChangeArrowheads="1"/>
          </p:cNvSpPr>
          <p:nvPr>
            <p:ph type="body" idx="1"/>
          </p:nvPr>
        </p:nvSpPr>
        <p:spPr>
          <a:xfrm>
            <a:off x="457200" y="1295400"/>
            <a:ext cx="8229600" cy="4572000"/>
          </a:xfrm>
        </p:spPr>
        <p:txBody>
          <a:bodyPr/>
          <a:lstStyle/>
          <a:p>
            <a:pPr marL="1371600" lvl="2" indent="-457200">
              <a:lnSpc>
                <a:spcPct val="90000"/>
              </a:lnSpc>
              <a:buFont typeface="Wingdings" pitchFamily="2" charset="2"/>
              <a:buNone/>
            </a:pPr>
            <a:r>
              <a:rPr lang="id-ID" sz="2800" dirty="0"/>
              <a:t>1. Hipotesis</a:t>
            </a:r>
            <a:endParaRPr lang="id-ID" sz="2000" dirty="0"/>
          </a:p>
          <a:p>
            <a:pPr marL="609600" indent="-609600" algn="l">
              <a:lnSpc>
                <a:spcPct val="90000"/>
              </a:lnSpc>
              <a:buFont typeface="Wingdings" pitchFamily="2" charset="2"/>
              <a:buNone/>
            </a:pPr>
            <a:r>
              <a:rPr lang="id-ID" sz="2800" dirty="0"/>
              <a:t>	</a:t>
            </a:r>
            <a:r>
              <a:rPr lang="id-ID" sz="2800" dirty="0">
                <a:solidFill>
                  <a:schemeClr val="tx1"/>
                </a:solidFill>
              </a:rPr>
              <a:t>H0 : Median populasi perbedaan kedua sample adalah sama atau lebih besar dari nol  </a:t>
            </a:r>
          </a:p>
          <a:p>
            <a:pPr marL="609600" indent="-609600" algn="l">
              <a:lnSpc>
                <a:spcPct val="90000"/>
              </a:lnSpc>
              <a:buFont typeface="Wingdings" pitchFamily="2" charset="2"/>
              <a:buNone/>
            </a:pPr>
            <a:r>
              <a:rPr lang="id-ID" sz="2800" dirty="0">
                <a:solidFill>
                  <a:schemeClr val="tx1"/>
                </a:solidFill>
              </a:rPr>
              <a:t>	H1 : 	Median populasi perbedaan kedua sample adalah lebih kecil dari nol </a:t>
            </a:r>
          </a:p>
          <a:p>
            <a:pPr marL="609600" indent="-609600" algn="l">
              <a:lnSpc>
                <a:spcPct val="90000"/>
              </a:lnSpc>
              <a:buFont typeface="Wingdings" pitchFamily="2" charset="2"/>
              <a:buNone/>
            </a:pPr>
            <a:r>
              <a:rPr lang="id-ID" sz="2800" dirty="0">
                <a:solidFill>
                  <a:schemeClr val="tx1"/>
                </a:solidFill>
              </a:rPr>
              <a:t>	Contoh : </a:t>
            </a:r>
          </a:p>
          <a:p>
            <a:pPr marL="609600" indent="-609600" algn="l">
              <a:lnSpc>
                <a:spcPct val="90000"/>
              </a:lnSpc>
              <a:buFont typeface="Wingdings" pitchFamily="2" charset="2"/>
              <a:buNone/>
            </a:pPr>
            <a:r>
              <a:rPr lang="id-ID" sz="2800" dirty="0">
                <a:solidFill>
                  <a:schemeClr val="tx1"/>
                </a:solidFill>
              </a:rPr>
              <a:t>	H0 : T = 0.5</a:t>
            </a:r>
          </a:p>
          <a:p>
            <a:pPr marL="609600" indent="-609600" algn="l">
              <a:lnSpc>
                <a:spcPct val="90000"/>
              </a:lnSpc>
              <a:buFont typeface="Wingdings" pitchFamily="2" charset="2"/>
              <a:buNone/>
            </a:pPr>
            <a:r>
              <a:rPr lang="id-ID" sz="2800" dirty="0">
                <a:solidFill>
                  <a:schemeClr val="tx1"/>
                </a:solidFill>
              </a:rPr>
              <a:t>	H1 : T &gt; 0.5 </a:t>
            </a:r>
          </a:p>
          <a:p>
            <a:pPr marL="609600" indent="-609600" algn="l">
              <a:lnSpc>
                <a:spcPct val="90000"/>
              </a:lnSpc>
              <a:buFont typeface="Wingdings" pitchFamily="2" charset="2"/>
              <a:buNone/>
            </a:pPr>
            <a:r>
              <a:rPr lang="id-ID" sz="2800" dirty="0">
                <a:solidFill>
                  <a:schemeClr val="tx1"/>
                </a:solidFill>
              </a:rPr>
              <a:t>	( T adalah probabilitas perbedaan kedua</a:t>
            </a:r>
            <a:r>
              <a:rPr lang="id-ID" sz="2800" dirty="0"/>
              <a:t> sample )</a:t>
            </a:r>
          </a:p>
        </p:txBody>
      </p:sp>
    </p:spTree>
    <p:extLst>
      <p:ext uri="{BB962C8B-B14F-4D97-AF65-F5344CB8AC3E}">
        <p14:creationId xmlns:p14="http://schemas.microsoft.com/office/powerpoint/2010/main" val="1415570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Grp="1" noChangeArrowheads="1"/>
          </p:cNvSpPr>
          <p:nvPr>
            <p:ph type="body" idx="1"/>
          </p:nvPr>
        </p:nvSpPr>
        <p:spPr>
          <a:xfrm>
            <a:off x="457200" y="762000"/>
            <a:ext cx="8229600" cy="5105400"/>
          </a:xfrm>
        </p:spPr>
        <p:txBody>
          <a:bodyPr/>
          <a:lstStyle/>
          <a:p>
            <a:pPr marL="1371600" lvl="2" indent="-457200">
              <a:lnSpc>
                <a:spcPct val="80000"/>
              </a:lnSpc>
            </a:pPr>
            <a:r>
              <a:rPr lang="id-ID"/>
              <a:t>Statsitik Hitung</a:t>
            </a:r>
            <a:r>
              <a:rPr lang="id-ID" sz="2000"/>
              <a:t> </a:t>
            </a:r>
          </a:p>
          <a:p>
            <a:pPr marL="1371600" lvl="2" indent="-457200">
              <a:lnSpc>
                <a:spcPct val="80000"/>
              </a:lnSpc>
              <a:buFont typeface="Wingdings" pitchFamily="2" charset="2"/>
              <a:buNone/>
            </a:pPr>
            <a:r>
              <a:rPr lang="id-ID" sz="2000"/>
              <a:t>- </a:t>
            </a:r>
            <a:r>
              <a:rPr lang="id-ID"/>
              <a:t>Hitung besarnya perbedaan antara kedua sample</a:t>
            </a:r>
          </a:p>
          <a:p>
            <a:pPr marL="1371600" lvl="2" indent="-457200">
              <a:lnSpc>
                <a:spcPct val="80000"/>
              </a:lnSpc>
              <a:buFont typeface="Wingdings" pitchFamily="2" charset="2"/>
              <a:buNone/>
            </a:pPr>
            <a:r>
              <a:rPr lang="id-ID"/>
              <a:t>- Tetapkan peringkatnya tanpa memperhatikan tanda dengan catatan (i) nol diabaikan (ii) jika ada nilaiperbedaan yang sama maka peringkatnya dirata ratakan. </a:t>
            </a:r>
          </a:p>
          <a:p>
            <a:pPr marL="1371600" lvl="2" indent="-457200">
              <a:lnSpc>
                <a:spcPct val="80000"/>
              </a:lnSpc>
              <a:buFont typeface="Wingdings" pitchFamily="2" charset="2"/>
              <a:buNone/>
            </a:pPr>
            <a:r>
              <a:rPr lang="id-ID"/>
              <a:t>- Hitung jumlah/frekuensi peringkat bertanda positif dn negative </a:t>
            </a:r>
          </a:p>
          <a:p>
            <a:pPr marL="1371600" lvl="2" indent="-457200">
              <a:lnSpc>
                <a:spcPct val="80000"/>
              </a:lnSpc>
              <a:buFontTx/>
              <a:buNone/>
            </a:pPr>
            <a:r>
              <a:rPr lang="id-ID"/>
              <a:t>- Pilih jumlah peringkat bertanda yang paling kecil ( T hitung) </a:t>
            </a:r>
          </a:p>
          <a:p>
            <a:pPr marL="1371600" lvl="2" indent="-457200">
              <a:lnSpc>
                <a:spcPct val="80000"/>
              </a:lnSpc>
            </a:pPr>
            <a:r>
              <a:rPr lang="id-ID"/>
              <a:t>Statistik Uji T </a:t>
            </a:r>
          </a:p>
          <a:p>
            <a:pPr marL="1371600" lvl="2" indent="-457200">
              <a:lnSpc>
                <a:spcPct val="80000"/>
              </a:lnSpc>
              <a:buFont typeface="Wingdings" pitchFamily="2" charset="2"/>
              <a:buNone/>
            </a:pPr>
            <a:r>
              <a:rPr lang="id-ID"/>
              <a:t>	Lihat tabel Uji Peringkat bertanda Wilcoxon (T) dengan dan n (jumlah obeservasi yang bertanda dengan nol diabaikan) </a:t>
            </a:r>
          </a:p>
        </p:txBody>
      </p:sp>
    </p:spTree>
    <p:extLst>
      <p:ext uri="{BB962C8B-B14F-4D97-AF65-F5344CB8AC3E}">
        <p14:creationId xmlns:p14="http://schemas.microsoft.com/office/powerpoint/2010/main" val="24389328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noChangeArrowheads="1"/>
          </p:cNvSpPr>
          <p:nvPr>
            <p:ph type="body" idx="1"/>
          </p:nvPr>
        </p:nvSpPr>
        <p:spPr>
          <a:xfrm>
            <a:off x="457200" y="914400"/>
            <a:ext cx="8229600" cy="4953000"/>
          </a:xfrm>
        </p:spPr>
        <p:txBody>
          <a:bodyPr/>
          <a:lstStyle/>
          <a:p>
            <a:pPr marL="609600" indent="-609600" algn="l"/>
            <a:r>
              <a:rPr lang="id-ID" sz="3600" dirty="0">
                <a:solidFill>
                  <a:schemeClr val="tx1"/>
                </a:solidFill>
              </a:rPr>
              <a:t>Keputusan </a:t>
            </a:r>
          </a:p>
          <a:p>
            <a:pPr marL="609600" indent="-609600" algn="l">
              <a:buFont typeface="Wingdings" pitchFamily="2" charset="2"/>
              <a:buNone/>
            </a:pPr>
            <a:r>
              <a:rPr lang="id-ID" sz="3600" dirty="0">
                <a:solidFill>
                  <a:schemeClr val="tx1"/>
                </a:solidFill>
              </a:rPr>
              <a:t>	Terima Ho jika </a:t>
            </a:r>
          </a:p>
          <a:p>
            <a:pPr marL="609600" indent="-609600" algn="l">
              <a:buFont typeface="Wingdings" pitchFamily="2" charset="2"/>
              <a:buNone/>
            </a:pPr>
            <a:r>
              <a:rPr lang="id-ID" sz="3600" dirty="0">
                <a:solidFill>
                  <a:schemeClr val="tx1"/>
                </a:solidFill>
              </a:rPr>
              <a:t>	- T hitung &gt; T uji atau </a:t>
            </a:r>
          </a:p>
          <a:p>
            <a:pPr marL="609600" indent="-609600" algn="l">
              <a:buFont typeface="Wingdings" pitchFamily="2" charset="2"/>
              <a:buNone/>
            </a:pPr>
            <a:r>
              <a:rPr lang="id-ID" sz="3600" dirty="0">
                <a:solidFill>
                  <a:schemeClr val="tx1"/>
                </a:solidFill>
              </a:rPr>
              <a:t>	- Asymp sig (2 tailed) &gt; 0.05  </a:t>
            </a:r>
          </a:p>
          <a:p>
            <a:pPr marL="609600" indent="-609600" algn="l">
              <a:buFont typeface="Wingdings" pitchFamily="2" charset="2"/>
              <a:buNone/>
            </a:pPr>
            <a:r>
              <a:rPr lang="id-ID" sz="3600" dirty="0">
                <a:solidFill>
                  <a:schemeClr val="tx1"/>
                </a:solidFill>
              </a:rPr>
              <a:t>	Tolak Ho jika </a:t>
            </a:r>
          </a:p>
          <a:p>
            <a:pPr marL="609600" indent="-609600" algn="l">
              <a:buFont typeface="Wingdings" pitchFamily="2" charset="2"/>
              <a:buNone/>
            </a:pPr>
            <a:r>
              <a:rPr lang="id-ID" sz="3600" dirty="0">
                <a:solidFill>
                  <a:schemeClr val="tx1"/>
                </a:solidFill>
              </a:rPr>
              <a:t>	-T hitung &lt; T uji</a:t>
            </a:r>
          </a:p>
          <a:p>
            <a:pPr marL="609600" indent="-609600" algn="l">
              <a:buFont typeface="Wingdings" pitchFamily="2" charset="2"/>
              <a:buNone/>
            </a:pPr>
            <a:r>
              <a:rPr lang="id-ID" sz="3600" dirty="0">
                <a:solidFill>
                  <a:schemeClr val="tx1"/>
                </a:solidFill>
              </a:rPr>
              <a:t>	- Asymp sig (2 tailed) &lt; 0.05 </a:t>
            </a:r>
          </a:p>
        </p:txBody>
      </p:sp>
    </p:spTree>
    <p:extLst>
      <p:ext uri="{BB962C8B-B14F-4D97-AF65-F5344CB8AC3E}">
        <p14:creationId xmlns:p14="http://schemas.microsoft.com/office/powerpoint/2010/main" val="1049452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3"/>
          <p:cNvSpPr>
            <a:spLocks noGrp="1" noChangeArrowheads="1"/>
          </p:cNvSpPr>
          <p:nvPr>
            <p:ph type="body" idx="1"/>
          </p:nvPr>
        </p:nvSpPr>
        <p:spPr/>
        <p:txBody>
          <a:bodyPr/>
          <a:lstStyle/>
          <a:p>
            <a:pPr marL="609600" indent="-609600"/>
            <a:r>
              <a:rPr lang="id-ID" dirty="0"/>
              <a:t>SPSS</a:t>
            </a:r>
          </a:p>
          <a:p>
            <a:pPr marL="990600" lvl="1" indent="-533400"/>
            <a:r>
              <a:rPr lang="id-ID" dirty="0"/>
              <a:t>Masukkan Data</a:t>
            </a:r>
          </a:p>
          <a:p>
            <a:pPr marL="990600" lvl="1" indent="-533400"/>
            <a:r>
              <a:rPr lang="id-ID" dirty="0"/>
              <a:t>Pilih Menu Analyze, Non Parametric Test , 2 Related samples, Wilcoxon Test</a:t>
            </a:r>
          </a:p>
          <a:p>
            <a:pPr marL="990600" lvl="1" indent="-533400"/>
            <a:r>
              <a:rPr lang="id-ID" dirty="0"/>
              <a:t>Lakukan Analisa</a:t>
            </a:r>
          </a:p>
        </p:txBody>
      </p:sp>
    </p:spTree>
    <p:extLst>
      <p:ext uri="{BB962C8B-B14F-4D97-AF65-F5344CB8AC3E}">
        <p14:creationId xmlns:p14="http://schemas.microsoft.com/office/powerpoint/2010/main" val="40744410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b="1"/>
              <a:t>UJI MATT-WHITNEY TEST</a:t>
            </a:r>
          </a:p>
        </p:txBody>
      </p:sp>
      <p:sp>
        <p:nvSpPr>
          <p:cNvPr id="101379" name="Rectangle 3"/>
          <p:cNvSpPr>
            <a:spLocks noGrp="1" noChangeArrowheads="1"/>
          </p:cNvSpPr>
          <p:nvPr>
            <p:ph type="body" idx="1"/>
          </p:nvPr>
        </p:nvSpPr>
        <p:spPr/>
        <p:txBody>
          <a:bodyPr/>
          <a:lstStyle/>
          <a:p>
            <a:pPr marL="609600" indent="-609600" algn="l">
              <a:lnSpc>
                <a:spcPct val="90000"/>
              </a:lnSpc>
              <a:buFont typeface="Wingdings" pitchFamily="2" charset="2"/>
              <a:buAutoNum type="alphaUcPeriod"/>
            </a:pPr>
            <a:r>
              <a:rPr lang="id-ID" sz="2800" dirty="0">
                <a:solidFill>
                  <a:schemeClr val="tx1"/>
                </a:solidFill>
              </a:rPr>
              <a:t>Kegunaan : untuk menguji dua sample yang tidak saling terkait ( variable ordinal).    </a:t>
            </a:r>
          </a:p>
          <a:p>
            <a:pPr marL="609600" indent="-609600" algn="l">
              <a:lnSpc>
                <a:spcPct val="90000"/>
              </a:lnSpc>
            </a:pPr>
            <a:r>
              <a:rPr lang="id-ID" sz="2800" dirty="0">
                <a:solidFill>
                  <a:schemeClr val="tx1"/>
                </a:solidFill>
              </a:rPr>
              <a:t> Hipotesis </a:t>
            </a:r>
          </a:p>
          <a:p>
            <a:pPr marL="609600" indent="-609600" algn="l">
              <a:lnSpc>
                <a:spcPct val="90000"/>
              </a:lnSpc>
              <a:buFont typeface="Wingdings" pitchFamily="2" charset="2"/>
              <a:buNone/>
            </a:pPr>
            <a:r>
              <a:rPr lang="id-ID" sz="2800" dirty="0">
                <a:solidFill>
                  <a:schemeClr val="tx1"/>
                </a:solidFill>
              </a:rPr>
              <a:t>	H0 :   Kedua populasi identik ( tidak berbeda)   </a:t>
            </a:r>
          </a:p>
          <a:p>
            <a:pPr marL="609600" indent="-609600" algn="l">
              <a:lnSpc>
                <a:spcPct val="90000"/>
              </a:lnSpc>
              <a:buFont typeface="Wingdings" pitchFamily="2" charset="2"/>
              <a:buNone/>
            </a:pPr>
            <a:r>
              <a:rPr lang="id-ID" sz="2800" dirty="0">
                <a:solidFill>
                  <a:schemeClr val="tx1"/>
                </a:solidFill>
              </a:rPr>
              <a:t>	H1 : 	Kedua populasi tidak identik (berbeda)  </a:t>
            </a:r>
          </a:p>
          <a:p>
            <a:pPr marL="609600" indent="-609600" algn="l">
              <a:lnSpc>
                <a:spcPct val="90000"/>
              </a:lnSpc>
              <a:buFont typeface="Wingdings" pitchFamily="2" charset="2"/>
              <a:buNone/>
            </a:pPr>
            <a:r>
              <a:rPr lang="id-ID" sz="2800" dirty="0">
                <a:solidFill>
                  <a:schemeClr val="tx1"/>
                </a:solidFill>
              </a:rPr>
              <a:t>	Contoh : </a:t>
            </a:r>
          </a:p>
          <a:p>
            <a:pPr marL="609600" indent="-609600" algn="l">
              <a:lnSpc>
                <a:spcPct val="90000"/>
              </a:lnSpc>
              <a:buFont typeface="Wingdings" pitchFamily="2" charset="2"/>
              <a:buNone/>
            </a:pPr>
            <a:r>
              <a:rPr lang="id-ID" sz="2800" dirty="0">
                <a:solidFill>
                  <a:schemeClr val="tx1"/>
                </a:solidFill>
              </a:rPr>
              <a:t>	H0 : U = 0.5</a:t>
            </a:r>
          </a:p>
          <a:p>
            <a:pPr marL="609600" indent="-609600" algn="l">
              <a:lnSpc>
                <a:spcPct val="90000"/>
              </a:lnSpc>
              <a:buFont typeface="Wingdings" pitchFamily="2" charset="2"/>
              <a:buNone/>
            </a:pPr>
            <a:r>
              <a:rPr lang="id-ID" sz="2800" dirty="0">
                <a:solidFill>
                  <a:schemeClr val="tx1"/>
                </a:solidFill>
              </a:rPr>
              <a:t>	H1 : U &gt; 0.5 </a:t>
            </a:r>
          </a:p>
          <a:p>
            <a:pPr marL="609600" indent="-609600" algn="l">
              <a:lnSpc>
                <a:spcPct val="90000"/>
              </a:lnSpc>
              <a:buFont typeface="Wingdings" pitchFamily="2" charset="2"/>
              <a:buNone/>
            </a:pPr>
            <a:r>
              <a:rPr lang="id-ID" sz="2800" dirty="0">
                <a:solidFill>
                  <a:schemeClr val="tx1"/>
                </a:solidFill>
              </a:rPr>
              <a:t>	( U adalah probabilitas perbedaan kedua </a:t>
            </a:r>
            <a:r>
              <a:rPr lang="id-ID" sz="2400" dirty="0"/>
              <a:t>sample )</a:t>
            </a:r>
          </a:p>
        </p:txBody>
      </p:sp>
    </p:spTree>
    <p:extLst>
      <p:ext uri="{BB962C8B-B14F-4D97-AF65-F5344CB8AC3E}">
        <p14:creationId xmlns:p14="http://schemas.microsoft.com/office/powerpoint/2010/main" val="3978480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3"/>
          <p:cNvSpPr>
            <a:spLocks noGrp="1" noChangeArrowheads="1"/>
          </p:cNvSpPr>
          <p:nvPr>
            <p:ph type="body" idx="1"/>
          </p:nvPr>
        </p:nvSpPr>
        <p:spPr>
          <a:xfrm>
            <a:off x="457200" y="685800"/>
            <a:ext cx="8229600" cy="5181600"/>
          </a:xfrm>
        </p:spPr>
        <p:txBody>
          <a:bodyPr/>
          <a:lstStyle/>
          <a:p>
            <a:pPr marL="1035050" lvl="1" indent="-577850">
              <a:lnSpc>
                <a:spcPct val="80000"/>
              </a:lnSpc>
            </a:pPr>
            <a:r>
              <a:rPr lang="id-ID" sz="2400" dirty="0"/>
              <a:t>Statsitik Hitung </a:t>
            </a:r>
          </a:p>
          <a:p>
            <a:pPr marL="1409700" lvl="2" indent="-495300">
              <a:lnSpc>
                <a:spcPct val="80000"/>
              </a:lnSpc>
            </a:pPr>
            <a:r>
              <a:rPr lang="id-ID" sz="2000" dirty="0"/>
              <a:t>Susun peringkat data tanpa memperhatikan katagori sample </a:t>
            </a:r>
          </a:p>
          <a:p>
            <a:pPr marL="1409700" lvl="2" indent="-495300">
              <a:lnSpc>
                <a:spcPct val="80000"/>
              </a:lnSpc>
            </a:pPr>
            <a:r>
              <a:rPr lang="id-ID" sz="2000" dirty="0"/>
              <a:t>Jumlahkan peringkat tiap katagori sample &amp; hitung statistic U </a:t>
            </a:r>
          </a:p>
          <a:p>
            <a:pPr marL="660400" indent="-660400" algn="l">
              <a:lnSpc>
                <a:spcPct val="80000"/>
              </a:lnSpc>
              <a:buFont typeface="Wingdings" pitchFamily="2" charset="2"/>
              <a:buNone/>
            </a:pPr>
            <a:r>
              <a:rPr lang="id-ID" sz="2800" dirty="0">
                <a:solidFill>
                  <a:schemeClr val="tx1"/>
                </a:solidFill>
              </a:rPr>
              <a:t>	                         n1 (n1 + 1) </a:t>
            </a:r>
          </a:p>
          <a:p>
            <a:pPr marL="660400" indent="-660400" algn="l">
              <a:lnSpc>
                <a:spcPct val="80000"/>
              </a:lnSpc>
              <a:buFont typeface="Wingdings" pitchFamily="2" charset="2"/>
              <a:buNone/>
            </a:pPr>
            <a:r>
              <a:rPr lang="id-ID" sz="2800" dirty="0">
                <a:solidFill>
                  <a:schemeClr val="tx1"/>
                </a:solidFill>
              </a:rPr>
              <a:t>	U1 = n1n2 + ---------------  - R1</a:t>
            </a:r>
          </a:p>
          <a:p>
            <a:pPr marL="660400" indent="-660400" algn="l">
              <a:lnSpc>
                <a:spcPct val="80000"/>
              </a:lnSpc>
              <a:buFont typeface="Wingdings" pitchFamily="2" charset="2"/>
              <a:buNone/>
            </a:pPr>
            <a:r>
              <a:rPr lang="id-ID" sz="2800" dirty="0">
                <a:solidFill>
                  <a:schemeClr val="tx1"/>
                </a:solidFill>
              </a:rPr>
              <a:t>	                          2</a:t>
            </a:r>
          </a:p>
          <a:p>
            <a:pPr marL="660400" indent="-660400" algn="l">
              <a:lnSpc>
                <a:spcPct val="80000"/>
              </a:lnSpc>
              <a:buFont typeface="Wingdings" pitchFamily="2" charset="2"/>
              <a:buNone/>
            </a:pPr>
            <a:r>
              <a:rPr lang="id-ID" sz="2800" dirty="0">
                <a:solidFill>
                  <a:schemeClr val="tx1"/>
                </a:solidFill>
              </a:rPr>
              <a:t>	                         N2(n2 + 1) </a:t>
            </a:r>
          </a:p>
          <a:p>
            <a:pPr marL="660400" indent="-660400" algn="l">
              <a:lnSpc>
                <a:spcPct val="80000"/>
              </a:lnSpc>
              <a:buFont typeface="Wingdings" pitchFamily="2" charset="2"/>
              <a:buNone/>
            </a:pPr>
            <a:r>
              <a:rPr lang="id-ID" sz="2800" dirty="0">
                <a:solidFill>
                  <a:schemeClr val="tx1"/>
                </a:solidFill>
              </a:rPr>
              <a:t>	U2 = n1n2 + ---------------  - R2</a:t>
            </a:r>
          </a:p>
          <a:p>
            <a:pPr marL="660400" indent="-660400" algn="l">
              <a:lnSpc>
                <a:spcPct val="80000"/>
              </a:lnSpc>
              <a:buFont typeface="Wingdings" pitchFamily="2" charset="2"/>
              <a:buNone/>
            </a:pPr>
            <a:r>
              <a:rPr lang="id-ID" sz="2800" dirty="0">
                <a:solidFill>
                  <a:schemeClr val="tx1"/>
                </a:solidFill>
              </a:rPr>
              <a:t>	                          2</a:t>
            </a:r>
          </a:p>
          <a:p>
            <a:pPr marL="660400" indent="-660400" algn="l">
              <a:lnSpc>
                <a:spcPct val="80000"/>
              </a:lnSpc>
              <a:buFont typeface="Wingdings" pitchFamily="2" charset="2"/>
              <a:buNone/>
            </a:pPr>
            <a:r>
              <a:rPr lang="id-ID" sz="2800" dirty="0">
                <a:solidFill>
                  <a:schemeClr val="tx1"/>
                </a:solidFill>
              </a:rPr>
              <a:t>	R1 : jumlah peringkat pada sample 1</a:t>
            </a:r>
          </a:p>
          <a:p>
            <a:pPr marL="660400" indent="-660400" algn="l">
              <a:lnSpc>
                <a:spcPct val="80000"/>
              </a:lnSpc>
              <a:buFont typeface="Wingdings" pitchFamily="2" charset="2"/>
              <a:buNone/>
            </a:pPr>
            <a:r>
              <a:rPr lang="id-ID" sz="2800" dirty="0">
                <a:solidFill>
                  <a:schemeClr val="tx1"/>
                </a:solidFill>
              </a:rPr>
              <a:t>	R2 : jumlah peringkat pada sample 2</a:t>
            </a:r>
          </a:p>
        </p:txBody>
      </p:sp>
    </p:spTree>
    <p:extLst>
      <p:ext uri="{BB962C8B-B14F-4D97-AF65-F5344CB8AC3E}">
        <p14:creationId xmlns:p14="http://schemas.microsoft.com/office/powerpoint/2010/main" val="3446728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3"/>
          <p:cNvSpPr>
            <a:spLocks noGrp="1" noChangeArrowheads="1"/>
          </p:cNvSpPr>
          <p:nvPr>
            <p:ph type="body" idx="1"/>
          </p:nvPr>
        </p:nvSpPr>
        <p:spPr>
          <a:xfrm>
            <a:off x="457200" y="685800"/>
            <a:ext cx="8229600" cy="5181600"/>
          </a:xfrm>
        </p:spPr>
        <p:txBody>
          <a:bodyPr/>
          <a:lstStyle/>
          <a:p>
            <a:pPr marL="1409700" lvl="2" indent="-495300">
              <a:lnSpc>
                <a:spcPct val="80000"/>
              </a:lnSpc>
            </a:pPr>
            <a:r>
              <a:rPr lang="id-ID" sz="2800" dirty="0"/>
              <a:t>Pilih nilai U terkecil . </a:t>
            </a:r>
          </a:p>
          <a:p>
            <a:pPr marL="1035050" lvl="1" indent="-577850">
              <a:lnSpc>
                <a:spcPct val="80000"/>
              </a:lnSpc>
              <a:buFont typeface="Wingdings" pitchFamily="2" charset="2"/>
              <a:buNone/>
            </a:pPr>
            <a:r>
              <a:rPr lang="en-US" dirty="0"/>
              <a:t>  </a:t>
            </a:r>
            <a:r>
              <a:rPr lang="id-ID" dirty="0"/>
              <a:t>Statistik Uji U </a:t>
            </a:r>
          </a:p>
          <a:p>
            <a:pPr marL="660400" indent="-660400" algn="l">
              <a:lnSpc>
                <a:spcPct val="80000"/>
              </a:lnSpc>
              <a:buFont typeface="Wingdings" pitchFamily="2" charset="2"/>
              <a:buNone/>
            </a:pPr>
            <a:r>
              <a:rPr lang="en-US" sz="2800" dirty="0">
                <a:solidFill>
                  <a:schemeClr val="tx1"/>
                </a:solidFill>
              </a:rPr>
              <a:t>      </a:t>
            </a:r>
            <a:r>
              <a:rPr lang="id-ID" sz="2800" dirty="0">
                <a:solidFill>
                  <a:schemeClr val="tx1"/>
                </a:solidFill>
              </a:rPr>
              <a:t> Lihat tabel U dengan memperhatikan , n1 dan n2</a:t>
            </a:r>
          </a:p>
          <a:p>
            <a:pPr marL="660400" indent="-660400" algn="l">
              <a:lnSpc>
                <a:spcPct val="80000"/>
              </a:lnSpc>
            </a:pPr>
            <a:endParaRPr lang="en-US" sz="2800" dirty="0">
              <a:solidFill>
                <a:schemeClr val="tx1"/>
              </a:solidFill>
            </a:endParaRPr>
          </a:p>
          <a:p>
            <a:pPr marL="660400" indent="-660400" algn="l">
              <a:lnSpc>
                <a:spcPct val="80000"/>
              </a:lnSpc>
            </a:pPr>
            <a:r>
              <a:rPr lang="id-ID" sz="2800" dirty="0">
                <a:solidFill>
                  <a:schemeClr val="tx1"/>
                </a:solidFill>
              </a:rPr>
              <a:t>Keputusan </a:t>
            </a:r>
          </a:p>
          <a:p>
            <a:pPr marL="660400" indent="-660400" algn="l">
              <a:lnSpc>
                <a:spcPct val="80000"/>
              </a:lnSpc>
              <a:buFont typeface="Wingdings" pitchFamily="2" charset="2"/>
              <a:buNone/>
            </a:pPr>
            <a:r>
              <a:rPr lang="id-ID" sz="2800" dirty="0">
                <a:solidFill>
                  <a:schemeClr val="tx1"/>
                </a:solidFill>
              </a:rPr>
              <a:t>	Terima H0 jika </a:t>
            </a:r>
          </a:p>
          <a:p>
            <a:pPr marL="660400" indent="-660400" algn="l">
              <a:lnSpc>
                <a:spcPct val="80000"/>
              </a:lnSpc>
              <a:buFont typeface="Wingdings" pitchFamily="2" charset="2"/>
              <a:buNone/>
            </a:pPr>
            <a:r>
              <a:rPr lang="id-ID" sz="2800" dirty="0">
                <a:solidFill>
                  <a:schemeClr val="tx1"/>
                </a:solidFill>
              </a:rPr>
              <a:t>	- U hitung &gt; U uji  atau </a:t>
            </a:r>
          </a:p>
          <a:p>
            <a:pPr marL="660400" indent="-660400" algn="l">
              <a:lnSpc>
                <a:spcPct val="80000"/>
              </a:lnSpc>
              <a:buFont typeface="Wingdings" pitchFamily="2" charset="2"/>
              <a:buNone/>
            </a:pPr>
            <a:r>
              <a:rPr lang="id-ID" sz="2800" dirty="0">
                <a:solidFill>
                  <a:schemeClr val="tx1"/>
                </a:solidFill>
              </a:rPr>
              <a:t>	- Asymp sig (2 tailed/asymptotic signifinance) &gt; 0.05 </a:t>
            </a:r>
          </a:p>
          <a:p>
            <a:pPr marL="660400" indent="-660400" algn="l">
              <a:lnSpc>
                <a:spcPct val="80000"/>
              </a:lnSpc>
              <a:buFont typeface="Wingdings" pitchFamily="2" charset="2"/>
              <a:buNone/>
            </a:pPr>
            <a:r>
              <a:rPr lang="id-ID" sz="2800" dirty="0">
                <a:solidFill>
                  <a:schemeClr val="tx1"/>
                </a:solidFill>
              </a:rPr>
              <a:t>	Tolak Ho jika </a:t>
            </a:r>
          </a:p>
          <a:p>
            <a:pPr marL="660400" indent="-660400" algn="l">
              <a:lnSpc>
                <a:spcPct val="80000"/>
              </a:lnSpc>
              <a:buFont typeface="Wingdings" pitchFamily="2" charset="2"/>
              <a:buNone/>
            </a:pPr>
            <a:r>
              <a:rPr lang="id-ID" sz="2800" dirty="0">
                <a:solidFill>
                  <a:schemeClr val="tx1"/>
                </a:solidFill>
              </a:rPr>
              <a:t>	- U hitung &lt; U uji atau </a:t>
            </a:r>
          </a:p>
          <a:p>
            <a:pPr marL="660400" indent="-660400" algn="l">
              <a:lnSpc>
                <a:spcPct val="80000"/>
              </a:lnSpc>
              <a:buFont typeface="Wingdings" pitchFamily="2" charset="2"/>
              <a:buNone/>
            </a:pPr>
            <a:r>
              <a:rPr lang="id-ID" sz="2800" dirty="0">
                <a:solidFill>
                  <a:schemeClr val="tx1"/>
                </a:solidFill>
              </a:rPr>
              <a:t>	- Asymp sig (2 tailed/asymptotic signifinance) &lt; 0.05 </a:t>
            </a:r>
          </a:p>
          <a:p>
            <a:pPr marL="660400" indent="-660400" algn="l">
              <a:lnSpc>
                <a:spcPct val="80000"/>
              </a:lnSpc>
              <a:buFont typeface="Wingdings" pitchFamily="2" charset="2"/>
              <a:buNone/>
            </a:pPr>
            <a:r>
              <a:rPr lang="en-US" sz="2800" dirty="0">
                <a:solidFill>
                  <a:schemeClr val="tx1"/>
                </a:solidFill>
              </a:rPr>
              <a:t> </a:t>
            </a:r>
            <a:r>
              <a:rPr lang="sv-SE" sz="2800" dirty="0">
                <a:solidFill>
                  <a:schemeClr val="tx1"/>
                </a:solidFill>
              </a:rPr>
              <a:t> </a:t>
            </a:r>
            <a:endParaRPr lang="en-US" sz="2800" dirty="0">
              <a:solidFill>
                <a:schemeClr val="tx1"/>
              </a:solidFill>
            </a:endParaRPr>
          </a:p>
        </p:txBody>
      </p:sp>
    </p:spTree>
    <p:extLst>
      <p:ext uri="{BB962C8B-B14F-4D97-AF65-F5344CB8AC3E}">
        <p14:creationId xmlns:p14="http://schemas.microsoft.com/office/powerpoint/2010/main" val="3086620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110C8DC-7633-405C-8937-24F98A8A082F}"/>
              </a:ext>
            </a:extLst>
          </p:cNvPr>
          <p:cNvSpPr>
            <a:spLocks noGrp="1"/>
          </p:cNvSpPr>
          <p:nvPr>
            <p:ph type="title"/>
          </p:nvPr>
        </p:nvSpPr>
        <p:spPr/>
        <p:txBody>
          <a:bodyPr/>
          <a:lstStyle/>
          <a:p>
            <a:r>
              <a:rPr lang="en-US" sz="4800" dirty="0" err="1"/>
              <a:t>Tujuan</a:t>
            </a:r>
            <a:r>
              <a:rPr lang="en-US" sz="4800" dirty="0"/>
              <a:t> Akhir </a:t>
            </a:r>
            <a:r>
              <a:rPr lang="en-US" sz="4800" dirty="0" err="1"/>
              <a:t>Pembelajaran</a:t>
            </a:r>
            <a:endParaRPr lang="en-ID" sz="4800" dirty="0"/>
          </a:p>
        </p:txBody>
      </p:sp>
      <p:sp>
        <p:nvSpPr>
          <p:cNvPr id="4" name="Content Placeholder 3">
            <a:extLst>
              <a:ext uri="{FF2B5EF4-FFF2-40B4-BE49-F238E27FC236}">
                <a16:creationId xmlns:a16="http://schemas.microsoft.com/office/drawing/2014/main" id="{8ADD7FAE-76C0-42E8-BD3A-1B6800197C2A}"/>
              </a:ext>
            </a:extLst>
          </p:cNvPr>
          <p:cNvSpPr>
            <a:spLocks noGrp="1"/>
          </p:cNvSpPr>
          <p:nvPr>
            <p:ph idx="1"/>
          </p:nvPr>
        </p:nvSpPr>
        <p:spPr>
          <a:xfrm>
            <a:off x="457200" y="2181226"/>
            <a:ext cx="8229600" cy="1828800"/>
          </a:xfrm>
        </p:spPr>
        <p:txBody>
          <a:bodyPr/>
          <a:lstStyle/>
          <a:p>
            <a:r>
              <a:rPr lang="en-US" sz="4000" dirty="0" err="1"/>
              <a:t>Menjelaskan</a:t>
            </a:r>
            <a:r>
              <a:rPr lang="en-US" sz="4000" dirty="0"/>
              <a:t> dan </a:t>
            </a:r>
            <a:r>
              <a:rPr lang="en-US" sz="4000" dirty="0" err="1"/>
              <a:t>menganalisa</a:t>
            </a:r>
            <a:r>
              <a:rPr lang="en-US" sz="4000" dirty="0"/>
              <a:t> </a:t>
            </a:r>
            <a:r>
              <a:rPr lang="en-US" sz="4000" dirty="0" err="1"/>
              <a:t>Statistik</a:t>
            </a:r>
            <a:r>
              <a:rPr lang="en-US" sz="4000" dirty="0"/>
              <a:t> Non </a:t>
            </a:r>
            <a:r>
              <a:rPr lang="en-US" sz="4000" dirty="0" err="1"/>
              <a:t>Parametrik</a:t>
            </a:r>
            <a:endParaRPr lang="en-ID" sz="4000" dirty="0"/>
          </a:p>
        </p:txBody>
      </p:sp>
      <p:sp>
        <p:nvSpPr>
          <p:cNvPr id="5" name="Text Placeholder 4">
            <a:extLst>
              <a:ext uri="{FF2B5EF4-FFF2-40B4-BE49-F238E27FC236}">
                <a16:creationId xmlns:a16="http://schemas.microsoft.com/office/drawing/2014/main" id="{06F0F351-DB68-4C31-A1B4-39CD9C33B203}"/>
              </a:ext>
            </a:extLst>
          </p:cNvPr>
          <p:cNvSpPr>
            <a:spLocks noGrp="1"/>
          </p:cNvSpPr>
          <p:nvPr>
            <p:ph type="body" sz="quarter" idx="10"/>
          </p:nvPr>
        </p:nvSpPr>
        <p:spPr/>
        <p:txBody>
          <a:bodyPr/>
          <a:lstStyle/>
          <a:p>
            <a:endParaRPr lang="en-ID"/>
          </a:p>
        </p:txBody>
      </p:sp>
    </p:spTree>
    <p:extLst>
      <p:ext uri="{BB962C8B-B14F-4D97-AF65-F5344CB8AC3E}">
        <p14:creationId xmlns:p14="http://schemas.microsoft.com/office/powerpoint/2010/main" val="2732812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ChangeArrowheads="1"/>
          </p:cNvSpPr>
          <p:nvPr>
            <p:ph type="body" idx="1"/>
          </p:nvPr>
        </p:nvSpPr>
        <p:spPr/>
        <p:txBody>
          <a:bodyPr/>
          <a:lstStyle/>
          <a:p>
            <a:pPr marL="609600" indent="-609600"/>
            <a:r>
              <a:rPr lang="id-ID"/>
              <a:t>SPSS</a:t>
            </a:r>
          </a:p>
          <a:p>
            <a:pPr marL="990600" lvl="1" indent="-533400"/>
            <a:r>
              <a:rPr lang="id-ID"/>
              <a:t>Masukkan Data</a:t>
            </a:r>
          </a:p>
          <a:p>
            <a:pPr marL="990600" lvl="1" indent="-533400"/>
            <a:r>
              <a:rPr lang="id-ID"/>
              <a:t>Pilih Menu Analyze, Non Parametric Test , 2 Independent samples, Matt Whitney Test, Grouping variabel</a:t>
            </a:r>
          </a:p>
          <a:p>
            <a:pPr marL="990600" lvl="1" indent="-533400"/>
            <a:r>
              <a:rPr lang="id-ID"/>
              <a:t>Lakukan analisa</a:t>
            </a:r>
          </a:p>
        </p:txBody>
      </p:sp>
    </p:spTree>
    <p:extLst>
      <p:ext uri="{BB962C8B-B14F-4D97-AF65-F5344CB8AC3E}">
        <p14:creationId xmlns:p14="http://schemas.microsoft.com/office/powerpoint/2010/main" val="31145971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sz="4000" b="1"/>
              <a:t>UJI KORELASI PERINGKAT SPEARMAN</a:t>
            </a:r>
            <a:r>
              <a:rPr lang="en-US" sz="4000"/>
              <a:t> </a:t>
            </a:r>
          </a:p>
        </p:txBody>
      </p:sp>
      <p:sp>
        <p:nvSpPr>
          <p:cNvPr id="105475" name="Rectangle 3"/>
          <p:cNvSpPr>
            <a:spLocks noGrp="1" noChangeArrowheads="1"/>
          </p:cNvSpPr>
          <p:nvPr>
            <p:ph type="body" idx="1"/>
          </p:nvPr>
        </p:nvSpPr>
        <p:spPr/>
        <p:txBody>
          <a:bodyPr/>
          <a:lstStyle/>
          <a:p>
            <a:r>
              <a:rPr lang="id-ID" sz="3600" dirty="0">
                <a:solidFill>
                  <a:schemeClr val="tx1"/>
                </a:solidFill>
              </a:rPr>
              <a:t>Kegunaan : untuk menguji derajat/kuat hubungan antara dua sample ( variable ordinal). </a:t>
            </a:r>
          </a:p>
        </p:txBody>
      </p:sp>
    </p:spTree>
    <p:extLst>
      <p:ext uri="{BB962C8B-B14F-4D97-AF65-F5344CB8AC3E}">
        <p14:creationId xmlns:p14="http://schemas.microsoft.com/office/powerpoint/2010/main" val="32141317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3"/>
          <p:cNvSpPr>
            <a:spLocks noGrp="1" noChangeArrowheads="1"/>
          </p:cNvSpPr>
          <p:nvPr>
            <p:ph type="body" idx="1"/>
          </p:nvPr>
        </p:nvSpPr>
        <p:spPr>
          <a:xfrm>
            <a:off x="457200" y="914400"/>
            <a:ext cx="8229600" cy="4953000"/>
          </a:xfrm>
        </p:spPr>
        <p:txBody>
          <a:bodyPr/>
          <a:lstStyle/>
          <a:p>
            <a:pPr marL="609600" indent="-609600" algn="l">
              <a:lnSpc>
                <a:spcPct val="90000"/>
              </a:lnSpc>
            </a:pPr>
            <a:r>
              <a:rPr lang="id-ID" sz="2800" dirty="0">
                <a:solidFill>
                  <a:schemeClr val="tx1"/>
                </a:solidFill>
              </a:rPr>
              <a:t>Menghitung Koefisien Peringkat Spearman</a:t>
            </a:r>
          </a:p>
          <a:p>
            <a:pPr marL="609600" indent="-609600" algn="l">
              <a:lnSpc>
                <a:spcPct val="90000"/>
              </a:lnSpc>
              <a:buFont typeface="Wingdings" pitchFamily="2" charset="2"/>
              <a:buNone/>
            </a:pPr>
            <a:r>
              <a:rPr lang="id-ID" sz="2800" dirty="0">
                <a:solidFill>
                  <a:schemeClr val="tx1"/>
                </a:solidFill>
              </a:rPr>
              <a:t>	Menyusun masing-masing peringkat dari sample varaibel bebas dan terikat</a:t>
            </a:r>
          </a:p>
          <a:p>
            <a:pPr marL="609600" indent="-609600" algn="l">
              <a:lnSpc>
                <a:spcPct val="90000"/>
              </a:lnSpc>
              <a:buFont typeface="Wingdings" pitchFamily="2" charset="2"/>
              <a:buNone/>
            </a:pPr>
            <a:r>
              <a:rPr lang="id-ID" sz="2800" dirty="0">
                <a:solidFill>
                  <a:schemeClr val="tx1"/>
                </a:solidFill>
              </a:rPr>
              <a:t>	Menyusun perbedaan antara pasangan peringkat (D)  </a:t>
            </a:r>
          </a:p>
          <a:p>
            <a:pPr marL="609600" indent="-609600" algn="l">
              <a:lnSpc>
                <a:spcPct val="90000"/>
              </a:lnSpc>
              <a:buFont typeface="Wingdings" pitchFamily="2" charset="2"/>
              <a:buNone/>
            </a:pPr>
            <a:r>
              <a:rPr lang="id-ID" sz="2800" dirty="0">
                <a:solidFill>
                  <a:schemeClr val="tx1"/>
                </a:solidFill>
              </a:rPr>
              <a:t>	Menghitung koefisien korelasi </a:t>
            </a:r>
          </a:p>
          <a:p>
            <a:pPr marL="609600" indent="-609600" algn="l">
              <a:lnSpc>
                <a:spcPct val="90000"/>
              </a:lnSpc>
              <a:buFont typeface="Wingdings" pitchFamily="2" charset="2"/>
              <a:buNone/>
            </a:pPr>
            <a:r>
              <a:rPr lang="id-ID" sz="2800" dirty="0">
                <a:solidFill>
                  <a:schemeClr val="tx1"/>
                </a:solidFill>
              </a:rPr>
              <a:t>                  6</a:t>
            </a:r>
          </a:p>
          <a:p>
            <a:pPr marL="609600" indent="-609600" algn="l">
              <a:lnSpc>
                <a:spcPct val="90000"/>
              </a:lnSpc>
              <a:buFont typeface="Wingdings" pitchFamily="2" charset="2"/>
              <a:buNone/>
            </a:pPr>
            <a:r>
              <a:rPr lang="id-ID" sz="2800" dirty="0">
                <a:solidFill>
                  <a:schemeClr val="tx1"/>
                </a:solidFill>
              </a:rPr>
              <a:t>	rs = 1-   ----------</a:t>
            </a:r>
          </a:p>
          <a:p>
            <a:pPr marL="609600" indent="-609600" algn="l">
              <a:lnSpc>
                <a:spcPct val="90000"/>
              </a:lnSpc>
              <a:buFont typeface="Wingdings" pitchFamily="2" charset="2"/>
              <a:buNone/>
            </a:pPr>
            <a:r>
              <a:rPr lang="id-ID" sz="2800" dirty="0">
                <a:solidFill>
                  <a:schemeClr val="tx1"/>
                </a:solidFill>
              </a:rPr>
              <a:t>                   n (n2 – 1)</a:t>
            </a:r>
          </a:p>
          <a:p>
            <a:pPr marL="609600" indent="-609600" algn="l">
              <a:lnSpc>
                <a:spcPct val="90000"/>
              </a:lnSpc>
              <a:buFont typeface="Wingdings" pitchFamily="2" charset="2"/>
              <a:buNone/>
            </a:pPr>
            <a:r>
              <a:rPr lang="id-ID" sz="2800" dirty="0">
                <a:solidFill>
                  <a:schemeClr val="tx1"/>
                </a:solidFill>
              </a:rPr>
              <a:t>     Jika rs = 0 tidak ada korelasi, rs = -1 atau + 1 korelasi sempurna</a:t>
            </a:r>
          </a:p>
        </p:txBody>
      </p:sp>
      <p:sp>
        <p:nvSpPr>
          <p:cNvPr id="106501"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106500" name="Object 4"/>
          <p:cNvGraphicFramePr>
            <a:graphicFrameLocks noChangeAspect="1"/>
          </p:cNvGraphicFramePr>
          <p:nvPr/>
        </p:nvGraphicFramePr>
        <p:xfrm>
          <a:off x="2590800" y="3581400"/>
          <a:ext cx="1000125" cy="609600"/>
        </p:xfrm>
        <a:graphic>
          <a:graphicData uri="http://schemas.openxmlformats.org/presentationml/2006/ole">
            <mc:AlternateContent xmlns:mc="http://schemas.openxmlformats.org/markup-compatibility/2006">
              <mc:Choice xmlns:v="urn:schemas-microsoft-com:vml" Requires="v">
                <p:oleObj spid="_x0000_s3075" name="Equation" r:id="rId3" imgW="317160" imgH="253800" progId="Equation.3">
                  <p:embed/>
                </p:oleObj>
              </mc:Choice>
              <mc:Fallback>
                <p:oleObj name="Equation" r:id="rId3" imgW="317160" imgH="253800" progId="Equation.3">
                  <p:embed/>
                  <p:pic>
                    <p:nvPicPr>
                      <p:cNvPr id="10650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3581400"/>
                        <a:ext cx="1000125"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6503" name="Rectangle 7"/>
          <p:cNvSpPr>
            <a:spLocks noChangeArrowheads="1"/>
          </p:cNvSpPr>
          <p:nvPr/>
        </p:nvSpPr>
        <p:spPr bwMode="auto">
          <a:xfrm>
            <a:off x="4352925" y="3200400"/>
            <a:ext cx="438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t>2 </a:t>
            </a:r>
          </a:p>
        </p:txBody>
      </p:sp>
    </p:spTree>
    <p:extLst>
      <p:ext uri="{BB962C8B-B14F-4D97-AF65-F5344CB8AC3E}">
        <p14:creationId xmlns:p14="http://schemas.microsoft.com/office/powerpoint/2010/main" val="5135341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noChangeArrowheads="1"/>
          </p:cNvSpPr>
          <p:nvPr>
            <p:ph type="body" idx="1"/>
          </p:nvPr>
        </p:nvSpPr>
        <p:spPr>
          <a:xfrm>
            <a:off x="457200" y="609600"/>
            <a:ext cx="8229600" cy="5257800"/>
          </a:xfrm>
        </p:spPr>
        <p:txBody>
          <a:bodyPr/>
          <a:lstStyle/>
          <a:p>
            <a:pPr marL="609600" indent="-609600">
              <a:lnSpc>
                <a:spcPct val="90000"/>
              </a:lnSpc>
            </a:pPr>
            <a:r>
              <a:rPr lang="id-ID" sz="2800" dirty="0">
                <a:solidFill>
                  <a:schemeClr val="tx1"/>
                </a:solidFill>
              </a:rPr>
              <a:t>Menguji Korelasi Peringkat Spearman</a:t>
            </a:r>
          </a:p>
          <a:p>
            <a:pPr marL="990600" lvl="1" indent="-533400">
              <a:lnSpc>
                <a:spcPct val="90000"/>
              </a:lnSpc>
            </a:pPr>
            <a:r>
              <a:rPr lang="id-ID" sz="2400" dirty="0"/>
              <a:t>Hipotesis </a:t>
            </a:r>
          </a:p>
          <a:p>
            <a:pPr marL="609600" indent="-609600">
              <a:lnSpc>
                <a:spcPct val="90000"/>
              </a:lnSpc>
              <a:buFont typeface="Wingdings" pitchFamily="2" charset="2"/>
              <a:buNone/>
            </a:pPr>
            <a:r>
              <a:rPr lang="id-ID" sz="2800" dirty="0">
                <a:solidFill>
                  <a:schemeClr val="tx1"/>
                </a:solidFill>
              </a:rPr>
              <a:t>	H0 : rs = 0     </a:t>
            </a:r>
          </a:p>
          <a:p>
            <a:pPr marL="609600" indent="-609600">
              <a:lnSpc>
                <a:spcPct val="90000"/>
              </a:lnSpc>
              <a:buFont typeface="Wingdings" pitchFamily="2" charset="2"/>
              <a:buNone/>
            </a:pPr>
            <a:r>
              <a:rPr lang="id-ID" sz="2800" dirty="0">
                <a:solidFill>
                  <a:schemeClr val="tx1"/>
                </a:solidFill>
              </a:rPr>
              <a:t>	H1 : rs &gt; 0	  </a:t>
            </a:r>
          </a:p>
          <a:p>
            <a:pPr marL="990600" lvl="1" indent="-533400">
              <a:lnSpc>
                <a:spcPct val="90000"/>
              </a:lnSpc>
            </a:pPr>
            <a:r>
              <a:rPr lang="id-ID" sz="2400" dirty="0"/>
              <a:t>Statsitik Hitung </a:t>
            </a:r>
          </a:p>
          <a:p>
            <a:pPr marL="609600" indent="-609600">
              <a:lnSpc>
                <a:spcPct val="90000"/>
              </a:lnSpc>
              <a:buFont typeface="Wingdings" pitchFamily="2" charset="2"/>
              <a:buNone/>
            </a:pPr>
            <a:r>
              <a:rPr lang="id-ID" sz="2800" dirty="0">
                <a:solidFill>
                  <a:schemeClr val="tx1"/>
                </a:solidFill>
              </a:rPr>
              <a:t>                                             n-2</a:t>
            </a:r>
          </a:p>
          <a:p>
            <a:pPr marL="609600" indent="-609600">
              <a:lnSpc>
                <a:spcPct val="90000"/>
              </a:lnSpc>
              <a:buFont typeface="Wingdings" pitchFamily="2" charset="2"/>
              <a:buNone/>
            </a:pPr>
            <a:r>
              <a:rPr lang="id-ID" sz="2800" dirty="0">
                <a:solidFill>
                  <a:schemeClr val="tx1"/>
                </a:solidFill>
              </a:rPr>
              <a:t>	CR (critical ratio) = rs   ----------</a:t>
            </a:r>
          </a:p>
          <a:p>
            <a:pPr marL="609600" indent="-609600">
              <a:lnSpc>
                <a:spcPct val="90000"/>
              </a:lnSpc>
              <a:buFont typeface="Wingdings" pitchFamily="2" charset="2"/>
              <a:buNone/>
            </a:pPr>
            <a:r>
              <a:rPr lang="id-ID" sz="2800" dirty="0">
                <a:solidFill>
                  <a:schemeClr val="tx1"/>
                </a:solidFill>
              </a:rPr>
              <a:t>                                           n (n2 -1) </a:t>
            </a:r>
          </a:p>
          <a:p>
            <a:pPr marL="990600" lvl="1" indent="-533400">
              <a:lnSpc>
                <a:spcPct val="90000"/>
              </a:lnSpc>
            </a:pPr>
            <a:r>
              <a:rPr lang="id-ID" sz="2400" dirty="0"/>
              <a:t>Statistik Uji t </a:t>
            </a:r>
          </a:p>
          <a:p>
            <a:pPr marL="609600" indent="-609600">
              <a:lnSpc>
                <a:spcPct val="90000"/>
              </a:lnSpc>
              <a:buFont typeface="Wingdings" pitchFamily="2" charset="2"/>
              <a:buNone/>
            </a:pPr>
            <a:r>
              <a:rPr lang="id-ID" sz="2800" dirty="0">
                <a:solidFill>
                  <a:schemeClr val="tx1"/>
                </a:solidFill>
              </a:rPr>
              <a:t>	Lihat tabel t dengan memperhatikan dan derajat kebebasan n-2</a:t>
            </a:r>
            <a:r>
              <a:rPr lang="id-ID" sz="2400" dirty="0">
                <a:solidFill>
                  <a:schemeClr val="tx1"/>
                </a:solidFill>
              </a:rPr>
              <a:t> </a:t>
            </a:r>
            <a:r>
              <a:rPr lang="id-ID" sz="2800" dirty="0">
                <a:solidFill>
                  <a:schemeClr val="tx1"/>
                </a:solidFill>
              </a:rPr>
              <a:t> </a:t>
            </a:r>
          </a:p>
        </p:txBody>
      </p:sp>
    </p:spTree>
    <p:extLst>
      <p:ext uri="{BB962C8B-B14F-4D97-AF65-F5344CB8AC3E}">
        <p14:creationId xmlns:p14="http://schemas.microsoft.com/office/powerpoint/2010/main" val="6920967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p:cNvSpPr>
            <a:spLocks noGrp="1" noChangeArrowheads="1"/>
          </p:cNvSpPr>
          <p:nvPr>
            <p:ph type="body" idx="1"/>
          </p:nvPr>
        </p:nvSpPr>
        <p:spPr>
          <a:xfrm>
            <a:off x="457200" y="838200"/>
            <a:ext cx="8229600" cy="5029200"/>
          </a:xfrm>
        </p:spPr>
        <p:txBody>
          <a:bodyPr/>
          <a:lstStyle/>
          <a:p>
            <a:pPr marL="609600" indent="-609600">
              <a:lnSpc>
                <a:spcPct val="90000"/>
              </a:lnSpc>
            </a:pPr>
            <a:r>
              <a:rPr lang="en-US" sz="2400"/>
              <a:t>Keputusan </a:t>
            </a:r>
          </a:p>
          <a:p>
            <a:pPr marL="609600" indent="-609600">
              <a:lnSpc>
                <a:spcPct val="90000"/>
              </a:lnSpc>
              <a:buFont typeface="Wingdings" pitchFamily="2" charset="2"/>
              <a:buNone/>
            </a:pPr>
            <a:r>
              <a:rPr lang="en-US" sz="2400"/>
              <a:t>	</a:t>
            </a:r>
            <a:r>
              <a:rPr lang="id-ID" sz="2400"/>
              <a:t>Terima H0 jika  </a:t>
            </a:r>
          </a:p>
          <a:p>
            <a:pPr marL="1752600" lvl="3" indent="-381000">
              <a:lnSpc>
                <a:spcPct val="90000"/>
              </a:lnSpc>
              <a:buFont typeface="Wingdings" pitchFamily="2" charset="2"/>
              <a:buNone/>
            </a:pPr>
            <a:r>
              <a:rPr lang="id-ID"/>
              <a:t>CR &lt; t uji, atau </a:t>
            </a:r>
          </a:p>
          <a:p>
            <a:pPr marL="1752600" lvl="3" indent="-381000">
              <a:lnSpc>
                <a:spcPct val="90000"/>
              </a:lnSpc>
              <a:buFont typeface="Wingdings" pitchFamily="2" charset="2"/>
              <a:buNone/>
            </a:pPr>
            <a:r>
              <a:rPr lang="id-ID"/>
              <a:t>Sig &gt; 0.05</a:t>
            </a:r>
          </a:p>
          <a:p>
            <a:pPr marL="609600" indent="-609600">
              <a:lnSpc>
                <a:spcPct val="90000"/>
              </a:lnSpc>
              <a:buFont typeface="Wingdings" pitchFamily="2" charset="2"/>
              <a:buNone/>
            </a:pPr>
            <a:r>
              <a:rPr lang="id-ID" sz="2000"/>
              <a:t> 	</a:t>
            </a:r>
            <a:r>
              <a:rPr lang="id-ID" sz="2400"/>
              <a:t>Tolak Ho jika </a:t>
            </a:r>
          </a:p>
          <a:p>
            <a:pPr marL="1752600" lvl="3" indent="-381000">
              <a:lnSpc>
                <a:spcPct val="90000"/>
              </a:lnSpc>
              <a:buFont typeface="Wingdings" pitchFamily="2" charset="2"/>
              <a:buNone/>
            </a:pPr>
            <a:r>
              <a:rPr lang="id-ID"/>
              <a:t>CR &gt; t uji</a:t>
            </a:r>
          </a:p>
          <a:p>
            <a:pPr marL="1752600" lvl="3" indent="-381000">
              <a:lnSpc>
                <a:spcPct val="90000"/>
              </a:lnSpc>
              <a:buFont typeface="Wingdings" pitchFamily="2" charset="2"/>
              <a:buNone/>
            </a:pPr>
            <a:r>
              <a:rPr lang="id-ID"/>
              <a:t>Sig &lt; 0.05 </a:t>
            </a:r>
          </a:p>
          <a:p>
            <a:pPr marL="609600" indent="-609600">
              <a:lnSpc>
                <a:spcPct val="90000"/>
              </a:lnSpc>
              <a:buFont typeface="Wingdings" pitchFamily="2" charset="2"/>
              <a:buNone/>
            </a:pPr>
            <a:r>
              <a:rPr lang="id-ID" sz="2000"/>
              <a:t> </a:t>
            </a:r>
            <a:r>
              <a:rPr lang="id-ID" sz="2400"/>
              <a:t>SPSS</a:t>
            </a:r>
          </a:p>
          <a:p>
            <a:pPr marL="990600" lvl="1" indent="-533400">
              <a:lnSpc>
                <a:spcPct val="90000"/>
              </a:lnSpc>
            </a:pPr>
            <a:r>
              <a:rPr lang="id-ID" sz="2000"/>
              <a:t>Masukkan Data</a:t>
            </a:r>
          </a:p>
          <a:p>
            <a:pPr marL="990600" lvl="1" indent="-533400">
              <a:lnSpc>
                <a:spcPct val="90000"/>
              </a:lnSpc>
            </a:pPr>
            <a:r>
              <a:rPr lang="id-ID" sz="2000"/>
              <a:t>Pilih Menu Analyze, Compare Means, Independent samples t-test </a:t>
            </a:r>
          </a:p>
          <a:p>
            <a:pPr marL="990600" lvl="1" indent="-533400">
              <a:lnSpc>
                <a:spcPct val="90000"/>
              </a:lnSpc>
            </a:pPr>
            <a:r>
              <a:rPr lang="id-ID" sz="2000"/>
              <a:t>Masukkan variable yang akan diuji dan variable grouping (data ordinal)</a:t>
            </a:r>
          </a:p>
          <a:p>
            <a:pPr marL="990600" lvl="1" indent="-533400">
              <a:lnSpc>
                <a:spcPct val="90000"/>
              </a:lnSpc>
            </a:pPr>
            <a:r>
              <a:rPr lang="id-ID" sz="2000"/>
              <a:t>Lakukan Analisa</a:t>
            </a:r>
          </a:p>
        </p:txBody>
      </p:sp>
    </p:spTree>
    <p:extLst>
      <p:ext uri="{BB962C8B-B14F-4D97-AF65-F5344CB8AC3E}">
        <p14:creationId xmlns:p14="http://schemas.microsoft.com/office/powerpoint/2010/main" val="1621172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2492897"/>
            <a:ext cx="8208912" cy="720079"/>
          </a:xfrm>
        </p:spPr>
        <p:txBody>
          <a:bodyPr/>
          <a:lstStyle/>
          <a:p>
            <a:pPr marL="0" indent="0" algn="ctr" fontAlgn="auto">
              <a:spcAft>
                <a:spcPts val="0"/>
              </a:spcAft>
              <a:buNone/>
              <a:defRPr/>
            </a:pPr>
            <a:r>
              <a:rPr lang="en-US" sz="8000" dirty="0" err="1"/>
              <a:t>Terima</a:t>
            </a:r>
            <a:r>
              <a:rPr lang="en-US" sz="8000" dirty="0"/>
              <a:t> </a:t>
            </a:r>
            <a:r>
              <a:rPr lang="en-US" sz="8000" dirty="0" err="1"/>
              <a:t>Kasih</a:t>
            </a:r>
            <a:endParaRPr lang="en-US" sz="8000" dirty="0"/>
          </a:p>
          <a:p>
            <a:pPr marL="0" indent="0" fontAlgn="auto">
              <a:spcAft>
                <a:spcPts val="0"/>
              </a:spcAft>
              <a:buNone/>
              <a:defRPr/>
            </a:pPr>
            <a:endParaRPr lang="en-US" sz="2800" dirty="0"/>
          </a:p>
        </p:txBody>
      </p:sp>
    </p:spTree>
    <p:extLst>
      <p:ext uri="{BB962C8B-B14F-4D97-AF65-F5344CB8AC3E}">
        <p14:creationId xmlns:p14="http://schemas.microsoft.com/office/powerpoint/2010/main" val="1939383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3"/>
          <p:cNvSpPr>
            <a:spLocks noGrp="1" noChangeArrowheads="1"/>
          </p:cNvSpPr>
          <p:nvPr>
            <p:ph type="body" idx="1"/>
          </p:nvPr>
        </p:nvSpPr>
        <p:spPr>
          <a:xfrm>
            <a:off x="457200" y="762000"/>
            <a:ext cx="8229600" cy="5334000"/>
          </a:xfrm>
        </p:spPr>
        <p:txBody>
          <a:bodyPr/>
          <a:lstStyle/>
          <a:p>
            <a:pPr>
              <a:lnSpc>
                <a:spcPct val="90000"/>
              </a:lnSpc>
            </a:pPr>
            <a:r>
              <a:rPr lang="id-ID" sz="2800" dirty="0">
                <a:solidFill>
                  <a:schemeClr val="tx1"/>
                </a:solidFill>
              </a:rPr>
              <a:t>Pengujian hipotesa yang sudah dibahas didasarkan pada asumsi bahwa sampel diambil dari populasi normal atau apabila mendekati normal dikompensasi dengan menggunakan ukuran sampel besar. </a:t>
            </a:r>
          </a:p>
          <a:p>
            <a:pPr>
              <a:lnSpc>
                <a:spcPct val="90000"/>
              </a:lnSpc>
            </a:pPr>
            <a:endParaRPr lang="id-ID" sz="2800" dirty="0">
              <a:solidFill>
                <a:schemeClr val="tx1"/>
              </a:solidFill>
            </a:endParaRPr>
          </a:p>
          <a:p>
            <a:pPr>
              <a:lnSpc>
                <a:spcPct val="90000"/>
              </a:lnSpc>
            </a:pPr>
            <a:r>
              <a:rPr lang="id-ID" sz="2800" dirty="0">
                <a:solidFill>
                  <a:schemeClr val="tx1"/>
                </a:solidFill>
              </a:rPr>
              <a:t>Dalam banyak kasus, sering dijumpai sulitnya mendapatkan kenormalan populasi sehingga dikembangkan alat uji yang bebas distribusi atau yang sering disebut uji non parametrik. Uji ini semakin banyak digunakan apabila data yang tersedia bukan data pengukuran melainkan skala nominal dan ordinal. </a:t>
            </a:r>
          </a:p>
          <a:p>
            <a:pPr>
              <a:lnSpc>
                <a:spcPct val="90000"/>
              </a:lnSpc>
            </a:pPr>
            <a:endParaRPr lang="id-ID" sz="2800" dirty="0">
              <a:solidFill>
                <a:schemeClr val="tx1"/>
              </a:solidFill>
            </a:endParaRPr>
          </a:p>
        </p:txBody>
      </p:sp>
    </p:spTree>
    <p:extLst>
      <p:ext uri="{BB962C8B-B14F-4D97-AF65-F5344CB8AC3E}">
        <p14:creationId xmlns:p14="http://schemas.microsoft.com/office/powerpoint/2010/main" val="17962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3"/>
          <p:cNvSpPr>
            <a:spLocks noGrp="1" noChangeArrowheads="1"/>
          </p:cNvSpPr>
          <p:nvPr>
            <p:ph type="body" idx="1"/>
          </p:nvPr>
        </p:nvSpPr>
        <p:spPr>
          <a:xfrm>
            <a:off x="457200" y="838200"/>
            <a:ext cx="8229600" cy="5029200"/>
          </a:xfrm>
        </p:spPr>
        <p:txBody>
          <a:bodyPr/>
          <a:lstStyle/>
          <a:p>
            <a:r>
              <a:rPr lang="id-ID" sz="3600" dirty="0">
                <a:solidFill>
                  <a:schemeClr val="tx1"/>
                </a:solidFill>
              </a:rPr>
              <a:t>Beberapa metoda yang sering digunakan adalah </a:t>
            </a:r>
          </a:p>
          <a:p>
            <a:pPr>
              <a:buFont typeface="Wingdings" pitchFamily="2" charset="2"/>
              <a:buChar char="Ø"/>
            </a:pPr>
            <a:r>
              <a:rPr lang="id-ID" sz="3600" dirty="0">
                <a:solidFill>
                  <a:schemeClr val="tx1"/>
                </a:solidFill>
              </a:rPr>
              <a:t>Uji Tanda </a:t>
            </a:r>
          </a:p>
          <a:p>
            <a:pPr>
              <a:buFont typeface="Wingdings" pitchFamily="2" charset="2"/>
              <a:buChar char="Ø"/>
            </a:pPr>
            <a:r>
              <a:rPr lang="id-ID" sz="3600" dirty="0">
                <a:solidFill>
                  <a:schemeClr val="tx1"/>
                </a:solidFill>
              </a:rPr>
              <a:t>Uji peringkat bertanda </a:t>
            </a:r>
          </a:p>
          <a:p>
            <a:pPr>
              <a:buFont typeface="Wingdings" pitchFamily="2" charset="2"/>
              <a:buChar char="Ø"/>
            </a:pPr>
            <a:r>
              <a:rPr lang="id-ID" sz="3600" dirty="0">
                <a:solidFill>
                  <a:schemeClr val="tx1"/>
                </a:solidFill>
              </a:rPr>
              <a:t>Uji jumlah peringkat </a:t>
            </a:r>
          </a:p>
          <a:p>
            <a:pPr>
              <a:buFont typeface="Wingdings" pitchFamily="2" charset="2"/>
              <a:buChar char="Ø"/>
            </a:pPr>
            <a:r>
              <a:rPr lang="id-ID" sz="3600" dirty="0">
                <a:solidFill>
                  <a:schemeClr val="tx1"/>
                </a:solidFill>
              </a:rPr>
              <a:t>Uji Kruskal Wallis </a:t>
            </a:r>
          </a:p>
          <a:p>
            <a:pPr>
              <a:buFont typeface="Wingdings" pitchFamily="2" charset="2"/>
              <a:buChar char="Ø"/>
            </a:pPr>
            <a:r>
              <a:rPr lang="id-ID" sz="3600" dirty="0">
                <a:solidFill>
                  <a:schemeClr val="tx1"/>
                </a:solidFill>
              </a:rPr>
              <a:t>Uji runtuk </a:t>
            </a:r>
          </a:p>
          <a:p>
            <a:pPr>
              <a:buFont typeface="Wingdings" pitchFamily="2" charset="2"/>
              <a:buChar char="Ø"/>
            </a:pPr>
            <a:r>
              <a:rPr lang="id-ID" sz="3600" dirty="0">
                <a:solidFill>
                  <a:schemeClr val="tx1"/>
                </a:solidFill>
              </a:rPr>
              <a:t>Koefiesien korelasi peringkat.    </a:t>
            </a:r>
          </a:p>
          <a:p>
            <a:endParaRPr lang="id-ID" sz="3600" dirty="0">
              <a:solidFill>
                <a:schemeClr val="tx1"/>
              </a:solidFill>
            </a:endParaRPr>
          </a:p>
        </p:txBody>
      </p:sp>
    </p:spTree>
    <p:extLst>
      <p:ext uri="{BB962C8B-B14F-4D97-AF65-F5344CB8AC3E}">
        <p14:creationId xmlns:p14="http://schemas.microsoft.com/office/powerpoint/2010/main" val="1326980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457200" y="457200"/>
            <a:ext cx="8229600" cy="685800"/>
          </a:xfrm>
        </p:spPr>
        <p:txBody>
          <a:bodyPr/>
          <a:lstStyle/>
          <a:p>
            <a:r>
              <a:rPr lang="en-US" sz="4000" b="1"/>
              <a:t>UJI TANDA (SIGN TEST)</a:t>
            </a:r>
            <a:r>
              <a:rPr lang="en-US" sz="4000"/>
              <a:t> </a:t>
            </a:r>
            <a:br>
              <a:rPr lang="en-US" sz="4000"/>
            </a:br>
            <a:endParaRPr lang="en-US" sz="4000"/>
          </a:p>
        </p:txBody>
      </p:sp>
      <p:sp>
        <p:nvSpPr>
          <p:cNvPr id="89091" name="Rectangle 3"/>
          <p:cNvSpPr>
            <a:spLocks noGrp="1" noChangeArrowheads="1"/>
          </p:cNvSpPr>
          <p:nvPr>
            <p:ph type="body" idx="1"/>
          </p:nvPr>
        </p:nvSpPr>
        <p:spPr>
          <a:xfrm>
            <a:off x="762000" y="1447800"/>
            <a:ext cx="7924800" cy="4800600"/>
          </a:xfrm>
        </p:spPr>
        <p:txBody>
          <a:bodyPr/>
          <a:lstStyle/>
          <a:p>
            <a:pPr algn="justLow">
              <a:lnSpc>
                <a:spcPct val="90000"/>
              </a:lnSpc>
              <a:spcBef>
                <a:spcPct val="0"/>
              </a:spcBef>
              <a:buClrTx/>
              <a:buSzTx/>
              <a:buFontTx/>
              <a:buNone/>
            </a:pPr>
            <a:r>
              <a:rPr lang="id-ID" sz="3200" dirty="0">
                <a:solidFill>
                  <a:schemeClr val="tx1"/>
                </a:solidFill>
              </a:rPr>
              <a:t>Ukuran pemusatan dari variabel dengan skala nominal atau ordinal tidak dapat menggunakan nilai rata-rata hitung melainkan median, sehingga uji pengujian harus dilakukan dengan menggunakan Median atau nilai tengah lokasi </a:t>
            </a:r>
          </a:p>
          <a:p>
            <a:pPr algn="justLow">
              <a:lnSpc>
                <a:spcPct val="90000"/>
              </a:lnSpc>
              <a:spcBef>
                <a:spcPct val="0"/>
              </a:spcBef>
              <a:buClrTx/>
              <a:buSzTx/>
              <a:buFontTx/>
              <a:buNone/>
            </a:pPr>
            <a:endParaRPr lang="en-US" sz="3200" b="1" i="1" dirty="0">
              <a:solidFill>
                <a:schemeClr val="tx1"/>
              </a:solidFill>
            </a:endParaRPr>
          </a:p>
          <a:p>
            <a:pPr algn="justLow">
              <a:lnSpc>
                <a:spcPct val="90000"/>
              </a:lnSpc>
              <a:spcBef>
                <a:spcPct val="0"/>
              </a:spcBef>
              <a:buClrTx/>
              <a:buSzTx/>
              <a:buFontTx/>
              <a:buNone/>
            </a:pPr>
            <a:r>
              <a:rPr lang="id-ID" sz="3200" b="1" i="1" dirty="0">
                <a:solidFill>
                  <a:schemeClr val="tx1"/>
                </a:solidFill>
              </a:rPr>
              <a:t>Digunakan untuk menguji Median dua sample yang saling terkait apabila populasi tidak normal dan jumlah sampel kecil.</a:t>
            </a:r>
            <a:r>
              <a:rPr lang="id-ID" sz="3200" dirty="0">
                <a:solidFill>
                  <a:schemeClr val="tx1"/>
                </a:solidFill>
              </a:rPr>
              <a:t> </a:t>
            </a:r>
          </a:p>
          <a:p>
            <a:pPr algn="justLow">
              <a:lnSpc>
                <a:spcPct val="90000"/>
              </a:lnSpc>
              <a:spcBef>
                <a:spcPct val="0"/>
              </a:spcBef>
              <a:buClrTx/>
              <a:buSzTx/>
              <a:buFontTx/>
              <a:buNone/>
            </a:pPr>
            <a:endParaRPr lang="id-ID" dirty="0">
              <a:solidFill>
                <a:schemeClr val="tx1"/>
              </a:solidFill>
            </a:endParaRPr>
          </a:p>
          <a:p>
            <a:pPr>
              <a:lnSpc>
                <a:spcPct val="90000"/>
              </a:lnSpc>
            </a:pPr>
            <a:endParaRPr lang="id-ID" dirty="0">
              <a:solidFill>
                <a:schemeClr val="tx1"/>
              </a:solidFill>
            </a:endParaRPr>
          </a:p>
        </p:txBody>
      </p:sp>
    </p:spTree>
    <p:extLst>
      <p:ext uri="{BB962C8B-B14F-4D97-AF65-F5344CB8AC3E}">
        <p14:creationId xmlns:p14="http://schemas.microsoft.com/office/powerpoint/2010/main" val="3026123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sv-SE" sz="4000"/>
              <a:t>1. SAMPEL KECIL DENGAN STATISTIK UJI BINOMIAL</a:t>
            </a:r>
            <a:endParaRPr lang="en-US" sz="4000"/>
          </a:p>
        </p:txBody>
      </p:sp>
      <p:sp>
        <p:nvSpPr>
          <p:cNvPr id="90115" name="Rectangle 3"/>
          <p:cNvSpPr>
            <a:spLocks noGrp="1" noChangeArrowheads="1"/>
          </p:cNvSpPr>
          <p:nvPr>
            <p:ph type="body" idx="1"/>
          </p:nvPr>
        </p:nvSpPr>
        <p:spPr/>
        <p:txBody>
          <a:bodyPr/>
          <a:lstStyle/>
          <a:p>
            <a:pPr marL="812800" indent="-812800" algn="l">
              <a:lnSpc>
                <a:spcPct val="90000"/>
              </a:lnSpc>
            </a:pPr>
            <a:r>
              <a:rPr lang="id-ID" sz="2800" dirty="0">
                <a:solidFill>
                  <a:schemeClr val="tx1"/>
                </a:solidFill>
              </a:rPr>
              <a:t>Hipotesis </a:t>
            </a:r>
          </a:p>
          <a:p>
            <a:pPr marL="812800" indent="-812800" algn="l">
              <a:lnSpc>
                <a:spcPct val="90000"/>
              </a:lnSpc>
              <a:buFont typeface="Wingdings" pitchFamily="2" charset="2"/>
              <a:buNone/>
            </a:pPr>
            <a:r>
              <a:rPr lang="id-ID" sz="2800" dirty="0">
                <a:solidFill>
                  <a:schemeClr val="tx1"/>
                </a:solidFill>
              </a:rPr>
              <a:t>	H0 : 	Median populasi perbedaan kedua sample adalah sama dengan nol (tidak berbeda) </a:t>
            </a:r>
          </a:p>
          <a:p>
            <a:pPr marL="812800" indent="-812800" algn="l">
              <a:lnSpc>
                <a:spcPct val="90000"/>
              </a:lnSpc>
              <a:buFont typeface="Wingdings" pitchFamily="2" charset="2"/>
              <a:buNone/>
            </a:pPr>
            <a:r>
              <a:rPr lang="id-ID" sz="2800" dirty="0">
                <a:solidFill>
                  <a:schemeClr val="tx1"/>
                </a:solidFill>
              </a:rPr>
              <a:t>	H1 : Median populasi perbedaan kedua sample adalah lebih besar dengan nol (berbeda)</a:t>
            </a:r>
          </a:p>
          <a:p>
            <a:pPr marL="812800" indent="-812800" algn="l">
              <a:lnSpc>
                <a:spcPct val="90000"/>
              </a:lnSpc>
              <a:buFont typeface="Wingdings" pitchFamily="2" charset="2"/>
              <a:buNone/>
            </a:pPr>
            <a:r>
              <a:rPr lang="id-ID" sz="2800" dirty="0">
                <a:solidFill>
                  <a:schemeClr val="tx1"/>
                </a:solidFill>
              </a:rPr>
              <a:t>	Contoh : </a:t>
            </a:r>
          </a:p>
          <a:p>
            <a:pPr marL="812800" indent="-812800" algn="l">
              <a:lnSpc>
                <a:spcPct val="90000"/>
              </a:lnSpc>
              <a:buFont typeface="Wingdings" pitchFamily="2" charset="2"/>
              <a:buNone/>
            </a:pPr>
            <a:r>
              <a:rPr lang="id-ID" sz="2800" dirty="0">
                <a:solidFill>
                  <a:schemeClr val="tx1"/>
                </a:solidFill>
              </a:rPr>
              <a:t>	H0 : p = 0.5</a:t>
            </a:r>
          </a:p>
          <a:p>
            <a:pPr marL="812800" indent="-812800" algn="l">
              <a:lnSpc>
                <a:spcPct val="90000"/>
              </a:lnSpc>
              <a:buFont typeface="Wingdings" pitchFamily="2" charset="2"/>
              <a:buNone/>
            </a:pPr>
            <a:r>
              <a:rPr lang="id-ID" sz="2800" dirty="0">
                <a:solidFill>
                  <a:schemeClr val="tx1"/>
                </a:solidFill>
              </a:rPr>
              <a:t>	H1 : p &gt; 0.5 </a:t>
            </a:r>
          </a:p>
          <a:p>
            <a:pPr marL="812800" indent="-812800" algn="l">
              <a:lnSpc>
                <a:spcPct val="90000"/>
              </a:lnSpc>
              <a:buFont typeface="Wingdings" pitchFamily="2" charset="2"/>
              <a:buNone/>
            </a:pPr>
            <a:r>
              <a:rPr lang="id-ID" sz="2800" dirty="0">
                <a:solidFill>
                  <a:schemeClr val="tx1"/>
                </a:solidFill>
              </a:rPr>
              <a:t> 	( p adalah probabilitas perbedaan kedua sample )</a:t>
            </a:r>
          </a:p>
        </p:txBody>
      </p:sp>
    </p:spTree>
    <p:extLst>
      <p:ext uri="{BB962C8B-B14F-4D97-AF65-F5344CB8AC3E}">
        <p14:creationId xmlns:p14="http://schemas.microsoft.com/office/powerpoint/2010/main" val="2626979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3"/>
          <p:cNvSpPr>
            <a:spLocks noGrp="1" noChangeArrowheads="1"/>
          </p:cNvSpPr>
          <p:nvPr>
            <p:ph type="body" idx="1"/>
          </p:nvPr>
        </p:nvSpPr>
        <p:spPr>
          <a:xfrm>
            <a:off x="457200" y="762000"/>
            <a:ext cx="8229600" cy="5105400"/>
          </a:xfrm>
        </p:spPr>
        <p:txBody>
          <a:bodyPr/>
          <a:lstStyle/>
          <a:p>
            <a:pPr marL="990600" lvl="1" indent="-533400">
              <a:buFont typeface="Wingdings" pitchFamily="2" charset="2"/>
              <a:buChar char="q"/>
            </a:pPr>
            <a:r>
              <a:rPr lang="id-ID" dirty="0"/>
              <a:t>Statsitik Hitung </a:t>
            </a:r>
          </a:p>
          <a:p>
            <a:pPr marL="609600" indent="-609600" algn="l">
              <a:buFont typeface="Wingdings" pitchFamily="2" charset="2"/>
              <a:buNone/>
            </a:pPr>
            <a:r>
              <a:rPr lang="id-ID" dirty="0"/>
              <a:t>	</a:t>
            </a:r>
            <a:r>
              <a:rPr lang="id-ID" sz="2800" dirty="0">
                <a:solidFill>
                  <a:schemeClr val="tx1"/>
                </a:solidFill>
              </a:rPr>
              <a:t>Bandingkan kedua pasangan sample dan tetapkan tanda +/-</a:t>
            </a:r>
          </a:p>
          <a:p>
            <a:pPr marL="609600" indent="-609600" algn="l">
              <a:buFont typeface="Wingdings" pitchFamily="2" charset="2"/>
              <a:buNone/>
            </a:pPr>
            <a:r>
              <a:rPr lang="id-ID" sz="2800" dirty="0">
                <a:solidFill>
                  <a:schemeClr val="tx1"/>
                </a:solidFill>
              </a:rPr>
              <a:t>	Hitung frekuensi tanda +/- dan abaikan tanda 0</a:t>
            </a:r>
          </a:p>
          <a:p>
            <a:pPr marL="609600" indent="-609600" algn="l">
              <a:buFont typeface="Wingdings" pitchFamily="2" charset="2"/>
              <a:buNone/>
            </a:pPr>
            <a:r>
              <a:rPr lang="id-ID" sz="2800" dirty="0">
                <a:solidFill>
                  <a:schemeClr val="tx1"/>
                </a:solidFill>
              </a:rPr>
              <a:t>	Pilih frekuensi tada +/- terkecil b</a:t>
            </a:r>
          </a:p>
          <a:p>
            <a:pPr marL="609600" indent="-609600" algn="l">
              <a:buFont typeface="Wingdings" pitchFamily="2" charset="2"/>
              <a:buChar char="q"/>
            </a:pPr>
            <a:r>
              <a:rPr lang="id-ID" sz="2800" dirty="0">
                <a:solidFill>
                  <a:schemeClr val="tx1"/>
                </a:solidFill>
              </a:rPr>
              <a:t>Hitung </a:t>
            </a:r>
          </a:p>
          <a:p>
            <a:pPr marL="609600" indent="-609600" algn="l">
              <a:buFont typeface="Wingdings" pitchFamily="2" charset="2"/>
              <a:buChar char="q"/>
            </a:pPr>
            <a:r>
              <a:rPr lang="id-ID" sz="2800" dirty="0">
                <a:solidFill>
                  <a:schemeClr val="tx1"/>
                </a:solidFill>
              </a:rPr>
              <a:t>Statistik Uji α (taraf nyata) </a:t>
            </a:r>
          </a:p>
        </p:txBody>
      </p:sp>
      <p:sp>
        <p:nvSpPr>
          <p:cNvPr id="91141"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91140" name="Object 4"/>
          <p:cNvGraphicFramePr>
            <a:graphicFrameLocks noChangeAspect="1"/>
          </p:cNvGraphicFramePr>
          <p:nvPr>
            <p:extLst>
              <p:ext uri="{D42A27DB-BD31-4B8C-83A1-F6EECF244321}">
                <p14:modId xmlns:p14="http://schemas.microsoft.com/office/powerpoint/2010/main" val="3286212353"/>
              </p:ext>
            </p:extLst>
          </p:nvPr>
        </p:nvGraphicFramePr>
        <p:xfrm>
          <a:off x="2438400" y="4419600"/>
          <a:ext cx="3733800" cy="1565787"/>
        </p:xfrm>
        <a:graphic>
          <a:graphicData uri="http://schemas.openxmlformats.org/presentationml/2006/ole">
            <mc:AlternateContent xmlns:mc="http://schemas.openxmlformats.org/markup-compatibility/2006">
              <mc:Choice xmlns:v="urn:schemas-microsoft-com:vml" Requires="v">
                <p:oleObj spid="_x0000_s1027" name="Equation" r:id="rId3" imgW="774364" imgH="431613" progId="Equation.3">
                  <p:embed/>
                </p:oleObj>
              </mc:Choice>
              <mc:Fallback>
                <p:oleObj name="Equation" r:id="rId3" imgW="774364" imgH="431613" progId="Equation.3">
                  <p:embed/>
                  <p:pic>
                    <p:nvPicPr>
                      <p:cNvPr id="9114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4419600"/>
                        <a:ext cx="3733800" cy="1565787"/>
                      </a:xfrm>
                      <a:prstGeom prst="rect">
                        <a:avLst/>
                      </a:prstGeom>
                      <a:noFill/>
                    </p:spPr>
                  </p:pic>
                </p:oleObj>
              </mc:Fallback>
            </mc:AlternateContent>
          </a:graphicData>
        </a:graphic>
      </p:graphicFrame>
    </p:spTree>
    <p:extLst>
      <p:ext uri="{BB962C8B-B14F-4D97-AF65-F5344CB8AC3E}">
        <p14:creationId xmlns:p14="http://schemas.microsoft.com/office/powerpoint/2010/main" val="3244428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Rectangle 3"/>
          <p:cNvSpPr>
            <a:spLocks noGrp="1" noChangeArrowheads="1"/>
          </p:cNvSpPr>
          <p:nvPr>
            <p:ph type="body" idx="1"/>
          </p:nvPr>
        </p:nvSpPr>
        <p:spPr>
          <a:xfrm>
            <a:off x="457200" y="914400"/>
            <a:ext cx="8229600" cy="4953000"/>
          </a:xfrm>
        </p:spPr>
        <p:txBody>
          <a:bodyPr/>
          <a:lstStyle/>
          <a:p>
            <a:pPr marL="990600" lvl="1" indent="-533400"/>
            <a:r>
              <a:rPr lang="id-ID" sz="3200" dirty="0"/>
              <a:t>Keputusan</a:t>
            </a:r>
            <a:r>
              <a:rPr lang="id-ID" dirty="0"/>
              <a:t> </a:t>
            </a:r>
          </a:p>
          <a:p>
            <a:pPr marL="990600" lvl="1" indent="-533400">
              <a:buFont typeface="Wingdings" pitchFamily="2" charset="2"/>
              <a:buNone/>
            </a:pPr>
            <a:endParaRPr lang="id-ID" sz="3200" dirty="0"/>
          </a:p>
          <a:p>
            <a:pPr marL="609600" indent="-609600" algn="l">
              <a:buFont typeface="Wingdings" pitchFamily="2" charset="2"/>
              <a:buNone/>
            </a:pPr>
            <a:r>
              <a:rPr lang="id-ID" sz="3200" dirty="0">
                <a:solidFill>
                  <a:schemeClr val="tx1"/>
                </a:solidFill>
              </a:rPr>
              <a:t>	Terima Ho jika </a:t>
            </a:r>
          </a:p>
          <a:p>
            <a:pPr marL="609600" indent="-609600" algn="l">
              <a:buFont typeface="Wingdings" pitchFamily="2" charset="2"/>
              <a:buNone/>
            </a:pPr>
            <a:r>
              <a:rPr lang="id-ID" sz="3200" dirty="0">
                <a:solidFill>
                  <a:schemeClr val="tx1"/>
                </a:solidFill>
              </a:rPr>
              <a:t>	- </a:t>
            </a:r>
            <a:r>
              <a:rPr lang="en-US" sz="3200" dirty="0">
                <a:solidFill>
                  <a:schemeClr val="tx1"/>
                </a:solidFill>
              </a:rPr>
              <a:t>b </a:t>
            </a:r>
            <a:r>
              <a:rPr lang="en-US" sz="3200" dirty="0" err="1">
                <a:solidFill>
                  <a:schemeClr val="tx1"/>
                </a:solidFill>
              </a:rPr>
              <a:t>uji</a:t>
            </a:r>
            <a:r>
              <a:rPr lang="en-US" sz="3200" dirty="0">
                <a:solidFill>
                  <a:schemeClr val="tx1"/>
                </a:solidFill>
              </a:rPr>
              <a:t> </a:t>
            </a:r>
            <a:r>
              <a:rPr lang="id-ID" sz="3200" dirty="0">
                <a:solidFill>
                  <a:schemeClr val="tx1"/>
                </a:solidFill>
              </a:rPr>
              <a:t>&lt; statistik hitung, atau </a:t>
            </a:r>
          </a:p>
          <a:p>
            <a:pPr marL="609600" indent="-609600" algn="l">
              <a:buFont typeface="Wingdings" pitchFamily="2" charset="2"/>
              <a:buNone/>
            </a:pPr>
            <a:r>
              <a:rPr lang="id-ID" sz="3200" dirty="0">
                <a:solidFill>
                  <a:schemeClr val="tx1"/>
                </a:solidFill>
              </a:rPr>
              <a:t>	- b hitung &gt; b uji </a:t>
            </a:r>
          </a:p>
          <a:p>
            <a:pPr marL="609600" indent="-609600" algn="l">
              <a:buFont typeface="Wingdings" pitchFamily="2" charset="2"/>
              <a:buNone/>
            </a:pPr>
            <a:r>
              <a:rPr lang="id-ID" sz="3200" dirty="0">
                <a:solidFill>
                  <a:schemeClr val="tx1"/>
                </a:solidFill>
              </a:rPr>
              <a:t>	Tolak Ho jika </a:t>
            </a:r>
          </a:p>
          <a:p>
            <a:pPr marL="609600" indent="-609600" algn="l">
              <a:buFont typeface="Wingdings" pitchFamily="2" charset="2"/>
              <a:buNone/>
            </a:pPr>
            <a:r>
              <a:rPr lang="id-ID" sz="3200" dirty="0">
                <a:solidFill>
                  <a:schemeClr val="tx1"/>
                </a:solidFill>
              </a:rPr>
              <a:t>	- </a:t>
            </a:r>
            <a:r>
              <a:rPr lang="en-US" sz="3200" dirty="0">
                <a:solidFill>
                  <a:schemeClr val="tx1"/>
                </a:solidFill>
              </a:rPr>
              <a:t>b </a:t>
            </a:r>
            <a:r>
              <a:rPr lang="en-US" sz="3200" dirty="0" err="1">
                <a:solidFill>
                  <a:schemeClr val="tx1"/>
                </a:solidFill>
              </a:rPr>
              <a:t>uji</a:t>
            </a:r>
            <a:r>
              <a:rPr lang="en-US" sz="3200" dirty="0">
                <a:solidFill>
                  <a:schemeClr val="tx1"/>
                </a:solidFill>
              </a:rPr>
              <a:t> </a:t>
            </a:r>
            <a:r>
              <a:rPr lang="id-ID" sz="3200" dirty="0">
                <a:solidFill>
                  <a:schemeClr val="tx1"/>
                </a:solidFill>
              </a:rPr>
              <a:t>&gt; statistik hitung, atau </a:t>
            </a:r>
          </a:p>
          <a:p>
            <a:pPr marL="609600" indent="-609600" algn="l">
              <a:buFont typeface="Wingdings" pitchFamily="2" charset="2"/>
              <a:buNone/>
            </a:pPr>
            <a:r>
              <a:rPr lang="id-ID" sz="3200" dirty="0">
                <a:solidFill>
                  <a:schemeClr val="tx1"/>
                </a:solidFill>
              </a:rPr>
              <a:t>	- b hitung &lt; b uji </a:t>
            </a:r>
          </a:p>
        </p:txBody>
      </p:sp>
    </p:spTree>
    <p:extLst>
      <p:ext uri="{BB962C8B-B14F-4D97-AF65-F5344CB8AC3E}">
        <p14:creationId xmlns:p14="http://schemas.microsoft.com/office/powerpoint/2010/main" val="3812734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marL="1117600" indent="-1117600"/>
            <a:r>
              <a:rPr lang="en-US" sz="4000"/>
              <a:t>2. SAMPEL BESAR DENGAN STATISTIK NORMAL </a:t>
            </a:r>
          </a:p>
        </p:txBody>
      </p:sp>
      <p:sp>
        <p:nvSpPr>
          <p:cNvPr id="93187" name="Rectangle 3"/>
          <p:cNvSpPr>
            <a:spLocks noGrp="1" noChangeArrowheads="1"/>
          </p:cNvSpPr>
          <p:nvPr>
            <p:ph type="body" idx="1"/>
          </p:nvPr>
        </p:nvSpPr>
        <p:spPr>
          <a:xfrm>
            <a:off x="457200" y="1600200"/>
            <a:ext cx="8458200" cy="4525963"/>
          </a:xfrm>
        </p:spPr>
        <p:txBody>
          <a:bodyPr/>
          <a:lstStyle/>
          <a:p>
            <a:pPr marL="990600" lvl="1" indent="-533400">
              <a:lnSpc>
                <a:spcPct val="90000"/>
              </a:lnSpc>
            </a:pPr>
            <a:r>
              <a:rPr lang="id-ID" dirty="0"/>
              <a:t>Hipotesis</a:t>
            </a:r>
          </a:p>
          <a:p>
            <a:pPr marL="609600" indent="-609600" algn="l">
              <a:lnSpc>
                <a:spcPct val="90000"/>
              </a:lnSpc>
              <a:buFont typeface="Wingdings" pitchFamily="2" charset="2"/>
              <a:buNone/>
            </a:pPr>
            <a:r>
              <a:rPr lang="id-ID" sz="2800" dirty="0"/>
              <a:t>	 </a:t>
            </a:r>
            <a:r>
              <a:rPr lang="id-ID" sz="3200" dirty="0">
                <a:solidFill>
                  <a:schemeClr val="tx1"/>
                </a:solidFill>
              </a:rPr>
              <a:t>Ho : Median populasi perbedaan kedua sample tidak berbeda</a:t>
            </a:r>
          </a:p>
          <a:p>
            <a:pPr marL="609600" indent="-609600" algn="l">
              <a:lnSpc>
                <a:spcPct val="90000"/>
              </a:lnSpc>
              <a:buFont typeface="Wingdings" pitchFamily="2" charset="2"/>
              <a:buNone/>
            </a:pPr>
            <a:r>
              <a:rPr lang="id-ID" sz="3200" dirty="0">
                <a:solidFill>
                  <a:schemeClr val="tx1"/>
                </a:solidFill>
              </a:rPr>
              <a:t>	H1 : Median populasi perbedaan kedua sample berbeda</a:t>
            </a:r>
          </a:p>
          <a:p>
            <a:pPr marL="609600" indent="-609600" algn="l">
              <a:lnSpc>
                <a:spcPct val="90000"/>
              </a:lnSpc>
              <a:buFont typeface="Wingdings" pitchFamily="2" charset="2"/>
              <a:buNone/>
            </a:pPr>
            <a:r>
              <a:rPr lang="id-ID" sz="3200" dirty="0">
                <a:solidFill>
                  <a:schemeClr val="tx1"/>
                </a:solidFill>
              </a:rPr>
              <a:t>	 Ho : p = 0.5</a:t>
            </a:r>
          </a:p>
          <a:p>
            <a:pPr marL="609600" indent="-609600" algn="l">
              <a:lnSpc>
                <a:spcPct val="90000"/>
              </a:lnSpc>
              <a:buFont typeface="Wingdings" pitchFamily="2" charset="2"/>
              <a:buNone/>
            </a:pPr>
            <a:r>
              <a:rPr lang="id-ID" sz="3200" dirty="0">
                <a:solidFill>
                  <a:schemeClr val="tx1"/>
                </a:solidFill>
              </a:rPr>
              <a:t>	H1 : p &gt; 0.5 </a:t>
            </a:r>
          </a:p>
          <a:p>
            <a:pPr marL="609600" indent="-609600" algn="l">
              <a:lnSpc>
                <a:spcPct val="90000"/>
              </a:lnSpc>
              <a:buFont typeface="Wingdings" pitchFamily="2" charset="2"/>
              <a:buNone/>
            </a:pPr>
            <a:r>
              <a:rPr lang="id-ID" sz="3200" dirty="0">
                <a:solidFill>
                  <a:schemeClr val="tx1"/>
                </a:solidFill>
              </a:rPr>
              <a:t>     ( p adalah probabilitas kedua sample berbeda )</a:t>
            </a:r>
          </a:p>
        </p:txBody>
      </p:sp>
    </p:spTree>
    <p:extLst>
      <p:ext uri="{BB962C8B-B14F-4D97-AF65-F5344CB8AC3E}">
        <p14:creationId xmlns:p14="http://schemas.microsoft.com/office/powerpoint/2010/main" val="2592491649"/>
      </p:ext>
    </p:extLst>
  </p:cSld>
  <p:clrMapOvr>
    <a:masterClrMapping/>
  </p:clrMapOvr>
</p:sld>
</file>

<file path=ppt/theme/theme1.xml><?xml version="1.0" encoding="utf-8"?>
<a:theme xmlns:a="http://schemas.openxmlformats.org/drawingml/2006/main" name="0-Blanko-PPT-sesi-1 Baru (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0-Blanko-PPT-sesi-1 Baru (3)</Template>
  <TotalTime>559</TotalTime>
  <Words>1114</Words>
  <Application>Microsoft Office PowerPoint</Application>
  <PresentationFormat>On-screen Show (4:3)</PresentationFormat>
  <Paragraphs>170</Paragraphs>
  <Slides>25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Calibri</vt:lpstr>
      <vt:lpstr>Courier New</vt:lpstr>
      <vt:lpstr>Wingdings</vt:lpstr>
      <vt:lpstr>0-Blanko-PPT-sesi-1 Baru (3)</vt:lpstr>
      <vt:lpstr>Equation</vt:lpstr>
      <vt:lpstr>Dra Safitri M  M.Si</vt:lpstr>
      <vt:lpstr>Tujuan Akhir Pembelajaran</vt:lpstr>
      <vt:lpstr>PowerPoint Presentation</vt:lpstr>
      <vt:lpstr>PowerPoint Presentation</vt:lpstr>
      <vt:lpstr>UJI TANDA (SIGN TEST)  </vt:lpstr>
      <vt:lpstr>1. SAMPEL KECIL DENGAN STATISTIK UJI BINOMIAL</vt:lpstr>
      <vt:lpstr>PowerPoint Presentation</vt:lpstr>
      <vt:lpstr>PowerPoint Presentation</vt:lpstr>
      <vt:lpstr>2. SAMPEL BESAR DENGAN STATISTIK NORMAL </vt:lpstr>
      <vt:lpstr>PowerPoint Presentation</vt:lpstr>
      <vt:lpstr>PowerPoint Presentation</vt:lpstr>
      <vt:lpstr>UJI PERINGKAT BERTANDA (WILCOXON TEST)</vt:lpstr>
      <vt:lpstr>Langkah</vt:lpstr>
      <vt:lpstr>PowerPoint Presentation</vt:lpstr>
      <vt:lpstr>PowerPoint Presentation</vt:lpstr>
      <vt:lpstr>PowerPoint Presentation</vt:lpstr>
      <vt:lpstr>UJI MATT-WHITNEY TEST</vt:lpstr>
      <vt:lpstr>PowerPoint Presentation</vt:lpstr>
      <vt:lpstr>PowerPoint Presentation</vt:lpstr>
      <vt:lpstr>PowerPoint Presentation</vt:lpstr>
      <vt:lpstr>UJI KORELASI PERINGKAT SPEARMAN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Mulyo.W</dc:creator>
  <cp:lastModifiedBy>Safitri Mursyid</cp:lastModifiedBy>
  <cp:revision>53</cp:revision>
  <dcterms:created xsi:type="dcterms:W3CDTF">2019-09-17T08:27:08Z</dcterms:created>
  <dcterms:modified xsi:type="dcterms:W3CDTF">2020-08-26T03:24:13Z</dcterms:modified>
</cp:coreProperties>
</file>