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62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33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MANAJEMEN SDM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FEB 305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MANAJEMEN SDM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id-ID" smtClean="0"/>
              <a:t>FEB 305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C89058-17A9-48E0-8DD3-D4AE17336B67}" type="slidenum">
              <a:rPr lang="ar-BH" altLang="id-ID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id-ID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id-ID" alt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0AC05C-4A7C-4A45-901A-38212C193BC9}" type="slidenum">
              <a:rPr lang="ar-BH" altLang="id-ID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id-ID" smtClean="0"/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d-ID" smtClean="0"/>
              <a:t>Lighting exp – individual processes play a major role in shaping workers attitudes and behaviour</a:t>
            </a:r>
          </a:p>
          <a:p>
            <a:pPr eaLnBrk="1" hangingPunct="1"/>
            <a:endParaRPr lang="en-US" altLang="id-ID" smtClean="0"/>
          </a:p>
          <a:p>
            <a:pPr eaLnBrk="1" hangingPunct="1"/>
            <a:r>
              <a:rPr lang="en-US" altLang="id-ID" smtClean="0"/>
              <a:t>Piecework incentive pay – social processes play a major role in shaping workers attitudes and behavior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05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70D558-4B68-4F32-9791-CAC66752C92C}" type="slidenum">
              <a:rPr lang="ar-BH" altLang="id-ID" b="0">
                <a:cs typeface="Times New Roman" pitchFamily="18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en-US" altLang="id-ID" b="0">
              <a:cs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d-ID" smtClean="0"/>
              <a:t>Lighting exp – individual processes play a major role in shaping workers attitudes and behaviour</a:t>
            </a:r>
          </a:p>
          <a:p>
            <a:pPr eaLnBrk="1" hangingPunct="1"/>
            <a:endParaRPr lang="en-US" altLang="id-ID" smtClean="0"/>
          </a:p>
          <a:p>
            <a:pPr eaLnBrk="1" hangingPunct="1"/>
            <a:r>
              <a:rPr lang="en-US" altLang="id-ID" smtClean="0"/>
              <a:t>Piecework incentive pay – social processes play a major role in shaping workers attitudes and behavior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787657-855F-4D0B-8BD3-D7F04AFB4A28}" type="slidenum">
              <a:rPr lang="ar-BH" altLang="id-ID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id-ID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alt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id-ID" sz="1200">
                <a:latin typeface="Times New Roman" pitchFamily="18" charset="0"/>
              </a:rPr>
              <a:t>26</a:t>
            </a: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d-ID" altLang="id-ID"/>
          </a:p>
        </p:txBody>
      </p:sp>
      <p:sp>
        <p:nvSpPr>
          <p:cNvPr id="7168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/>
        </p:spPr>
      </p:sp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id-ID" alt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025D75-7AF2-44AF-B694-F10A9DEEA988}" type="slidenum">
              <a:rPr lang="ar-BH" altLang="id-ID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id-ID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d-ID" smtClean="0"/>
              <a:t>Mgt science – development of mathematical model for simulation</a:t>
            </a:r>
          </a:p>
          <a:p>
            <a:pPr eaLnBrk="1" hangingPunct="1"/>
            <a:r>
              <a:rPr lang="en-US" altLang="id-ID" smtClean="0"/>
              <a:t>Operations mgt – using theses mathematical model to simulate an aircraft that can be used to train new pilots</a:t>
            </a:r>
          </a:p>
          <a:p>
            <a:pPr eaLnBrk="1" hangingPunct="1"/>
            <a:r>
              <a:rPr lang="en-US" altLang="id-ID" smtClean="0"/>
              <a:t>Operation mgt is applied mgt science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055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F22082-B7C2-4D33-8914-9D094853F6FD}" type="slidenum">
              <a:rPr lang="ar-BH" altLang="id-ID" b="0">
                <a:cs typeface="Times New Roman" pitchFamily="18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en-US" altLang="id-ID" b="0">
              <a:cs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id-ID" smtClean="0"/>
              <a:t>Mgt science – development of mathematical model for simulation</a:t>
            </a:r>
          </a:p>
          <a:p>
            <a:pPr eaLnBrk="1" hangingPunct="1"/>
            <a:r>
              <a:rPr lang="en-US" altLang="id-ID" smtClean="0"/>
              <a:t>Operations mgt – using theses mathematical model to simulate an aircraft that can be used to train new pilots</a:t>
            </a:r>
          </a:p>
          <a:p>
            <a:pPr eaLnBrk="1" hangingPunct="1"/>
            <a:r>
              <a:rPr lang="en-US" altLang="id-ID" smtClean="0"/>
              <a:t>Operation mgt is applied mgt science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d-ID" smtClean="0"/>
              <a:t>FEB 305 - Manajemen SDM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0350"/>
            <a:ext cx="8077200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3962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96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96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39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3400" y="260350"/>
            <a:ext cx="8077200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396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96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3400" y="3810000"/>
            <a:ext cx="396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9624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4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0350"/>
            <a:ext cx="8077200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19200"/>
            <a:ext cx="3962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9624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46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0350"/>
            <a:ext cx="8077200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80772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810000"/>
            <a:ext cx="80772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458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d-ID" smtClean="0"/>
              <a:t>FEB 305 - Manajemen SDM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6097 - Rina Anindita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smtClean="0"/>
              <a:t>FEB 305 - Manajemen SDM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6097 - Rina Anindita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SEJARAH ILMU MANAJEMEN </a:t>
            </a:r>
            <a:b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d-I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id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097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id-ID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RINA ANINDITA</a:t>
            </a:r>
            <a:endParaRPr 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STUDI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</a:t>
            </a:r>
            <a:r>
              <a:rPr lang="id-ID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 </a:t>
            </a: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 smtClean="0"/>
              <a:t>ARS 105</a:t>
            </a:r>
            <a:endParaRPr lang="en-US" sz="2000" dirty="0" smtClean="0"/>
          </a:p>
          <a:p>
            <a:r>
              <a:rPr lang="en-US" sz="2000" dirty="0" smtClean="0"/>
              <a:t>|</a:t>
            </a:r>
          </a:p>
          <a:p>
            <a:r>
              <a:rPr lang="id-ID" sz="2000" dirty="0" smtClean="0"/>
              <a:t>MANAJEMEN SUMBER DAYA MANUSIA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Fredrick Taylor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73238"/>
            <a:ext cx="7926388" cy="4475162"/>
          </a:xfrm>
        </p:spPr>
        <p:txBody>
          <a:bodyPr/>
          <a:lstStyle/>
          <a:p>
            <a:pPr eaLnBrk="1" hangingPunct="1"/>
            <a:r>
              <a:rPr lang="en-US" altLang="id-ID" b="1" smtClean="0">
                <a:solidFill>
                  <a:srgbClr val="003366"/>
                </a:solidFill>
                <a:cs typeface="Arial" pitchFamily="34" charset="0"/>
              </a:rPr>
              <a:t>Soldiering</a:t>
            </a:r>
            <a:r>
              <a:rPr lang="en-US" altLang="id-ID" smtClean="0">
                <a:solidFill>
                  <a:srgbClr val="003366"/>
                </a:solidFill>
                <a:cs typeface="Arial" pitchFamily="34" charset="0"/>
              </a:rPr>
              <a:t> Employees deliberately working at a slow pace</a:t>
            </a:r>
          </a:p>
          <a:p>
            <a:pPr eaLnBrk="1" hangingPunct="1"/>
            <a:endParaRPr lang="en-US" altLang="id-ID" smtClean="0">
              <a:solidFill>
                <a:srgbClr val="003366"/>
              </a:solidFill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en-US" altLang="id-ID" b="1" smtClean="0">
                <a:solidFill>
                  <a:srgbClr val="003366"/>
                </a:solidFill>
                <a:cs typeface="Arial" pitchFamily="34" charset="0"/>
              </a:rPr>
              <a:t>To increase the efficiency of the individual worker</a:t>
            </a:r>
          </a:p>
          <a:p>
            <a:pPr lvl="1" eaLnBrk="1" hangingPunct="1"/>
            <a:r>
              <a:rPr lang="en-US" altLang="id-ID" smtClean="0">
                <a:solidFill>
                  <a:srgbClr val="003366"/>
                </a:solidFill>
                <a:cs typeface="Arial" pitchFamily="34" charset="0"/>
              </a:rPr>
              <a:t>Redesigned Jobs: Observe, Select, Train , Implement PPS</a:t>
            </a:r>
          </a:p>
          <a:p>
            <a:pPr lvl="1" eaLnBrk="1" hangingPunct="1"/>
            <a:endParaRPr lang="en-US" altLang="id-ID" b="0" smtClean="0">
              <a:solidFill>
                <a:srgbClr val="003366"/>
              </a:solidFill>
              <a:cs typeface="Arial" pitchFamily="34" charset="0"/>
            </a:endParaRPr>
          </a:p>
          <a:p>
            <a:pPr lvl="1" eaLnBrk="1" hangingPunct="1"/>
            <a:r>
              <a:rPr lang="en-US" altLang="id-ID" smtClean="0">
                <a:solidFill>
                  <a:srgbClr val="003366"/>
                </a:solidFill>
                <a:cs typeface="Arial" pitchFamily="34" charset="0"/>
              </a:rPr>
              <a:t>Piecework pay system – Any work that is produced above the target level of output will be paid by the piece</a:t>
            </a:r>
          </a:p>
          <a:p>
            <a:pPr lvl="1" eaLnBrk="1" hangingPunct="1"/>
            <a:endParaRPr lang="en-US" altLang="id-ID" smtClean="0">
              <a:solidFill>
                <a:srgbClr val="003366"/>
              </a:solidFill>
              <a:cs typeface="Arial" pitchFamily="34" charset="0"/>
            </a:endParaRPr>
          </a:p>
          <a:p>
            <a:pPr lvl="1" eaLnBrk="1" hangingPunct="1"/>
            <a:r>
              <a:rPr lang="en-US" altLang="id-ID" smtClean="0">
                <a:solidFill>
                  <a:srgbClr val="003366"/>
                </a:solidFill>
                <a:cs typeface="Arial" pitchFamily="34" charset="0"/>
              </a:rPr>
              <a:t>Rest periods</a:t>
            </a:r>
            <a:endParaRPr lang="en-US" altLang="id-ID" smtClean="0"/>
          </a:p>
        </p:txBody>
      </p:sp>
      <p:pic>
        <p:nvPicPr>
          <p:cNvPr id="13316" name="Picture 9" descr="Fredrick Tay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33375"/>
            <a:ext cx="97790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57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Arial Narrow" pitchFamily="34" charset="0"/>
              </a:rPr>
              <a:t>Frank and Lillian Gilbreth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id-ID" sz="2400" b="1" smtClean="0">
              <a:latin typeface="Comic Sans MS" pitchFamily="66" charset="0"/>
            </a:endParaRPr>
          </a:p>
          <a:p>
            <a:pPr eaLnBrk="1" hangingPunct="1">
              <a:buFontTx/>
              <a:buNone/>
            </a:pPr>
            <a:r>
              <a:rPr lang="en-US" altLang="id-ID" sz="2400" smtClean="0"/>
              <a:t>(Husband and Wife) Industrial engineers</a:t>
            </a:r>
            <a:endParaRPr lang="en-US" altLang="id-ID" sz="24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id-ID" sz="2400" smtClean="0"/>
              <a:t> </a:t>
            </a:r>
            <a:endParaRPr lang="en-US" altLang="id-ID" sz="24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id-ID" sz="2400" smtClean="0"/>
              <a:t>Frank 		</a:t>
            </a:r>
            <a:r>
              <a:rPr lang="en-US" altLang="id-ID" sz="2400" b="1" i="1" smtClean="0"/>
              <a:t>Bricklaying</a:t>
            </a:r>
            <a:endParaRPr lang="en-US" altLang="id-ID" sz="24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id-ID" sz="2400" smtClean="0"/>
              <a:t>			Standardization of Materials</a:t>
            </a:r>
            <a:endParaRPr lang="en-US" altLang="id-ID" sz="24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id-ID" sz="2400" smtClean="0"/>
              <a:t>			Procedures to perform the job</a:t>
            </a:r>
            <a:endParaRPr lang="en-US" altLang="id-ID" sz="24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id-ID" sz="2400" smtClean="0"/>
              <a:t>			Result- Increase output by 200%</a:t>
            </a:r>
            <a:endParaRPr lang="en-US" altLang="id-ID" sz="24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id-ID" sz="2400" smtClean="0"/>
              <a:t> </a:t>
            </a:r>
            <a:endParaRPr lang="en-US" altLang="id-ID" sz="24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id-ID" sz="2400" smtClean="0"/>
              <a:t>Lillian	     	Industrial psychology + Personnel mgt</a:t>
            </a:r>
          </a:p>
          <a:p>
            <a:pPr eaLnBrk="1" hangingPunct="1">
              <a:buFontTx/>
              <a:buNone/>
            </a:pPr>
            <a:endParaRPr lang="en-US" altLang="id-ID" sz="240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id-ID" sz="2400" smtClean="0">
                <a:cs typeface="Times New Roman" pitchFamily="18" charset="0"/>
              </a:rPr>
              <a:t>Both		“Cheaper by the Dozen”</a:t>
            </a:r>
          </a:p>
          <a:p>
            <a:pPr eaLnBrk="1" hangingPunct="1"/>
            <a:endParaRPr lang="en-US" altLang="id-ID" sz="2400" smtClean="0"/>
          </a:p>
        </p:txBody>
      </p:sp>
      <p:pic>
        <p:nvPicPr>
          <p:cNvPr id="14340" name="Picture 5" descr="Frank and Lillian Gilbr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2553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004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Henry Gantt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44675"/>
            <a:ext cx="3822700" cy="4403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id-ID" b="1" smtClean="0"/>
              <a:t> Developed other techniques, including the Gantt chart, to improve working efficiency through planning/scheduling</a:t>
            </a:r>
            <a:r>
              <a:rPr lang="en-US" altLang="id-ID" b="1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4" name="Picture 8" descr="ganttchar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005263"/>
            <a:ext cx="3394075" cy="2438400"/>
          </a:xfrm>
        </p:spPr>
      </p:pic>
      <p:pic>
        <p:nvPicPr>
          <p:cNvPr id="15365" name="Picture 10" descr="Henry_Gant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341438"/>
            <a:ext cx="2055813" cy="2417762"/>
          </a:xfrm>
        </p:spPr>
      </p:pic>
    </p:spTree>
    <p:extLst>
      <p:ext uri="{BB962C8B-B14F-4D97-AF65-F5344CB8AC3E}">
        <p14:creationId xmlns:p14="http://schemas.microsoft.com/office/powerpoint/2010/main" val="319074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7350" y="768350"/>
            <a:ext cx="8634413" cy="55499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6E0043"/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d-ID" altLang="id-ID" b="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514350" y="871538"/>
            <a:ext cx="8377238" cy="4708525"/>
            <a:chOff x="324" y="549"/>
            <a:chExt cx="5277" cy="2966"/>
          </a:xfrm>
        </p:grpSpPr>
        <p:sp>
          <p:nvSpPr>
            <p:cNvPr id="16390" name="Freeform 4"/>
            <p:cNvSpPr>
              <a:spLocks/>
            </p:cNvSpPr>
            <p:nvPr/>
          </p:nvSpPr>
          <p:spPr bwMode="auto">
            <a:xfrm>
              <a:off x="413" y="966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8BF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391" name="Freeform 5"/>
            <p:cNvSpPr>
              <a:spLocks/>
            </p:cNvSpPr>
            <p:nvPr/>
          </p:nvSpPr>
          <p:spPr bwMode="auto">
            <a:xfrm>
              <a:off x="413" y="1004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B5E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392" name="Freeform 6"/>
            <p:cNvSpPr>
              <a:spLocks/>
            </p:cNvSpPr>
            <p:nvPr/>
          </p:nvSpPr>
          <p:spPr bwMode="auto">
            <a:xfrm>
              <a:off x="413" y="1134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D1D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393" name="Freeform 7"/>
            <p:cNvSpPr>
              <a:spLocks/>
            </p:cNvSpPr>
            <p:nvPr/>
          </p:nvSpPr>
          <p:spPr bwMode="auto">
            <a:xfrm>
              <a:off x="411" y="1076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8BF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394" name="Freeform 8"/>
            <p:cNvSpPr>
              <a:spLocks/>
            </p:cNvSpPr>
            <p:nvPr/>
          </p:nvSpPr>
          <p:spPr bwMode="auto">
            <a:xfrm>
              <a:off x="411" y="1114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B5E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395" name="Freeform 9"/>
            <p:cNvSpPr>
              <a:spLocks/>
            </p:cNvSpPr>
            <p:nvPr/>
          </p:nvSpPr>
          <p:spPr bwMode="auto">
            <a:xfrm>
              <a:off x="411" y="1244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D1D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396" name="Freeform 10"/>
            <p:cNvSpPr>
              <a:spLocks/>
            </p:cNvSpPr>
            <p:nvPr/>
          </p:nvSpPr>
          <p:spPr bwMode="auto">
            <a:xfrm>
              <a:off x="409" y="1137"/>
              <a:ext cx="425" cy="6"/>
            </a:xfrm>
            <a:custGeom>
              <a:avLst/>
              <a:gdLst>
                <a:gd name="T0" fmla="*/ 424 w 425"/>
                <a:gd name="T1" fmla="*/ 0 h 6"/>
                <a:gd name="T2" fmla="*/ 0 w 425"/>
                <a:gd name="T3" fmla="*/ 0 h 6"/>
                <a:gd name="T4" fmla="*/ 0 w 425"/>
                <a:gd name="T5" fmla="*/ 5 h 6"/>
                <a:gd name="T6" fmla="*/ 424 w 425"/>
                <a:gd name="T7" fmla="*/ 5 h 6"/>
                <a:gd name="T8" fmla="*/ 424 w 42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6"/>
                <a:gd name="T17" fmla="*/ 425 w 42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6">
                  <a:moveTo>
                    <a:pt x="42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24" y="5"/>
                  </a:lnTo>
                  <a:lnTo>
                    <a:pt x="424" y="0"/>
                  </a:lnTo>
                </a:path>
              </a:pathLst>
            </a:custGeom>
            <a:solidFill>
              <a:srgbClr val="DCD1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397" name="Freeform 11"/>
            <p:cNvSpPr>
              <a:spLocks/>
            </p:cNvSpPr>
            <p:nvPr/>
          </p:nvSpPr>
          <p:spPr bwMode="auto">
            <a:xfrm>
              <a:off x="409" y="968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8BF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398" name="Freeform 12"/>
            <p:cNvSpPr>
              <a:spLocks/>
            </p:cNvSpPr>
            <p:nvPr/>
          </p:nvSpPr>
          <p:spPr bwMode="auto">
            <a:xfrm>
              <a:off x="409" y="1006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B5E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399" name="Freeform 13"/>
            <p:cNvSpPr>
              <a:spLocks/>
            </p:cNvSpPr>
            <p:nvPr/>
          </p:nvSpPr>
          <p:spPr bwMode="auto">
            <a:xfrm>
              <a:off x="409" y="1136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D1D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00" name="Freeform 14"/>
            <p:cNvSpPr>
              <a:spLocks/>
            </p:cNvSpPr>
            <p:nvPr/>
          </p:nvSpPr>
          <p:spPr bwMode="auto">
            <a:xfrm>
              <a:off x="419" y="1119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C5DD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01" name="Rectangle 15"/>
            <p:cNvSpPr>
              <a:spLocks noChangeArrowheads="1"/>
            </p:cNvSpPr>
            <p:nvPr/>
          </p:nvSpPr>
          <p:spPr bwMode="auto">
            <a:xfrm>
              <a:off x="324" y="1530"/>
              <a:ext cx="73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 b="0">
                  <a:solidFill>
                    <a:srgbClr val="000000"/>
                  </a:solidFill>
                </a:rPr>
                <a:t>1. Design  </a:t>
              </a:r>
            </a:p>
          </p:txBody>
        </p:sp>
        <p:sp>
          <p:nvSpPr>
            <p:cNvPr id="16402" name="Rectangle 16"/>
            <p:cNvSpPr>
              <a:spLocks noChangeArrowheads="1"/>
            </p:cNvSpPr>
            <p:nvPr/>
          </p:nvSpPr>
          <p:spPr bwMode="auto">
            <a:xfrm>
              <a:off x="324" y="1818"/>
              <a:ext cx="114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 b="0">
                  <a:solidFill>
                    <a:srgbClr val="000000"/>
                  </a:solidFill>
                </a:rPr>
                <a:t>2. Purchase Parts</a:t>
              </a:r>
            </a:p>
          </p:txBody>
        </p:sp>
        <p:sp>
          <p:nvSpPr>
            <p:cNvPr id="16403" name="Rectangle 17"/>
            <p:cNvSpPr>
              <a:spLocks noChangeArrowheads="1"/>
            </p:cNvSpPr>
            <p:nvPr/>
          </p:nvSpPr>
          <p:spPr bwMode="auto">
            <a:xfrm>
              <a:off x="324" y="2106"/>
              <a:ext cx="1224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 b="0">
                  <a:solidFill>
                    <a:srgbClr val="000000"/>
                  </a:solidFill>
                </a:rPr>
                <a:t>3. Fabricate Bodies</a:t>
              </a:r>
            </a:p>
          </p:txBody>
        </p:sp>
        <p:sp>
          <p:nvSpPr>
            <p:cNvPr id="16404" name="Rectangle 18"/>
            <p:cNvSpPr>
              <a:spLocks noChangeArrowheads="1"/>
            </p:cNvSpPr>
            <p:nvPr/>
          </p:nvSpPr>
          <p:spPr bwMode="auto">
            <a:xfrm>
              <a:off x="324" y="2394"/>
              <a:ext cx="126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 b="0">
                  <a:solidFill>
                    <a:srgbClr val="000000"/>
                  </a:solidFill>
                </a:rPr>
                <a:t>4. Fabricate Frames</a:t>
              </a:r>
            </a:p>
          </p:txBody>
        </p:sp>
        <p:sp>
          <p:nvSpPr>
            <p:cNvPr id="16405" name="Rectangle 19"/>
            <p:cNvSpPr>
              <a:spLocks noChangeArrowheads="1"/>
            </p:cNvSpPr>
            <p:nvPr/>
          </p:nvSpPr>
          <p:spPr bwMode="auto">
            <a:xfrm>
              <a:off x="324" y="2682"/>
              <a:ext cx="127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 b="0">
                  <a:solidFill>
                    <a:srgbClr val="000000"/>
                  </a:solidFill>
                </a:rPr>
                <a:t>5. Build Drive Trains</a:t>
              </a:r>
            </a:p>
          </p:txBody>
        </p:sp>
        <p:sp>
          <p:nvSpPr>
            <p:cNvPr id="16406" name="Rectangle 20"/>
            <p:cNvSpPr>
              <a:spLocks noChangeArrowheads="1"/>
            </p:cNvSpPr>
            <p:nvPr/>
          </p:nvSpPr>
          <p:spPr bwMode="auto">
            <a:xfrm>
              <a:off x="324" y="2970"/>
              <a:ext cx="116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 b="0">
                  <a:solidFill>
                    <a:srgbClr val="000000"/>
                  </a:solidFill>
                </a:rPr>
                <a:t>6. Assemble Carts</a:t>
              </a:r>
            </a:p>
          </p:txBody>
        </p:sp>
        <p:sp>
          <p:nvSpPr>
            <p:cNvPr id="16407" name="Rectangle 21"/>
            <p:cNvSpPr>
              <a:spLocks noChangeArrowheads="1"/>
            </p:cNvSpPr>
            <p:nvPr/>
          </p:nvSpPr>
          <p:spPr bwMode="auto">
            <a:xfrm>
              <a:off x="324" y="3258"/>
              <a:ext cx="85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 b="0">
                  <a:solidFill>
                    <a:srgbClr val="000000"/>
                  </a:solidFill>
                </a:rPr>
                <a:t>7. Test Carts</a:t>
              </a:r>
            </a:p>
          </p:txBody>
        </p:sp>
        <p:sp>
          <p:nvSpPr>
            <p:cNvPr id="16408" name="Rectangle 22"/>
            <p:cNvSpPr>
              <a:spLocks noChangeArrowheads="1"/>
            </p:cNvSpPr>
            <p:nvPr/>
          </p:nvSpPr>
          <p:spPr bwMode="auto">
            <a:xfrm>
              <a:off x="1686" y="958"/>
              <a:ext cx="56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>
                  <a:solidFill>
                    <a:srgbClr val="000000"/>
                  </a:solidFill>
                </a:rPr>
                <a:t>Week 1</a:t>
              </a:r>
            </a:p>
          </p:txBody>
        </p:sp>
        <p:sp>
          <p:nvSpPr>
            <p:cNvPr id="16409" name="Rectangle 23"/>
            <p:cNvSpPr>
              <a:spLocks noChangeArrowheads="1"/>
            </p:cNvSpPr>
            <p:nvPr/>
          </p:nvSpPr>
          <p:spPr bwMode="auto">
            <a:xfrm>
              <a:off x="2761" y="958"/>
              <a:ext cx="56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>
                  <a:solidFill>
                    <a:srgbClr val="000000"/>
                  </a:solidFill>
                </a:rPr>
                <a:t>Week 2</a:t>
              </a:r>
            </a:p>
          </p:txBody>
        </p:sp>
        <p:sp>
          <p:nvSpPr>
            <p:cNvPr id="16410" name="Rectangle 24"/>
            <p:cNvSpPr>
              <a:spLocks noChangeArrowheads="1"/>
            </p:cNvSpPr>
            <p:nvPr/>
          </p:nvSpPr>
          <p:spPr bwMode="auto">
            <a:xfrm>
              <a:off x="3765" y="958"/>
              <a:ext cx="56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>
                  <a:solidFill>
                    <a:srgbClr val="000000"/>
                  </a:solidFill>
                </a:rPr>
                <a:t>Week 3</a:t>
              </a:r>
            </a:p>
          </p:txBody>
        </p:sp>
        <p:sp>
          <p:nvSpPr>
            <p:cNvPr id="16411" name="Rectangle 25"/>
            <p:cNvSpPr>
              <a:spLocks noChangeArrowheads="1"/>
            </p:cNvSpPr>
            <p:nvPr/>
          </p:nvSpPr>
          <p:spPr bwMode="auto">
            <a:xfrm>
              <a:off x="4768" y="958"/>
              <a:ext cx="56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>
                  <a:solidFill>
                    <a:srgbClr val="000000"/>
                  </a:solidFill>
                </a:rPr>
                <a:t>Week 4</a:t>
              </a:r>
            </a:p>
          </p:txBody>
        </p:sp>
        <p:sp>
          <p:nvSpPr>
            <p:cNvPr id="16412" name="Rectangle 26"/>
            <p:cNvSpPr>
              <a:spLocks noChangeArrowheads="1"/>
            </p:cNvSpPr>
            <p:nvPr/>
          </p:nvSpPr>
          <p:spPr bwMode="auto">
            <a:xfrm>
              <a:off x="1675" y="1275"/>
              <a:ext cx="919" cy="1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413" name="Rectangle 27"/>
            <p:cNvSpPr>
              <a:spLocks noChangeArrowheads="1"/>
            </p:cNvSpPr>
            <p:nvPr/>
          </p:nvSpPr>
          <p:spPr bwMode="auto">
            <a:xfrm>
              <a:off x="1614" y="1242"/>
              <a:ext cx="105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 b="0">
                  <a:solidFill>
                    <a:srgbClr val="000000"/>
                  </a:solidFill>
                </a:rPr>
                <a:t>1    2    3    4    5</a:t>
              </a:r>
            </a:p>
          </p:txBody>
        </p:sp>
        <p:sp>
          <p:nvSpPr>
            <p:cNvPr id="16414" name="Rectangle 28"/>
            <p:cNvSpPr>
              <a:spLocks noChangeArrowheads="1"/>
            </p:cNvSpPr>
            <p:nvPr/>
          </p:nvSpPr>
          <p:spPr bwMode="auto">
            <a:xfrm>
              <a:off x="2618" y="1242"/>
              <a:ext cx="1033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 b="0">
                  <a:solidFill>
                    <a:srgbClr val="000000"/>
                  </a:solidFill>
                </a:rPr>
                <a:t>8   9  10  11  12</a:t>
              </a:r>
            </a:p>
          </p:txBody>
        </p:sp>
        <p:sp>
          <p:nvSpPr>
            <p:cNvPr id="16415" name="Rectangle 29"/>
            <p:cNvSpPr>
              <a:spLocks noChangeArrowheads="1"/>
            </p:cNvSpPr>
            <p:nvPr/>
          </p:nvSpPr>
          <p:spPr bwMode="auto">
            <a:xfrm>
              <a:off x="3550" y="1242"/>
              <a:ext cx="112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 b="0">
                  <a:solidFill>
                    <a:srgbClr val="000000"/>
                  </a:solidFill>
                </a:rPr>
                <a:t>15  16  17  18  19</a:t>
              </a:r>
            </a:p>
          </p:txBody>
        </p:sp>
        <p:sp>
          <p:nvSpPr>
            <p:cNvPr id="16416" name="Rectangle 30"/>
            <p:cNvSpPr>
              <a:spLocks noChangeArrowheads="1"/>
            </p:cNvSpPr>
            <p:nvPr/>
          </p:nvSpPr>
          <p:spPr bwMode="auto">
            <a:xfrm>
              <a:off x="4625" y="1242"/>
              <a:ext cx="97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 b="0">
                  <a:solidFill>
                    <a:srgbClr val="000000"/>
                  </a:solidFill>
                </a:rPr>
                <a:t>22 23 24 25 26</a:t>
              </a:r>
            </a:p>
          </p:txBody>
        </p:sp>
        <p:sp>
          <p:nvSpPr>
            <p:cNvPr id="16417" name="Freeform 31"/>
            <p:cNvSpPr>
              <a:spLocks/>
            </p:cNvSpPr>
            <p:nvPr/>
          </p:nvSpPr>
          <p:spPr bwMode="auto">
            <a:xfrm>
              <a:off x="417" y="955"/>
              <a:ext cx="425" cy="4"/>
            </a:xfrm>
            <a:custGeom>
              <a:avLst/>
              <a:gdLst>
                <a:gd name="T0" fmla="*/ 0 w 425"/>
                <a:gd name="T1" fmla="*/ 0 h 4"/>
                <a:gd name="T2" fmla="*/ 0 w 425"/>
                <a:gd name="T3" fmla="*/ 3 h 4"/>
                <a:gd name="T4" fmla="*/ 424 w 425"/>
                <a:gd name="T5" fmla="*/ 3 h 4"/>
                <a:gd name="T6" fmla="*/ 424 w 425"/>
                <a:gd name="T7" fmla="*/ 0 h 4"/>
                <a:gd name="T8" fmla="*/ 0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0" y="0"/>
                  </a:move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  <a:lnTo>
                    <a:pt x="0" y="0"/>
                  </a:lnTo>
                </a:path>
              </a:pathLst>
            </a:custGeom>
            <a:solidFill>
              <a:srgbClr val="8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18" name="Freeform 32"/>
            <p:cNvSpPr>
              <a:spLocks/>
            </p:cNvSpPr>
            <p:nvPr/>
          </p:nvSpPr>
          <p:spPr bwMode="auto">
            <a:xfrm>
              <a:off x="417" y="1040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DFD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19" name="Freeform 33"/>
            <p:cNvSpPr>
              <a:spLocks/>
            </p:cNvSpPr>
            <p:nvPr/>
          </p:nvSpPr>
          <p:spPr bwMode="auto">
            <a:xfrm>
              <a:off x="417" y="1067"/>
              <a:ext cx="425" cy="4"/>
            </a:xfrm>
            <a:custGeom>
              <a:avLst/>
              <a:gdLst>
                <a:gd name="T0" fmla="*/ 0 w 425"/>
                <a:gd name="T1" fmla="*/ 0 h 4"/>
                <a:gd name="T2" fmla="*/ 0 w 425"/>
                <a:gd name="T3" fmla="*/ 3 h 4"/>
                <a:gd name="T4" fmla="*/ 424 w 425"/>
                <a:gd name="T5" fmla="*/ 3 h 4"/>
                <a:gd name="T6" fmla="*/ 424 w 425"/>
                <a:gd name="T7" fmla="*/ 0 h 4"/>
                <a:gd name="T8" fmla="*/ 0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0" y="0"/>
                  </a:move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  <a:lnTo>
                    <a:pt x="0" y="0"/>
                  </a:lnTo>
                </a:path>
              </a:pathLst>
            </a:custGeom>
            <a:solidFill>
              <a:srgbClr val="8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20" name="Freeform 34"/>
            <p:cNvSpPr>
              <a:spLocks/>
            </p:cNvSpPr>
            <p:nvPr/>
          </p:nvSpPr>
          <p:spPr bwMode="auto">
            <a:xfrm>
              <a:off x="417" y="1085"/>
              <a:ext cx="425" cy="6"/>
            </a:xfrm>
            <a:custGeom>
              <a:avLst/>
              <a:gdLst>
                <a:gd name="T0" fmla="*/ 424 w 425"/>
                <a:gd name="T1" fmla="*/ 0 h 6"/>
                <a:gd name="T2" fmla="*/ 0 w 425"/>
                <a:gd name="T3" fmla="*/ 0 h 6"/>
                <a:gd name="T4" fmla="*/ 0 w 425"/>
                <a:gd name="T5" fmla="*/ 5 h 6"/>
                <a:gd name="T6" fmla="*/ 424 w 425"/>
                <a:gd name="T7" fmla="*/ 5 h 6"/>
                <a:gd name="T8" fmla="*/ 424 w 42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6"/>
                <a:gd name="T17" fmla="*/ 425 w 42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6">
                  <a:moveTo>
                    <a:pt x="42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24" y="5"/>
                  </a:lnTo>
                  <a:lnTo>
                    <a:pt x="424" y="0"/>
                  </a:lnTo>
                </a:path>
              </a:pathLst>
            </a:custGeom>
            <a:solidFill>
              <a:srgbClr val="97F4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21" name="Freeform 35"/>
            <p:cNvSpPr>
              <a:spLocks/>
            </p:cNvSpPr>
            <p:nvPr/>
          </p:nvSpPr>
          <p:spPr bwMode="auto">
            <a:xfrm>
              <a:off x="417" y="1108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BAE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22" name="Freeform 36"/>
            <p:cNvSpPr>
              <a:spLocks/>
            </p:cNvSpPr>
            <p:nvPr/>
          </p:nvSpPr>
          <p:spPr bwMode="auto">
            <a:xfrm>
              <a:off x="421" y="985"/>
              <a:ext cx="425" cy="6"/>
            </a:xfrm>
            <a:custGeom>
              <a:avLst/>
              <a:gdLst>
                <a:gd name="T0" fmla="*/ 424 w 425"/>
                <a:gd name="T1" fmla="*/ 0 h 6"/>
                <a:gd name="T2" fmla="*/ 0 w 425"/>
                <a:gd name="T3" fmla="*/ 0 h 6"/>
                <a:gd name="T4" fmla="*/ 0 w 425"/>
                <a:gd name="T5" fmla="*/ 5 h 6"/>
                <a:gd name="T6" fmla="*/ 424 w 425"/>
                <a:gd name="T7" fmla="*/ 5 h 6"/>
                <a:gd name="T8" fmla="*/ 424 w 42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6"/>
                <a:gd name="T17" fmla="*/ 425 w 42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6">
                  <a:moveTo>
                    <a:pt x="42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24" y="5"/>
                  </a:lnTo>
                  <a:lnTo>
                    <a:pt x="424" y="0"/>
                  </a:lnTo>
                </a:path>
              </a:pathLst>
            </a:custGeom>
            <a:solidFill>
              <a:srgbClr val="95F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23" name="Freeform 37"/>
            <p:cNvSpPr>
              <a:spLocks/>
            </p:cNvSpPr>
            <p:nvPr/>
          </p:nvSpPr>
          <p:spPr bwMode="auto">
            <a:xfrm>
              <a:off x="421" y="1023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C0D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24" name="Freeform 38"/>
            <p:cNvSpPr>
              <a:spLocks/>
            </p:cNvSpPr>
            <p:nvPr/>
          </p:nvSpPr>
          <p:spPr bwMode="auto">
            <a:xfrm>
              <a:off x="421" y="1061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EAC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25" name="Freeform 39"/>
            <p:cNvSpPr>
              <a:spLocks/>
            </p:cNvSpPr>
            <p:nvPr/>
          </p:nvSpPr>
          <p:spPr bwMode="auto">
            <a:xfrm>
              <a:off x="421" y="1088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8CF9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26" name="Freeform 40"/>
            <p:cNvSpPr>
              <a:spLocks/>
            </p:cNvSpPr>
            <p:nvPr/>
          </p:nvSpPr>
          <p:spPr bwMode="auto">
            <a:xfrm>
              <a:off x="421" y="1108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A3E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27" name="Freeform 41"/>
            <p:cNvSpPr>
              <a:spLocks/>
            </p:cNvSpPr>
            <p:nvPr/>
          </p:nvSpPr>
          <p:spPr bwMode="auto">
            <a:xfrm>
              <a:off x="405" y="960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8BFA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28" name="Freeform 42"/>
            <p:cNvSpPr>
              <a:spLocks/>
            </p:cNvSpPr>
            <p:nvPr/>
          </p:nvSpPr>
          <p:spPr bwMode="auto">
            <a:xfrm>
              <a:off x="405" y="998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B5E5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29" name="Freeform 43"/>
            <p:cNvSpPr>
              <a:spLocks/>
            </p:cNvSpPr>
            <p:nvPr/>
          </p:nvSpPr>
          <p:spPr bwMode="auto">
            <a:xfrm>
              <a:off x="405" y="1128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D1D7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30" name="Freeform 44"/>
            <p:cNvSpPr>
              <a:spLocks/>
            </p:cNvSpPr>
            <p:nvPr/>
          </p:nvSpPr>
          <p:spPr bwMode="auto">
            <a:xfrm>
              <a:off x="419" y="976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A0E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31" name="Freeform 45"/>
            <p:cNvSpPr>
              <a:spLocks/>
            </p:cNvSpPr>
            <p:nvPr/>
          </p:nvSpPr>
          <p:spPr bwMode="auto">
            <a:xfrm>
              <a:off x="419" y="985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AAE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32" name="Freeform 46"/>
            <p:cNvSpPr>
              <a:spLocks/>
            </p:cNvSpPr>
            <p:nvPr/>
          </p:nvSpPr>
          <p:spPr bwMode="auto">
            <a:xfrm>
              <a:off x="419" y="1012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CADA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33" name="Freeform 47"/>
            <p:cNvSpPr>
              <a:spLocks/>
            </p:cNvSpPr>
            <p:nvPr/>
          </p:nvSpPr>
          <p:spPr bwMode="auto">
            <a:xfrm>
              <a:off x="419" y="1050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F4C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34" name="Freeform 48"/>
            <p:cNvSpPr>
              <a:spLocks/>
            </p:cNvSpPr>
            <p:nvPr/>
          </p:nvSpPr>
          <p:spPr bwMode="auto">
            <a:xfrm>
              <a:off x="419" y="1097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AEE8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35" name="Freeform 49"/>
            <p:cNvSpPr>
              <a:spLocks/>
            </p:cNvSpPr>
            <p:nvPr/>
          </p:nvSpPr>
          <p:spPr bwMode="auto">
            <a:xfrm>
              <a:off x="419" y="1144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E8CB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36" name="Freeform 50"/>
            <p:cNvSpPr>
              <a:spLocks/>
            </p:cNvSpPr>
            <p:nvPr/>
          </p:nvSpPr>
          <p:spPr bwMode="auto">
            <a:xfrm>
              <a:off x="419" y="1153"/>
              <a:ext cx="425" cy="4"/>
            </a:xfrm>
            <a:custGeom>
              <a:avLst/>
              <a:gdLst>
                <a:gd name="T0" fmla="*/ 424 w 425"/>
                <a:gd name="T1" fmla="*/ 0 h 4"/>
                <a:gd name="T2" fmla="*/ 0 w 425"/>
                <a:gd name="T3" fmla="*/ 0 h 4"/>
                <a:gd name="T4" fmla="*/ 0 w 425"/>
                <a:gd name="T5" fmla="*/ 3 h 4"/>
                <a:gd name="T6" fmla="*/ 424 w 425"/>
                <a:gd name="T7" fmla="*/ 3 h 4"/>
                <a:gd name="T8" fmla="*/ 424 w 42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4"/>
                <a:gd name="T17" fmla="*/ 425 w 42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4">
                  <a:moveTo>
                    <a:pt x="42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24" y="3"/>
                  </a:lnTo>
                  <a:lnTo>
                    <a:pt x="424" y="0"/>
                  </a:lnTo>
                </a:path>
              </a:pathLst>
            </a:custGeom>
            <a:solidFill>
              <a:srgbClr val="F3C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37" name="Freeform 51"/>
            <p:cNvSpPr>
              <a:spLocks/>
            </p:cNvSpPr>
            <p:nvPr/>
          </p:nvSpPr>
          <p:spPr bwMode="auto">
            <a:xfrm>
              <a:off x="409" y="1239"/>
              <a:ext cx="431" cy="190"/>
            </a:xfrm>
            <a:custGeom>
              <a:avLst/>
              <a:gdLst>
                <a:gd name="T0" fmla="*/ 0 w 431"/>
                <a:gd name="T1" fmla="*/ 0 h 190"/>
                <a:gd name="T2" fmla="*/ 0 w 431"/>
                <a:gd name="T3" fmla="*/ 189 h 190"/>
                <a:gd name="T4" fmla="*/ 430 w 431"/>
                <a:gd name="T5" fmla="*/ 189 h 190"/>
                <a:gd name="T6" fmla="*/ 430 w 431"/>
                <a:gd name="T7" fmla="*/ 0 h 190"/>
                <a:gd name="T8" fmla="*/ 0 w 431"/>
                <a:gd name="T9" fmla="*/ 0 h 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190"/>
                <a:gd name="T17" fmla="*/ 431 w 431"/>
                <a:gd name="T18" fmla="*/ 190 h 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190">
                  <a:moveTo>
                    <a:pt x="0" y="0"/>
                  </a:moveTo>
                  <a:lnTo>
                    <a:pt x="0" y="189"/>
                  </a:lnTo>
                  <a:lnTo>
                    <a:pt x="430" y="189"/>
                  </a:lnTo>
                  <a:lnTo>
                    <a:pt x="430" y="0"/>
                  </a:lnTo>
                  <a:lnTo>
                    <a:pt x="0" y="0"/>
                  </a:lnTo>
                </a:path>
              </a:pathLst>
            </a:custGeom>
            <a:solidFill>
              <a:srgbClr val="80FF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438" name="Freeform 52"/>
            <p:cNvSpPr>
              <a:spLocks/>
            </p:cNvSpPr>
            <p:nvPr/>
          </p:nvSpPr>
          <p:spPr bwMode="auto">
            <a:xfrm>
              <a:off x="409" y="1025"/>
              <a:ext cx="425" cy="6"/>
            </a:xfrm>
            <a:custGeom>
              <a:avLst/>
              <a:gdLst>
                <a:gd name="T0" fmla="*/ 424 w 425"/>
                <a:gd name="T1" fmla="*/ 0 h 6"/>
                <a:gd name="T2" fmla="*/ 0 w 425"/>
                <a:gd name="T3" fmla="*/ 0 h 6"/>
                <a:gd name="T4" fmla="*/ 0 w 425"/>
                <a:gd name="T5" fmla="*/ 5 h 6"/>
                <a:gd name="T6" fmla="*/ 424 w 425"/>
                <a:gd name="T7" fmla="*/ 5 h 6"/>
                <a:gd name="T8" fmla="*/ 424 w 425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5"/>
                <a:gd name="T16" fmla="*/ 0 h 6"/>
                <a:gd name="T17" fmla="*/ 425 w 42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5" h="6">
                  <a:moveTo>
                    <a:pt x="424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24" y="5"/>
                  </a:lnTo>
                  <a:lnTo>
                    <a:pt x="424" y="0"/>
                  </a:lnTo>
                </a:path>
              </a:pathLst>
            </a:custGeom>
            <a:solidFill>
              <a:srgbClr val="D5D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39" name="Freeform 53"/>
            <p:cNvSpPr>
              <a:spLocks/>
            </p:cNvSpPr>
            <p:nvPr/>
          </p:nvSpPr>
          <p:spPr bwMode="auto">
            <a:xfrm>
              <a:off x="409" y="1063"/>
              <a:ext cx="431" cy="102"/>
            </a:xfrm>
            <a:custGeom>
              <a:avLst/>
              <a:gdLst>
                <a:gd name="T0" fmla="*/ 0 w 431"/>
                <a:gd name="T1" fmla="*/ 0 h 102"/>
                <a:gd name="T2" fmla="*/ 0 w 431"/>
                <a:gd name="T3" fmla="*/ 101 h 102"/>
                <a:gd name="T4" fmla="*/ 430 w 431"/>
                <a:gd name="T5" fmla="*/ 101 h 102"/>
                <a:gd name="T6" fmla="*/ 430 w 431"/>
                <a:gd name="T7" fmla="*/ 0 h 102"/>
                <a:gd name="T8" fmla="*/ 0 w 431"/>
                <a:gd name="T9" fmla="*/ 0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102"/>
                <a:gd name="T17" fmla="*/ 431 w 431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102">
                  <a:moveTo>
                    <a:pt x="0" y="0"/>
                  </a:moveTo>
                  <a:lnTo>
                    <a:pt x="0" y="101"/>
                  </a:lnTo>
                  <a:lnTo>
                    <a:pt x="430" y="101"/>
                  </a:lnTo>
                  <a:lnTo>
                    <a:pt x="430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40" name="Rectangle 54"/>
            <p:cNvSpPr>
              <a:spLocks noChangeArrowheads="1"/>
            </p:cNvSpPr>
            <p:nvPr/>
          </p:nvSpPr>
          <p:spPr bwMode="auto">
            <a:xfrm>
              <a:off x="850" y="1002"/>
              <a:ext cx="74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 b="0">
                  <a:solidFill>
                    <a:srgbClr val="000000"/>
                  </a:solidFill>
                </a:rPr>
                <a:t>Completed</a:t>
              </a:r>
            </a:p>
          </p:txBody>
        </p:sp>
        <p:sp>
          <p:nvSpPr>
            <p:cNvPr id="16441" name="Rectangle 55"/>
            <p:cNvSpPr>
              <a:spLocks noChangeArrowheads="1"/>
            </p:cNvSpPr>
            <p:nvPr/>
          </p:nvSpPr>
          <p:spPr bwMode="auto">
            <a:xfrm>
              <a:off x="850" y="1266"/>
              <a:ext cx="590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1600" b="0">
                  <a:solidFill>
                    <a:srgbClr val="000000"/>
                  </a:solidFill>
                </a:rPr>
                <a:t>Planned</a:t>
              </a:r>
            </a:p>
          </p:txBody>
        </p:sp>
        <p:sp>
          <p:nvSpPr>
            <p:cNvPr id="16442" name="Line 56"/>
            <p:cNvSpPr>
              <a:spLocks noChangeShapeType="1"/>
            </p:cNvSpPr>
            <p:nvPr/>
          </p:nvSpPr>
          <p:spPr bwMode="auto">
            <a:xfrm>
              <a:off x="352" y="916"/>
              <a:ext cx="522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43" name="Line 57"/>
            <p:cNvSpPr>
              <a:spLocks noChangeShapeType="1"/>
            </p:cNvSpPr>
            <p:nvPr/>
          </p:nvSpPr>
          <p:spPr bwMode="auto">
            <a:xfrm>
              <a:off x="352" y="3508"/>
              <a:ext cx="522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44" name="Line 58"/>
            <p:cNvSpPr>
              <a:spLocks noChangeShapeType="1"/>
            </p:cNvSpPr>
            <p:nvPr/>
          </p:nvSpPr>
          <p:spPr bwMode="auto">
            <a:xfrm flipV="1">
              <a:off x="5591" y="908"/>
              <a:ext cx="0" cy="26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45" name="Line 59"/>
            <p:cNvSpPr>
              <a:spLocks noChangeShapeType="1"/>
            </p:cNvSpPr>
            <p:nvPr/>
          </p:nvSpPr>
          <p:spPr bwMode="auto">
            <a:xfrm>
              <a:off x="340" y="924"/>
              <a:ext cx="1" cy="25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46" name="Line 60"/>
            <p:cNvSpPr>
              <a:spLocks noChangeShapeType="1"/>
            </p:cNvSpPr>
            <p:nvPr/>
          </p:nvSpPr>
          <p:spPr bwMode="auto">
            <a:xfrm>
              <a:off x="349" y="1486"/>
              <a:ext cx="52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47" name="Line 61"/>
            <p:cNvSpPr>
              <a:spLocks noChangeShapeType="1"/>
            </p:cNvSpPr>
            <p:nvPr/>
          </p:nvSpPr>
          <p:spPr bwMode="auto">
            <a:xfrm>
              <a:off x="349" y="1770"/>
              <a:ext cx="52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48" name="Line 62"/>
            <p:cNvSpPr>
              <a:spLocks noChangeShapeType="1"/>
            </p:cNvSpPr>
            <p:nvPr/>
          </p:nvSpPr>
          <p:spPr bwMode="auto">
            <a:xfrm>
              <a:off x="349" y="2056"/>
              <a:ext cx="52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49" name="Line 63"/>
            <p:cNvSpPr>
              <a:spLocks noChangeShapeType="1"/>
            </p:cNvSpPr>
            <p:nvPr/>
          </p:nvSpPr>
          <p:spPr bwMode="auto">
            <a:xfrm>
              <a:off x="349" y="2625"/>
              <a:ext cx="52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50" name="Line 64"/>
            <p:cNvSpPr>
              <a:spLocks noChangeShapeType="1"/>
            </p:cNvSpPr>
            <p:nvPr/>
          </p:nvSpPr>
          <p:spPr bwMode="auto">
            <a:xfrm>
              <a:off x="349" y="2924"/>
              <a:ext cx="52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51" name="Line 65"/>
            <p:cNvSpPr>
              <a:spLocks noChangeShapeType="1"/>
            </p:cNvSpPr>
            <p:nvPr/>
          </p:nvSpPr>
          <p:spPr bwMode="auto">
            <a:xfrm>
              <a:off x="349" y="3222"/>
              <a:ext cx="52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52" name="Line 66"/>
            <p:cNvSpPr>
              <a:spLocks noChangeShapeType="1"/>
            </p:cNvSpPr>
            <p:nvPr/>
          </p:nvSpPr>
          <p:spPr bwMode="auto">
            <a:xfrm>
              <a:off x="349" y="2341"/>
              <a:ext cx="523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53" name="Line 67"/>
            <p:cNvSpPr>
              <a:spLocks noChangeShapeType="1"/>
            </p:cNvSpPr>
            <p:nvPr/>
          </p:nvSpPr>
          <p:spPr bwMode="auto">
            <a:xfrm>
              <a:off x="1613" y="924"/>
              <a:ext cx="0" cy="2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54" name="Line 68"/>
            <p:cNvSpPr>
              <a:spLocks noChangeShapeType="1"/>
            </p:cNvSpPr>
            <p:nvPr/>
          </p:nvSpPr>
          <p:spPr bwMode="auto">
            <a:xfrm>
              <a:off x="2621" y="924"/>
              <a:ext cx="0" cy="2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55" name="Line 69"/>
            <p:cNvSpPr>
              <a:spLocks noChangeShapeType="1"/>
            </p:cNvSpPr>
            <p:nvPr/>
          </p:nvSpPr>
          <p:spPr bwMode="auto">
            <a:xfrm>
              <a:off x="3575" y="924"/>
              <a:ext cx="0" cy="2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56" name="Line 70"/>
            <p:cNvSpPr>
              <a:spLocks noChangeShapeType="1"/>
            </p:cNvSpPr>
            <p:nvPr/>
          </p:nvSpPr>
          <p:spPr bwMode="auto">
            <a:xfrm>
              <a:off x="4635" y="924"/>
              <a:ext cx="0" cy="2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6457" name="Freeform 71"/>
            <p:cNvSpPr>
              <a:spLocks/>
            </p:cNvSpPr>
            <p:nvPr/>
          </p:nvSpPr>
          <p:spPr bwMode="auto">
            <a:xfrm>
              <a:off x="1620" y="1549"/>
              <a:ext cx="742" cy="4"/>
            </a:xfrm>
            <a:custGeom>
              <a:avLst/>
              <a:gdLst>
                <a:gd name="T0" fmla="*/ 0 w 742"/>
                <a:gd name="T1" fmla="*/ 0 h 4"/>
                <a:gd name="T2" fmla="*/ 0 w 742"/>
                <a:gd name="T3" fmla="*/ 3 h 4"/>
                <a:gd name="T4" fmla="*/ 741 w 742"/>
                <a:gd name="T5" fmla="*/ 3 h 4"/>
                <a:gd name="T6" fmla="*/ 741 w 742"/>
                <a:gd name="T7" fmla="*/ 0 h 4"/>
                <a:gd name="T8" fmla="*/ 0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0" y="0"/>
                  </a:move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  <a:lnTo>
                    <a:pt x="0" y="0"/>
                  </a:lnTo>
                </a:path>
              </a:pathLst>
            </a:custGeom>
            <a:solidFill>
              <a:srgbClr val="8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58" name="Freeform 72"/>
            <p:cNvSpPr>
              <a:spLocks/>
            </p:cNvSpPr>
            <p:nvPr/>
          </p:nvSpPr>
          <p:spPr bwMode="auto">
            <a:xfrm>
              <a:off x="1620" y="1558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8EF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59" name="Freeform 73"/>
            <p:cNvSpPr>
              <a:spLocks/>
            </p:cNvSpPr>
            <p:nvPr/>
          </p:nvSpPr>
          <p:spPr bwMode="auto">
            <a:xfrm>
              <a:off x="1620" y="1567"/>
              <a:ext cx="742" cy="6"/>
            </a:xfrm>
            <a:custGeom>
              <a:avLst/>
              <a:gdLst>
                <a:gd name="T0" fmla="*/ 741 w 742"/>
                <a:gd name="T1" fmla="*/ 0 h 6"/>
                <a:gd name="T2" fmla="*/ 0 w 742"/>
                <a:gd name="T3" fmla="*/ 0 h 6"/>
                <a:gd name="T4" fmla="*/ 0 w 742"/>
                <a:gd name="T5" fmla="*/ 5 h 6"/>
                <a:gd name="T6" fmla="*/ 741 w 742"/>
                <a:gd name="T7" fmla="*/ 5 h 6"/>
                <a:gd name="T8" fmla="*/ 741 w 74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6"/>
                <a:gd name="T17" fmla="*/ 742 w 74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6">
                  <a:moveTo>
                    <a:pt x="74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41" y="5"/>
                  </a:lnTo>
                  <a:lnTo>
                    <a:pt x="741" y="0"/>
                  </a:lnTo>
                </a:path>
              </a:pathLst>
            </a:custGeom>
            <a:solidFill>
              <a:srgbClr val="9CF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60" name="Freeform 74"/>
            <p:cNvSpPr>
              <a:spLocks/>
            </p:cNvSpPr>
            <p:nvPr/>
          </p:nvSpPr>
          <p:spPr bwMode="auto">
            <a:xfrm>
              <a:off x="1620" y="1578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AAE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61" name="Freeform 75"/>
            <p:cNvSpPr>
              <a:spLocks/>
            </p:cNvSpPr>
            <p:nvPr/>
          </p:nvSpPr>
          <p:spPr bwMode="auto">
            <a:xfrm>
              <a:off x="1620" y="1587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B8E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62" name="Freeform 76"/>
            <p:cNvSpPr>
              <a:spLocks/>
            </p:cNvSpPr>
            <p:nvPr/>
          </p:nvSpPr>
          <p:spPr bwMode="auto">
            <a:xfrm>
              <a:off x="1620" y="1596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C7D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63" name="Freeform 77"/>
            <p:cNvSpPr>
              <a:spLocks/>
            </p:cNvSpPr>
            <p:nvPr/>
          </p:nvSpPr>
          <p:spPr bwMode="auto">
            <a:xfrm>
              <a:off x="1620" y="1605"/>
              <a:ext cx="742" cy="5"/>
            </a:xfrm>
            <a:custGeom>
              <a:avLst/>
              <a:gdLst>
                <a:gd name="T0" fmla="*/ 741 w 742"/>
                <a:gd name="T1" fmla="*/ 0 h 5"/>
                <a:gd name="T2" fmla="*/ 0 w 742"/>
                <a:gd name="T3" fmla="*/ 0 h 5"/>
                <a:gd name="T4" fmla="*/ 0 w 742"/>
                <a:gd name="T5" fmla="*/ 4 h 5"/>
                <a:gd name="T6" fmla="*/ 741 w 742"/>
                <a:gd name="T7" fmla="*/ 4 h 5"/>
                <a:gd name="T8" fmla="*/ 741 w 74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5"/>
                <a:gd name="T17" fmla="*/ 742 w 74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5">
                  <a:moveTo>
                    <a:pt x="74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41" y="4"/>
                  </a:lnTo>
                  <a:lnTo>
                    <a:pt x="741" y="0"/>
                  </a:lnTo>
                </a:path>
              </a:pathLst>
            </a:custGeom>
            <a:solidFill>
              <a:srgbClr val="D5D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64" name="Freeform 78"/>
            <p:cNvSpPr>
              <a:spLocks/>
            </p:cNvSpPr>
            <p:nvPr/>
          </p:nvSpPr>
          <p:spPr bwMode="auto">
            <a:xfrm>
              <a:off x="1620" y="1615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E3C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65" name="Freeform 79"/>
            <p:cNvSpPr>
              <a:spLocks/>
            </p:cNvSpPr>
            <p:nvPr/>
          </p:nvSpPr>
          <p:spPr bwMode="auto">
            <a:xfrm>
              <a:off x="1620" y="1624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F1C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66" name="Freeform 80"/>
            <p:cNvSpPr>
              <a:spLocks/>
            </p:cNvSpPr>
            <p:nvPr/>
          </p:nvSpPr>
          <p:spPr bwMode="auto">
            <a:xfrm>
              <a:off x="1620" y="1549"/>
              <a:ext cx="748" cy="85"/>
            </a:xfrm>
            <a:custGeom>
              <a:avLst/>
              <a:gdLst>
                <a:gd name="T0" fmla="*/ 0 w 748"/>
                <a:gd name="T1" fmla="*/ 0 h 85"/>
                <a:gd name="T2" fmla="*/ 0 w 748"/>
                <a:gd name="T3" fmla="*/ 84 h 85"/>
                <a:gd name="T4" fmla="*/ 747 w 748"/>
                <a:gd name="T5" fmla="*/ 84 h 85"/>
                <a:gd name="T6" fmla="*/ 747 w 748"/>
                <a:gd name="T7" fmla="*/ 0 h 85"/>
                <a:gd name="T8" fmla="*/ 0 w 748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85"/>
                <a:gd name="T17" fmla="*/ 748 w 748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85">
                  <a:moveTo>
                    <a:pt x="0" y="0"/>
                  </a:moveTo>
                  <a:lnTo>
                    <a:pt x="0" y="84"/>
                  </a:lnTo>
                  <a:lnTo>
                    <a:pt x="747" y="84"/>
                  </a:lnTo>
                  <a:lnTo>
                    <a:pt x="74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67" name="Freeform 81"/>
            <p:cNvSpPr>
              <a:spLocks/>
            </p:cNvSpPr>
            <p:nvPr/>
          </p:nvSpPr>
          <p:spPr bwMode="auto">
            <a:xfrm>
              <a:off x="1620" y="1633"/>
              <a:ext cx="742" cy="4"/>
            </a:xfrm>
            <a:custGeom>
              <a:avLst/>
              <a:gdLst>
                <a:gd name="T0" fmla="*/ 0 w 742"/>
                <a:gd name="T1" fmla="*/ 0 h 4"/>
                <a:gd name="T2" fmla="*/ 0 w 742"/>
                <a:gd name="T3" fmla="*/ 3 h 4"/>
                <a:gd name="T4" fmla="*/ 741 w 742"/>
                <a:gd name="T5" fmla="*/ 3 h 4"/>
                <a:gd name="T6" fmla="*/ 741 w 742"/>
                <a:gd name="T7" fmla="*/ 0 h 4"/>
                <a:gd name="T8" fmla="*/ 0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0" y="0"/>
                  </a:move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  <a:lnTo>
                    <a:pt x="0" y="0"/>
                  </a:lnTo>
                </a:path>
              </a:pathLst>
            </a:custGeom>
            <a:solidFill>
              <a:srgbClr val="8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68" name="Freeform 82"/>
            <p:cNvSpPr>
              <a:spLocks/>
            </p:cNvSpPr>
            <p:nvPr/>
          </p:nvSpPr>
          <p:spPr bwMode="auto">
            <a:xfrm>
              <a:off x="1620" y="1642"/>
              <a:ext cx="742" cy="6"/>
            </a:xfrm>
            <a:custGeom>
              <a:avLst/>
              <a:gdLst>
                <a:gd name="T0" fmla="*/ 741 w 742"/>
                <a:gd name="T1" fmla="*/ 0 h 6"/>
                <a:gd name="T2" fmla="*/ 0 w 742"/>
                <a:gd name="T3" fmla="*/ 0 h 6"/>
                <a:gd name="T4" fmla="*/ 0 w 742"/>
                <a:gd name="T5" fmla="*/ 5 h 6"/>
                <a:gd name="T6" fmla="*/ 741 w 742"/>
                <a:gd name="T7" fmla="*/ 5 h 6"/>
                <a:gd name="T8" fmla="*/ 741 w 74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6"/>
                <a:gd name="T17" fmla="*/ 742 w 74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6">
                  <a:moveTo>
                    <a:pt x="74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41" y="5"/>
                  </a:lnTo>
                  <a:lnTo>
                    <a:pt x="741" y="0"/>
                  </a:lnTo>
                </a:path>
              </a:pathLst>
            </a:custGeom>
            <a:solidFill>
              <a:srgbClr val="90F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69" name="Freeform 83"/>
            <p:cNvSpPr>
              <a:spLocks/>
            </p:cNvSpPr>
            <p:nvPr/>
          </p:nvSpPr>
          <p:spPr bwMode="auto">
            <a:xfrm>
              <a:off x="1620" y="1653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A0E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70" name="Freeform 84"/>
            <p:cNvSpPr>
              <a:spLocks/>
            </p:cNvSpPr>
            <p:nvPr/>
          </p:nvSpPr>
          <p:spPr bwMode="auto">
            <a:xfrm>
              <a:off x="1620" y="1662"/>
              <a:ext cx="742" cy="6"/>
            </a:xfrm>
            <a:custGeom>
              <a:avLst/>
              <a:gdLst>
                <a:gd name="T0" fmla="*/ 741 w 742"/>
                <a:gd name="T1" fmla="*/ 0 h 6"/>
                <a:gd name="T2" fmla="*/ 0 w 742"/>
                <a:gd name="T3" fmla="*/ 0 h 6"/>
                <a:gd name="T4" fmla="*/ 0 w 742"/>
                <a:gd name="T5" fmla="*/ 5 h 6"/>
                <a:gd name="T6" fmla="*/ 741 w 742"/>
                <a:gd name="T7" fmla="*/ 5 h 6"/>
                <a:gd name="T8" fmla="*/ 741 w 74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6"/>
                <a:gd name="T17" fmla="*/ 742 w 74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6">
                  <a:moveTo>
                    <a:pt x="74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41" y="5"/>
                  </a:lnTo>
                  <a:lnTo>
                    <a:pt x="741" y="0"/>
                  </a:lnTo>
                </a:path>
              </a:pathLst>
            </a:custGeom>
            <a:solidFill>
              <a:srgbClr val="B0E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71" name="Freeform 85"/>
            <p:cNvSpPr>
              <a:spLocks/>
            </p:cNvSpPr>
            <p:nvPr/>
          </p:nvSpPr>
          <p:spPr bwMode="auto">
            <a:xfrm>
              <a:off x="1620" y="1673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C0D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72" name="Freeform 86"/>
            <p:cNvSpPr>
              <a:spLocks/>
            </p:cNvSpPr>
            <p:nvPr/>
          </p:nvSpPr>
          <p:spPr bwMode="auto">
            <a:xfrm>
              <a:off x="1620" y="1682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CFD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73" name="Freeform 87"/>
            <p:cNvSpPr>
              <a:spLocks/>
            </p:cNvSpPr>
            <p:nvPr/>
          </p:nvSpPr>
          <p:spPr bwMode="auto">
            <a:xfrm>
              <a:off x="1620" y="1691"/>
              <a:ext cx="742" cy="6"/>
            </a:xfrm>
            <a:custGeom>
              <a:avLst/>
              <a:gdLst>
                <a:gd name="T0" fmla="*/ 741 w 742"/>
                <a:gd name="T1" fmla="*/ 0 h 6"/>
                <a:gd name="T2" fmla="*/ 0 w 742"/>
                <a:gd name="T3" fmla="*/ 0 h 6"/>
                <a:gd name="T4" fmla="*/ 0 w 742"/>
                <a:gd name="T5" fmla="*/ 5 h 6"/>
                <a:gd name="T6" fmla="*/ 741 w 742"/>
                <a:gd name="T7" fmla="*/ 5 h 6"/>
                <a:gd name="T8" fmla="*/ 741 w 74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6"/>
                <a:gd name="T17" fmla="*/ 742 w 74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6">
                  <a:moveTo>
                    <a:pt x="74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41" y="5"/>
                  </a:lnTo>
                  <a:lnTo>
                    <a:pt x="741" y="0"/>
                  </a:lnTo>
                </a:path>
              </a:pathLst>
            </a:custGeom>
            <a:solidFill>
              <a:srgbClr val="DFD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74" name="Freeform 88"/>
            <p:cNvSpPr>
              <a:spLocks/>
            </p:cNvSpPr>
            <p:nvPr/>
          </p:nvSpPr>
          <p:spPr bwMode="auto">
            <a:xfrm>
              <a:off x="1620" y="1702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EFC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75" name="Freeform 89"/>
            <p:cNvSpPr>
              <a:spLocks/>
            </p:cNvSpPr>
            <p:nvPr/>
          </p:nvSpPr>
          <p:spPr bwMode="auto">
            <a:xfrm>
              <a:off x="1620" y="1633"/>
              <a:ext cx="748" cy="79"/>
            </a:xfrm>
            <a:custGeom>
              <a:avLst/>
              <a:gdLst>
                <a:gd name="T0" fmla="*/ 0 w 748"/>
                <a:gd name="T1" fmla="*/ 0 h 79"/>
                <a:gd name="T2" fmla="*/ 0 w 748"/>
                <a:gd name="T3" fmla="*/ 78 h 79"/>
                <a:gd name="T4" fmla="*/ 747 w 748"/>
                <a:gd name="T5" fmla="*/ 78 h 79"/>
                <a:gd name="T6" fmla="*/ 747 w 748"/>
                <a:gd name="T7" fmla="*/ 0 h 79"/>
                <a:gd name="T8" fmla="*/ 0 w 74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79"/>
                <a:gd name="T17" fmla="*/ 748 w 74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79">
                  <a:moveTo>
                    <a:pt x="0" y="0"/>
                  </a:moveTo>
                  <a:lnTo>
                    <a:pt x="0" y="78"/>
                  </a:lnTo>
                  <a:lnTo>
                    <a:pt x="747" y="78"/>
                  </a:lnTo>
                  <a:lnTo>
                    <a:pt x="74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76" name="Freeform 90"/>
            <p:cNvSpPr>
              <a:spLocks/>
            </p:cNvSpPr>
            <p:nvPr/>
          </p:nvSpPr>
          <p:spPr bwMode="auto">
            <a:xfrm>
              <a:off x="2367" y="1835"/>
              <a:ext cx="742" cy="4"/>
            </a:xfrm>
            <a:custGeom>
              <a:avLst/>
              <a:gdLst>
                <a:gd name="T0" fmla="*/ 0 w 742"/>
                <a:gd name="T1" fmla="*/ 0 h 4"/>
                <a:gd name="T2" fmla="*/ 0 w 742"/>
                <a:gd name="T3" fmla="*/ 3 h 4"/>
                <a:gd name="T4" fmla="*/ 741 w 742"/>
                <a:gd name="T5" fmla="*/ 3 h 4"/>
                <a:gd name="T6" fmla="*/ 741 w 742"/>
                <a:gd name="T7" fmla="*/ 0 h 4"/>
                <a:gd name="T8" fmla="*/ 0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0" y="0"/>
                  </a:move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  <a:lnTo>
                    <a:pt x="0" y="0"/>
                  </a:lnTo>
                </a:path>
              </a:pathLst>
            </a:custGeom>
            <a:solidFill>
              <a:srgbClr val="8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77" name="Freeform 91"/>
            <p:cNvSpPr>
              <a:spLocks/>
            </p:cNvSpPr>
            <p:nvPr/>
          </p:nvSpPr>
          <p:spPr bwMode="auto">
            <a:xfrm>
              <a:off x="2367" y="1844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8EF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78" name="Freeform 92"/>
            <p:cNvSpPr>
              <a:spLocks/>
            </p:cNvSpPr>
            <p:nvPr/>
          </p:nvSpPr>
          <p:spPr bwMode="auto">
            <a:xfrm>
              <a:off x="2367" y="1853"/>
              <a:ext cx="742" cy="6"/>
            </a:xfrm>
            <a:custGeom>
              <a:avLst/>
              <a:gdLst>
                <a:gd name="T0" fmla="*/ 741 w 742"/>
                <a:gd name="T1" fmla="*/ 0 h 6"/>
                <a:gd name="T2" fmla="*/ 0 w 742"/>
                <a:gd name="T3" fmla="*/ 0 h 6"/>
                <a:gd name="T4" fmla="*/ 0 w 742"/>
                <a:gd name="T5" fmla="*/ 5 h 6"/>
                <a:gd name="T6" fmla="*/ 741 w 742"/>
                <a:gd name="T7" fmla="*/ 5 h 6"/>
                <a:gd name="T8" fmla="*/ 741 w 74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6"/>
                <a:gd name="T17" fmla="*/ 742 w 74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6">
                  <a:moveTo>
                    <a:pt x="74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41" y="5"/>
                  </a:lnTo>
                  <a:lnTo>
                    <a:pt x="741" y="0"/>
                  </a:lnTo>
                </a:path>
              </a:pathLst>
            </a:custGeom>
            <a:solidFill>
              <a:srgbClr val="9CF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79" name="Freeform 93"/>
            <p:cNvSpPr>
              <a:spLocks/>
            </p:cNvSpPr>
            <p:nvPr/>
          </p:nvSpPr>
          <p:spPr bwMode="auto">
            <a:xfrm>
              <a:off x="2367" y="1864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AAE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80" name="Freeform 94"/>
            <p:cNvSpPr>
              <a:spLocks/>
            </p:cNvSpPr>
            <p:nvPr/>
          </p:nvSpPr>
          <p:spPr bwMode="auto">
            <a:xfrm>
              <a:off x="2367" y="1873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B8E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81" name="Freeform 95"/>
            <p:cNvSpPr>
              <a:spLocks/>
            </p:cNvSpPr>
            <p:nvPr/>
          </p:nvSpPr>
          <p:spPr bwMode="auto">
            <a:xfrm>
              <a:off x="2367" y="1882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C7D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82" name="Freeform 96"/>
            <p:cNvSpPr>
              <a:spLocks/>
            </p:cNvSpPr>
            <p:nvPr/>
          </p:nvSpPr>
          <p:spPr bwMode="auto">
            <a:xfrm>
              <a:off x="2367" y="1891"/>
              <a:ext cx="742" cy="5"/>
            </a:xfrm>
            <a:custGeom>
              <a:avLst/>
              <a:gdLst>
                <a:gd name="T0" fmla="*/ 741 w 742"/>
                <a:gd name="T1" fmla="*/ 0 h 5"/>
                <a:gd name="T2" fmla="*/ 0 w 742"/>
                <a:gd name="T3" fmla="*/ 0 h 5"/>
                <a:gd name="T4" fmla="*/ 0 w 742"/>
                <a:gd name="T5" fmla="*/ 4 h 5"/>
                <a:gd name="T6" fmla="*/ 741 w 742"/>
                <a:gd name="T7" fmla="*/ 4 h 5"/>
                <a:gd name="T8" fmla="*/ 741 w 742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5"/>
                <a:gd name="T17" fmla="*/ 742 w 74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5">
                  <a:moveTo>
                    <a:pt x="741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41" y="4"/>
                  </a:lnTo>
                  <a:lnTo>
                    <a:pt x="741" y="0"/>
                  </a:lnTo>
                </a:path>
              </a:pathLst>
            </a:custGeom>
            <a:solidFill>
              <a:srgbClr val="D5D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83" name="Freeform 97"/>
            <p:cNvSpPr>
              <a:spLocks/>
            </p:cNvSpPr>
            <p:nvPr/>
          </p:nvSpPr>
          <p:spPr bwMode="auto">
            <a:xfrm>
              <a:off x="2367" y="1901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E3C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84" name="Freeform 98"/>
            <p:cNvSpPr>
              <a:spLocks/>
            </p:cNvSpPr>
            <p:nvPr/>
          </p:nvSpPr>
          <p:spPr bwMode="auto">
            <a:xfrm>
              <a:off x="2367" y="1910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F1C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85" name="Freeform 99"/>
            <p:cNvSpPr>
              <a:spLocks/>
            </p:cNvSpPr>
            <p:nvPr/>
          </p:nvSpPr>
          <p:spPr bwMode="auto">
            <a:xfrm>
              <a:off x="2367" y="1835"/>
              <a:ext cx="748" cy="85"/>
            </a:xfrm>
            <a:custGeom>
              <a:avLst/>
              <a:gdLst>
                <a:gd name="T0" fmla="*/ 0 w 748"/>
                <a:gd name="T1" fmla="*/ 0 h 85"/>
                <a:gd name="T2" fmla="*/ 0 w 748"/>
                <a:gd name="T3" fmla="*/ 84 h 85"/>
                <a:gd name="T4" fmla="*/ 747 w 748"/>
                <a:gd name="T5" fmla="*/ 84 h 85"/>
                <a:gd name="T6" fmla="*/ 747 w 748"/>
                <a:gd name="T7" fmla="*/ 0 h 85"/>
                <a:gd name="T8" fmla="*/ 0 w 748"/>
                <a:gd name="T9" fmla="*/ 0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85"/>
                <a:gd name="T17" fmla="*/ 748 w 748"/>
                <a:gd name="T18" fmla="*/ 85 h 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85">
                  <a:moveTo>
                    <a:pt x="0" y="0"/>
                  </a:moveTo>
                  <a:lnTo>
                    <a:pt x="0" y="84"/>
                  </a:lnTo>
                  <a:lnTo>
                    <a:pt x="747" y="84"/>
                  </a:lnTo>
                  <a:lnTo>
                    <a:pt x="74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86" name="Freeform 100"/>
            <p:cNvSpPr>
              <a:spLocks/>
            </p:cNvSpPr>
            <p:nvPr/>
          </p:nvSpPr>
          <p:spPr bwMode="auto">
            <a:xfrm>
              <a:off x="2367" y="1919"/>
              <a:ext cx="742" cy="4"/>
            </a:xfrm>
            <a:custGeom>
              <a:avLst/>
              <a:gdLst>
                <a:gd name="T0" fmla="*/ 0 w 742"/>
                <a:gd name="T1" fmla="*/ 0 h 4"/>
                <a:gd name="T2" fmla="*/ 0 w 742"/>
                <a:gd name="T3" fmla="*/ 3 h 4"/>
                <a:gd name="T4" fmla="*/ 741 w 742"/>
                <a:gd name="T5" fmla="*/ 3 h 4"/>
                <a:gd name="T6" fmla="*/ 741 w 742"/>
                <a:gd name="T7" fmla="*/ 0 h 4"/>
                <a:gd name="T8" fmla="*/ 0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0" y="0"/>
                  </a:move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  <a:lnTo>
                    <a:pt x="0" y="0"/>
                  </a:lnTo>
                </a:path>
              </a:pathLst>
            </a:custGeom>
            <a:solidFill>
              <a:srgbClr val="8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87" name="Freeform 101"/>
            <p:cNvSpPr>
              <a:spLocks/>
            </p:cNvSpPr>
            <p:nvPr/>
          </p:nvSpPr>
          <p:spPr bwMode="auto">
            <a:xfrm>
              <a:off x="2367" y="1928"/>
              <a:ext cx="742" cy="6"/>
            </a:xfrm>
            <a:custGeom>
              <a:avLst/>
              <a:gdLst>
                <a:gd name="T0" fmla="*/ 741 w 742"/>
                <a:gd name="T1" fmla="*/ 0 h 6"/>
                <a:gd name="T2" fmla="*/ 0 w 742"/>
                <a:gd name="T3" fmla="*/ 0 h 6"/>
                <a:gd name="T4" fmla="*/ 0 w 742"/>
                <a:gd name="T5" fmla="*/ 5 h 6"/>
                <a:gd name="T6" fmla="*/ 741 w 742"/>
                <a:gd name="T7" fmla="*/ 5 h 6"/>
                <a:gd name="T8" fmla="*/ 741 w 74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6"/>
                <a:gd name="T17" fmla="*/ 742 w 74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6">
                  <a:moveTo>
                    <a:pt x="74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41" y="5"/>
                  </a:lnTo>
                  <a:lnTo>
                    <a:pt x="741" y="0"/>
                  </a:lnTo>
                </a:path>
              </a:pathLst>
            </a:custGeom>
            <a:solidFill>
              <a:srgbClr val="90F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88" name="Freeform 102"/>
            <p:cNvSpPr>
              <a:spLocks/>
            </p:cNvSpPr>
            <p:nvPr/>
          </p:nvSpPr>
          <p:spPr bwMode="auto">
            <a:xfrm>
              <a:off x="2367" y="1939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A0E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89" name="Freeform 103"/>
            <p:cNvSpPr>
              <a:spLocks/>
            </p:cNvSpPr>
            <p:nvPr/>
          </p:nvSpPr>
          <p:spPr bwMode="auto">
            <a:xfrm>
              <a:off x="2367" y="1948"/>
              <a:ext cx="742" cy="6"/>
            </a:xfrm>
            <a:custGeom>
              <a:avLst/>
              <a:gdLst>
                <a:gd name="T0" fmla="*/ 741 w 742"/>
                <a:gd name="T1" fmla="*/ 0 h 6"/>
                <a:gd name="T2" fmla="*/ 0 w 742"/>
                <a:gd name="T3" fmla="*/ 0 h 6"/>
                <a:gd name="T4" fmla="*/ 0 w 742"/>
                <a:gd name="T5" fmla="*/ 5 h 6"/>
                <a:gd name="T6" fmla="*/ 741 w 742"/>
                <a:gd name="T7" fmla="*/ 5 h 6"/>
                <a:gd name="T8" fmla="*/ 741 w 74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6"/>
                <a:gd name="T17" fmla="*/ 742 w 74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6">
                  <a:moveTo>
                    <a:pt x="74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41" y="5"/>
                  </a:lnTo>
                  <a:lnTo>
                    <a:pt x="741" y="0"/>
                  </a:lnTo>
                </a:path>
              </a:pathLst>
            </a:custGeom>
            <a:solidFill>
              <a:srgbClr val="B0E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90" name="Freeform 104"/>
            <p:cNvSpPr>
              <a:spLocks/>
            </p:cNvSpPr>
            <p:nvPr/>
          </p:nvSpPr>
          <p:spPr bwMode="auto">
            <a:xfrm>
              <a:off x="2367" y="1959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C0D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91" name="Freeform 105"/>
            <p:cNvSpPr>
              <a:spLocks/>
            </p:cNvSpPr>
            <p:nvPr/>
          </p:nvSpPr>
          <p:spPr bwMode="auto">
            <a:xfrm>
              <a:off x="2367" y="1968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CFD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92" name="Freeform 106"/>
            <p:cNvSpPr>
              <a:spLocks/>
            </p:cNvSpPr>
            <p:nvPr/>
          </p:nvSpPr>
          <p:spPr bwMode="auto">
            <a:xfrm>
              <a:off x="2367" y="1977"/>
              <a:ext cx="742" cy="6"/>
            </a:xfrm>
            <a:custGeom>
              <a:avLst/>
              <a:gdLst>
                <a:gd name="T0" fmla="*/ 741 w 742"/>
                <a:gd name="T1" fmla="*/ 0 h 6"/>
                <a:gd name="T2" fmla="*/ 0 w 742"/>
                <a:gd name="T3" fmla="*/ 0 h 6"/>
                <a:gd name="T4" fmla="*/ 0 w 742"/>
                <a:gd name="T5" fmla="*/ 5 h 6"/>
                <a:gd name="T6" fmla="*/ 741 w 742"/>
                <a:gd name="T7" fmla="*/ 5 h 6"/>
                <a:gd name="T8" fmla="*/ 741 w 74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6"/>
                <a:gd name="T17" fmla="*/ 742 w 74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6">
                  <a:moveTo>
                    <a:pt x="74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741" y="5"/>
                  </a:lnTo>
                  <a:lnTo>
                    <a:pt x="741" y="0"/>
                  </a:lnTo>
                </a:path>
              </a:pathLst>
            </a:custGeom>
            <a:solidFill>
              <a:srgbClr val="DFD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93" name="Freeform 107"/>
            <p:cNvSpPr>
              <a:spLocks/>
            </p:cNvSpPr>
            <p:nvPr/>
          </p:nvSpPr>
          <p:spPr bwMode="auto">
            <a:xfrm>
              <a:off x="2367" y="1988"/>
              <a:ext cx="742" cy="4"/>
            </a:xfrm>
            <a:custGeom>
              <a:avLst/>
              <a:gdLst>
                <a:gd name="T0" fmla="*/ 741 w 742"/>
                <a:gd name="T1" fmla="*/ 0 h 4"/>
                <a:gd name="T2" fmla="*/ 0 w 742"/>
                <a:gd name="T3" fmla="*/ 0 h 4"/>
                <a:gd name="T4" fmla="*/ 0 w 742"/>
                <a:gd name="T5" fmla="*/ 3 h 4"/>
                <a:gd name="T6" fmla="*/ 741 w 742"/>
                <a:gd name="T7" fmla="*/ 3 h 4"/>
                <a:gd name="T8" fmla="*/ 741 w 74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2"/>
                <a:gd name="T16" fmla="*/ 0 h 4"/>
                <a:gd name="T17" fmla="*/ 742 w 74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2" h="4">
                  <a:moveTo>
                    <a:pt x="74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41" y="3"/>
                  </a:lnTo>
                  <a:lnTo>
                    <a:pt x="741" y="0"/>
                  </a:lnTo>
                </a:path>
              </a:pathLst>
            </a:custGeom>
            <a:solidFill>
              <a:srgbClr val="EFC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94" name="Freeform 108"/>
            <p:cNvSpPr>
              <a:spLocks/>
            </p:cNvSpPr>
            <p:nvPr/>
          </p:nvSpPr>
          <p:spPr bwMode="auto">
            <a:xfrm>
              <a:off x="2367" y="1919"/>
              <a:ext cx="748" cy="79"/>
            </a:xfrm>
            <a:custGeom>
              <a:avLst/>
              <a:gdLst>
                <a:gd name="T0" fmla="*/ 0 w 748"/>
                <a:gd name="T1" fmla="*/ 0 h 79"/>
                <a:gd name="T2" fmla="*/ 0 w 748"/>
                <a:gd name="T3" fmla="*/ 78 h 79"/>
                <a:gd name="T4" fmla="*/ 747 w 748"/>
                <a:gd name="T5" fmla="*/ 78 h 79"/>
                <a:gd name="T6" fmla="*/ 747 w 748"/>
                <a:gd name="T7" fmla="*/ 0 h 79"/>
                <a:gd name="T8" fmla="*/ 0 w 74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79"/>
                <a:gd name="T17" fmla="*/ 748 w 74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79">
                  <a:moveTo>
                    <a:pt x="0" y="0"/>
                  </a:moveTo>
                  <a:lnTo>
                    <a:pt x="0" y="78"/>
                  </a:lnTo>
                  <a:lnTo>
                    <a:pt x="747" y="78"/>
                  </a:lnTo>
                  <a:lnTo>
                    <a:pt x="74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95" name="Freeform 109"/>
            <p:cNvSpPr>
              <a:spLocks/>
            </p:cNvSpPr>
            <p:nvPr/>
          </p:nvSpPr>
          <p:spPr bwMode="auto">
            <a:xfrm>
              <a:off x="2367" y="2121"/>
              <a:ext cx="1489" cy="4"/>
            </a:xfrm>
            <a:custGeom>
              <a:avLst/>
              <a:gdLst>
                <a:gd name="T0" fmla="*/ 0 w 1489"/>
                <a:gd name="T1" fmla="*/ 0 h 4"/>
                <a:gd name="T2" fmla="*/ 0 w 1489"/>
                <a:gd name="T3" fmla="*/ 3 h 4"/>
                <a:gd name="T4" fmla="*/ 1488 w 1489"/>
                <a:gd name="T5" fmla="*/ 3 h 4"/>
                <a:gd name="T6" fmla="*/ 1488 w 1489"/>
                <a:gd name="T7" fmla="*/ 0 h 4"/>
                <a:gd name="T8" fmla="*/ 0 w 148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4"/>
                <a:gd name="T17" fmla="*/ 1489 w 148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4">
                  <a:moveTo>
                    <a:pt x="0" y="0"/>
                  </a:moveTo>
                  <a:lnTo>
                    <a:pt x="0" y="3"/>
                  </a:lnTo>
                  <a:lnTo>
                    <a:pt x="1488" y="3"/>
                  </a:lnTo>
                  <a:lnTo>
                    <a:pt x="1488" y="0"/>
                  </a:lnTo>
                  <a:lnTo>
                    <a:pt x="0" y="0"/>
                  </a:lnTo>
                </a:path>
              </a:pathLst>
            </a:custGeom>
            <a:solidFill>
              <a:srgbClr val="8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96" name="Freeform 110"/>
            <p:cNvSpPr>
              <a:spLocks/>
            </p:cNvSpPr>
            <p:nvPr/>
          </p:nvSpPr>
          <p:spPr bwMode="auto">
            <a:xfrm>
              <a:off x="2367" y="2130"/>
              <a:ext cx="1489" cy="4"/>
            </a:xfrm>
            <a:custGeom>
              <a:avLst/>
              <a:gdLst>
                <a:gd name="T0" fmla="*/ 1488 w 1489"/>
                <a:gd name="T1" fmla="*/ 0 h 4"/>
                <a:gd name="T2" fmla="*/ 0 w 1489"/>
                <a:gd name="T3" fmla="*/ 0 h 4"/>
                <a:gd name="T4" fmla="*/ 0 w 1489"/>
                <a:gd name="T5" fmla="*/ 3 h 4"/>
                <a:gd name="T6" fmla="*/ 1488 w 1489"/>
                <a:gd name="T7" fmla="*/ 3 h 4"/>
                <a:gd name="T8" fmla="*/ 1488 w 148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4"/>
                <a:gd name="T17" fmla="*/ 1489 w 148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4">
                  <a:moveTo>
                    <a:pt x="148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488" y="3"/>
                  </a:lnTo>
                  <a:lnTo>
                    <a:pt x="1488" y="0"/>
                  </a:lnTo>
                </a:path>
              </a:pathLst>
            </a:custGeom>
            <a:solidFill>
              <a:srgbClr val="8EF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97" name="Freeform 111"/>
            <p:cNvSpPr>
              <a:spLocks/>
            </p:cNvSpPr>
            <p:nvPr/>
          </p:nvSpPr>
          <p:spPr bwMode="auto">
            <a:xfrm>
              <a:off x="2367" y="2139"/>
              <a:ext cx="1489" cy="6"/>
            </a:xfrm>
            <a:custGeom>
              <a:avLst/>
              <a:gdLst>
                <a:gd name="T0" fmla="*/ 1488 w 1489"/>
                <a:gd name="T1" fmla="*/ 0 h 6"/>
                <a:gd name="T2" fmla="*/ 0 w 1489"/>
                <a:gd name="T3" fmla="*/ 0 h 6"/>
                <a:gd name="T4" fmla="*/ 0 w 1489"/>
                <a:gd name="T5" fmla="*/ 5 h 6"/>
                <a:gd name="T6" fmla="*/ 1488 w 1489"/>
                <a:gd name="T7" fmla="*/ 5 h 6"/>
                <a:gd name="T8" fmla="*/ 1488 w 148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6"/>
                <a:gd name="T17" fmla="*/ 1489 w 148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6">
                  <a:moveTo>
                    <a:pt x="148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488" y="5"/>
                  </a:lnTo>
                  <a:lnTo>
                    <a:pt x="1488" y="0"/>
                  </a:lnTo>
                </a:path>
              </a:pathLst>
            </a:custGeom>
            <a:solidFill>
              <a:srgbClr val="9CF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98" name="Freeform 112"/>
            <p:cNvSpPr>
              <a:spLocks/>
            </p:cNvSpPr>
            <p:nvPr/>
          </p:nvSpPr>
          <p:spPr bwMode="auto">
            <a:xfrm>
              <a:off x="2367" y="2150"/>
              <a:ext cx="1489" cy="4"/>
            </a:xfrm>
            <a:custGeom>
              <a:avLst/>
              <a:gdLst>
                <a:gd name="T0" fmla="*/ 1488 w 1489"/>
                <a:gd name="T1" fmla="*/ 0 h 4"/>
                <a:gd name="T2" fmla="*/ 0 w 1489"/>
                <a:gd name="T3" fmla="*/ 0 h 4"/>
                <a:gd name="T4" fmla="*/ 0 w 1489"/>
                <a:gd name="T5" fmla="*/ 3 h 4"/>
                <a:gd name="T6" fmla="*/ 1488 w 1489"/>
                <a:gd name="T7" fmla="*/ 3 h 4"/>
                <a:gd name="T8" fmla="*/ 1488 w 148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4"/>
                <a:gd name="T17" fmla="*/ 1489 w 148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4">
                  <a:moveTo>
                    <a:pt x="148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488" y="3"/>
                  </a:lnTo>
                  <a:lnTo>
                    <a:pt x="1488" y="0"/>
                  </a:lnTo>
                </a:path>
              </a:pathLst>
            </a:custGeom>
            <a:solidFill>
              <a:srgbClr val="AAE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499" name="Freeform 113"/>
            <p:cNvSpPr>
              <a:spLocks/>
            </p:cNvSpPr>
            <p:nvPr/>
          </p:nvSpPr>
          <p:spPr bwMode="auto">
            <a:xfrm>
              <a:off x="2367" y="2159"/>
              <a:ext cx="1489" cy="4"/>
            </a:xfrm>
            <a:custGeom>
              <a:avLst/>
              <a:gdLst>
                <a:gd name="T0" fmla="*/ 1488 w 1489"/>
                <a:gd name="T1" fmla="*/ 0 h 4"/>
                <a:gd name="T2" fmla="*/ 0 w 1489"/>
                <a:gd name="T3" fmla="*/ 0 h 4"/>
                <a:gd name="T4" fmla="*/ 0 w 1489"/>
                <a:gd name="T5" fmla="*/ 3 h 4"/>
                <a:gd name="T6" fmla="*/ 1488 w 1489"/>
                <a:gd name="T7" fmla="*/ 3 h 4"/>
                <a:gd name="T8" fmla="*/ 1488 w 148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4"/>
                <a:gd name="T17" fmla="*/ 1489 w 148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4">
                  <a:moveTo>
                    <a:pt x="148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488" y="3"/>
                  </a:lnTo>
                  <a:lnTo>
                    <a:pt x="1488" y="0"/>
                  </a:lnTo>
                </a:path>
              </a:pathLst>
            </a:custGeom>
            <a:solidFill>
              <a:srgbClr val="B8E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00" name="Freeform 114"/>
            <p:cNvSpPr>
              <a:spLocks/>
            </p:cNvSpPr>
            <p:nvPr/>
          </p:nvSpPr>
          <p:spPr bwMode="auto">
            <a:xfrm>
              <a:off x="2367" y="2168"/>
              <a:ext cx="1489" cy="4"/>
            </a:xfrm>
            <a:custGeom>
              <a:avLst/>
              <a:gdLst>
                <a:gd name="T0" fmla="*/ 1488 w 1489"/>
                <a:gd name="T1" fmla="*/ 0 h 4"/>
                <a:gd name="T2" fmla="*/ 0 w 1489"/>
                <a:gd name="T3" fmla="*/ 0 h 4"/>
                <a:gd name="T4" fmla="*/ 0 w 1489"/>
                <a:gd name="T5" fmla="*/ 3 h 4"/>
                <a:gd name="T6" fmla="*/ 1488 w 1489"/>
                <a:gd name="T7" fmla="*/ 3 h 4"/>
                <a:gd name="T8" fmla="*/ 1488 w 148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4"/>
                <a:gd name="T17" fmla="*/ 1489 w 148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4">
                  <a:moveTo>
                    <a:pt x="148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488" y="3"/>
                  </a:lnTo>
                  <a:lnTo>
                    <a:pt x="1488" y="0"/>
                  </a:lnTo>
                </a:path>
              </a:pathLst>
            </a:custGeom>
            <a:solidFill>
              <a:srgbClr val="C7D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01" name="Freeform 115"/>
            <p:cNvSpPr>
              <a:spLocks/>
            </p:cNvSpPr>
            <p:nvPr/>
          </p:nvSpPr>
          <p:spPr bwMode="auto">
            <a:xfrm>
              <a:off x="2367" y="2177"/>
              <a:ext cx="1489" cy="6"/>
            </a:xfrm>
            <a:custGeom>
              <a:avLst/>
              <a:gdLst>
                <a:gd name="T0" fmla="*/ 1488 w 1489"/>
                <a:gd name="T1" fmla="*/ 0 h 6"/>
                <a:gd name="T2" fmla="*/ 0 w 1489"/>
                <a:gd name="T3" fmla="*/ 0 h 6"/>
                <a:gd name="T4" fmla="*/ 0 w 1489"/>
                <a:gd name="T5" fmla="*/ 5 h 6"/>
                <a:gd name="T6" fmla="*/ 1488 w 1489"/>
                <a:gd name="T7" fmla="*/ 5 h 6"/>
                <a:gd name="T8" fmla="*/ 1488 w 148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6"/>
                <a:gd name="T17" fmla="*/ 1489 w 148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6">
                  <a:moveTo>
                    <a:pt x="148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488" y="5"/>
                  </a:lnTo>
                  <a:lnTo>
                    <a:pt x="1488" y="0"/>
                  </a:lnTo>
                </a:path>
              </a:pathLst>
            </a:custGeom>
            <a:solidFill>
              <a:srgbClr val="D5D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02" name="Freeform 116"/>
            <p:cNvSpPr>
              <a:spLocks/>
            </p:cNvSpPr>
            <p:nvPr/>
          </p:nvSpPr>
          <p:spPr bwMode="auto">
            <a:xfrm>
              <a:off x="2367" y="2188"/>
              <a:ext cx="1489" cy="4"/>
            </a:xfrm>
            <a:custGeom>
              <a:avLst/>
              <a:gdLst>
                <a:gd name="T0" fmla="*/ 1488 w 1489"/>
                <a:gd name="T1" fmla="*/ 0 h 4"/>
                <a:gd name="T2" fmla="*/ 0 w 1489"/>
                <a:gd name="T3" fmla="*/ 0 h 4"/>
                <a:gd name="T4" fmla="*/ 0 w 1489"/>
                <a:gd name="T5" fmla="*/ 3 h 4"/>
                <a:gd name="T6" fmla="*/ 1488 w 1489"/>
                <a:gd name="T7" fmla="*/ 3 h 4"/>
                <a:gd name="T8" fmla="*/ 1488 w 148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4"/>
                <a:gd name="T17" fmla="*/ 1489 w 148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4">
                  <a:moveTo>
                    <a:pt x="148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488" y="3"/>
                  </a:lnTo>
                  <a:lnTo>
                    <a:pt x="1488" y="0"/>
                  </a:lnTo>
                </a:path>
              </a:pathLst>
            </a:custGeom>
            <a:solidFill>
              <a:srgbClr val="E3C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03" name="Freeform 117"/>
            <p:cNvSpPr>
              <a:spLocks/>
            </p:cNvSpPr>
            <p:nvPr/>
          </p:nvSpPr>
          <p:spPr bwMode="auto">
            <a:xfrm>
              <a:off x="2367" y="2197"/>
              <a:ext cx="1489" cy="4"/>
            </a:xfrm>
            <a:custGeom>
              <a:avLst/>
              <a:gdLst>
                <a:gd name="T0" fmla="*/ 1488 w 1489"/>
                <a:gd name="T1" fmla="*/ 0 h 4"/>
                <a:gd name="T2" fmla="*/ 0 w 1489"/>
                <a:gd name="T3" fmla="*/ 0 h 4"/>
                <a:gd name="T4" fmla="*/ 0 w 1489"/>
                <a:gd name="T5" fmla="*/ 3 h 4"/>
                <a:gd name="T6" fmla="*/ 1488 w 1489"/>
                <a:gd name="T7" fmla="*/ 3 h 4"/>
                <a:gd name="T8" fmla="*/ 1488 w 148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4"/>
                <a:gd name="T17" fmla="*/ 1489 w 148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4">
                  <a:moveTo>
                    <a:pt x="148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488" y="3"/>
                  </a:lnTo>
                  <a:lnTo>
                    <a:pt x="1488" y="0"/>
                  </a:lnTo>
                </a:path>
              </a:pathLst>
            </a:custGeom>
            <a:solidFill>
              <a:srgbClr val="F1C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04" name="Freeform 118"/>
            <p:cNvSpPr>
              <a:spLocks/>
            </p:cNvSpPr>
            <p:nvPr/>
          </p:nvSpPr>
          <p:spPr bwMode="auto">
            <a:xfrm>
              <a:off x="2367" y="2121"/>
              <a:ext cx="1495" cy="86"/>
            </a:xfrm>
            <a:custGeom>
              <a:avLst/>
              <a:gdLst>
                <a:gd name="T0" fmla="*/ 0 w 1495"/>
                <a:gd name="T1" fmla="*/ 0 h 86"/>
                <a:gd name="T2" fmla="*/ 0 w 1495"/>
                <a:gd name="T3" fmla="*/ 85 h 86"/>
                <a:gd name="T4" fmla="*/ 1494 w 1495"/>
                <a:gd name="T5" fmla="*/ 85 h 86"/>
                <a:gd name="T6" fmla="*/ 1494 w 1495"/>
                <a:gd name="T7" fmla="*/ 0 h 86"/>
                <a:gd name="T8" fmla="*/ 0 w 1495"/>
                <a:gd name="T9" fmla="*/ 0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5"/>
                <a:gd name="T16" fmla="*/ 0 h 86"/>
                <a:gd name="T17" fmla="*/ 1495 w 1495"/>
                <a:gd name="T18" fmla="*/ 86 h 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5" h="86">
                  <a:moveTo>
                    <a:pt x="0" y="0"/>
                  </a:moveTo>
                  <a:lnTo>
                    <a:pt x="0" y="85"/>
                  </a:lnTo>
                  <a:lnTo>
                    <a:pt x="1494" y="85"/>
                  </a:lnTo>
                  <a:lnTo>
                    <a:pt x="149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05" name="Freeform 119"/>
            <p:cNvSpPr>
              <a:spLocks/>
            </p:cNvSpPr>
            <p:nvPr/>
          </p:nvSpPr>
          <p:spPr bwMode="auto">
            <a:xfrm>
              <a:off x="2367" y="2206"/>
              <a:ext cx="1489" cy="4"/>
            </a:xfrm>
            <a:custGeom>
              <a:avLst/>
              <a:gdLst>
                <a:gd name="T0" fmla="*/ 0 w 1489"/>
                <a:gd name="T1" fmla="*/ 0 h 4"/>
                <a:gd name="T2" fmla="*/ 0 w 1489"/>
                <a:gd name="T3" fmla="*/ 3 h 4"/>
                <a:gd name="T4" fmla="*/ 1488 w 1489"/>
                <a:gd name="T5" fmla="*/ 3 h 4"/>
                <a:gd name="T6" fmla="*/ 1488 w 1489"/>
                <a:gd name="T7" fmla="*/ 0 h 4"/>
                <a:gd name="T8" fmla="*/ 0 w 148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4"/>
                <a:gd name="T17" fmla="*/ 1489 w 148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4">
                  <a:moveTo>
                    <a:pt x="0" y="0"/>
                  </a:moveTo>
                  <a:lnTo>
                    <a:pt x="0" y="3"/>
                  </a:lnTo>
                  <a:lnTo>
                    <a:pt x="1488" y="3"/>
                  </a:lnTo>
                  <a:lnTo>
                    <a:pt x="1488" y="0"/>
                  </a:lnTo>
                  <a:lnTo>
                    <a:pt x="0" y="0"/>
                  </a:lnTo>
                </a:path>
              </a:pathLst>
            </a:custGeom>
            <a:solidFill>
              <a:srgbClr val="8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06" name="Freeform 120"/>
            <p:cNvSpPr>
              <a:spLocks/>
            </p:cNvSpPr>
            <p:nvPr/>
          </p:nvSpPr>
          <p:spPr bwMode="auto">
            <a:xfrm>
              <a:off x="2367" y="2215"/>
              <a:ext cx="1489" cy="5"/>
            </a:xfrm>
            <a:custGeom>
              <a:avLst/>
              <a:gdLst>
                <a:gd name="T0" fmla="*/ 1488 w 1489"/>
                <a:gd name="T1" fmla="*/ 0 h 5"/>
                <a:gd name="T2" fmla="*/ 0 w 1489"/>
                <a:gd name="T3" fmla="*/ 0 h 5"/>
                <a:gd name="T4" fmla="*/ 0 w 1489"/>
                <a:gd name="T5" fmla="*/ 4 h 5"/>
                <a:gd name="T6" fmla="*/ 1488 w 1489"/>
                <a:gd name="T7" fmla="*/ 4 h 5"/>
                <a:gd name="T8" fmla="*/ 1488 w 1489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5"/>
                <a:gd name="T17" fmla="*/ 1489 w 1489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5">
                  <a:moveTo>
                    <a:pt x="1488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1488" y="4"/>
                  </a:lnTo>
                  <a:lnTo>
                    <a:pt x="1488" y="0"/>
                  </a:lnTo>
                </a:path>
              </a:pathLst>
            </a:custGeom>
            <a:solidFill>
              <a:srgbClr val="90F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07" name="Freeform 121"/>
            <p:cNvSpPr>
              <a:spLocks/>
            </p:cNvSpPr>
            <p:nvPr/>
          </p:nvSpPr>
          <p:spPr bwMode="auto">
            <a:xfrm>
              <a:off x="2367" y="2225"/>
              <a:ext cx="1489" cy="4"/>
            </a:xfrm>
            <a:custGeom>
              <a:avLst/>
              <a:gdLst>
                <a:gd name="T0" fmla="*/ 1488 w 1489"/>
                <a:gd name="T1" fmla="*/ 0 h 4"/>
                <a:gd name="T2" fmla="*/ 0 w 1489"/>
                <a:gd name="T3" fmla="*/ 0 h 4"/>
                <a:gd name="T4" fmla="*/ 0 w 1489"/>
                <a:gd name="T5" fmla="*/ 3 h 4"/>
                <a:gd name="T6" fmla="*/ 1488 w 1489"/>
                <a:gd name="T7" fmla="*/ 3 h 4"/>
                <a:gd name="T8" fmla="*/ 1488 w 148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4"/>
                <a:gd name="T17" fmla="*/ 1489 w 148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4">
                  <a:moveTo>
                    <a:pt x="148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488" y="3"/>
                  </a:lnTo>
                  <a:lnTo>
                    <a:pt x="1488" y="0"/>
                  </a:lnTo>
                </a:path>
              </a:pathLst>
            </a:custGeom>
            <a:solidFill>
              <a:srgbClr val="A0E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08" name="Freeform 122"/>
            <p:cNvSpPr>
              <a:spLocks/>
            </p:cNvSpPr>
            <p:nvPr/>
          </p:nvSpPr>
          <p:spPr bwMode="auto">
            <a:xfrm>
              <a:off x="2367" y="2234"/>
              <a:ext cx="1489" cy="6"/>
            </a:xfrm>
            <a:custGeom>
              <a:avLst/>
              <a:gdLst>
                <a:gd name="T0" fmla="*/ 1488 w 1489"/>
                <a:gd name="T1" fmla="*/ 0 h 6"/>
                <a:gd name="T2" fmla="*/ 0 w 1489"/>
                <a:gd name="T3" fmla="*/ 0 h 6"/>
                <a:gd name="T4" fmla="*/ 0 w 1489"/>
                <a:gd name="T5" fmla="*/ 5 h 6"/>
                <a:gd name="T6" fmla="*/ 1488 w 1489"/>
                <a:gd name="T7" fmla="*/ 5 h 6"/>
                <a:gd name="T8" fmla="*/ 1488 w 148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6"/>
                <a:gd name="T17" fmla="*/ 1489 w 148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6">
                  <a:moveTo>
                    <a:pt x="148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488" y="5"/>
                  </a:lnTo>
                  <a:lnTo>
                    <a:pt x="1488" y="0"/>
                  </a:lnTo>
                </a:path>
              </a:pathLst>
            </a:custGeom>
            <a:solidFill>
              <a:srgbClr val="B0E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09" name="Freeform 123"/>
            <p:cNvSpPr>
              <a:spLocks/>
            </p:cNvSpPr>
            <p:nvPr/>
          </p:nvSpPr>
          <p:spPr bwMode="auto">
            <a:xfrm>
              <a:off x="2367" y="2245"/>
              <a:ext cx="1489" cy="4"/>
            </a:xfrm>
            <a:custGeom>
              <a:avLst/>
              <a:gdLst>
                <a:gd name="T0" fmla="*/ 1488 w 1489"/>
                <a:gd name="T1" fmla="*/ 0 h 4"/>
                <a:gd name="T2" fmla="*/ 0 w 1489"/>
                <a:gd name="T3" fmla="*/ 0 h 4"/>
                <a:gd name="T4" fmla="*/ 0 w 1489"/>
                <a:gd name="T5" fmla="*/ 3 h 4"/>
                <a:gd name="T6" fmla="*/ 1488 w 1489"/>
                <a:gd name="T7" fmla="*/ 3 h 4"/>
                <a:gd name="T8" fmla="*/ 1488 w 148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4"/>
                <a:gd name="T17" fmla="*/ 1489 w 148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4">
                  <a:moveTo>
                    <a:pt x="148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488" y="3"/>
                  </a:lnTo>
                  <a:lnTo>
                    <a:pt x="1488" y="0"/>
                  </a:lnTo>
                </a:path>
              </a:pathLst>
            </a:custGeom>
            <a:solidFill>
              <a:srgbClr val="C0D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10" name="Freeform 124"/>
            <p:cNvSpPr>
              <a:spLocks/>
            </p:cNvSpPr>
            <p:nvPr/>
          </p:nvSpPr>
          <p:spPr bwMode="auto">
            <a:xfrm>
              <a:off x="2367" y="2254"/>
              <a:ext cx="1489" cy="4"/>
            </a:xfrm>
            <a:custGeom>
              <a:avLst/>
              <a:gdLst>
                <a:gd name="T0" fmla="*/ 1488 w 1489"/>
                <a:gd name="T1" fmla="*/ 0 h 4"/>
                <a:gd name="T2" fmla="*/ 0 w 1489"/>
                <a:gd name="T3" fmla="*/ 0 h 4"/>
                <a:gd name="T4" fmla="*/ 0 w 1489"/>
                <a:gd name="T5" fmla="*/ 3 h 4"/>
                <a:gd name="T6" fmla="*/ 1488 w 1489"/>
                <a:gd name="T7" fmla="*/ 3 h 4"/>
                <a:gd name="T8" fmla="*/ 1488 w 148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4"/>
                <a:gd name="T17" fmla="*/ 1489 w 148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4">
                  <a:moveTo>
                    <a:pt x="148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488" y="3"/>
                  </a:lnTo>
                  <a:lnTo>
                    <a:pt x="1488" y="0"/>
                  </a:lnTo>
                </a:path>
              </a:pathLst>
            </a:custGeom>
            <a:solidFill>
              <a:srgbClr val="CFD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11" name="Freeform 125"/>
            <p:cNvSpPr>
              <a:spLocks/>
            </p:cNvSpPr>
            <p:nvPr/>
          </p:nvSpPr>
          <p:spPr bwMode="auto">
            <a:xfrm>
              <a:off x="2367" y="2263"/>
              <a:ext cx="1489" cy="6"/>
            </a:xfrm>
            <a:custGeom>
              <a:avLst/>
              <a:gdLst>
                <a:gd name="T0" fmla="*/ 1488 w 1489"/>
                <a:gd name="T1" fmla="*/ 0 h 6"/>
                <a:gd name="T2" fmla="*/ 0 w 1489"/>
                <a:gd name="T3" fmla="*/ 0 h 6"/>
                <a:gd name="T4" fmla="*/ 0 w 1489"/>
                <a:gd name="T5" fmla="*/ 5 h 6"/>
                <a:gd name="T6" fmla="*/ 1488 w 1489"/>
                <a:gd name="T7" fmla="*/ 5 h 6"/>
                <a:gd name="T8" fmla="*/ 1488 w 1489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6"/>
                <a:gd name="T17" fmla="*/ 1489 w 1489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6">
                  <a:moveTo>
                    <a:pt x="1488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488" y="5"/>
                  </a:lnTo>
                  <a:lnTo>
                    <a:pt x="1488" y="0"/>
                  </a:lnTo>
                </a:path>
              </a:pathLst>
            </a:custGeom>
            <a:solidFill>
              <a:srgbClr val="DFD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12" name="Freeform 126"/>
            <p:cNvSpPr>
              <a:spLocks/>
            </p:cNvSpPr>
            <p:nvPr/>
          </p:nvSpPr>
          <p:spPr bwMode="auto">
            <a:xfrm>
              <a:off x="2367" y="2274"/>
              <a:ext cx="1489" cy="4"/>
            </a:xfrm>
            <a:custGeom>
              <a:avLst/>
              <a:gdLst>
                <a:gd name="T0" fmla="*/ 1488 w 1489"/>
                <a:gd name="T1" fmla="*/ 0 h 4"/>
                <a:gd name="T2" fmla="*/ 0 w 1489"/>
                <a:gd name="T3" fmla="*/ 0 h 4"/>
                <a:gd name="T4" fmla="*/ 0 w 1489"/>
                <a:gd name="T5" fmla="*/ 3 h 4"/>
                <a:gd name="T6" fmla="*/ 1488 w 1489"/>
                <a:gd name="T7" fmla="*/ 3 h 4"/>
                <a:gd name="T8" fmla="*/ 1488 w 1489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9"/>
                <a:gd name="T16" fmla="*/ 0 h 4"/>
                <a:gd name="T17" fmla="*/ 1489 w 1489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9" h="4">
                  <a:moveTo>
                    <a:pt x="1488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488" y="3"/>
                  </a:lnTo>
                  <a:lnTo>
                    <a:pt x="1488" y="0"/>
                  </a:lnTo>
                </a:path>
              </a:pathLst>
            </a:custGeom>
            <a:solidFill>
              <a:srgbClr val="EFC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13" name="Freeform 127"/>
            <p:cNvSpPr>
              <a:spLocks/>
            </p:cNvSpPr>
            <p:nvPr/>
          </p:nvSpPr>
          <p:spPr bwMode="auto">
            <a:xfrm>
              <a:off x="2367" y="2206"/>
              <a:ext cx="1495" cy="78"/>
            </a:xfrm>
            <a:custGeom>
              <a:avLst/>
              <a:gdLst>
                <a:gd name="T0" fmla="*/ 0 w 1495"/>
                <a:gd name="T1" fmla="*/ 0 h 78"/>
                <a:gd name="T2" fmla="*/ 0 w 1495"/>
                <a:gd name="T3" fmla="*/ 77 h 78"/>
                <a:gd name="T4" fmla="*/ 1494 w 1495"/>
                <a:gd name="T5" fmla="*/ 77 h 78"/>
                <a:gd name="T6" fmla="*/ 1494 w 1495"/>
                <a:gd name="T7" fmla="*/ 0 h 78"/>
                <a:gd name="T8" fmla="*/ 0 w 1495"/>
                <a:gd name="T9" fmla="*/ 0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5"/>
                <a:gd name="T16" fmla="*/ 0 h 78"/>
                <a:gd name="T17" fmla="*/ 1495 w 1495"/>
                <a:gd name="T18" fmla="*/ 78 h 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5" h="78">
                  <a:moveTo>
                    <a:pt x="0" y="0"/>
                  </a:moveTo>
                  <a:lnTo>
                    <a:pt x="0" y="77"/>
                  </a:lnTo>
                  <a:lnTo>
                    <a:pt x="1494" y="77"/>
                  </a:lnTo>
                  <a:lnTo>
                    <a:pt x="1494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14" name="Freeform 128"/>
            <p:cNvSpPr>
              <a:spLocks/>
            </p:cNvSpPr>
            <p:nvPr/>
          </p:nvSpPr>
          <p:spPr bwMode="auto">
            <a:xfrm>
              <a:off x="3364" y="2697"/>
              <a:ext cx="492" cy="4"/>
            </a:xfrm>
            <a:custGeom>
              <a:avLst/>
              <a:gdLst>
                <a:gd name="T0" fmla="*/ 0 w 492"/>
                <a:gd name="T1" fmla="*/ 0 h 4"/>
                <a:gd name="T2" fmla="*/ 0 w 492"/>
                <a:gd name="T3" fmla="*/ 3 h 4"/>
                <a:gd name="T4" fmla="*/ 491 w 492"/>
                <a:gd name="T5" fmla="*/ 3 h 4"/>
                <a:gd name="T6" fmla="*/ 491 w 492"/>
                <a:gd name="T7" fmla="*/ 0 h 4"/>
                <a:gd name="T8" fmla="*/ 0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0" y="0"/>
                  </a:move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  <a:lnTo>
                    <a:pt x="0" y="0"/>
                  </a:lnTo>
                </a:path>
              </a:pathLst>
            </a:custGeom>
            <a:solidFill>
              <a:srgbClr val="8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15" name="Freeform 129"/>
            <p:cNvSpPr>
              <a:spLocks/>
            </p:cNvSpPr>
            <p:nvPr/>
          </p:nvSpPr>
          <p:spPr bwMode="auto">
            <a:xfrm>
              <a:off x="3364" y="2706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8EF8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16" name="Freeform 130"/>
            <p:cNvSpPr>
              <a:spLocks/>
            </p:cNvSpPr>
            <p:nvPr/>
          </p:nvSpPr>
          <p:spPr bwMode="auto">
            <a:xfrm>
              <a:off x="3364" y="2715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9CF1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17" name="Freeform 131"/>
            <p:cNvSpPr>
              <a:spLocks/>
            </p:cNvSpPr>
            <p:nvPr/>
          </p:nvSpPr>
          <p:spPr bwMode="auto">
            <a:xfrm>
              <a:off x="3364" y="2724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AAE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18" name="Freeform 132"/>
            <p:cNvSpPr>
              <a:spLocks/>
            </p:cNvSpPr>
            <p:nvPr/>
          </p:nvSpPr>
          <p:spPr bwMode="auto">
            <a:xfrm>
              <a:off x="3364" y="2733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B8E3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19" name="Freeform 133"/>
            <p:cNvSpPr>
              <a:spLocks/>
            </p:cNvSpPr>
            <p:nvPr/>
          </p:nvSpPr>
          <p:spPr bwMode="auto">
            <a:xfrm>
              <a:off x="3364" y="2742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C7DC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20" name="Freeform 134"/>
            <p:cNvSpPr>
              <a:spLocks/>
            </p:cNvSpPr>
            <p:nvPr/>
          </p:nvSpPr>
          <p:spPr bwMode="auto">
            <a:xfrm>
              <a:off x="3364" y="2751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D5D5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21" name="Freeform 135"/>
            <p:cNvSpPr>
              <a:spLocks/>
            </p:cNvSpPr>
            <p:nvPr/>
          </p:nvSpPr>
          <p:spPr bwMode="auto">
            <a:xfrm>
              <a:off x="3364" y="2760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E3C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22" name="Freeform 136"/>
            <p:cNvSpPr>
              <a:spLocks/>
            </p:cNvSpPr>
            <p:nvPr/>
          </p:nvSpPr>
          <p:spPr bwMode="auto">
            <a:xfrm>
              <a:off x="3364" y="2769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F1C7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23" name="Freeform 137"/>
            <p:cNvSpPr>
              <a:spLocks/>
            </p:cNvSpPr>
            <p:nvPr/>
          </p:nvSpPr>
          <p:spPr bwMode="auto">
            <a:xfrm>
              <a:off x="3364" y="2697"/>
              <a:ext cx="498" cy="82"/>
            </a:xfrm>
            <a:custGeom>
              <a:avLst/>
              <a:gdLst>
                <a:gd name="T0" fmla="*/ 0 w 498"/>
                <a:gd name="T1" fmla="*/ 0 h 82"/>
                <a:gd name="T2" fmla="*/ 0 w 498"/>
                <a:gd name="T3" fmla="*/ 81 h 82"/>
                <a:gd name="T4" fmla="*/ 497 w 498"/>
                <a:gd name="T5" fmla="*/ 81 h 82"/>
                <a:gd name="T6" fmla="*/ 497 w 498"/>
                <a:gd name="T7" fmla="*/ 0 h 82"/>
                <a:gd name="T8" fmla="*/ 0 w 498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"/>
                <a:gd name="T16" fmla="*/ 0 h 82"/>
                <a:gd name="T17" fmla="*/ 498 w 49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" h="82">
                  <a:moveTo>
                    <a:pt x="0" y="0"/>
                  </a:moveTo>
                  <a:lnTo>
                    <a:pt x="0" y="81"/>
                  </a:lnTo>
                  <a:lnTo>
                    <a:pt x="497" y="81"/>
                  </a:lnTo>
                  <a:lnTo>
                    <a:pt x="49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24" name="Freeform 138"/>
            <p:cNvSpPr>
              <a:spLocks/>
            </p:cNvSpPr>
            <p:nvPr/>
          </p:nvSpPr>
          <p:spPr bwMode="auto">
            <a:xfrm>
              <a:off x="3364" y="2778"/>
              <a:ext cx="492" cy="4"/>
            </a:xfrm>
            <a:custGeom>
              <a:avLst/>
              <a:gdLst>
                <a:gd name="T0" fmla="*/ 0 w 492"/>
                <a:gd name="T1" fmla="*/ 0 h 4"/>
                <a:gd name="T2" fmla="*/ 0 w 492"/>
                <a:gd name="T3" fmla="*/ 3 h 4"/>
                <a:gd name="T4" fmla="*/ 491 w 492"/>
                <a:gd name="T5" fmla="*/ 3 h 4"/>
                <a:gd name="T6" fmla="*/ 491 w 492"/>
                <a:gd name="T7" fmla="*/ 0 h 4"/>
                <a:gd name="T8" fmla="*/ 0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0" y="0"/>
                  </a:move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  <a:lnTo>
                    <a:pt x="0" y="0"/>
                  </a:lnTo>
                </a:path>
              </a:pathLst>
            </a:custGeom>
            <a:solidFill>
              <a:srgbClr val="8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25" name="Freeform 139"/>
            <p:cNvSpPr>
              <a:spLocks/>
            </p:cNvSpPr>
            <p:nvPr/>
          </p:nvSpPr>
          <p:spPr bwMode="auto">
            <a:xfrm>
              <a:off x="3364" y="2787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90F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26" name="Freeform 140"/>
            <p:cNvSpPr>
              <a:spLocks/>
            </p:cNvSpPr>
            <p:nvPr/>
          </p:nvSpPr>
          <p:spPr bwMode="auto">
            <a:xfrm>
              <a:off x="3364" y="2796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A0E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27" name="Freeform 141"/>
            <p:cNvSpPr>
              <a:spLocks/>
            </p:cNvSpPr>
            <p:nvPr/>
          </p:nvSpPr>
          <p:spPr bwMode="auto">
            <a:xfrm>
              <a:off x="3364" y="2805"/>
              <a:ext cx="492" cy="6"/>
            </a:xfrm>
            <a:custGeom>
              <a:avLst/>
              <a:gdLst>
                <a:gd name="T0" fmla="*/ 491 w 492"/>
                <a:gd name="T1" fmla="*/ 0 h 6"/>
                <a:gd name="T2" fmla="*/ 0 w 492"/>
                <a:gd name="T3" fmla="*/ 0 h 6"/>
                <a:gd name="T4" fmla="*/ 0 w 492"/>
                <a:gd name="T5" fmla="*/ 5 h 6"/>
                <a:gd name="T6" fmla="*/ 491 w 492"/>
                <a:gd name="T7" fmla="*/ 5 h 6"/>
                <a:gd name="T8" fmla="*/ 491 w 492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6"/>
                <a:gd name="T17" fmla="*/ 492 w 492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6">
                  <a:moveTo>
                    <a:pt x="491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91" y="5"/>
                  </a:lnTo>
                  <a:lnTo>
                    <a:pt x="491" y="0"/>
                  </a:lnTo>
                </a:path>
              </a:pathLst>
            </a:custGeom>
            <a:solidFill>
              <a:srgbClr val="B0E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28" name="Freeform 142"/>
            <p:cNvSpPr>
              <a:spLocks/>
            </p:cNvSpPr>
            <p:nvPr/>
          </p:nvSpPr>
          <p:spPr bwMode="auto">
            <a:xfrm>
              <a:off x="3364" y="2816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C0D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29" name="Freeform 143"/>
            <p:cNvSpPr>
              <a:spLocks/>
            </p:cNvSpPr>
            <p:nvPr/>
          </p:nvSpPr>
          <p:spPr bwMode="auto">
            <a:xfrm>
              <a:off x="3364" y="2825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CFD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30" name="Freeform 144"/>
            <p:cNvSpPr>
              <a:spLocks/>
            </p:cNvSpPr>
            <p:nvPr/>
          </p:nvSpPr>
          <p:spPr bwMode="auto">
            <a:xfrm>
              <a:off x="3364" y="2834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DFD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31" name="Freeform 145"/>
            <p:cNvSpPr>
              <a:spLocks/>
            </p:cNvSpPr>
            <p:nvPr/>
          </p:nvSpPr>
          <p:spPr bwMode="auto">
            <a:xfrm>
              <a:off x="3364" y="2843"/>
              <a:ext cx="492" cy="4"/>
            </a:xfrm>
            <a:custGeom>
              <a:avLst/>
              <a:gdLst>
                <a:gd name="T0" fmla="*/ 491 w 492"/>
                <a:gd name="T1" fmla="*/ 0 h 4"/>
                <a:gd name="T2" fmla="*/ 0 w 492"/>
                <a:gd name="T3" fmla="*/ 0 h 4"/>
                <a:gd name="T4" fmla="*/ 0 w 492"/>
                <a:gd name="T5" fmla="*/ 3 h 4"/>
                <a:gd name="T6" fmla="*/ 491 w 492"/>
                <a:gd name="T7" fmla="*/ 3 h 4"/>
                <a:gd name="T8" fmla="*/ 491 w 492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2"/>
                <a:gd name="T16" fmla="*/ 0 h 4"/>
                <a:gd name="T17" fmla="*/ 492 w 49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2" h="4">
                  <a:moveTo>
                    <a:pt x="491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1" y="3"/>
                  </a:lnTo>
                  <a:lnTo>
                    <a:pt x="491" y="0"/>
                  </a:lnTo>
                </a:path>
              </a:pathLst>
            </a:custGeom>
            <a:solidFill>
              <a:srgbClr val="EFC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32" name="Freeform 146"/>
            <p:cNvSpPr>
              <a:spLocks/>
            </p:cNvSpPr>
            <p:nvPr/>
          </p:nvSpPr>
          <p:spPr bwMode="auto">
            <a:xfrm>
              <a:off x="3364" y="2778"/>
              <a:ext cx="498" cy="75"/>
            </a:xfrm>
            <a:custGeom>
              <a:avLst/>
              <a:gdLst>
                <a:gd name="T0" fmla="*/ 0 w 498"/>
                <a:gd name="T1" fmla="*/ 0 h 75"/>
                <a:gd name="T2" fmla="*/ 0 w 498"/>
                <a:gd name="T3" fmla="*/ 74 h 75"/>
                <a:gd name="T4" fmla="*/ 497 w 498"/>
                <a:gd name="T5" fmla="*/ 74 h 75"/>
                <a:gd name="T6" fmla="*/ 497 w 498"/>
                <a:gd name="T7" fmla="*/ 0 h 75"/>
                <a:gd name="T8" fmla="*/ 0 w 498"/>
                <a:gd name="T9" fmla="*/ 0 h 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8"/>
                <a:gd name="T16" fmla="*/ 0 h 75"/>
                <a:gd name="T17" fmla="*/ 498 w 498"/>
                <a:gd name="T18" fmla="*/ 75 h 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8" h="75">
                  <a:moveTo>
                    <a:pt x="0" y="0"/>
                  </a:moveTo>
                  <a:lnTo>
                    <a:pt x="0" y="74"/>
                  </a:lnTo>
                  <a:lnTo>
                    <a:pt x="497" y="74"/>
                  </a:lnTo>
                  <a:lnTo>
                    <a:pt x="497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33" name="Freeform 147"/>
            <p:cNvSpPr>
              <a:spLocks/>
            </p:cNvSpPr>
            <p:nvPr/>
          </p:nvSpPr>
          <p:spPr bwMode="auto">
            <a:xfrm>
              <a:off x="3861" y="2981"/>
              <a:ext cx="998" cy="160"/>
            </a:xfrm>
            <a:custGeom>
              <a:avLst/>
              <a:gdLst>
                <a:gd name="T0" fmla="*/ 0 w 998"/>
                <a:gd name="T1" fmla="*/ 0 h 160"/>
                <a:gd name="T2" fmla="*/ 0 w 998"/>
                <a:gd name="T3" fmla="*/ 159 h 160"/>
                <a:gd name="T4" fmla="*/ 997 w 998"/>
                <a:gd name="T5" fmla="*/ 159 h 160"/>
                <a:gd name="T6" fmla="*/ 997 w 998"/>
                <a:gd name="T7" fmla="*/ 0 h 160"/>
                <a:gd name="T8" fmla="*/ 0 w 998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8"/>
                <a:gd name="T16" fmla="*/ 0 h 160"/>
                <a:gd name="T17" fmla="*/ 998 w 998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8" h="160">
                  <a:moveTo>
                    <a:pt x="0" y="0"/>
                  </a:moveTo>
                  <a:lnTo>
                    <a:pt x="0" y="159"/>
                  </a:lnTo>
                  <a:lnTo>
                    <a:pt x="997" y="159"/>
                  </a:lnTo>
                  <a:lnTo>
                    <a:pt x="997" y="0"/>
                  </a:lnTo>
                  <a:lnTo>
                    <a:pt x="0" y="0"/>
                  </a:lnTo>
                </a:path>
              </a:pathLst>
            </a:custGeom>
            <a:solidFill>
              <a:srgbClr val="80FF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534" name="Freeform 148"/>
            <p:cNvSpPr>
              <a:spLocks/>
            </p:cNvSpPr>
            <p:nvPr/>
          </p:nvSpPr>
          <p:spPr bwMode="auto">
            <a:xfrm>
              <a:off x="5107" y="3267"/>
              <a:ext cx="250" cy="160"/>
            </a:xfrm>
            <a:custGeom>
              <a:avLst/>
              <a:gdLst>
                <a:gd name="T0" fmla="*/ 0 w 250"/>
                <a:gd name="T1" fmla="*/ 0 h 160"/>
                <a:gd name="T2" fmla="*/ 0 w 250"/>
                <a:gd name="T3" fmla="*/ 159 h 160"/>
                <a:gd name="T4" fmla="*/ 249 w 250"/>
                <a:gd name="T5" fmla="*/ 159 h 160"/>
                <a:gd name="T6" fmla="*/ 249 w 250"/>
                <a:gd name="T7" fmla="*/ 0 h 160"/>
                <a:gd name="T8" fmla="*/ 0 w 250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0"/>
                <a:gd name="T16" fmla="*/ 0 h 160"/>
                <a:gd name="T17" fmla="*/ 250 w 250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0" h="160">
                  <a:moveTo>
                    <a:pt x="0" y="0"/>
                  </a:moveTo>
                  <a:lnTo>
                    <a:pt x="0" y="159"/>
                  </a:lnTo>
                  <a:lnTo>
                    <a:pt x="249" y="159"/>
                  </a:lnTo>
                  <a:lnTo>
                    <a:pt x="249" y="0"/>
                  </a:lnTo>
                  <a:lnTo>
                    <a:pt x="0" y="0"/>
                  </a:lnTo>
                </a:path>
              </a:pathLst>
            </a:custGeom>
            <a:solidFill>
              <a:srgbClr val="80FF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6535" name="Freeform 149"/>
            <p:cNvSpPr>
              <a:spLocks/>
            </p:cNvSpPr>
            <p:nvPr/>
          </p:nvSpPr>
          <p:spPr bwMode="auto">
            <a:xfrm>
              <a:off x="2367" y="2414"/>
              <a:ext cx="493" cy="4"/>
            </a:xfrm>
            <a:custGeom>
              <a:avLst/>
              <a:gdLst>
                <a:gd name="T0" fmla="*/ 0 w 493"/>
                <a:gd name="T1" fmla="*/ 0 h 4"/>
                <a:gd name="T2" fmla="*/ 0 w 493"/>
                <a:gd name="T3" fmla="*/ 3 h 4"/>
                <a:gd name="T4" fmla="*/ 492 w 493"/>
                <a:gd name="T5" fmla="*/ 3 h 4"/>
                <a:gd name="T6" fmla="*/ 492 w 493"/>
                <a:gd name="T7" fmla="*/ 0 h 4"/>
                <a:gd name="T8" fmla="*/ 0 w 49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4"/>
                <a:gd name="T17" fmla="*/ 493 w 49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4">
                  <a:moveTo>
                    <a:pt x="0" y="0"/>
                  </a:moveTo>
                  <a:lnTo>
                    <a:pt x="0" y="3"/>
                  </a:lnTo>
                  <a:lnTo>
                    <a:pt x="492" y="3"/>
                  </a:lnTo>
                  <a:lnTo>
                    <a:pt x="492" y="0"/>
                  </a:lnTo>
                  <a:lnTo>
                    <a:pt x="0" y="0"/>
                  </a:lnTo>
                </a:path>
              </a:pathLst>
            </a:custGeom>
            <a:solidFill>
              <a:srgbClr val="8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36" name="Freeform 150"/>
            <p:cNvSpPr>
              <a:spLocks/>
            </p:cNvSpPr>
            <p:nvPr/>
          </p:nvSpPr>
          <p:spPr bwMode="auto">
            <a:xfrm>
              <a:off x="2367" y="2423"/>
              <a:ext cx="493" cy="6"/>
            </a:xfrm>
            <a:custGeom>
              <a:avLst/>
              <a:gdLst>
                <a:gd name="T0" fmla="*/ 492 w 493"/>
                <a:gd name="T1" fmla="*/ 0 h 6"/>
                <a:gd name="T2" fmla="*/ 0 w 493"/>
                <a:gd name="T3" fmla="*/ 0 h 6"/>
                <a:gd name="T4" fmla="*/ 0 w 493"/>
                <a:gd name="T5" fmla="*/ 5 h 6"/>
                <a:gd name="T6" fmla="*/ 492 w 493"/>
                <a:gd name="T7" fmla="*/ 5 h 6"/>
                <a:gd name="T8" fmla="*/ 492 w 49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6"/>
                <a:gd name="T17" fmla="*/ 493 w 49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6">
                  <a:moveTo>
                    <a:pt x="49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92" y="5"/>
                  </a:lnTo>
                  <a:lnTo>
                    <a:pt x="492" y="0"/>
                  </a:lnTo>
                </a:path>
              </a:pathLst>
            </a:custGeom>
            <a:solidFill>
              <a:srgbClr val="90F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37" name="Freeform 151"/>
            <p:cNvSpPr>
              <a:spLocks/>
            </p:cNvSpPr>
            <p:nvPr/>
          </p:nvSpPr>
          <p:spPr bwMode="auto">
            <a:xfrm>
              <a:off x="2367" y="2434"/>
              <a:ext cx="493" cy="4"/>
            </a:xfrm>
            <a:custGeom>
              <a:avLst/>
              <a:gdLst>
                <a:gd name="T0" fmla="*/ 492 w 493"/>
                <a:gd name="T1" fmla="*/ 0 h 4"/>
                <a:gd name="T2" fmla="*/ 0 w 493"/>
                <a:gd name="T3" fmla="*/ 0 h 4"/>
                <a:gd name="T4" fmla="*/ 0 w 493"/>
                <a:gd name="T5" fmla="*/ 3 h 4"/>
                <a:gd name="T6" fmla="*/ 492 w 493"/>
                <a:gd name="T7" fmla="*/ 3 h 4"/>
                <a:gd name="T8" fmla="*/ 492 w 49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4"/>
                <a:gd name="T17" fmla="*/ 493 w 49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4">
                  <a:moveTo>
                    <a:pt x="49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2" y="3"/>
                  </a:lnTo>
                  <a:lnTo>
                    <a:pt x="492" y="0"/>
                  </a:lnTo>
                </a:path>
              </a:pathLst>
            </a:custGeom>
            <a:solidFill>
              <a:srgbClr val="A0E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38" name="Freeform 152"/>
            <p:cNvSpPr>
              <a:spLocks/>
            </p:cNvSpPr>
            <p:nvPr/>
          </p:nvSpPr>
          <p:spPr bwMode="auto">
            <a:xfrm>
              <a:off x="2367" y="2443"/>
              <a:ext cx="493" cy="6"/>
            </a:xfrm>
            <a:custGeom>
              <a:avLst/>
              <a:gdLst>
                <a:gd name="T0" fmla="*/ 492 w 493"/>
                <a:gd name="T1" fmla="*/ 0 h 6"/>
                <a:gd name="T2" fmla="*/ 0 w 493"/>
                <a:gd name="T3" fmla="*/ 0 h 6"/>
                <a:gd name="T4" fmla="*/ 0 w 493"/>
                <a:gd name="T5" fmla="*/ 5 h 6"/>
                <a:gd name="T6" fmla="*/ 492 w 493"/>
                <a:gd name="T7" fmla="*/ 5 h 6"/>
                <a:gd name="T8" fmla="*/ 492 w 49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6"/>
                <a:gd name="T17" fmla="*/ 493 w 49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6">
                  <a:moveTo>
                    <a:pt x="49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92" y="5"/>
                  </a:lnTo>
                  <a:lnTo>
                    <a:pt x="492" y="0"/>
                  </a:lnTo>
                </a:path>
              </a:pathLst>
            </a:custGeom>
            <a:solidFill>
              <a:srgbClr val="B0E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39" name="Freeform 153"/>
            <p:cNvSpPr>
              <a:spLocks/>
            </p:cNvSpPr>
            <p:nvPr/>
          </p:nvSpPr>
          <p:spPr bwMode="auto">
            <a:xfrm>
              <a:off x="2367" y="2454"/>
              <a:ext cx="493" cy="4"/>
            </a:xfrm>
            <a:custGeom>
              <a:avLst/>
              <a:gdLst>
                <a:gd name="T0" fmla="*/ 492 w 493"/>
                <a:gd name="T1" fmla="*/ 0 h 4"/>
                <a:gd name="T2" fmla="*/ 0 w 493"/>
                <a:gd name="T3" fmla="*/ 0 h 4"/>
                <a:gd name="T4" fmla="*/ 0 w 493"/>
                <a:gd name="T5" fmla="*/ 3 h 4"/>
                <a:gd name="T6" fmla="*/ 492 w 493"/>
                <a:gd name="T7" fmla="*/ 3 h 4"/>
                <a:gd name="T8" fmla="*/ 492 w 49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4"/>
                <a:gd name="T17" fmla="*/ 493 w 49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4">
                  <a:moveTo>
                    <a:pt x="49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2" y="3"/>
                  </a:lnTo>
                  <a:lnTo>
                    <a:pt x="492" y="0"/>
                  </a:lnTo>
                </a:path>
              </a:pathLst>
            </a:custGeom>
            <a:solidFill>
              <a:srgbClr val="C0D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40" name="Freeform 154"/>
            <p:cNvSpPr>
              <a:spLocks/>
            </p:cNvSpPr>
            <p:nvPr/>
          </p:nvSpPr>
          <p:spPr bwMode="auto">
            <a:xfrm>
              <a:off x="2367" y="2463"/>
              <a:ext cx="493" cy="4"/>
            </a:xfrm>
            <a:custGeom>
              <a:avLst/>
              <a:gdLst>
                <a:gd name="T0" fmla="*/ 492 w 493"/>
                <a:gd name="T1" fmla="*/ 0 h 4"/>
                <a:gd name="T2" fmla="*/ 0 w 493"/>
                <a:gd name="T3" fmla="*/ 0 h 4"/>
                <a:gd name="T4" fmla="*/ 0 w 493"/>
                <a:gd name="T5" fmla="*/ 3 h 4"/>
                <a:gd name="T6" fmla="*/ 492 w 493"/>
                <a:gd name="T7" fmla="*/ 3 h 4"/>
                <a:gd name="T8" fmla="*/ 492 w 49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4"/>
                <a:gd name="T17" fmla="*/ 493 w 49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4">
                  <a:moveTo>
                    <a:pt x="49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2" y="3"/>
                  </a:lnTo>
                  <a:lnTo>
                    <a:pt x="492" y="0"/>
                  </a:lnTo>
                </a:path>
              </a:pathLst>
            </a:custGeom>
            <a:solidFill>
              <a:srgbClr val="CFD8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41" name="Freeform 155"/>
            <p:cNvSpPr>
              <a:spLocks/>
            </p:cNvSpPr>
            <p:nvPr/>
          </p:nvSpPr>
          <p:spPr bwMode="auto">
            <a:xfrm>
              <a:off x="2367" y="2472"/>
              <a:ext cx="493" cy="6"/>
            </a:xfrm>
            <a:custGeom>
              <a:avLst/>
              <a:gdLst>
                <a:gd name="T0" fmla="*/ 492 w 493"/>
                <a:gd name="T1" fmla="*/ 0 h 6"/>
                <a:gd name="T2" fmla="*/ 0 w 493"/>
                <a:gd name="T3" fmla="*/ 0 h 6"/>
                <a:gd name="T4" fmla="*/ 0 w 493"/>
                <a:gd name="T5" fmla="*/ 5 h 6"/>
                <a:gd name="T6" fmla="*/ 492 w 493"/>
                <a:gd name="T7" fmla="*/ 5 h 6"/>
                <a:gd name="T8" fmla="*/ 492 w 49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6"/>
                <a:gd name="T17" fmla="*/ 493 w 49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6">
                  <a:moveTo>
                    <a:pt x="49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92" y="5"/>
                  </a:lnTo>
                  <a:lnTo>
                    <a:pt x="492" y="0"/>
                  </a:lnTo>
                </a:path>
              </a:pathLst>
            </a:custGeom>
            <a:solidFill>
              <a:srgbClr val="DFD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42" name="Freeform 156"/>
            <p:cNvSpPr>
              <a:spLocks/>
            </p:cNvSpPr>
            <p:nvPr/>
          </p:nvSpPr>
          <p:spPr bwMode="auto">
            <a:xfrm>
              <a:off x="2367" y="2483"/>
              <a:ext cx="493" cy="4"/>
            </a:xfrm>
            <a:custGeom>
              <a:avLst/>
              <a:gdLst>
                <a:gd name="T0" fmla="*/ 492 w 493"/>
                <a:gd name="T1" fmla="*/ 0 h 4"/>
                <a:gd name="T2" fmla="*/ 0 w 493"/>
                <a:gd name="T3" fmla="*/ 0 h 4"/>
                <a:gd name="T4" fmla="*/ 0 w 493"/>
                <a:gd name="T5" fmla="*/ 3 h 4"/>
                <a:gd name="T6" fmla="*/ 492 w 493"/>
                <a:gd name="T7" fmla="*/ 3 h 4"/>
                <a:gd name="T8" fmla="*/ 492 w 49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4"/>
                <a:gd name="T17" fmla="*/ 493 w 49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4">
                  <a:moveTo>
                    <a:pt x="49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2" y="3"/>
                  </a:lnTo>
                  <a:lnTo>
                    <a:pt x="492" y="0"/>
                  </a:lnTo>
                </a:path>
              </a:pathLst>
            </a:custGeom>
            <a:solidFill>
              <a:srgbClr val="EFC8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43" name="Freeform 157"/>
            <p:cNvSpPr>
              <a:spLocks/>
            </p:cNvSpPr>
            <p:nvPr/>
          </p:nvSpPr>
          <p:spPr bwMode="auto">
            <a:xfrm>
              <a:off x="2367" y="2414"/>
              <a:ext cx="499" cy="79"/>
            </a:xfrm>
            <a:custGeom>
              <a:avLst/>
              <a:gdLst>
                <a:gd name="T0" fmla="*/ 0 w 499"/>
                <a:gd name="T1" fmla="*/ 0 h 79"/>
                <a:gd name="T2" fmla="*/ 0 w 499"/>
                <a:gd name="T3" fmla="*/ 78 h 79"/>
                <a:gd name="T4" fmla="*/ 498 w 499"/>
                <a:gd name="T5" fmla="*/ 78 h 79"/>
                <a:gd name="T6" fmla="*/ 498 w 499"/>
                <a:gd name="T7" fmla="*/ 0 h 79"/>
                <a:gd name="T8" fmla="*/ 0 w 499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79"/>
                <a:gd name="T17" fmla="*/ 499 w 499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79">
                  <a:moveTo>
                    <a:pt x="0" y="0"/>
                  </a:moveTo>
                  <a:lnTo>
                    <a:pt x="0" y="78"/>
                  </a:lnTo>
                  <a:lnTo>
                    <a:pt x="498" y="78"/>
                  </a:lnTo>
                  <a:lnTo>
                    <a:pt x="498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44" name="Freeform 158"/>
            <p:cNvSpPr>
              <a:spLocks/>
            </p:cNvSpPr>
            <p:nvPr/>
          </p:nvSpPr>
          <p:spPr bwMode="auto">
            <a:xfrm>
              <a:off x="2367" y="2492"/>
              <a:ext cx="493" cy="6"/>
            </a:xfrm>
            <a:custGeom>
              <a:avLst/>
              <a:gdLst>
                <a:gd name="T0" fmla="*/ 0 w 493"/>
                <a:gd name="T1" fmla="*/ 0 h 6"/>
                <a:gd name="T2" fmla="*/ 0 w 493"/>
                <a:gd name="T3" fmla="*/ 5 h 6"/>
                <a:gd name="T4" fmla="*/ 492 w 493"/>
                <a:gd name="T5" fmla="*/ 5 h 6"/>
                <a:gd name="T6" fmla="*/ 492 w 493"/>
                <a:gd name="T7" fmla="*/ 0 h 6"/>
                <a:gd name="T8" fmla="*/ 0 w 49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6"/>
                <a:gd name="T17" fmla="*/ 493 w 49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6">
                  <a:moveTo>
                    <a:pt x="0" y="0"/>
                  </a:moveTo>
                  <a:lnTo>
                    <a:pt x="0" y="5"/>
                  </a:lnTo>
                  <a:lnTo>
                    <a:pt x="492" y="5"/>
                  </a:lnTo>
                  <a:lnTo>
                    <a:pt x="492" y="0"/>
                  </a:lnTo>
                  <a:lnTo>
                    <a:pt x="0" y="0"/>
                  </a:lnTo>
                </a:path>
              </a:pathLst>
            </a:custGeom>
            <a:solidFill>
              <a:srgbClr val="8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45" name="Freeform 159"/>
            <p:cNvSpPr>
              <a:spLocks/>
            </p:cNvSpPr>
            <p:nvPr/>
          </p:nvSpPr>
          <p:spPr bwMode="auto">
            <a:xfrm>
              <a:off x="2367" y="2503"/>
              <a:ext cx="493" cy="4"/>
            </a:xfrm>
            <a:custGeom>
              <a:avLst/>
              <a:gdLst>
                <a:gd name="T0" fmla="*/ 492 w 493"/>
                <a:gd name="T1" fmla="*/ 0 h 4"/>
                <a:gd name="T2" fmla="*/ 0 w 493"/>
                <a:gd name="T3" fmla="*/ 0 h 4"/>
                <a:gd name="T4" fmla="*/ 0 w 493"/>
                <a:gd name="T5" fmla="*/ 3 h 4"/>
                <a:gd name="T6" fmla="*/ 492 w 493"/>
                <a:gd name="T7" fmla="*/ 3 h 4"/>
                <a:gd name="T8" fmla="*/ 492 w 49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4"/>
                <a:gd name="T17" fmla="*/ 493 w 49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4">
                  <a:moveTo>
                    <a:pt x="49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2" y="3"/>
                  </a:lnTo>
                  <a:lnTo>
                    <a:pt x="492" y="0"/>
                  </a:lnTo>
                </a:path>
              </a:pathLst>
            </a:custGeom>
            <a:solidFill>
              <a:srgbClr val="92F6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46" name="Freeform 160"/>
            <p:cNvSpPr>
              <a:spLocks/>
            </p:cNvSpPr>
            <p:nvPr/>
          </p:nvSpPr>
          <p:spPr bwMode="auto">
            <a:xfrm>
              <a:off x="2367" y="2512"/>
              <a:ext cx="493" cy="5"/>
            </a:xfrm>
            <a:custGeom>
              <a:avLst/>
              <a:gdLst>
                <a:gd name="T0" fmla="*/ 492 w 493"/>
                <a:gd name="T1" fmla="*/ 0 h 5"/>
                <a:gd name="T2" fmla="*/ 0 w 493"/>
                <a:gd name="T3" fmla="*/ 0 h 5"/>
                <a:gd name="T4" fmla="*/ 0 w 493"/>
                <a:gd name="T5" fmla="*/ 4 h 5"/>
                <a:gd name="T6" fmla="*/ 492 w 493"/>
                <a:gd name="T7" fmla="*/ 4 h 5"/>
                <a:gd name="T8" fmla="*/ 492 w 493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5"/>
                <a:gd name="T17" fmla="*/ 493 w 49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5">
                  <a:moveTo>
                    <a:pt x="492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92" y="4"/>
                  </a:lnTo>
                  <a:lnTo>
                    <a:pt x="492" y="0"/>
                  </a:lnTo>
                </a:path>
              </a:pathLst>
            </a:custGeom>
            <a:solidFill>
              <a:srgbClr val="A4E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47" name="Freeform 161"/>
            <p:cNvSpPr>
              <a:spLocks/>
            </p:cNvSpPr>
            <p:nvPr/>
          </p:nvSpPr>
          <p:spPr bwMode="auto">
            <a:xfrm>
              <a:off x="2367" y="2522"/>
              <a:ext cx="493" cy="4"/>
            </a:xfrm>
            <a:custGeom>
              <a:avLst/>
              <a:gdLst>
                <a:gd name="T0" fmla="*/ 492 w 493"/>
                <a:gd name="T1" fmla="*/ 0 h 4"/>
                <a:gd name="T2" fmla="*/ 0 w 493"/>
                <a:gd name="T3" fmla="*/ 0 h 4"/>
                <a:gd name="T4" fmla="*/ 0 w 493"/>
                <a:gd name="T5" fmla="*/ 3 h 4"/>
                <a:gd name="T6" fmla="*/ 492 w 493"/>
                <a:gd name="T7" fmla="*/ 3 h 4"/>
                <a:gd name="T8" fmla="*/ 492 w 49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4"/>
                <a:gd name="T17" fmla="*/ 493 w 49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4">
                  <a:moveTo>
                    <a:pt x="49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2" y="3"/>
                  </a:lnTo>
                  <a:lnTo>
                    <a:pt x="492" y="0"/>
                  </a:lnTo>
                </a:path>
              </a:pathLst>
            </a:custGeom>
            <a:solidFill>
              <a:srgbClr val="B6E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48" name="Freeform 162"/>
            <p:cNvSpPr>
              <a:spLocks/>
            </p:cNvSpPr>
            <p:nvPr/>
          </p:nvSpPr>
          <p:spPr bwMode="auto">
            <a:xfrm>
              <a:off x="2367" y="2531"/>
              <a:ext cx="493" cy="6"/>
            </a:xfrm>
            <a:custGeom>
              <a:avLst/>
              <a:gdLst>
                <a:gd name="T0" fmla="*/ 492 w 493"/>
                <a:gd name="T1" fmla="*/ 0 h 6"/>
                <a:gd name="T2" fmla="*/ 0 w 493"/>
                <a:gd name="T3" fmla="*/ 0 h 6"/>
                <a:gd name="T4" fmla="*/ 0 w 493"/>
                <a:gd name="T5" fmla="*/ 5 h 6"/>
                <a:gd name="T6" fmla="*/ 492 w 493"/>
                <a:gd name="T7" fmla="*/ 5 h 6"/>
                <a:gd name="T8" fmla="*/ 492 w 49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6"/>
                <a:gd name="T17" fmla="*/ 493 w 49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6">
                  <a:moveTo>
                    <a:pt x="49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92" y="5"/>
                  </a:lnTo>
                  <a:lnTo>
                    <a:pt x="492" y="0"/>
                  </a:lnTo>
                </a:path>
              </a:pathLst>
            </a:custGeom>
            <a:solidFill>
              <a:srgbClr val="C9D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49" name="Freeform 163"/>
            <p:cNvSpPr>
              <a:spLocks/>
            </p:cNvSpPr>
            <p:nvPr/>
          </p:nvSpPr>
          <p:spPr bwMode="auto">
            <a:xfrm>
              <a:off x="2367" y="2542"/>
              <a:ext cx="493" cy="4"/>
            </a:xfrm>
            <a:custGeom>
              <a:avLst/>
              <a:gdLst>
                <a:gd name="T0" fmla="*/ 492 w 493"/>
                <a:gd name="T1" fmla="*/ 0 h 4"/>
                <a:gd name="T2" fmla="*/ 0 w 493"/>
                <a:gd name="T3" fmla="*/ 0 h 4"/>
                <a:gd name="T4" fmla="*/ 0 w 493"/>
                <a:gd name="T5" fmla="*/ 3 h 4"/>
                <a:gd name="T6" fmla="*/ 492 w 493"/>
                <a:gd name="T7" fmla="*/ 3 h 4"/>
                <a:gd name="T8" fmla="*/ 492 w 49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4"/>
                <a:gd name="T17" fmla="*/ 493 w 49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4">
                  <a:moveTo>
                    <a:pt x="49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492" y="3"/>
                  </a:lnTo>
                  <a:lnTo>
                    <a:pt x="492" y="0"/>
                  </a:lnTo>
                </a:path>
              </a:pathLst>
            </a:custGeom>
            <a:solidFill>
              <a:srgbClr val="DBD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50" name="Freeform 164"/>
            <p:cNvSpPr>
              <a:spLocks/>
            </p:cNvSpPr>
            <p:nvPr/>
          </p:nvSpPr>
          <p:spPr bwMode="auto">
            <a:xfrm>
              <a:off x="2367" y="2551"/>
              <a:ext cx="493" cy="6"/>
            </a:xfrm>
            <a:custGeom>
              <a:avLst/>
              <a:gdLst>
                <a:gd name="T0" fmla="*/ 492 w 493"/>
                <a:gd name="T1" fmla="*/ 0 h 6"/>
                <a:gd name="T2" fmla="*/ 0 w 493"/>
                <a:gd name="T3" fmla="*/ 0 h 6"/>
                <a:gd name="T4" fmla="*/ 0 w 493"/>
                <a:gd name="T5" fmla="*/ 5 h 6"/>
                <a:gd name="T6" fmla="*/ 492 w 493"/>
                <a:gd name="T7" fmla="*/ 5 h 6"/>
                <a:gd name="T8" fmla="*/ 492 w 493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"/>
                <a:gd name="T16" fmla="*/ 0 h 6"/>
                <a:gd name="T17" fmla="*/ 493 w 49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" h="6">
                  <a:moveTo>
                    <a:pt x="492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492" y="5"/>
                  </a:lnTo>
                  <a:lnTo>
                    <a:pt x="492" y="0"/>
                  </a:lnTo>
                </a:path>
              </a:pathLst>
            </a:custGeom>
            <a:solidFill>
              <a:srgbClr val="EDC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51" name="Freeform 165"/>
            <p:cNvSpPr>
              <a:spLocks/>
            </p:cNvSpPr>
            <p:nvPr/>
          </p:nvSpPr>
          <p:spPr bwMode="auto">
            <a:xfrm>
              <a:off x="2367" y="2492"/>
              <a:ext cx="499" cy="71"/>
            </a:xfrm>
            <a:custGeom>
              <a:avLst/>
              <a:gdLst>
                <a:gd name="T0" fmla="*/ 0 w 499"/>
                <a:gd name="T1" fmla="*/ 0 h 71"/>
                <a:gd name="T2" fmla="*/ 0 w 499"/>
                <a:gd name="T3" fmla="*/ 70 h 71"/>
                <a:gd name="T4" fmla="*/ 498 w 499"/>
                <a:gd name="T5" fmla="*/ 70 h 71"/>
                <a:gd name="T6" fmla="*/ 498 w 499"/>
                <a:gd name="T7" fmla="*/ 0 h 71"/>
                <a:gd name="T8" fmla="*/ 0 w 499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9"/>
                <a:gd name="T16" fmla="*/ 0 h 71"/>
                <a:gd name="T17" fmla="*/ 499 w 49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9" h="71">
                  <a:moveTo>
                    <a:pt x="0" y="0"/>
                  </a:moveTo>
                  <a:lnTo>
                    <a:pt x="0" y="70"/>
                  </a:lnTo>
                  <a:lnTo>
                    <a:pt x="498" y="70"/>
                  </a:lnTo>
                  <a:lnTo>
                    <a:pt x="498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552" name="Rectangle 166"/>
            <p:cNvSpPr>
              <a:spLocks noChangeArrowheads="1"/>
            </p:cNvSpPr>
            <p:nvPr/>
          </p:nvSpPr>
          <p:spPr bwMode="auto">
            <a:xfrm>
              <a:off x="1929" y="549"/>
              <a:ext cx="114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altLang="id-ID" sz="2400">
                <a:solidFill>
                  <a:schemeClr val="tx1"/>
                </a:solidFill>
              </a:endParaRPr>
            </a:p>
          </p:txBody>
        </p:sp>
        <p:sp>
          <p:nvSpPr>
            <p:cNvPr id="16553" name="Freeform 167"/>
            <p:cNvSpPr>
              <a:spLocks/>
            </p:cNvSpPr>
            <p:nvPr/>
          </p:nvSpPr>
          <p:spPr bwMode="auto">
            <a:xfrm>
              <a:off x="409" y="951"/>
              <a:ext cx="431" cy="113"/>
            </a:xfrm>
            <a:custGeom>
              <a:avLst/>
              <a:gdLst>
                <a:gd name="T0" fmla="*/ 0 w 431"/>
                <a:gd name="T1" fmla="*/ 0 h 113"/>
                <a:gd name="T2" fmla="*/ 0 w 431"/>
                <a:gd name="T3" fmla="*/ 112 h 113"/>
                <a:gd name="T4" fmla="*/ 430 w 431"/>
                <a:gd name="T5" fmla="*/ 112 h 113"/>
                <a:gd name="T6" fmla="*/ 430 w 431"/>
                <a:gd name="T7" fmla="*/ 0 h 113"/>
                <a:gd name="T8" fmla="*/ 0 w 431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113"/>
                <a:gd name="T17" fmla="*/ 431 w 431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113">
                  <a:moveTo>
                    <a:pt x="0" y="0"/>
                  </a:moveTo>
                  <a:lnTo>
                    <a:pt x="0" y="112"/>
                  </a:lnTo>
                  <a:lnTo>
                    <a:pt x="430" y="112"/>
                  </a:lnTo>
                  <a:lnTo>
                    <a:pt x="430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6388" name="Rectangle 168"/>
          <p:cNvSpPr>
            <a:spLocks noChangeArrowheads="1"/>
          </p:cNvSpPr>
          <p:nvPr/>
        </p:nvSpPr>
        <p:spPr bwMode="auto">
          <a:xfrm>
            <a:off x="344488" y="169863"/>
            <a:ext cx="87233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d-ID" sz="4000">
                <a:solidFill>
                  <a:srgbClr val="790015"/>
                </a:solidFill>
                <a:latin typeface="Times New Roman" pitchFamily="18" charset="0"/>
              </a:rPr>
              <a:t>Henry Gantt – A scheduling Devise</a:t>
            </a:r>
            <a:endParaRPr lang="en-US" altLang="id-ID">
              <a:solidFill>
                <a:srgbClr val="790015"/>
              </a:solidFill>
              <a:latin typeface="Times New Roman" pitchFamily="18" charset="0"/>
            </a:endParaRPr>
          </a:p>
        </p:txBody>
      </p:sp>
      <p:sp>
        <p:nvSpPr>
          <p:cNvPr id="16389" name="Freeform 170"/>
          <p:cNvSpPr>
            <a:spLocks/>
          </p:cNvSpPr>
          <p:nvPr/>
        </p:nvSpPr>
        <p:spPr bwMode="auto">
          <a:xfrm>
            <a:off x="649288" y="1550988"/>
            <a:ext cx="674687" cy="9525"/>
          </a:xfrm>
          <a:custGeom>
            <a:avLst/>
            <a:gdLst>
              <a:gd name="T0" fmla="*/ 673100 w 425"/>
              <a:gd name="T1" fmla="*/ 0 h 6"/>
              <a:gd name="T2" fmla="*/ 0 w 425"/>
              <a:gd name="T3" fmla="*/ 0 h 6"/>
              <a:gd name="T4" fmla="*/ 0 w 425"/>
              <a:gd name="T5" fmla="*/ 7938 h 6"/>
              <a:gd name="T6" fmla="*/ 673100 w 425"/>
              <a:gd name="T7" fmla="*/ 7938 h 6"/>
              <a:gd name="T8" fmla="*/ 673100 w 425"/>
              <a:gd name="T9" fmla="*/ 0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5"/>
              <a:gd name="T16" fmla="*/ 0 h 6"/>
              <a:gd name="T17" fmla="*/ 425 w 425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5" h="6">
                <a:moveTo>
                  <a:pt x="424" y="0"/>
                </a:moveTo>
                <a:lnTo>
                  <a:pt x="0" y="0"/>
                </a:lnTo>
                <a:lnTo>
                  <a:pt x="0" y="5"/>
                </a:lnTo>
                <a:lnTo>
                  <a:pt x="424" y="5"/>
                </a:lnTo>
                <a:lnTo>
                  <a:pt x="424" y="0"/>
                </a:lnTo>
              </a:path>
            </a:pathLst>
          </a:custGeom>
          <a:solidFill>
            <a:srgbClr val="D5D55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23798494"/>
      </p:ext>
    </p:extLst>
  </p:cSld>
  <p:clrMapOvr>
    <a:masterClrMapping/>
  </p:clrMapOvr>
  <p:transition spd="slow">
    <p:check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Harrington Emerson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id-ID" sz="20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id-ID" sz="2000" smtClean="0">
                <a:cs typeface="Times New Roman" pitchFamily="18" charset="0"/>
              </a:rPr>
              <a:t>Consultant -1910</a:t>
            </a:r>
          </a:p>
          <a:p>
            <a:pPr eaLnBrk="1" hangingPunct="1"/>
            <a:endParaRPr lang="en-US" altLang="id-ID" sz="2000" smtClean="0">
              <a:cs typeface="Times New Roman" pitchFamily="18" charset="0"/>
            </a:endParaRPr>
          </a:p>
          <a:p>
            <a:pPr eaLnBrk="1" hangingPunct="1"/>
            <a:r>
              <a:rPr lang="en-US" altLang="id-ID" sz="2000" smtClean="0">
                <a:cs typeface="Times New Roman" pitchFamily="18" charset="0"/>
              </a:rPr>
              <a:t>Interstate Commerce Commission</a:t>
            </a:r>
          </a:p>
          <a:p>
            <a:pPr eaLnBrk="1" hangingPunct="1"/>
            <a:endParaRPr lang="en-US" altLang="id-ID" sz="2000" smtClean="0">
              <a:cs typeface="Times New Roman" pitchFamily="18" charset="0"/>
            </a:endParaRPr>
          </a:p>
          <a:p>
            <a:pPr eaLnBrk="1" hangingPunct="1"/>
            <a:r>
              <a:rPr lang="en-US" altLang="id-ID" sz="2000" smtClean="0">
                <a:cs typeface="Times New Roman" pitchFamily="18" charset="0"/>
              </a:rPr>
              <a:t>By using Scientific management railroads could save $1 million a day</a:t>
            </a:r>
          </a:p>
          <a:p>
            <a:pPr eaLnBrk="1" hangingPunct="1"/>
            <a:endParaRPr lang="en-US" altLang="id-ID" sz="2000" smtClean="0"/>
          </a:p>
          <a:p>
            <a:pPr eaLnBrk="1" hangingPunct="1"/>
            <a:r>
              <a:rPr lang="en-US" altLang="id-ID" sz="2000" smtClean="0"/>
              <a:t>Advocated job specialization in both managerial and operating jobs.</a:t>
            </a:r>
          </a:p>
          <a:p>
            <a:pPr eaLnBrk="1" hangingPunct="1">
              <a:buFontTx/>
              <a:buNone/>
            </a:pPr>
            <a:endParaRPr lang="en-US" altLang="id-ID" sz="20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altLang="id-ID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6" descr="Harrington Emer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8050" y="1352550"/>
            <a:ext cx="3822700" cy="4762500"/>
          </a:xfrm>
        </p:spPr>
      </p:pic>
    </p:spTree>
    <p:extLst>
      <p:ext uri="{BB962C8B-B14F-4D97-AF65-F5344CB8AC3E}">
        <p14:creationId xmlns:p14="http://schemas.microsoft.com/office/powerpoint/2010/main" val="2067594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How would the scientific mgt scholars improve the productivity of workers at </a:t>
            </a:r>
            <a:r>
              <a:rPr lang="en-US" sz="2800" dirty="0" err="1" smtClean="0"/>
              <a:t>Bapco</a:t>
            </a:r>
            <a:r>
              <a:rPr lang="en-US" sz="2800" dirty="0" smtClean="0"/>
              <a:t>?</a:t>
            </a:r>
          </a:p>
        </p:txBody>
      </p:sp>
      <p:pic>
        <p:nvPicPr>
          <p:cNvPr id="18435" name="Picture 3" descr="Fredrick Tayl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341438"/>
            <a:ext cx="1851025" cy="2078037"/>
          </a:xfrm>
        </p:spPr>
      </p:pic>
      <p:pic>
        <p:nvPicPr>
          <p:cNvPr id="18436" name="Picture 4" descr="Frank and Lillian Gilbret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341438"/>
            <a:ext cx="1828800" cy="2011362"/>
          </a:xfrm>
        </p:spPr>
      </p:pic>
      <p:pic>
        <p:nvPicPr>
          <p:cNvPr id="18437" name="Picture 5" descr="Henry_Gant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4149725"/>
            <a:ext cx="1728787" cy="1985963"/>
          </a:xfrm>
        </p:spPr>
      </p:pic>
      <p:pic>
        <p:nvPicPr>
          <p:cNvPr id="18438" name="Picture 6" descr="Harrington Emers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4149725"/>
            <a:ext cx="1800225" cy="2027238"/>
          </a:xfrm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187450" y="3429000"/>
            <a:ext cx="68405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Fredrick Taylor                                                       Frank and Lillian Gilbreth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258888" y="6165850"/>
            <a:ext cx="6840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     Henry Gantt                                                            Harrington Emerson</a:t>
            </a:r>
          </a:p>
        </p:txBody>
      </p:sp>
    </p:spTree>
    <p:extLst>
      <p:ext uri="{BB962C8B-B14F-4D97-AF65-F5344CB8AC3E}">
        <p14:creationId xmlns:p14="http://schemas.microsoft.com/office/powerpoint/2010/main" val="29218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b="1" dirty="0" smtClean="0"/>
              <a:t>How would the following scientific management scholars improve the productivity of workers at </a:t>
            </a:r>
            <a:r>
              <a:rPr lang="en-US" sz="2000" b="1" dirty="0" err="1" smtClean="0"/>
              <a:t>Bapco</a:t>
            </a:r>
            <a:r>
              <a:rPr lang="en-US" sz="2000" b="1" dirty="0" smtClean="0"/>
              <a:t>?</a:t>
            </a:r>
          </a:p>
        </p:txBody>
      </p:sp>
      <p:pic>
        <p:nvPicPr>
          <p:cNvPr id="19459" name="Picture 3" descr="Fredrick Tayl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1357313"/>
            <a:ext cx="1428750" cy="1928812"/>
          </a:xfrm>
        </p:spPr>
      </p:pic>
      <p:pic>
        <p:nvPicPr>
          <p:cNvPr id="19460" name="Picture 4" descr="Frank and Lillian Gilbret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0938" y="1357313"/>
            <a:ext cx="1357312" cy="1643062"/>
          </a:xfrm>
        </p:spPr>
      </p:pic>
      <p:pic>
        <p:nvPicPr>
          <p:cNvPr id="19461" name="Picture 5" descr="Henry_Gant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00375" y="4000500"/>
            <a:ext cx="1571625" cy="1557338"/>
          </a:xfrm>
        </p:spPr>
      </p:pic>
      <p:pic>
        <p:nvPicPr>
          <p:cNvPr id="19462" name="Picture 6" descr="Harrington Emers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0" y="4000500"/>
            <a:ext cx="1371600" cy="1544638"/>
          </a:xfrm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500938" y="3143250"/>
            <a:ext cx="12414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Frank and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Lillian Gilbreth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857500" y="5786438"/>
            <a:ext cx="1500188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     Henry Gantt</a:t>
            </a:r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357188" y="1357313"/>
            <a:ext cx="2312987" cy="2286000"/>
          </a:xfrm>
          <a:prstGeom prst="rect">
            <a:avLst/>
          </a:prstGeom>
          <a:noFill/>
          <a:ln w="9525">
            <a:solidFill>
              <a:srgbClr val="B3E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4929188" y="1357313"/>
            <a:ext cx="2312987" cy="2286000"/>
          </a:xfrm>
          <a:prstGeom prst="rect">
            <a:avLst/>
          </a:prstGeom>
          <a:noFill/>
          <a:ln w="9525">
            <a:solidFill>
              <a:srgbClr val="B3E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67" name="Rectangle 10"/>
          <p:cNvSpPr>
            <a:spLocks noChangeArrowheads="1"/>
          </p:cNvSpPr>
          <p:nvPr/>
        </p:nvSpPr>
        <p:spPr bwMode="auto">
          <a:xfrm>
            <a:off x="2857500" y="3357563"/>
            <a:ext cx="1433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200">
                <a:solidFill>
                  <a:schemeClr val="tx1"/>
                </a:solidFill>
                <a:latin typeface="Times New Roman" pitchFamily="18" charset="0"/>
              </a:rPr>
              <a:t>Fredrick Taylor</a:t>
            </a:r>
          </a:p>
        </p:txBody>
      </p:sp>
      <p:sp>
        <p:nvSpPr>
          <p:cNvPr id="19468" name="Rectangle 8"/>
          <p:cNvSpPr>
            <a:spLocks noChangeArrowheads="1"/>
          </p:cNvSpPr>
          <p:nvPr/>
        </p:nvSpPr>
        <p:spPr bwMode="auto">
          <a:xfrm>
            <a:off x="7286625" y="5786438"/>
            <a:ext cx="1554163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Harrington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Emerson</a:t>
            </a:r>
          </a:p>
        </p:txBody>
      </p:sp>
      <p:sp>
        <p:nvSpPr>
          <p:cNvPr id="19469" name="Rectangle 7"/>
          <p:cNvSpPr>
            <a:spLocks noChangeArrowheads="1"/>
          </p:cNvSpPr>
          <p:nvPr/>
        </p:nvSpPr>
        <p:spPr bwMode="auto">
          <a:xfrm>
            <a:off x="357188" y="3857625"/>
            <a:ext cx="2312987" cy="2286000"/>
          </a:xfrm>
          <a:prstGeom prst="rect">
            <a:avLst/>
          </a:prstGeom>
          <a:noFill/>
          <a:ln w="9525">
            <a:solidFill>
              <a:srgbClr val="B3E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70" name="Rectangle 7"/>
          <p:cNvSpPr>
            <a:spLocks noChangeArrowheads="1"/>
          </p:cNvSpPr>
          <p:nvPr/>
        </p:nvSpPr>
        <p:spPr bwMode="auto">
          <a:xfrm>
            <a:off x="4929188" y="3857625"/>
            <a:ext cx="2312987" cy="2286000"/>
          </a:xfrm>
          <a:prstGeom prst="rect">
            <a:avLst/>
          </a:prstGeom>
          <a:noFill/>
          <a:ln w="9525">
            <a:solidFill>
              <a:srgbClr val="B3E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Classical Management Branches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219200"/>
            <a:ext cx="42545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id-ID" smtClean="0">
                <a:latin typeface="Times New Roman" pitchFamily="18" charset="0"/>
                <a:cs typeface="Times New Roman" pitchFamily="18" charset="0"/>
              </a:rPr>
              <a:t>Scientific Management</a:t>
            </a:r>
          </a:p>
          <a:p>
            <a:pPr eaLnBrk="1" hangingPunct="1">
              <a:buFontTx/>
              <a:buNone/>
            </a:pPr>
            <a:r>
              <a:rPr lang="en-US" altLang="id-ID" smtClean="0">
                <a:latin typeface="Times New Roman" pitchFamily="18" charset="0"/>
                <a:cs typeface="Times New Roman" pitchFamily="18" charset="0"/>
              </a:rPr>
              <a:t>   Increasing the efficiency of the  individual worker</a:t>
            </a:r>
          </a:p>
          <a:p>
            <a:pPr eaLnBrk="1" hangingPunct="1"/>
            <a:endParaRPr lang="en-US" altLang="id-ID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id-ID" smtClean="0">
                <a:latin typeface="Times New Roman" pitchFamily="18" charset="0"/>
                <a:cs typeface="Times New Roman" pitchFamily="18" charset="0"/>
              </a:rPr>
              <a:t>Administrative Management</a:t>
            </a:r>
          </a:p>
          <a:p>
            <a:pPr eaLnBrk="1" hangingPunct="1">
              <a:buFontTx/>
              <a:buNone/>
            </a:pPr>
            <a:r>
              <a:rPr lang="en-US" altLang="id-ID" smtClean="0">
                <a:latin typeface="Times New Roman" pitchFamily="18" charset="0"/>
                <a:cs typeface="Times New Roman" pitchFamily="18" charset="0"/>
              </a:rPr>
              <a:t>   Focuses on managing the  total organization</a:t>
            </a:r>
            <a:endParaRPr lang="en-US" altLang="id-ID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3675" y="1219200"/>
            <a:ext cx="2711450" cy="2438400"/>
          </a:xfrm>
        </p:spPr>
      </p:pic>
      <p:pic>
        <p:nvPicPr>
          <p:cNvPr id="20485" name="Picture 10" descr="MgmtStruc200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860800"/>
            <a:ext cx="3251200" cy="2139950"/>
          </a:xfrm>
        </p:spPr>
      </p:pic>
    </p:spTree>
    <p:extLst>
      <p:ext uri="{BB962C8B-B14F-4D97-AF65-F5344CB8AC3E}">
        <p14:creationId xmlns:p14="http://schemas.microsoft.com/office/powerpoint/2010/main" val="207604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/>
      <p:bldP spid="204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Administrative Management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en-US" altLang="id-ID" smtClean="0">
              <a:solidFill>
                <a:srgbClr val="003366"/>
              </a:solidFill>
              <a:cs typeface="Arial" pitchFamily="34" charset="0"/>
            </a:endParaRPr>
          </a:p>
          <a:p>
            <a:pPr eaLnBrk="1" hangingPunct="1"/>
            <a:r>
              <a:rPr lang="en-US" altLang="id-ID" sz="3200" b="1" smtClean="0">
                <a:solidFill>
                  <a:srgbClr val="003366"/>
                </a:solidFill>
                <a:cs typeface="Arial" pitchFamily="34" charset="0"/>
              </a:rPr>
              <a:t>Focuses on managing the total organization </a:t>
            </a:r>
          </a:p>
          <a:p>
            <a:pPr eaLnBrk="1" hangingPunct="1">
              <a:buFontTx/>
              <a:buNone/>
            </a:pPr>
            <a:r>
              <a:rPr lang="en-US" altLang="id-ID" sz="32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 		</a:t>
            </a:r>
          </a:p>
          <a:p>
            <a:pPr eaLnBrk="1" hangingPunct="1">
              <a:buFontTx/>
              <a:buNone/>
            </a:pPr>
            <a:r>
              <a:rPr lang="en-US" altLang="id-ID" sz="3200" b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id-ID" sz="3200" b="1" smtClean="0">
                <a:solidFill>
                  <a:srgbClr val="003366"/>
                </a:solidFill>
              </a:rPr>
              <a:t>Henry Fayol,</a:t>
            </a:r>
          </a:p>
          <a:p>
            <a:pPr eaLnBrk="1" hangingPunct="1">
              <a:buFontTx/>
              <a:buNone/>
            </a:pPr>
            <a:r>
              <a:rPr lang="en-US" altLang="id-ID" sz="3200" b="1" smtClean="0">
                <a:solidFill>
                  <a:srgbClr val="003366"/>
                </a:solidFill>
              </a:rPr>
              <a:t>      	Max Weber </a:t>
            </a:r>
          </a:p>
          <a:p>
            <a:pPr eaLnBrk="1" hangingPunct="1">
              <a:buFontTx/>
              <a:buNone/>
            </a:pPr>
            <a:r>
              <a:rPr lang="en-US" altLang="id-ID" sz="3200" b="1" smtClean="0">
                <a:solidFill>
                  <a:srgbClr val="003366"/>
                </a:solidFill>
              </a:rPr>
              <a:t>      	Chester Barnard </a:t>
            </a:r>
          </a:p>
          <a:p>
            <a:pPr eaLnBrk="1" hangingPunct="1">
              <a:buFontTx/>
              <a:buNone/>
            </a:pPr>
            <a:r>
              <a:rPr lang="en-US" altLang="id-ID" sz="3200" b="1" smtClean="0">
                <a:solidFill>
                  <a:srgbClr val="003366"/>
                </a:solidFill>
              </a:rPr>
              <a:t>		Lyndall Urwick</a:t>
            </a:r>
            <a:endParaRPr lang="en-US" altLang="id-ID" smtClean="0">
              <a:cs typeface="Times New Roman" pitchFamily="18" charset="0"/>
            </a:endParaRPr>
          </a:p>
          <a:p>
            <a:pPr eaLnBrk="1" hangingPunct="1"/>
            <a:endParaRPr lang="en-US" altLang="id-ID" smtClean="0"/>
          </a:p>
        </p:txBody>
      </p:sp>
    </p:spTree>
    <p:extLst>
      <p:ext uri="{BB962C8B-B14F-4D97-AF65-F5344CB8AC3E}">
        <p14:creationId xmlns:p14="http://schemas.microsoft.com/office/powerpoint/2010/main" val="20953900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smtClean="0"/>
              <a:t>Administrative Management Perspective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187450" y="3429000"/>
            <a:ext cx="68405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Henry Fayol                                                       Max Weber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1258888" y="6354763"/>
            <a:ext cx="684053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     Chester Bernard                                                            Lyndal Urwick</a:t>
            </a:r>
          </a:p>
        </p:txBody>
      </p:sp>
      <p:pic>
        <p:nvPicPr>
          <p:cNvPr id="22533" name="Picture 13" descr="Henry fayo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0" y="1371600"/>
            <a:ext cx="1852613" cy="2133600"/>
          </a:xfrm>
        </p:spPr>
      </p:pic>
      <p:pic>
        <p:nvPicPr>
          <p:cNvPr id="22534" name="Picture 14" descr="max_web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1412875"/>
            <a:ext cx="1800225" cy="2087563"/>
          </a:xfrm>
        </p:spPr>
      </p:pic>
      <p:pic>
        <p:nvPicPr>
          <p:cNvPr id="22535" name="Picture 21" descr="chester bern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4149725"/>
            <a:ext cx="1730375" cy="2087563"/>
          </a:xfrm>
        </p:spPr>
      </p:pic>
      <p:pic>
        <p:nvPicPr>
          <p:cNvPr id="22536" name="Picture 22" descr="lyndal urwic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4149725"/>
            <a:ext cx="1763713" cy="2016125"/>
          </a:xfrm>
        </p:spPr>
      </p:pic>
    </p:spTree>
    <p:extLst>
      <p:ext uri="{BB962C8B-B14F-4D97-AF65-F5344CB8AC3E}">
        <p14:creationId xmlns:p14="http://schemas.microsoft.com/office/powerpoint/2010/main" val="350970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357188"/>
            <a:ext cx="8077200" cy="8731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How to increase productivity?</a:t>
            </a:r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571472" y="1485900"/>
            <a:ext cx="2571767" cy="3371860"/>
          </a:xfrm>
          <a:prstGeom prst="rect">
            <a:avLst/>
          </a:prstGeom>
          <a:noFill/>
          <a:ln>
            <a:solidFill>
              <a:srgbClr val="B3E2CD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Find ways to </a:t>
            </a:r>
            <a:r>
              <a:rPr lang="en-US" dirty="0">
                <a:solidFill>
                  <a:schemeClr val="accent6"/>
                </a:solidFill>
              </a:rPr>
              <a:t>increase 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dirty="0">
                <a:solidFill>
                  <a:schemeClr val="accent6"/>
                </a:solidFill>
              </a:rPr>
              <a:t>efficiency</a:t>
            </a:r>
            <a:r>
              <a:rPr lang="en-US" dirty="0">
                <a:solidFill>
                  <a:schemeClr val="tx1"/>
                </a:solidFill>
              </a:rPr>
              <a:t> of the individual workers and the whole orgnisation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428992" y="1500174"/>
            <a:ext cx="2571767" cy="3357586"/>
          </a:xfrm>
          <a:prstGeom prst="rect">
            <a:avLst/>
          </a:prstGeom>
          <a:noFill/>
          <a:ln>
            <a:solidFill>
              <a:srgbClr val="B3E2CD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Find ways to </a:t>
            </a:r>
            <a:r>
              <a:rPr lang="en-US" dirty="0">
                <a:solidFill>
                  <a:schemeClr val="accent6"/>
                </a:solidFill>
              </a:rPr>
              <a:t>understand individuals </a:t>
            </a:r>
            <a:r>
              <a:rPr lang="en-US" dirty="0">
                <a:solidFill>
                  <a:schemeClr val="tx1"/>
                </a:solidFill>
              </a:rPr>
              <a:t>behavior, groups and teams, to motivate them and effectively lead them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286512" y="1500174"/>
            <a:ext cx="2571767" cy="3286148"/>
          </a:xfrm>
          <a:prstGeom prst="rect">
            <a:avLst/>
          </a:prstGeom>
          <a:noFill/>
          <a:ln>
            <a:solidFill>
              <a:srgbClr val="B3E2CD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Find ways to improve the </a:t>
            </a:r>
            <a:r>
              <a:rPr lang="en-US" dirty="0">
                <a:solidFill>
                  <a:schemeClr val="accent6"/>
                </a:solidFill>
              </a:rPr>
              <a:t>operation, decision making </a:t>
            </a:r>
            <a:r>
              <a:rPr lang="en-US" dirty="0">
                <a:solidFill>
                  <a:schemeClr val="tx1"/>
                </a:solidFill>
              </a:rPr>
              <a:t>and resource allocation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22872" y="5480058"/>
            <a:ext cx="2571768" cy="928695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 b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28992" y="4643446"/>
            <a:ext cx="2571768" cy="92869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 b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57950" y="4643446"/>
            <a:ext cx="2500330" cy="92869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25969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Henri Fayol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id-ID" sz="2400" b="1" smtClean="0">
                <a:solidFill>
                  <a:srgbClr val="003366"/>
                </a:solidFill>
                <a:latin typeface="Comic Sans MS" pitchFamily="66" charset="0"/>
              </a:rPr>
              <a:t>    </a:t>
            </a:r>
          </a:p>
          <a:p>
            <a:pPr marL="0" indent="0" eaLnBrk="1" hangingPunct="1"/>
            <a:r>
              <a:rPr lang="en-US" altLang="id-ID" sz="2400" b="1" smtClean="0">
                <a:solidFill>
                  <a:schemeClr val="tx1"/>
                </a:solidFill>
                <a:latin typeface="Comic Sans MS" pitchFamily="66" charset="0"/>
              </a:rPr>
              <a:t>French industrialist </a:t>
            </a:r>
            <a:endParaRPr lang="en-US" altLang="id-ID" sz="2400" b="1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id-ID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 </a:t>
            </a:r>
          </a:p>
          <a:p>
            <a:pPr marL="0" indent="0" eaLnBrk="1" hangingPunct="1"/>
            <a:r>
              <a:rPr lang="en-US" altLang="id-ID" sz="3200" b="1" i="1" smtClean="0">
                <a:solidFill>
                  <a:schemeClr val="tx1"/>
                </a:solidFill>
              </a:rPr>
              <a:t>Systematize</a:t>
            </a:r>
            <a:r>
              <a:rPr lang="en-US" altLang="id-ID" sz="2400" b="1" i="1" smtClean="0">
                <a:solidFill>
                  <a:schemeClr val="tx1"/>
                </a:solidFill>
              </a:rPr>
              <a:t> the practice of    management </a:t>
            </a:r>
            <a:r>
              <a:rPr lang="en-US" altLang="id-ID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 </a:t>
            </a:r>
          </a:p>
          <a:p>
            <a:pPr marL="0" indent="0" eaLnBrk="1" hangingPunct="1"/>
            <a:r>
              <a:rPr lang="en-US" altLang="id-ID" sz="2400" b="1" i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 </a:t>
            </a:r>
          </a:p>
          <a:p>
            <a:pPr marL="0" indent="0" eaLnBrk="1" hangingPunct="1"/>
            <a:r>
              <a:rPr lang="en-US" altLang="id-ID" sz="3200" b="1" i="1" smtClean="0">
                <a:solidFill>
                  <a:schemeClr val="tx1"/>
                </a:solidFill>
              </a:rPr>
              <a:t>Identified </a:t>
            </a:r>
            <a:r>
              <a:rPr lang="en-US" altLang="id-ID" sz="2400" b="1" i="1" smtClean="0">
                <a:solidFill>
                  <a:schemeClr val="tx1"/>
                </a:solidFill>
              </a:rPr>
              <a:t>managerial functions</a:t>
            </a:r>
          </a:p>
        </p:txBody>
      </p:sp>
      <p:pic>
        <p:nvPicPr>
          <p:cNvPr id="23556" name="Picture 5" descr="Henry fayo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2300" y="2667000"/>
            <a:ext cx="1852613" cy="2133600"/>
          </a:xfrm>
        </p:spPr>
      </p:pic>
    </p:spTree>
    <p:extLst>
      <p:ext uri="{BB962C8B-B14F-4D97-AF65-F5344CB8AC3E}">
        <p14:creationId xmlns:p14="http://schemas.microsoft.com/office/powerpoint/2010/main" val="2769364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Comic Sans MS" pitchFamily="66" charset="0"/>
              </a:rPr>
              <a:t>Max Weber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 altLang="id-ID" sz="2400" b="1" smtClean="0">
              <a:solidFill>
                <a:schemeClr val="tx1"/>
              </a:solidFill>
              <a:latin typeface="Comic Sans MS" pitchFamily="66" charset="0"/>
            </a:endParaRPr>
          </a:p>
          <a:p>
            <a:pPr eaLnBrk="1" hangingPunct="1"/>
            <a:r>
              <a:rPr lang="en-US" altLang="id-ID" b="1" smtClean="0">
                <a:solidFill>
                  <a:schemeClr val="tx1"/>
                </a:solidFill>
              </a:rPr>
              <a:t>German Sociologist</a:t>
            </a:r>
            <a:endParaRPr lang="en-US" altLang="id-ID" b="1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/>
            <a:r>
              <a:rPr lang="en-US" altLang="id-ID" b="1" smtClean="0">
                <a:solidFill>
                  <a:schemeClr val="tx1"/>
                </a:solidFill>
              </a:rPr>
              <a:t>Bureaucratic Structure</a:t>
            </a:r>
            <a:r>
              <a:rPr lang="en-US" altLang="id-ID" sz="3600" b="1" smtClean="0">
                <a:solidFill>
                  <a:schemeClr val="tx1"/>
                </a:solidFill>
              </a:rPr>
              <a:t> </a:t>
            </a:r>
          </a:p>
          <a:p>
            <a:pPr lvl="1" eaLnBrk="1" hangingPunct="1"/>
            <a:r>
              <a:rPr lang="en-US" altLang="id-ID" sz="2800" smtClean="0">
                <a:solidFill>
                  <a:schemeClr val="tx1"/>
                </a:solidFill>
              </a:rPr>
              <a:t>guidelines for structuring the organization in the most efficient way</a:t>
            </a:r>
            <a:endParaRPr lang="en-US" altLang="id-ID" sz="2800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/>
            <a:endParaRPr lang="en-US" altLang="id-ID" sz="3600" smtClean="0">
              <a:solidFill>
                <a:schemeClr val="tx1"/>
              </a:solidFill>
            </a:endParaRPr>
          </a:p>
        </p:txBody>
      </p:sp>
      <p:pic>
        <p:nvPicPr>
          <p:cNvPr id="24580" name="Picture 5" descr="max_web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412875"/>
            <a:ext cx="1708150" cy="2378075"/>
          </a:xfrm>
        </p:spPr>
      </p:pic>
      <p:pic>
        <p:nvPicPr>
          <p:cNvPr id="25608" name="Picture 8" descr="bureacratic organisation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3933825"/>
            <a:ext cx="2486025" cy="2438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71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/>
      <p:bldP spid="33382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Comic Sans MS" pitchFamily="66" charset="0"/>
              </a:rPr>
              <a:t>Chester Barnard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sz="2000" b="1" smtClean="0">
                <a:solidFill>
                  <a:schemeClr val="tx1"/>
                </a:solidFill>
              </a:rPr>
              <a:t>‘The Functions of the Executive’- book</a:t>
            </a:r>
            <a:endParaRPr lang="en-US" altLang="id-ID" sz="20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id-ID" sz="20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id-ID" sz="20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id-ID" sz="20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id-ID" sz="20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id-ID" sz="20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id-ID" sz="2000" b="1" smtClean="0">
                <a:solidFill>
                  <a:schemeClr val="tx1"/>
                </a:solidFill>
              </a:rPr>
              <a:t>Subordinates Acceptance of Authority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2000" b="1" smtClean="0">
                <a:solidFill>
                  <a:schemeClr val="tx1"/>
                </a:solidFill>
              </a:rPr>
              <a:t>   = f (understands it;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2000" b="1" smtClean="0">
                <a:solidFill>
                  <a:schemeClr val="tx1"/>
                </a:solidFill>
              </a:rPr>
              <a:t>          able to comply with it;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2000" b="1" smtClean="0">
                <a:solidFill>
                  <a:schemeClr val="tx1"/>
                </a:solidFill>
              </a:rPr>
              <a:t>          views it as appropriate)</a:t>
            </a:r>
          </a:p>
        </p:txBody>
      </p:sp>
      <p:pic>
        <p:nvPicPr>
          <p:cNvPr id="25604" name="Picture 5" descr="chester bernard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341438"/>
            <a:ext cx="2016125" cy="2160587"/>
          </a:xfrm>
          <a:noFill/>
        </p:spPr>
      </p:pic>
      <p:pic>
        <p:nvPicPr>
          <p:cNvPr id="25605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789363"/>
            <a:ext cx="2808288" cy="2438400"/>
          </a:xfrm>
          <a:noFill/>
        </p:spPr>
      </p:pic>
    </p:spTree>
    <p:extLst>
      <p:ext uri="{BB962C8B-B14F-4D97-AF65-F5344CB8AC3E}">
        <p14:creationId xmlns:p14="http://schemas.microsoft.com/office/powerpoint/2010/main" val="370780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/>
      <p:bldP spid="2560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Comic Sans MS" pitchFamily="66" charset="0"/>
              </a:rPr>
              <a:t>Lyndall Urwick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5407025" cy="5029200"/>
          </a:xfrm>
        </p:spPr>
        <p:txBody>
          <a:bodyPr/>
          <a:lstStyle/>
          <a:p>
            <a:pPr eaLnBrk="1" hangingPunct="1"/>
            <a:r>
              <a:rPr lang="en-US" altLang="id-ID" sz="2400" b="1" smtClean="0">
                <a:solidFill>
                  <a:schemeClr val="accent2"/>
                </a:solidFill>
              </a:rPr>
              <a:t>Scientific Mgt  +</a:t>
            </a:r>
            <a:r>
              <a:rPr lang="en-US" altLang="id-ID" sz="6000" b="1" smtClean="0">
                <a:solidFill>
                  <a:schemeClr val="accent2"/>
                </a:solidFill>
              </a:rPr>
              <a:t> </a:t>
            </a:r>
            <a:r>
              <a:rPr lang="en-US" altLang="id-ID" sz="2400" b="1" smtClean="0">
                <a:solidFill>
                  <a:schemeClr val="accent2"/>
                </a:solidFill>
              </a:rPr>
              <a:t>Administrative Mgt</a:t>
            </a:r>
            <a:endParaRPr lang="en-US" altLang="id-ID" sz="2400" b="1" smtClean="0">
              <a:solidFill>
                <a:schemeClr val="accent2"/>
              </a:solidFill>
              <a:cs typeface="Times New Roman" pitchFamily="18" charset="0"/>
            </a:endParaRPr>
          </a:p>
          <a:p>
            <a:pPr eaLnBrk="1" hangingPunct="1"/>
            <a:endParaRPr lang="en-US" altLang="id-ID" sz="2400" b="1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id-ID" sz="2400" b="1" smtClean="0">
                <a:solidFill>
                  <a:schemeClr val="accent2"/>
                </a:solidFill>
              </a:rPr>
              <a:t>Advanced</a:t>
            </a:r>
            <a:r>
              <a:rPr lang="en-US" altLang="id-ID" sz="4000" b="1" smtClean="0">
                <a:solidFill>
                  <a:schemeClr val="tx1"/>
                </a:solidFill>
              </a:rPr>
              <a:t> </a:t>
            </a:r>
            <a:r>
              <a:rPr lang="en-US" altLang="id-ID" sz="2400" b="1" smtClean="0">
                <a:solidFill>
                  <a:schemeClr val="tx1"/>
                </a:solidFill>
              </a:rPr>
              <a:t>our thinking managerial </a:t>
            </a:r>
            <a:r>
              <a:rPr lang="en-US" altLang="id-ID" sz="2400" b="1" smtClean="0">
                <a:solidFill>
                  <a:schemeClr val="accent2"/>
                </a:solidFill>
              </a:rPr>
              <a:t>functions</a:t>
            </a:r>
            <a:r>
              <a:rPr lang="en-US" altLang="id-ID" sz="2400" b="1" smtClean="0">
                <a:solidFill>
                  <a:schemeClr val="tx1"/>
                </a:solidFill>
              </a:rPr>
              <a:t> and managerial </a:t>
            </a:r>
            <a:r>
              <a:rPr lang="en-US" altLang="id-ID" sz="2400" b="1" smtClean="0">
                <a:solidFill>
                  <a:schemeClr val="accent2"/>
                </a:solidFill>
              </a:rPr>
              <a:t>effectiveness</a:t>
            </a:r>
          </a:p>
          <a:p>
            <a:pPr eaLnBrk="1" hangingPunct="1"/>
            <a:endParaRPr lang="en-US" altLang="id-ID" sz="2400" b="1" smtClean="0">
              <a:solidFill>
                <a:schemeClr val="tx1"/>
              </a:solidFill>
              <a:cs typeface="Times New Roman" pitchFamily="18" charset="0"/>
            </a:endParaRPr>
          </a:p>
          <a:p>
            <a:pPr eaLnBrk="1" hangingPunct="1"/>
            <a:r>
              <a:rPr lang="en-US" altLang="id-ID" sz="2400" b="1" smtClean="0">
                <a:solidFill>
                  <a:schemeClr val="accent2"/>
                </a:solidFill>
                <a:cs typeface="Times New Roman" pitchFamily="18" charset="0"/>
              </a:rPr>
              <a:t>No specific</a:t>
            </a:r>
            <a:r>
              <a:rPr lang="en-US" altLang="id-ID" sz="2400" b="1" smtClean="0">
                <a:solidFill>
                  <a:schemeClr val="tx1"/>
                </a:solidFill>
                <a:cs typeface="Times New Roman" pitchFamily="18" charset="0"/>
              </a:rPr>
              <a:t> new contributions but rather the </a:t>
            </a:r>
            <a:r>
              <a:rPr lang="en-US" altLang="id-ID" sz="2400" b="1" smtClean="0">
                <a:solidFill>
                  <a:schemeClr val="accent2"/>
                </a:solidFill>
                <a:cs typeface="Times New Roman" pitchFamily="18" charset="0"/>
              </a:rPr>
              <a:t>integration</a:t>
            </a:r>
            <a:r>
              <a:rPr lang="en-US" altLang="id-ID" sz="2400" b="1" smtClean="0">
                <a:solidFill>
                  <a:schemeClr val="tx1"/>
                </a:solidFill>
                <a:cs typeface="Times New Roman" pitchFamily="18" charset="0"/>
              </a:rPr>
              <a:t> of the previous theories</a:t>
            </a:r>
            <a:r>
              <a:rPr lang="en-US" altLang="id-ID" sz="2400" b="1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</a:p>
          <a:p>
            <a:pPr eaLnBrk="1" hangingPunct="1">
              <a:buFontTx/>
              <a:buNone/>
            </a:pPr>
            <a:endParaRPr lang="en-US" altLang="id-ID" sz="2400" b="1" smtClean="0">
              <a:solidFill>
                <a:schemeClr val="tx1"/>
              </a:solidFill>
            </a:endParaRPr>
          </a:p>
        </p:txBody>
      </p:sp>
      <p:pic>
        <p:nvPicPr>
          <p:cNvPr id="26628" name="Picture 5" descr="lyndal urwic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2276475"/>
            <a:ext cx="1681163" cy="2387600"/>
          </a:xfrm>
        </p:spPr>
      </p:pic>
    </p:spTree>
    <p:extLst>
      <p:ext uri="{BB962C8B-B14F-4D97-AF65-F5344CB8AC3E}">
        <p14:creationId xmlns:p14="http://schemas.microsoft.com/office/powerpoint/2010/main" val="2954003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b="1" smtClean="0"/>
              <a:t>Administrative Management Perspective</a:t>
            </a:r>
          </a:p>
        </p:txBody>
      </p:sp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7643813" y="3143250"/>
            <a:ext cx="10715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Max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 Weber</a:t>
            </a: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3071813" y="5786438"/>
            <a:ext cx="178593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Chester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 Bernard</a:t>
            </a:r>
          </a:p>
        </p:txBody>
      </p:sp>
      <p:pic>
        <p:nvPicPr>
          <p:cNvPr id="27653" name="Picture 14" descr="max_web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29500" y="1428750"/>
            <a:ext cx="1443038" cy="1571625"/>
          </a:xfrm>
        </p:spPr>
      </p:pic>
      <p:pic>
        <p:nvPicPr>
          <p:cNvPr id="27654" name="Picture 21" descr="chester bern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0" y="4000500"/>
            <a:ext cx="1500188" cy="1719263"/>
          </a:xfrm>
        </p:spPr>
      </p:pic>
      <p:pic>
        <p:nvPicPr>
          <p:cNvPr id="27655" name="Picture 22" descr="lyndal urwick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0938" y="4143375"/>
            <a:ext cx="1357312" cy="1500188"/>
          </a:xfrm>
        </p:spPr>
      </p:pic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3214688" y="3214688"/>
            <a:ext cx="1285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Henry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 Fayol</a:t>
            </a:r>
          </a:p>
        </p:txBody>
      </p:sp>
      <p:pic>
        <p:nvPicPr>
          <p:cNvPr id="27657" name="Picture 13" descr="Henry fay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357313"/>
            <a:ext cx="148113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Rectangle 8"/>
          <p:cNvSpPr>
            <a:spLocks noChangeArrowheads="1"/>
          </p:cNvSpPr>
          <p:nvPr/>
        </p:nvSpPr>
        <p:spPr bwMode="auto">
          <a:xfrm>
            <a:off x="7375525" y="5786438"/>
            <a:ext cx="1768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Lyndal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Urwick</a:t>
            </a:r>
          </a:p>
        </p:txBody>
      </p:sp>
      <p:sp>
        <p:nvSpPr>
          <p:cNvPr id="27659" name="Rectangle 7"/>
          <p:cNvSpPr>
            <a:spLocks noChangeArrowheads="1"/>
          </p:cNvSpPr>
          <p:nvPr/>
        </p:nvSpPr>
        <p:spPr bwMode="auto">
          <a:xfrm>
            <a:off x="357188" y="1357313"/>
            <a:ext cx="2312987" cy="2286000"/>
          </a:xfrm>
          <a:prstGeom prst="rect">
            <a:avLst/>
          </a:prstGeom>
          <a:noFill/>
          <a:ln w="9525">
            <a:solidFill>
              <a:srgbClr val="B3E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60" name="Rectangle 7"/>
          <p:cNvSpPr>
            <a:spLocks noChangeArrowheads="1"/>
          </p:cNvSpPr>
          <p:nvPr/>
        </p:nvSpPr>
        <p:spPr bwMode="auto">
          <a:xfrm>
            <a:off x="4929188" y="1357313"/>
            <a:ext cx="2312987" cy="2286000"/>
          </a:xfrm>
          <a:prstGeom prst="rect">
            <a:avLst/>
          </a:prstGeom>
          <a:noFill/>
          <a:ln w="9525">
            <a:solidFill>
              <a:srgbClr val="B3E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61" name="Rectangle 7"/>
          <p:cNvSpPr>
            <a:spLocks noChangeArrowheads="1"/>
          </p:cNvSpPr>
          <p:nvPr/>
        </p:nvSpPr>
        <p:spPr bwMode="auto">
          <a:xfrm>
            <a:off x="357188" y="3857625"/>
            <a:ext cx="2312987" cy="2286000"/>
          </a:xfrm>
          <a:prstGeom prst="rect">
            <a:avLst/>
          </a:prstGeom>
          <a:noFill/>
          <a:ln w="9525">
            <a:solidFill>
              <a:srgbClr val="B3E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62" name="Rectangle 7"/>
          <p:cNvSpPr>
            <a:spLocks noChangeArrowheads="1"/>
          </p:cNvSpPr>
          <p:nvPr/>
        </p:nvSpPr>
        <p:spPr bwMode="auto">
          <a:xfrm>
            <a:off x="4929188" y="3857625"/>
            <a:ext cx="2312987" cy="2286000"/>
          </a:xfrm>
          <a:prstGeom prst="rect">
            <a:avLst/>
          </a:prstGeom>
          <a:noFill/>
          <a:ln w="9525">
            <a:solidFill>
              <a:srgbClr val="B3E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1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33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80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60350"/>
            <a:ext cx="3462338" cy="831850"/>
          </a:xfrm>
          <a:solidFill>
            <a:srgbClr val="008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Contributions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00213"/>
            <a:ext cx="3382962" cy="43926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id-ID" b="1" smtClean="0">
                <a:solidFill>
                  <a:srgbClr val="666633"/>
                </a:solidFill>
                <a:latin typeface="Symbol" pitchFamily="18" charset="2"/>
                <a:cs typeface="Times New Roman" pitchFamily="18" charset="0"/>
              </a:rPr>
              <a:t>+</a:t>
            </a:r>
            <a:r>
              <a:rPr lang="en-US" altLang="id-ID" b="1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altLang="id-ID" b="1" smtClean="0">
                <a:solidFill>
                  <a:srgbClr val="666633"/>
                </a:solidFill>
              </a:rPr>
              <a:t>Foundations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id-ID" b="1" smtClean="0">
                <a:solidFill>
                  <a:srgbClr val="666633"/>
                </a:solidFill>
                <a:cs typeface="Times New Roman" pitchFamily="18" charset="0"/>
              </a:rPr>
              <a:t/>
            </a:r>
            <a:br>
              <a:rPr lang="en-US" altLang="id-ID" b="1" smtClean="0">
                <a:solidFill>
                  <a:srgbClr val="666633"/>
                </a:solidFill>
                <a:cs typeface="Times New Roman" pitchFamily="18" charset="0"/>
              </a:rPr>
            </a:br>
            <a:endParaRPr lang="en-US" altLang="id-ID" b="1" smtClean="0">
              <a:solidFill>
                <a:srgbClr val="666633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id-ID" b="1" smtClean="0">
                <a:solidFill>
                  <a:srgbClr val="666633"/>
                </a:solidFill>
                <a:latin typeface="Symbol" pitchFamily="18" charset="2"/>
                <a:cs typeface="Times New Roman" pitchFamily="18" charset="0"/>
              </a:rPr>
              <a:t>+</a:t>
            </a:r>
            <a:r>
              <a:rPr lang="en-US" altLang="id-ID" b="1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b="1" smtClean="0">
                <a:solidFill>
                  <a:srgbClr val="666633"/>
                </a:solidFill>
              </a:rPr>
              <a:t>Identified processes, skills, functions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id-ID" b="1" smtClean="0">
                <a:solidFill>
                  <a:srgbClr val="666633"/>
                </a:solidFill>
                <a:cs typeface="Times New Roman" pitchFamily="18" charset="0"/>
              </a:rPr>
              <a:t/>
            </a:r>
            <a:br>
              <a:rPr lang="en-US" altLang="id-ID" b="1" smtClean="0">
                <a:solidFill>
                  <a:srgbClr val="666633"/>
                </a:solidFill>
                <a:cs typeface="Times New Roman" pitchFamily="18" charset="0"/>
              </a:rPr>
            </a:br>
            <a:endParaRPr lang="en-US" altLang="id-ID" b="1" smtClean="0">
              <a:solidFill>
                <a:srgbClr val="666633"/>
              </a:solidFill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id-ID" b="1" smtClean="0">
                <a:solidFill>
                  <a:srgbClr val="666633"/>
                </a:solidFill>
                <a:latin typeface="Symbol" pitchFamily="18" charset="2"/>
                <a:cs typeface="Times New Roman" pitchFamily="18" charset="0"/>
              </a:rPr>
              <a:t>+</a:t>
            </a:r>
            <a:r>
              <a:rPr lang="en-US" altLang="id-ID" b="1" smtClean="0">
                <a:solidFill>
                  <a:srgbClr val="6666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id-ID" b="1" smtClean="0">
                <a:solidFill>
                  <a:srgbClr val="666633"/>
                </a:solidFill>
              </a:rPr>
              <a:t>mgt valid subject of scientific inquiry</a:t>
            </a:r>
            <a:endParaRPr lang="en-US" altLang="id-ID" sz="4000" b="1" smtClean="0">
              <a:solidFill>
                <a:srgbClr val="CC3300"/>
              </a:solidFill>
              <a:cs typeface="Times New Roman" pitchFamily="18" charset="0"/>
            </a:endParaRPr>
          </a:p>
        </p:txBody>
      </p:sp>
      <p:sp>
        <p:nvSpPr>
          <p:cNvPr id="2867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628775"/>
            <a:ext cx="3600450" cy="4392613"/>
          </a:xfrm>
        </p:spPr>
        <p:txBody>
          <a:bodyPr>
            <a:normAutofit lnSpcReduction="10000"/>
          </a:bodyPr>
          <a:lstStyle/>
          <a:p>
            <a:pPr marL="166688" indent="-166688" eaLnBrk="1" hangingPunct="1">
              <a:lnSpc>
                <a:spcPct val="80000"/>
              </a:lnSpc>
              <a:buFontTx/>
              <a:buChar char="-"/>
            </a:pPr>
            <a:r>
              <a:rPr lang="en-US" altLang="id-ID" b="1" smtClean="0">
                <a:solidFill>
                  <a:srgbClr val="CC3300"/>
                </a:solidFill>
              </a:rPr>
              <a:t>Is it appropriate now</a:t>
            </a:r>
          </a:p>
          <a:p>
            <a:pPr marL="166688" indent="-166688" eaLnBrk="1" hangingPunct="1">
              <a:lnSpc>
                <a:spcPct val="80000"/>
              </a:lnSpc>
              <a:buFontTx/>
              <a:buChar char="-"/>
            </a:pPr>
            <a:endParaRPr lang="en-US" altLang="id-ID" b="1" smtClean="0">
              <a:solidFill>
                <a:srgbClr val="CC3300"/>
              </a:solidFill>
            </a:endParaRPr>
          </a:p>
          <a:p>
            <a:pPr marL="166688" indent="-166688" eaLnBrk="1" hangingPunct="1">
              <a:lnSpc>
                <a:spcPct val="80000"/>
              </a:lnSpc>
              <a:buFontTx/>
              <a:buChar char="-"/>
            </a:pPr>
            <a:endParaRPr lang="en-US" altLang="id-ID" b="1" smtClean="0">
              <a:solidFill>
                <a:srgbClr val="CC3300"/>
              </a:solidFill>
            </a:endParaRPr>
          </a:p>
          <a:p>
            <a:pPr marL="166688" indent="-166688" eaLnBrk="1" hangingPunct="1">
              <a:lnSpc>
                <a:spcPct val="80000"/>
              </a:lnSpc>
              <a:buFontTx/>
              <a:buChar char="-"/>
            </a:pPr>
            <a:r>
              <a:rPr lang="en-US" altLang="id-ID" b="1" smtClean="0">
                <a:solidFill>
                  <a:srgbClr val="CC3300"/>
                </a:solidFill>
              </a:rPr>
              <a:t>Is it universal</a:t>
            </a:r>
            <a:r>
              <a:rPr lang="en-US" altLang="id-ID" b="1" smtClean="0">
                <a:solidFill>
                  <a:srgbClr val="CC3300"/>
                </a:solidFill>
                <a:cs typeface="Times New Roman" pitchFamily="18" charset="0"/>
              </a:rPr>
              <a:t/>
            </a:r>
            <a:br>
              <a:rPr lang="en-US" altLang="id-ID" b="1" smtClean="0">
                <a:solidFill>
                  <a:srgbClr val="CC3300"/>
                </a:solidFill>
                <a:cs typeface="Times New Roman" pitchFamily="18" charset="0"/>
              </a:rPr>
            </a:br>
            <a:endParaRPr lang="en-US" altLang="id-ID" b="1" smtClean="0">
              <a:solidFill>
                <a:srgbClr val="CC3300"/>
              </a:solidFill>
              <a:cs typeface="Times New Roman" pitchFamily="18" charset="0"/>
            </a:endParaRPr>
          </a:p>
          <a:p>
            <a:pPr marL="166688" indent="-166688" eaLnBrk="1" hangingPunct="1">
              <a:lnSpc>
                <a:spcPct val="80000"/>
              </a:lnSpc>
              <a:buFontTx/>
              <a:buChar char="-"/>
            </a:pPr>
            <a:endParaRPr lang="en-US" altLang="id-ID" b="1" smtClean="0">
              <a:solidFill>
                <a:srgbClr val="CC3300"/>
              </a:solidFill>
              <a:cs typeface="Times New Roman" pitchFamily="18" charset="0"/>
            </a:endParaRPr>
          </a:p>
          <a:p>
            <a:pPr marL="166688" indent="-166688" eaLnBrk="1" hangingPunct="1">
              <a:lnSpc>
                <a:spcPct val="80000"/>
              </a:lnSpc>
              <a:buFontTx/>
              <a:buChar char="-"/>
            </a:pPr>
            <a:endParaRPr lang="en-US" altLang="id-ID" b="1" smtClean="0">
              <a:solidFill>
                <a:srgbClr val="CC3300"/>
              </a:solidFill>
              <a:cs typeface="Times New Roman" pitchFamily="18" charset="0"/>
            </a:endParaRPr>
          </a:p>
          <a:p>
            <a:pPr marL="166688" indent="-166688" eaLnBrk="1" hangingPunct="1">
              <a:lnSpc>
                <a:spcPct val="80000"/>
              </a:lnSpc>
              <a:buFontTx/>
              <a:buChar char="-"/>
            </a:pPr>
            <a:r>
              <a:rPr lang="en-US" altLang="id-ID" b="1" smtClean="0">
                <a:solidFill>
                  <a:srgbClr val="CC3300"/>
                </a:solidFill>
              </a:rPr>
              <a:t>Is it right to treat employees as tools</a:t>
            </a:r>
            <a:r>
              <a:rPr lang="en-US" altLang="id-ID" sz="4000" b="1" smtClean="0">
                <a:solidFill>
                  <a:srgbClr val="CC3300"/>
                </a:solidFill>
                <a:cs typeface="Times New Roman" pitchFamily="18" charset="0"/>
              </a:rPr>
              <a:t/>
            </a:r>
            <a:br>
              <a:rPr lang="en-US" altLang="id-ID" sz="4000" b="1" smtClean="0">
                <a:solidFill>
                  <a:srgbClr val="CC3300"/>
                </a:solidFill>
                <a:cs typeface="Times New Roman" pitchFamily="18" charset="0"/>
              </a:rPr>
            </a:br>
            <a:endParaRPr lang="en-US" altLang="id-ID" sz="3600" b="1" smtClean="0"/>
          </a:p>
        </p:txBody>
      </p:sp>
      <p:sp>
        <p:nvSpPr>
          <p:cNvPr id="335882" name="Rectangle 10"/>
          <p:cNvSpPr>
            <a:spLocks noChangeArrowheads="1"/>
          </p:cNvSpPr>
          <p:nvPr/>
        </p:nvSpPr>
        <p:spPr bwMode="blackWhite">
          <a:xfrm>
            <a:off x="5003800" y="260350"/>
            <a:ext cx="3462338" cy="8318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tIns="137160" bIns="137160" anchor="ctr" anchorCtr="1"/>
          <a:lstStyle/>
          <a:p>
            <a:pPr algn="ctr">
              <a:defRPr/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70489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d-ID" sz="2800" b="1" smtClean="0"/>
              <a:t>The </a:t>
            </a:r>
            <a:r>
              <a:rPr lang="en-US" altLang="id-ID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Behavioral</a:t>
            </a:r>
            <a:r>
              <a:rPr lang="en-US" altLang="id-ID" sz="2800" b="1" smtClean="0"/>
              <a:t> Management Perspective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628775"/>
            <a:ext cx="3317875" cy="39719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mtClean="0">
                <a:solidFill>
                  <a:schemeClr val="tx1"/>
                </a:solidFill>
              </a:rPr>
              <a:t>Placed emphasis on individual </a:t>
            </a:r>
            <a:r>
              <a:rPr lang="en-US" altLang="id-ID" b="1" smtClean="0">
                <a:solidFill>
                  <a:schemeClr val="accent2"/>
                </a:solidFill>
              </a:rPr>
              <a:t>attitudes</a:t>
            </a:r>
            <a:r>
              <a:rPr lang="en-US" altLang="id-ID" smtClean="0">
                <a:solidFill>
                  <a:schemeClr val="tx1"/>
                </a:solidFill>
              </a:rPr>
              <a:t> and </a:t>
            </a:r>
            <a:r>
              <a:rPr lang="en-US" altLang="id-ID" b="1" smtClean="0">
                <a:solidFill>
                  <a:schemeClr val="accent2"/>
                </a:solidFill>
              </a:rPr>
              <a:t>behaviors</a:t>
            </a:r>
            <a:r>
              <a:rPr lang="en-US" altLang="id-ID" smtClean="0">
                <a:solidFill>
                  <a:schemeClr val="tx1"/>
                </a:solidFill>
              </a:rPr>
              <a:t> and on </a:t>
            </a:r>
            <a:r>
              <a:rPr lang="en-US" altLang="id-ID" b="1" smtClean="0">
                <a:solidFill>
                  <a:schemeClr val="accent2"/>
                </a:solidFill>
              </a:rPr>
              <a:t>group processes</a:t>
            </a:r>
            <a:r>
              <a:rPr lang="en-US" altLang="id-ID" smtClean="0">
                <a:solidFill>
                  <a:schemeClr val="tx1"/>
                </a:solidFill>
              </a:rPr>
              <a:t> and recognized the importance of behavioral processes in the work place.</a:t>
            </a:r>
          </a:p>
        </p:txBody>
      </p:sp>
      <p:pic>
        <p:nvPicPr>
          <p:cNvPr id="297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44675"/>
            <a:ext cx="27527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053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d-ID" sz="2800" b="1" smtClean="0"/>
              <a:t>Branches of Behavioral Mgt Perspective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00113" y="1844675"/>
            <a:ext cx="3381375" cy="3128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d-ID" sz="2400" b="1" smtClean="0">
                <a:cs typeface="Times New Roman" pitchFamily="18" charset="0"/>
              </a:rPr>
              <a:t>Hawthorne Studies </a:t>
            </a:r>
          </a:p>
          <a:p>
            <a:pPr eaLnBrk="1" hangingPunct="1">
              <a:lnSpc>
                <a:spcPct val="90000"/>
              </a:lnSpc>
            </a:pPr>
            <a:endParaRPr lang="en-US" altLang="id-ID" sz="4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id-ID" sz="14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id-ID" sz="24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id-ID" sz="2400" b="1" smtClean="0">
                <a:cs typeface="Times New Roman" pitchFamily="18" charset="0"/>
              </a:rPr>
              <a:t>The Human Relations Movement </a:t>
            </a:r>
          </a:p>
          <a:p>
            <a:pPr eaLnBrk="1" hangingPunct="1">
              <a:lnSpc>
                <a:spcPct val="90000"/>
              </a:lnSpc>
            </a:pPr>
            <a:endParaRPr lang="en-US" altLang="id-ID" sz="24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id-ID" sz="2400" b="1" smtClean="0">
                <a:cs typeface="Times New Roman" pitchFamily="18" charset="0"/>
              </a:rPr>
              <a:t>Organizational Behavior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27527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2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3072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d-ID" b="1" smtClean="0"/>
              <a:t>Hawthorn Studies </a:t>
            </a:r>
            <a:endParaRPr lang="en-US" altLang="id-ID" b="1" smtClean="0">
              <a:cs typeface="Times New Roman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3962400" cy="5029200"/>
          </a:xfrm>
        </p:spPr>
        <p:txBody>
          <a:bodyPr/>
          <a:lstStyle/>
          <a:p>
            <a:pPr eaLnBrk="1" hangingPunct="1"/>
            <a:r>
              <a:rPr lang="en-US" altLang="id-ID" sz="2400" b="1" i="1" smtClean="0"/>
              <a:t>Years </a:t>
            </a:r>
            <a:r>
              <a:rPr lang="en-US" altLang="id-ID" sz="2400" smtClean="0"/>
              <a:t>1927-1932</a:t>
            </a:r>
          </a:p>
          <a:p>
            <a:pPr eaLnBrk="1" hangingPunct="1"/>
            <a:r>
              <a:rPr lang="en-US" altLang="id-ID" sz="2400" b="1" i="1" smtClean="0"/>
              <a:t>Founder		</a:t>
            </a:r>
          </a:p>
          <a:p>
            <a:pPr eaLnBrk="1" hangingPunct="1">
              <a:buFontTx/>
              <a:buNone/>
            </a:pPr>
            <a:r>
              <a:rPr lang="en-US" altLang="id-ID" sz="2400" smtClean="0"/>
              <a:t>   Elton Mayo &amp; Colleagues</a:t>
            </a:r>
            <a:endParaRPr lang="en-US" altLang="id-ID" sz="2400" smtClean="0">
              <a:cs typeface="Times New Roman" pitchFamily="18" charset="0"/>
            </a:endParaRPr>
          </a:p>
          <a:p>
            <a:pPr eaLnBrk="1" hangingPunct="1"/>
            <a:r>
              <a:rPr lang="en-US" altLang="id-ID" sz="2400" b="1" i="1" smtClean="0"/>
              <a:t>Place</a:t>
            </a:r>
            <a:r>
              <a:rPr lang="en-US" altLang="id-ID" sz="2400" smtClean="0"/>
              <a:t> Western Electric</a:t>
            </a:r>
          </a:p>
          <a:p>
            <a:pPr eaLnBrk="1" hangingPunct="1"/>
            <a:endParaRPr lang="en-US" altLang="id-ID" sz="2400" smtClean="0"/>
          </a:p>
          <a:p>
            <a:pPr eaLnBrk="1" hangingPunct="1">
              <a:buFontTx/>
              <a:buNone/>
            </a:pPr>
            <a:endParaRPr lang="en-US" altLang="id-ID" sz="2400" smtClean="0"/>
          </a:p>
          <a:p>
            <a:pPr eaLnBrk="1" hangingPunct="1"/>
            <a:r>
              <a:rPr lang="en-US" altLang="id-ID" sz="2400" smtClean="0"/>
              <a:t>Lighting Experiment </a:t>
            </a:r>
          </a:p>
          <a:p>
            <a:pPr eaLnBrk="1" hangingPunct="1"/>
            <a:r>
              <a:rPr lang="en-US" altLang="id-ID" sz="2400" smtClean="0"/>
              <a:t>Piecework Incentive Pay </a:t>
            </a:r>
          </a:p>
          <a:p>
            <a:pPr eaLnBrk="1" hangingPunct="1"/>
            <a:r>
              <a:rPr lang="en-US" altLang="id-ID" sz="2400" smtClean="0"/>
              <a:t>Interview program</a:t>
            </a:r>
          </a:p>
          <a:p>
            <a:pPr eaLnBrk="1" hangingPunct="1">
              <a:buFontTx/>
              <a:buNone/>
            </a:pPr>
            <a:endParaRPr lang="en-US" altLang="id-ID" sz="2400" smtClean="0"/>
          </a:p>
        </p:txBody>
      </p:sp>
      <p:pic>
        <p:nvPicPr>
          <p:cNvPr id="31748" name="Picture 10" descr="hawthorne effect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7288" y="1638300"/>
            <a:ext cx="3324225" cy="4191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78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d-ID" b="1" smtClean="0"/>
              <a:t>Hawthorn Studies - Findings</a:t>
            </a:r>
            <a:endParaRPr lang="en-US" altLang="id-ID" b="1" smtClean="0">
              <a:cs typeface="Times New Roman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557338"/>
            <a:ext cx="3814763" cy="40322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b="1" smtClean="0">
                <a:solidFill>
                  <a:schemeClr val="tx1"/>
                </a:solidFill>
              </a:rPr>
              <a:t>Importance of </a:t>
            </a:r>
            <a:r>
              <a:rPr lang="en-US" altLang="id-ID" b="1" smtClean="0">
                <a:solidFill>
                  <a:srgbClr val="FF3300"/>
                </a:solidFill>
              </a:rPr>
              <a:t>Human Element</a:t>
            </a:r>
          </a:p>
          <a:p>
            <a:endParaRPr lang="en-US" altLang="id-ID" b="1" smtClean="0">
              <a:solidFill>
                <a:srgbClr val="FF3300"/>
              </a:solidFill>
            </a:endParaRPr>
          </a:p>
          <a:p>
            <a:r>
              <a:rPr lang="en-US" altLang="id-ID" sz="2400" b="1" smtClean="0">
                <a:solidFill>
                  <a:schemeClr val="accent2"/>
                </a:solidFill>
              </a:rPr>
              <a:t>Recognition</a:t>
            </a:r>
            <a:r>
              <a:rPr lang="en-US" altLang="id-ID" sz="2400" b="1" smtClean="0">
                <a:solidFill>
                  <a:schemeClr val="tx1"/>
                </a:solidFill>
              </a:rPr>
              <a:t> - Feeling important</a:t>
            </a:r>
          </a:p>
          <a:p>
            <a:endParaRPr lang="en-US" altLang="id-ID" sz="2400" b="1" smtClean="0">
              <a:solidFill>
                <a:schemeClr val="tx1"/>
              </a:solidFill>
            </a:endParaRPr>
          </a:p>
          <a:p>
            <a:r>
              <a:rPr lang="en-US" altLang="id-ID" sz="2400" b="1" smtClean="0">
                <a:solidFill>
                  <a:schemeClr val="accent2"/>
                </a:solidFill>
              </a:rPr>
              <a:t>Belonging</a:t>
            </a:r>
            <a:r>
              <a:rPr lang="en-US" altLang="id-ID" sz="2400" b="1" smtClean="0">
                <a:solidFill>
                  <a:schemeClr val="tx1"/>
                </a:solidFill>
              </a:rPr>
              <a:t> to a group – relationships</a:t>
            </a:r>
          </a:p>
        </p:txBody>
      </p:sp>
      <p:pic>
        <p:nvPicPr>
          <p:cNvPr id="32772" name="Picture 6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8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357188"/>
            <a:ext cx="8077200" cy="8731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How to increase productivity?</a:t>
            </a:r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571472" y="1485900"/>
            <a:ext cx="2571767" cy="3371860"/>
          </a:xfrm>
          <a:prstGeom prst="rect">
            <a:avLst/>
          </a:prstGeom>
          <a:noFill/>
          <a:ln>
            <a:solidFill>
              <a:srgbClr val="B3E2CD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Find ways to </a:t>
            </a:r>
            <a:r>
              <a:rPr lang="en-US" dirty="0">
                <a:solidFill>
                  <a:schemeClr val="accent6"/>
                </a:solidFill>
              </a:rPr>
              <a:t>increase </a:t>
            </a:r>
            <a:r>
              <a:rPr lang="en-US" dirty="0">
                <a:solidFill>
                  <a:schemeClr val="tx1"/>
                </a:solidFill>
              </a:rPr>
              <a:t> the </a:t>
            </a:r>
            <a:r>
              <a:rPr lang="en-US" dirty="0">
                <a:solidFill>
                  <a:schemeClr val="accent6"/>
                </a:solidFill>
              </a:rPr>
              <a:t>efficiency</a:t>
            </a:r>
            <a:r>
              <a:rPr lang="en-US" dirty="0">
                <a:solidFill>
                  <a:schemeClr val="tx1"/>
                </a:solidFill>
              </a:rPr>
              <a:t> of the individual workers and the whole orgnisation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428992" y="1500174"/>
            <a:ext cx="2571767" cy="3357586"/>
          </a:xfrm>
          <a:prstGeom prst="rect">
            <a:avLst/>
          </a:prstGeom>
          <a:noFill/>
          <a:ln>
            <a:solidFill>
              <a:srgbClr val="B3E2CD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Find ways to </a:t>
            </a:r>
            <a:r>
              <a:rPr lang="en-US" dirty="0">
                <a:solidFill>
                  <a:schemeClr val="accent6"/>
                </a:solidFill>
              </a:rPr>
              <a:t>understand individuals </a:t>
            </a:r>
            <a:r>
              <a:rPr lang="en-US" dirty="0">
                <a:solidFill>
                  <a:schemeClr val="tx1"/>
                </a:solidFill>
              </a:rPr>
              <a:t>behavior, groups and teams, to motivate them and effectively lead them</a:t>
            </a: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286512" y="1500174"/>
            <a:ext cx="2571767" cy="3286148"/>
          </a:xfrm>
          <a:prstGeom prst="rect">
            <a:avLst/>
          </a:prstGeom>
          <a:noFill/>
          <a:ln>
            <a:solidFill>
              <a:srgbClr val="B3E2CD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Find ways to improve the </a:t>
            </a:r>
            <a:r>
              <a:rPr lang="en-US" dirty="0">
                <a:solidFill>
                  <a:schemeClr val="accent6"/>
                </a:solidFill>
              </a:rPr>
              <a:t>operation, decision making </a:t>
            </a:r>
            <a:r>
              <a:rPr lang="en-US" dirty="0">
                <a:solidFill>
                  <a:schemeClr val="tx1"/>
                </a:solidFill>
              </a:rPr>
              <a:t>and resource allocation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1472" y="4643446"/>
            <a:ext cx="2571768" cy="92869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 b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428992" y="4643446"/>
            <a:ext cx="2571768" cy="92869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 b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357950" y="4643446"/>
            <a:ext cx="2500330" cy="928694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sz="1800" b="0"/>
          </a:p>
        </p:txBody>
      </p:sp>
      <p:sp>
        <p:nvSpPr>
          <p:cNvPr id="6165" name="Rectangle 6"/>
          <p:cNvSpPr>
            <a:spLocks noChangeArrowheads="1"/>
          </p:cNvSpPr>
          <p:nvPr/>
        </p:nvSpPr>
        <p:spPr bwMode="auto">
          <a:xfrm>
            <a:off x="928688" y="5429250"/>
            <a:ext cx="1335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400">
                <a:solidFill>
                  <a:srgbClr val="000000"/>
                </a:solidFill>
              </a:rPr>
              <a:t>Classical</a:t>
            </a:r>
            <a:endParaRPr lang="en-US" altLang="id-ID" sz="2400">
              <a:solidFill>
                <a:schemeClr val="tx1"/>
              </a:solidFill>
            </a:endParaRPr>
          </a:p>
        </p:txBody>
      </p:sp>
      <p:sp>
        <p:nvSpPr>
          <p:cNvPr id="6166" name="Rectangle 9"/>
          <p:cNvSpPr>
            <a:spLocks noChangeArrowheads="1"/>
          </p:cNvSpPr>
          <p:nvPr/>
        </p:nvSpPr>
        <p:spPr bwMode="auto">
          <a:xfrm>
            <a:off x="3786188" y="5429250"/>
            <a:ext cx="1574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400">
                <a:solidFill>
                  <a:srgbClr val="000000"/>
                </a:solidFill>
              </a:rPr>
              <a:t>Behavioral</a:t>
            </a:r>
            <a:endParaRPr lang="en-US" altLang="id-ID" sz="2400">
              <a:solidFill>
                <a:schemeClr val="tx1"/>
              </a:solidFill>
            </a:endParaRPr>
          </a:p>
        </p:txBody>
      </p:sp>
      <p:sp>
        <p:nvSpPr>
          <p:cNvPr id="6167" name="Rectangle 12"/>
          <p:cNvSpPr>
            <a:spLocks noChangeArrowheads="1"/>
          </p:cNvSpPr>
          <p:nvPr/>
        </p:nvSpPr>
        <p:spPr bwMode="auto">
          <a:xfrm>
            <a:off x="6643688" y="5429250"/>
            <a:ext cx="177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400">
                <a:solidFill>
                  <a:srgbClr val="000000"/>
                </a:solidFill>
              </a:rPr>
              <a:t>Quantitative</a:t>
            </a:r>
            <a:endParaRPr lang="en-US" altLang="id-ID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The Human Relations Movement</a:t>
            </a:r>
          </a:p>
        </p:txBody>
      </p:sp>
      <p:sp>
        <p:nvSpPr>
          <p:cNvPr id="3379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84313"/>
            <a:ext cx="3816350" cy="4608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id-ID" sz="2400" b="1" smtClean="0">
                <a:solidFill>
                  <a:schemeClr val="tx1"/>
                </a:solidFill>
              </a:rPr>
              <a:t>Proposed that workers respond primarily to the </a:t>
            </a:r>
            <a:r>
              <a:rPr lang="en-US" altLang="id-ID" sz="2400" b="1" smtClean="0">
                <a:solidFill>
                  <a:schemeClr val="accent2"/>
                </a:solidFill>
              </a:rPr>
              <a:t>social context</a:t>
            </a:r>
            <a:r>
              <a:rPr lang="en-US" altLang="id-ID" sz="2400" b="1" smtClean="0">
                <a:solidFill>
                  <a:schemeClr val="tx1"/>
                </a:solidFill>
              </a:rPr>
              <a:t> of the workplace, including social conditioning, group norms, and interpersonal dynamics</a:t>
            </a:r>
          </a:p>
          <a:p>
            <a:pPr eaLnBrk="1" hangingPunct="1">
              <a:lnSpc>
                <a:spcPct val="90000"/>
              </a:lnSpc>
            </a:pPr>
            <a:endParaRPr lang="en-US" altLang="id-ID" sz="2400" b="1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id-ID" sz="2400" smtClean="0">
                <a:solidFill>
                  <a:schemeClr val="tx1"/>
                </a:solidFill>
              </a:rPr>
              <a:t>Maslow’s Hierarchy of Need</a:t>
            </a:r>
          </a:p>
          <a:p>
            <a:pPr lvl="1" eaLnBrk="1" hangingPunct="1">
              <a:lnSpc>
                <a:spcPct val="90000"/>
              </a:lnSpc>
            </a:pPr>
            <a:endParaRPr lang="en-US" altLang="id-ID" sz="24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id-ID" sz="2400" smtClean="0">
                <a:solidFill>
                  <a:schemeClr val="tx1"/>
                </a:solidFill>
              </a:rPr>
              <a:t>McGregor Theory X &amp; Y</a:t>
            </a:r>
          </a:p>
        </p:txBody>
      </p:sp>
      <p:pic>
        <p:nvPicPr>
          <p:cNvPr id="33796" name="Picture 9" descr="j017855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295400"/>
            <a:ext cx="3886200" cy="4648200"/>
          </a:xfrm>
        </p:spPr>
      </p:pic>
    </p:spTree>
    <p:extLst>
      <p:ext uri="{BB962C8B-B14F-4D97-AF65-F5344CB8AC3E}">
        <p14:creationId xmlns:p14="http://schemas.microsoft.com/office/powerpoint/2010/main" val="23100942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400" b="0">
                <a:solidFill>
                  <a:schemeClr val="tx1"/>
                </a:solidFill>
                <a:latin typeface="Times New Roman" pitchFamily="18" charset="0"/>
              </a:rPr>
              <a:t>2 - </a:t>
            </a:r>
            <a:fld id="{C88BA61F-AEAF-485B-BF8E-4BFD5BD9647F}" type="slidenum">
              <a:rPr lang="en-US" altLang="id-ID" sz="2400" b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id-ID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768350" y="1225550"/>
            <a:ext cx="7759700" cy="50927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id-ID" altLang="id-ID" b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763000" cy="1219200"/>
          </a:xfrm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sz="2800" smtClean="0"/>
              <a:t>Maslow’s Hierarchy of Needs</a:t>
            </a:r>
          </a:p>
        </p:txBody>
      </p:sp>
      <p:grpSp>
        <p:nvGrpSpPr>
          <p:cNvPr id="34821" name="Group 4"/>
          <p:cNvGrpSpPr>
            <a:grpSpLocks/>
          </p:cNvGrpSpPr>
          <p:nvPr/>
        </p:nvGrpSpPr>
        <p:grpSpPr bwMode="auto">
          <a:xfrm>
            <a:off x="762000" y="1600200"/>
            <a:ext cx="7072313" cy="3752850"/>
            <a:chOff x="611" y="1344"/>
            <a:chExt cx="4455" cy="2364"/>
          </a:xfrm>
        </p:grpSpPr>
        <p:graphicFrame>
          <p:nvGraphicFramePr>
            <p:cNvPr id="34822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225" y="1344"/>
            <a:ext cx="2841" cy="23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8" r:id="rId4" imgW="4510088" imgH="3752850" progId="">
                    <p:embed/>
                  </p:oleObj>
                </mc:Choice>
                <mc:Fallback>
                  <p:oleObj r:id="rId4" imgW="4510088" imgH="375285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5" y="1344"/>
                          <a:ext cx="2841" cy="23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823" name="Rectangle 6"/>
            <p:cNvSpPr>
              <a:spLocks noChangeArrowheads="1"/>
            </p:cNvSpPr>
            <p:nvPr/>
          </p:nvSpPr>
          <p:spPr bwMode="auto">
            <a:xfrm>
              <a:off x="1523" y="1408"/>
              <a:ext cx="1813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2000" b="0">
                  <a:solidFill>
                    <a:schemeClr val="tx1"/>
                  </a:solidFill>
                </a:rPr>
                <a:t>Self-actualization needs</a:t>
              </a:r>
            </a:p>
          </p:txBody>
        </p:sp>
        <p:sp>
          <p:nvSpPr>
            <p:cNvPr id="34824" name="Rectangle 7"/>
            <p:cNvSpPr>
              <a:spLocks noChangeArrowheads="1"/>
            </p:cNvSpPr>
            <p:nvPr/>
          </p:nvSpPr>
          <p:spPr bwMode="auto">
            <a:xfrm>
              <a:off x="1907" y="1888"/>
              <a:ext cx="1145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2000" b="0">
                  <a:solidFill>
                    <a:schemeClr val="tx1"/>
                  </a:solidFill>
                </a:rPr>
                <a:t>Esteem needs</a:t>
              </a:r>
            </a:p>
          </p:txBody>
        </p:sp>
        <p:sp>
          <p:nvSpPr>
            <p:cNvPr id="34825" name="Rectangle 8"/>
            <p:cNvSpPr>
              <a:spLocks noChangeArrowheads="1"/>
            </p:cNvSpPr>
            <p:nvPr/>
          </p:nvSpPr>
          <p:spPr bwMode="auto">
            <a:xfrm>
              <a:off x="1715" y="2368"/>
              <a:ext cx="103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2000" b="0">
                  <a:solidFill>
                    <a:schemeClr val="tx1"/>
                  </a:solidFill>
                </a:rPr>
                <a:t>Social needs</a:t>
              </a:r>
            </a:p>
          </p:txBody>
        </p:sp>
        <p:sp>
          <p:nvSpPr>
            <p:cNvPr id="34826" name="Rectangle 9"/>
            <p:cNvSpPr>
              <a:spLocks noChangeArrowheads="1"/>
            </p:cNvSpPr>
            <p:nvPr/>
          </p:nvSpPr>
          <p:spPr bwMode="auto">
            <a:xfrm>
              <a:off x="1331" y="2848"/>
              <a:ext cx="1091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2000" b="0">
                  <a:solidFill>
                    <a:schemeClr val="tx1"/>
                  </a:solidFill>
                </a:rPr>
                <a:t> Safety needs</a:t>
              </a:r>
            </a:p>
          </p:txBody>
        </p:sp>
        <p:sp>
          <p:nvSpPr>
            <p:cNvPr id="34827" name="Rectangle 10"/>
            <p:cNvSpPr>
              <a:spLocks noChangeArrowheads="1"/>
            </p:cNvSpPr>
            <p:nvPr/>
          </p:nvSpPr>
          <p:spPr bwMode="auto">
            <a:xfrm>
              <a:off x="611" y="3328"/>
              <a:ext cx="1530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d-ID" sz="2000" b="0">
                  <a:solidFill>
                    <a:schemeClr val="tx1"/>
                  </a:solidFill>
                </a:rPr>
                <a:t>Physiological needs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995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d-ID" sz="1800" smtClean="0"/>
              <a:t>Behavioral Theory on How Employees Behave Toward Work - pessimistic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5029200" cy="4724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id-ID" smtClean="0">
                <a:solidFill>
                  <a:schemeClr val="tx1"/>
                </a:solidFill>
              </a:rPr>
              <a:t>Employees</a:t>
            </a:r>
          </a:p>
          <a:p>
            <a:pPr marL="511175" lvl="1" eaLnBrk="1" hangingPunct="1"/>
            <a:endParaRPr lang="en-US" altLang="id-ID" sz="2400" smtClean="0">
              <a:solidFill>
                <a:schemeClr val="tx1"/>
              </a:solidFill>
            </a:endParaRPr>
          </a:p>
          <a:p>
            <a:pPr marL="511175" lvl="1" eaLnBrk="1" hangingPunct="1"/>
            <a:r>
              <a:rPr lang="en-US" altLang="id-ID" sz="2400" smtClean="0">
                <a:solidFill>
                  <a:schemeClr val="tx1"/>
                </a:solidFill>
              </a:rPr>
              <a:t>dislike work.</a:t>
            </a:r>
          </a:p>
          <a:p>
            <a:pPr marL="511175" lvl="1" eaLnBrk="1" hangingPunct="1"/>
            <a:endParaRPr lang="en-US" altLang="id-ID" sz="2400" smtClean="0">
              <a:solidFill>
                <a:schemeClr val="tx1"/>
              </a:solidFill>
            </a:endParaRPr>
          </a:p>
          <a:p>
            <a:pPr marL="511175" lvl="1" eaLnBrk="1" hangingPunct="1"/>
            <a:r>
              <a:rPr lang="en-US" altLang="id-ID" sz="2400" smtClean="0">
                <a:solidFill>
                  <a:schemeClr val="tx1"/>
                </a:solidFill>
              </a:rPr>
              <a:t>are irresponsible.</a:t>
            </a:r>
          </a:p>
          <a:p>
            <a:pPr marL="511175" lvl="1" eaLnBrk="1" hangingPunct="1"/>
            <a:endParaRPr lang="en-US" altLang="id-ID" sz="2400" smtClean="0">
              <a:solidFill>
                <a:schemeClr val="tx1"/>
              </a:solidFill>
            </a:endParaRPr>
          </a:p>
          <a:p>
            <a:pPr marL="511175" lvl="1" eaLnBrk="1" hangingPunct="1"/>
            <a:r>
              <a:rPr lang="en-US" altLang="id-ID" sz="2400" smtClean="0">
                <a:solidFill>
                  <a:schemeClr val="tx1"/>
                </a:solidFill>
              </a:rPr>
              <a:t>lack ambition.</a:t>
            </a:r>
          </a:p>
          <a:p>
            <a:pPr marL="511175" lvl="1" eaLnBrk="1" hangingPunct="1"/>
            <a:endParaRPr lang="en-US" altLang="id-ID" sz="2400" smtClean="0">
              <a:solidFill>
                <a:schemeClr val="tx1"/>
              </a:solidFill>
            </a:endParaRPr>
          </a:p>
          <a:p>
            <a:pPr marL="511175" lvl="1" eaLnBrk="1" hangingPunct="1"/>
            <a:r>
              <a:rPr lang="en-US" altLang="id-ID" sz="2400" smtClean="0">
                <a:solidFill>
                  <a:schemeClr val="tx1"/>
                </a:solidFill>
              </a:rPr>
              <a:t>resist change.</a:t>
            </a:r>
          </a:p>
        </p:txBody>
      </p:sp>
      <p:pic>
        <p:nvPicPr>
          <p:cNvPr id="35844" name="Picture 4" descr="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38918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9449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400" b="0">
                <a:solidFill>
                  <a:schemeClr val="tx1"/>
                </a:solidFill>
                <a:latin typeface="Times New Roman" pitchFamily="18" charset="0"/>
              </a:rPr>
              <a:t>2 - </a:t>
            </a:r>
            <a:fld id="{02E10312-33CC-4DCB-87A8-7AE7FDB334ED}" type="slidenum">
              <a:rPr lang="en-US" altLang="id-ID" sz="2400" b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id-ID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d-ID" sz="2400" smtClean="0"/>
              <a:t>Another Theory on How Employees Behave – Optimistic</a:t>
            </a:r>
            <a:br>
              <a:rPr lang="en-US" altLang="id-ID" sz="2400" smtClean="0"/>
            </a:br>
            <a:endParaRPr lang="en-US" altLang="id-ID" sz="240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5410200" cy="4953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id-ID" sz="3200" b="1" smtClean="0">
                <a:solidFill>
                  <a:schemeClr val="tx1"/>
                </a:solidFill>
              </a:rPr>
              <a:t>Employees</a:t>
            </a:r>
            <a:r>
              <a:rPr lang="en-US" altLang="id-ID" sz="2400" b="1" smtClean="0">
                <a:solidFill>
                  <a:schemeClr val="tx1"/>
                </a:solidFill>
              </a:rPr>
              <a:t> </a:t>
            </a:r>
            <a:r>
              <a:rPr lang="en-US" altLang="id-ID" sz="3200" b="1" smtClean="0">
                <a:solidFill>
                  <a:schemeClr val="tx1"/>
                </a:solidFill>
              </a:rPr>
              <a:t>are</a:t>
            </a:r>
            <a:endParaRPr lang="en-US" altLang="id-ID" sz="2400" b="1" smtClean="0">
              <a:solidFill>
                <a:schemeClr val="tx1"/>
              </a:solidFill>
            </a:endParaRPr>
          </a:p>
          <a:p>
            <a:pPr marL="511175" lvl="1" eaLnBrk="1" hangingPunct="1"/>
            <a:endParaRPr lang="en-US" altLang="id-ID" sz="2400" smtClean="0">
              <a:solidFill>
                <a:schemeClr val="tx1"/>
              </a:solidFill>
            </a:endParaRPr>
          </a:p>
          <a:p>
            <a:pPr marL="511175" lvl="1" eaLnBrk="1" hangingPunct="1"/>
            <a:r>
              <a:rPr lang="en-US" altLang="id-ID" sz="2400" smtClean="0">
                <a:solidFill>
                  <a:schemeClr val="tx1"/>
                </a:solidFill>
              </a:rPr>
              <a:t>willing to work.</a:t>
            </a:r>
          </a:p>
          <a:p>
            <a:pPr marL="511175" lvl="1" eaLnBrk="1" hangingPunct="1"/>
            <a:endParaRPr lang="en-US" altLang="id-ID" sz="2400" smtClean="0">
              <a:solidFill>
                <a:schemeClr val="tx1"/>
              </a:solidFill>
            </a:endParaRPr>
          </a:p>
          <a:p>
            <a:pPr marL="511175" lvl="1" eaLnBrk="1" hangingPunct="1"/>
            <a:r>
              <a:rPr lang="en-US" altLang="id-ID" sz="2400" smtClean="0">
                <a:solidFill>
                  <a:schemeClr val="tx1"/>
                </a:solidFill>
              </a:rPr>
              <a:t>self directed.</a:t>
            </a:r>
          </a:p>
          <a:p>
            <a:pPr marL="511175" lvl="1" eaLnBrk="1" hangingPunct="1"/>
            <a:endParaRPr lang="en-US" altLang="id-ID" sz="2400" smtClean="0">
              <a:solidFill>
                <a:schemeClr val="tx1"/>
              </a:solidFill>
            </a:endParaRPr>
          </a:p>
          <a:p>
            <a:pPr marL="511175" lvl="1" eaLnBrk="1" hangingPunct="1"/>
            <a:r>
              <a:rPr lang="en-US" altLang="id-ID" sz="2400" smtClean="0">
                <a:solidFill>
                  <a:schemeClr val="tx1"/>
                </a:solidFill>
              </a:rPr>
              <a:t>accept responsibility.</a:t>
            </a:r>
          </a:p>
          <a:p>
            <a:pPr marL="511175" lvl="1" eaLnBrk="1" hangingPunct="1"/>
            <a:endParaRPr lang="en-US" altLang="id-ID" sz="2400" smtClean="0">
              <a:solidFill>
                <a:schemeClr val="tx1"/>
              </a:solidFill>
            </a:endParaRPr>
          </a:p>
          <a:p>
            <a:pPr marL="511175" lvl="1" eaLnBrk="1" hangingPunct="1"/>
            <a:r>
              <a:rPr lang="en-US" altLang="id-ID" sz="2400" smtClean="0">
                <a:solidFill>
                  <a:schemeClr val="tx1"/>
                </a:solidFill>
              </a:rPr>
              <a:t>creative.</a:t>
            </a:r>
          </a:p>
          <a:p>
            <a:pPr marL="511175" lvl="1" eaLnBrk="1" hangingPunct="1"/>
            <a:endParaRPr lang="en-US" altLang="id-ID" sz="2400" smtClean="0">
              <a:solidFill>
                <a:schemeClr val="tx1"/>
              </a:solidFill>
            </a:endParaRPr>
          </a:p>
          <a:p>
            <a:pPr marL="511175" lvl="1" eaLnBrk="1" hangingPunct="1"/>
            <a:r>
              <a:rPr lang="en-US" altLang="id-ID" sz="2400" smtClean="0">
                <a:solidFill>
                  <a:schemeClr val="tx1"/>
                </a:solidFill>
              </a:rPr>
              <a:t>self-controlled</a:t>
            </a:r>
          </a:p>
        </p:txBody>
      </p:sp>
      <p:pic>
        <p:nvPicPr>
          <p:cNvPr id="36869" name="Picture 4" descr="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238918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17064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d-ID" b="1" smtClean="0"/>
              <a:t>Organizational Behavior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id-ID" sz="2400" b="1" smtClean="0">
                <a:solidFill>
                  <a:schemeClr val="tx1"/>
                </a:solidFill>
              </a:rPr>
              <a:t>Psychology, sociology, anthropology, economics, and medicine.</a:t>
            </a:r>
          </a:p>
          <a:p>
            <a:pPr eaLnBrk="1" hangingPunct="1">
              <a:lnSpc>
                <a:spcPct val="80000"/>
              </a:lnSpc>
            </a:pPr>
            <a:endParaRPr lang="en-US" altLang="id-ID" sz="12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d-ID" sz="2400" b="1" smtClean="0">
                <a:solidFill>
                  <a:schemeClr val="tx1"/>
                </a:solidFill>
              </a:rPr>
              <a:t>Individual + Group + organizational processes</a:t>
            </a:r>
          </a:p>
          <a:p>
            <a:pPr eaLnBrk="1" hangingPunct="1">
              <a:lnSpc>
                <a:spcPct val="80000"/>
              </a:lnSpc>
            </a:pPr>
            <a:endParaRPr lang="en-US" altLang="id-ID" sz="24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id-ID" sz="2400" b="1" smtClean="0">
                <a:solidFill>
                  <a:schemeClr val="tx1"/>
                </a:solidFill>
              </a:rPr>
              <a:t>Stress, motivation, group dynamics, interpersonal conflict, job satisfaction, organizational politics</a:t>
            </a:r>
            <a:endParaRPr lang="en-US" altLang="id-ID" sz="3200" b="1" smtClean="0">
              <a:solidFill>
                <a:schemeClr val="tx1"/>
              </a:solidFill>
            </a:endParaRPr>
          </a:p>
        </p:txBody>
      </p:sp>
      <p:sp>
        <p:nvSpPr>
          <p:cNvPr id="37892" name="Rectangle 7"/>
          <p:cNvSpPr>
            <a:spLocks noChangeArrowheads="1"/>
          </p:cNvSpPr>
          <p:nvPr>
            <p:ph sz="half" idx="4294967295"/>
          </p:nvPr>
        </p:nvSpPr>
        <p:spPr>
          <a:xfrm>
            <a:off x="4648200" y="1219200"/>
            <a:ext cx="3962400" cy="5029200"/>
          </a:xfrm>
        </p:spPr>
        <p:txBody>
          <a:bodyPr/>
          <a:lstStyle/>
          <a:p>
            <a:endParaRPr lang="id-ID" altLang="id-ID" sz="2400" smtClean="0"/>
          </a:p>
        </p:txBody>
      </p:sp>
    </p:spTree>
    <p:extLst>
      <p:ext uri="{BB962C8B-B14F-4D97-AF65-F5344CB8AC3E}">
        <p14:creationId xmlns:p14="http://schemas.microsoft.com/office/powerpoint/2010/main" val="227461355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solidFill>
                  <a:schemeClr val="bg1"/>
                </a:solidFill>
              </a:rPr>
              <a:t>Copyright </a:t>
            </a:r>
            <a:r>
              <a:rPr lang="en-US" altLang="id-ID">
                <a:solidFill>
                  <a:schemeClr val="bg1"/>
                </a:solidFill>
                <a:cs typeface="Times New Roman" pitchFamily="18" charset="0"/>
              </a:rPr>
              <a:t>© 2005 by Houghton Mifflin Company. All rights reserved.</a:t>
            </a:r>
            <a:endParaRPr lang="en-US" altLang="id-ID">
              <a:solidFill>
                <a:schemeClr val="bg1"/>
              </a:solidFill>
            </a:endParaRP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id-ID">
                <a:solidFill>
                  <a:schemeClr val="bg1"/>
                </a:solidFill>
              </a:rPr>
              <a:t>1</a:t>
            </a:r>
            <a:r>
              <a:rPr lang="en-US" altLang="id-ID">
                <a:solidFill>
                  <a:schemeClr val="bg1"/>
                </a:solidFill>
                <a:cs typeface="Times New Roman" pitchFamily="18" charset="0"/>
              </a:rPr>
              <a:t>–</a:t>
            </a:r>
            <a:fld id="{4D97CE98-5459-4606-BD1E-A418A5DEDFA2}" type="slidenum">
              <a:rPr lang="en-US" altLang="id-ID">
                <a:solidFill>
                  <a:schemeClr val="bg1"/>
                </a:solidFill>
              </a:rPr>
              <a:pPr eaLnBrk="1" hangingPunct="1"/>
              <a:t>35</a:t>
            </a:fld>
            <a:endParaRPr lang="en-US" altLang="id-ID">
              <a:solidFill>
                <a:schemeClr val="bg1"/>
              </a:solidFill>
            </a:endParaRPr>
          </a:p>
        </p:txBody>
      </p:sp>
      <p:sp>
        <p:nvSpPr>
          <p:cNvPr id="534530" name="AutoShape 2"/>
          <p:cNvSpPr>
            <a:spLocks noGrp="1" noChangeArrowheads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defRPr/>
            </a:pPr>
            <a:r>
              <a:rPr lang="en-US" altLang="id-ID" smtClean="0"/>
              <a:t> Organizational Behavior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id-ID" smtClean="0"/>
              <a:t>A contemporary field focusing on behavioral perspectives on management.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mtClean="0"/>
              <a:t>Draws on psychology, sociology, anthropology, economics, and medicine.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id-ID" smtClean="0"/>
              <a:t>Important topics in organizational behavior research: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mtClean="0"/>
              <a:t>Job satisfaction and job stress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mtClean="0"/>
              <a:t>Motivation and leadership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mtClean="0"/>
              <a:t>Group dynamics and organizational politics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mtClean="0"/>
              <a:t>Interpersonal conflict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id-ID" smtClean="0"/>
              <a:t>The structure and design of organizations</a:t>
            </a:r>
          </a:p>
        </p:txBody>
      </p:sp>
    </p:spTree>
    <p:extLst>
      <p:ext uri="{BB962C8B-B14F-4D97-AF65-F5344CB8AC3E}">
        <p14:creationId xmlns:p14="http://schemas.microsoft.com/office/powerpoint/2010/main" val="79178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3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4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4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4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34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4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4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4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34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0" grpId="0" animBg="1" autoUpdateAnimBg="0"/>
      <p:bldP spid="53453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8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3462338" cy="831850"/>
          </a:xfrm>
          <a:solidFill>
            <a:srgbClr val="008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Contributions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700213"/>
            <a:ext cx="3382962" cy="4392612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en-US" altLang="id-ID" b="1" smtClean="0">
                <a:solidFill>
                  <a:srgbClr val="666633"/>
                </a:solidFill>
              </a:rPr>
              <a:t>+ Challenged thinking</a:t>
            </a:r>
            <a:br>
              <a:rPr lang="en-US" altLang="id-ID" b="1" smtClean="0">
                <a:solidFill>
                  <a:srgbClr val="666633"/>
                </a:solidFill>
              </a:rPr>
            </a:br>
            <a:endParaRPr lang="en-US" altLang="id-ID" b="1" smtClean="0">
              <a:solidFill>
                <a:srgbClr val="666633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id-ID" b="1" smtClean="0">
                <a:solidFill>
                  <a:srgbClr val="666633"/>
                </a:solidFill>
              </a:rPr>
              <a:t>+ Insights into </a:t>
            </a:r>
            <a:br>
              <a:rPr lang="en-US" altLang="id-ID" b="1" smtClean="0">
                <a:solidFill>
                  <a:srgbClr val="666633"/>
                </a:solidFill>
              </a:rPr>
            </a:br>
            <a:r>
              <a:rPr lang="en-US" altLang="id-ID" b="1" smtClean="0">
                <a:solidFill>
                  <a:srgbClr val="666633"/>
                </a:solidFill>
              </a:rPr>
              <a:t>  - motivation</a:t>
            </a:r>
            <a:br>
              <a:rPr lang="en-US" altLang="id-ID" b="1" smtClean="0">
                <a:solidFill>
                  <a:srgbClr val="666633"/>
                </a:solidFill>
              </a:rPr>
            </a:br>
            <a:r>
              <a:rPr lang="en-US" altLang="id-ID" b="1" smtClean="0">
                <a:solidFill>
                  <a:srgbClr val="666633"/>
                </a:solidFill>
              </a:rPr>
              <a:t>  - group dynamics</a:t>
            </a:r>
            <a:br>
              <a:rPr lang="en-US" altLang="id-ID" b="1" smtClean="0">
                <a:solidFill>
                  <a:srgbClr val="666633"/>
                </a:solidFill>
              </a:rPr>
            </a:br>
            <a:r>
              <a:rPr lang="en-US" altLang="id-ID" b="1" smtClean="0">
                <a:solidFill>
                  <a:srgbClr val="666633"/>
                </a:solidFill>
              </a:rPr>
              <a:t>  - interpersonal 	processes in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id-ID" b="1" smtClean="0">
                <a:solidFill>
                  <a:srgbClr val="666633"/>
                </a:solidFill>
              </a:rPr>
              <a:t>           </a:t>
            </a:r>
          </a:p>
        </p:txBody>
      </p:sp>
      <p:sp>
        <p:nvSpPr>
          <p:cNvPr id="38916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3800" y="1628775"/>
            <a:ext cx="3600450" cy="4392613"/>
          </a:xfrm>
        </p:spPr>
        <p:txBody>
          <a:bodyPr/>
          <a:lstStyle/>
          <a:p>
            <a:pPr marL="166688" indent="-166688" eaLnBrk="1" hangingPunct="1">
              <a:spcBef>
                <a:spcPct val="0"/>
              </a:spcBef>
              <a:buFontTx/>
              <a:buNone/>
            </a:pPr>
            <a:r>
              <a:rPr lang="en-US" altLang="id-ID" b="1" smtClean="0">
                <a:solidFill>
                  <a:srgbClr val="CC3300"/>
                </a:solidFill>
              </a:rPr>
              <a:t>- Prediction of human behavior </a:t>
            </a:r>
          </a:p>
          <a:p>
            <a:pPr marL="166688" indent="-166688" eaLnBrk="1" hangingPunct="1">
              <a:spcBef>
                <a:spcPct val="0"/>
              </a:spcBef>
              <a:buFontTx/>
              <a:buChar char="-"/>
            </a:pPr>
            <a:endParaRPr lang="en-US" altLang="id-ID" b="1" smtClean="0">
              <a:solidFill>
                <a:srgbClr val="CC3300"/>
              </a:solidFill>
            </a:endParaRPr>
          </a:p>
          <a:p>
            <a:pPr marL="166688" indent="-166688" eaLnBrk="1" hangingPunct="1">
              <a:spcBef>
                <a:spcPct val="0"/>
              </a:spcBef>
              <a:buFontTx/>
              <a:buChar char="-"/>
            </a:pPr>
            <a:endParaRPr lang="en-US" altLang="id-ID" b="1" smtClean="0">
              <a:solidFill>
                <a:srgbClr val="CC3300"/>
              </a:solidFill>
            </a:endParaRPr>
          </a:p>
          <a:p>
            <a:pPr marL="166688" indent="-166688" eaLnBrk="1" hangingPunct="1">
              <a:spcBef>
                <a:spcPct val="0"/>
              </a:spcBef>
              <a:buFontTx/>
              <a:buChar char="-"/>
            </a:pPr>
            <a:r>
              <a:rPr lang="en-US" altLang="id-ID" b="1" smtClean="0">
                <a:solidFill>
                  <a:srgbClr val="CC3300"/>
                </a:solidFill>
              </a:rPr>
              <a:t>Adaptation </a:t>
            </a:r>
            <a:br>
              <a:rPr lang="en-US" altLang="id-ID" b="1" smtClean="0">
                <a:solidFill>
                  <a:srgbClr val="CC3300"/>
                </a:solidFill>
              </a:rPr>
            </a:br>
            <a:endParaRPr lang="en-US" altLang="id-ID" b="1" smtClean="0">
              <a:solidFill>
                <a:srgbClr val="CC3300"/>
              </a:solidFill>
            </a:endParaRPr>
          </a:p>
          <a:p>
            <a:pPr marL="166688" indent="-166688" eaLnBrk="1" hangingPunct="1">
              <a:spcBef>
                <a:spcPct val="0"/>
              </a:spcBef>
              <a:buFontTx/>
              <a:buChar char="-"/>
            </a:pPr>
            <a:r>
              <a:rPr lang="en-US" altLang="id-ID" b="1" smtClean="0">
                <a:solidFill>
                  <a:srgbClr val="CC3300"/>
                </a:solidFill>
              </a:rPr>
              <a:t>Communication</a:t>
            </a:r>
          </a:p>
        </p:txBody>
      </p:sp>
      <p:sp>
        <p:nvSpPr>
          <p:cNvPr id="335882" name="Rectangle 10"/>
          <p:cNvSpPr>
            <a:spLocks noChangeArrowheads="1"/>
          </p:cNvSpPr>
          <p:nvPr/>
        </p:nvSpPr>
        <p:spPr bwMode="blackWhite">
          <a:xfrm>
            <a:off x="5003800" y="260350"/>
            <a:ext cx="3462338" cy="8318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tIns="137160" bIns="137160" anchor="ctr" anchorCtr="1"/>
          <a:lstStyle/>
          <a:p>
            <a:pPr algn="ctr">
              <a:defRPr/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36237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58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0" grpId="0"/>
      <p:bldP spid="38915" grpId="0" build="p" autoUpdateAnimBg="0"/>
      <p:bldP spid="38916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d-ID" sz="2800" b="1" smtClean="0"/>
              <a:t>The Quantitative Management Perspective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3962400" cy="5029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id-ID" b="1" smtClean="0"/>
              <a:t>Decision making, mathematical models, use of computers</a:t>
            </a:r>
          </a:p>
          <a:p>
            <a:pPr lvl="1" eaLnBrk="1" hangingPunct="1"/>
            <a:endParaRPr lang="en-US" altLang="id-ID" sz="1400" smtClean="0"/>
          </a:p>
          <a:p>
            <a:pPr lvl="1" eaLnBrk="1" hangingPunct="1"/>
            <a:r>
              <a:rPr lang="en-US" altLang="id-ID" sz="2800" smtClean="0"/>
              <a:t>Management Science</a:t>
            </a:r>
          </a:p>
          <a:p>
            <a:pPr lvl="1" eaLnBrk="1" hangingPunct="1">
              <a:buFontTx/>
              <a:buNone/>
            </a:pPr>
            <a:endParaRPr lang="en-US" altLang="id-ID" sz="1800" smtClean="0"/>
          </a:p>
          <a:p>
            <a:pPr lvl="1" eaLnBrk="1" hangingPunct="1"/>
            <a:r>
              <a:rPr lang="en-US" altLang="id-ID" sz="2800" smtClean="0"/>
              <a:t>Operations Management </a:t>
            </a:r>
          </a:p>
        </p:txBody>
      </p:sp>
      <p:pic>
        <p:nvPicPr>
          <p:cNvPr id="39940" name="Picture 8" descr="science%20fiction"/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916113"/>
            <a:ext cx="2438400" cy="3048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4690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d-ID" sz="2800" b="1" smtClean="0"/>
              <a:t>The Quantitative Management Perspective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19200"/>
            <a:ext cx="3962400" cy="5029200"/>
          </a:xfrm>
        </p:spPr>
        <p:txBody>
          <a:bodyPr/>
          <a:lstStyle/>
          <a:p>
            <a:pPr marL="0" indent="0" eaLnBrk="1" hangingPunct="1"/>
            <a:r>
              <a:rPr lang="en-US" altLang="id-ID" sz="2400" smtClean="0"/>
              <a:t>Management Science</a:t>
            </a:r>
          </a:p>
          <a:p>
            <a:pPr lvl="1" eaLnBrk="1" hangingPunct="1"/>
            <a:r>
              <a:rPr lang="en-US" altLang="id-ID" sz="1600" smtClean="0"/>
              <a:t>Focuses specifically on the development of </a:t>
            </a:r>
            <a:r>
              <a:rPr lang="en-US" altLang="id-ID" sz="1600" smtClean="0">
                <a:solidFill>
                  <a:srgbClr val="FF3300"/>
                </a:solidFill>
              </a:rPr>
              <a:t>mathematical models</a:t>
            </a:r>
            <a:r>
              <a:rPr lang="en-US" altLang="id-ID" sz="1600" smtClean="0"/>
              <a:t> (simplified representation of a system, process, or a relationship)</a:t>
            </a:r>
          </a:p>
          <a:p>
            <a:pPr marL="0" indent="0" eaLnBrk="1" hangingPunct="1"/>
            <a:endParaRPr lang="en-US" altLang="id-ID" sz="1600" smtClean="0"/>
          </a:p>
          <a:p>
            <a:pPr marL="0" indent="0" eaLnBrk="1" hangingPunct="1"/>
            <a:r>
              <a:rPr lang="en-US" altLang="id-ID" sz="2400" smtClean="0"/>
              <a:t>Operations Management </a:t>
            </a:r>
          </a:p>
          <a:p>
            <a:pPr lvl="1" eaLnBrk="1" hangingPunct="1"/>
            <a:r>
              <a:rPr lang="en-US" altLang="id-ID" sz="1600" smtClean="0">
                <a:solidFill>
                  <a:srgbClr val="FF3300"/>
                </a:solidFill>
              </a:rPr>
              <a:t>Applies </a:t>
            </a:r>
            <a:r>
              <a:rPr lang="en-US" altLang="id-ID" sz="1600" smtClean="0"/>
              <a:t>quantitative techniques  (mgt science) to management to help the organization produces goods and services more efficiently and to run the operation</a:t>
            </a:r>
          </a:p>
          <a:p>
            <a:pPr lvl="2" eaLnBrk="1" hangingPunct="1"/>
            <a:r>
              <a:rPr lang="en-US" altLang="id-ID" sz="1400" smtClean="0"/>
              <a:t>Inventory Mgt</a:t>
            </a:r>
          </a:p>
          <a:p>
            <a:pPr lvl="2" eaLnBrk="1" hangingPunct="1"/>
            <a:r>
              <a:rPr lang="en-US" altLang="id-ID" sz="1400" smtClean="0"/>
              <a:t>Linear Programming</a:t>
            </a:r>
          </a:p>
        </p:txBody>
      </p:sp>
      <p:pic>
        <p:nvPicPr>
          <p:cNvPr id="40964" name="Picture 6" descr="cpafig3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557338"/>
            <a:ext cx="3751262" cy="424815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0485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d-ID" sz="2800" b="1" smtClean="0"/>
              <a:t>Mgt Science and Operations Management</a:t>
            </a:r>
          </a:p>
        </p:txBody>
      </p:sp>
      <p:pic>
        <p:nvPicPr>
          <p:cNvPr id="39944" name="Picture 8" descr="breakeven point"/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1947863"/>
            <a:ext cx="4762500" cy="357187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4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357188"/>
            <a:ext cx="8077200" cy="873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Management Perspective</a:t>
            </a:r>
          </a:p>
        </p:txBody>
      </p:sp>
      <p:sp>
        <p:nvSpPr>
          <p:cNvPr id="378905" name="Rectangle 25"/>
          <p:cNvSpPr>
            <a:spLocks noChangeArrowheads="1"/>
          </p:cNvSpPr>
          <p:nvPr/>
        </p:nvSpPr>
        <p:spPr bwMode="auto">
          <a:xfrm>
            <a:off x="785813" y="1714500"/>
            <a:ext cx="2271712" cy="2139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78908" name="Rectangle 28"/>
          <p:cNvSpPr>
            <a:spLocks noChangeArrowheads="1"/>
          </p:cNvSpPr>
          <p:nvPr/>
        </p:nvSpPr>
        <p:spPr bwMode="auto">
          <a:xfrm>
            <a:off x="3306763" y="1714500"/>
            <a:ext cx="2273300" cy="2139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78914" name="Rectangle 34"/>
          <p:cNvSpPr>
            <a:spLocks noChangeArrowheads="1"/>
          </p:cNvSpPr>
          <p:nvPr/>
        </p:nvSpPr>
        <p:spPr bwMode="auto">
          <a:xfrm>
            <a:off x="5681663" y="1714500"/>
            <a:ext cx="2271712" cy="2139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b="0">
              <a:solidFill>
                <a:schemeClr val="bg1"/>
              </a:solidFill>
            </a:endParaRPr>
          </a:p>
        </p:txBody>
      </p:sp>
      <p:sp>
        <p:nvSpPr>
          <p:cNvPr id="378921" name="Rectangle 41"/>
          <p:cNvSpPr>
            <a:spLocks noChangeArrowheads="1"/>
          </p:cNvSpPr>
          <p:nvPr/>
        </p:nvSpPr>
        <p:spPr bwMode="auto">
          <a:xfrm>
            <a:off x="1214438" y="2082800"/>
            <a:ext cx="990600" cy="274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Classical</a:t>
            </a:r>
          </a:p>
        </p:txBody>
      </p:sp>
      <p:sp>
        <p:nvSpPr>
          <p:cNvPr id="378922" name="Rectangle 42"/>
          <p:cNvSpPr>
            <a:spLocks noChangeArrowheads="1"/>
          </p:cNvSpPr>
          <p:nvPr/>
        </p:nvSpPr>
        <p:spPr bwMode="auto">
          <a:xfrm>
            <a:off x="1214438" y="2428875"/>
            <a:ext cx="1411287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378923" name="Rectangle 43"/>
          <p:cNvSpPr>
            <a:spLocks noChangeArrowheads="1"/>
          </p:cNvSpPr>
          <p:nvPr/>
        </p:nvSpPr>
        <p:spPr bwMode="auto">
          <a:xfrm>
            <a:off x="1214438" y="2765425"/>
            <a:ext cx="1409700" cy="274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Perspectives</a:t>
            </a:r>
          </a:p>
        </p:txBody>
      </p:sp>
      <p:sp>
        <p:nvSpPr>
          <p:cNvPr id="378930" name="Rectangle 50"/>
          <p:cNvSpPr>
            <a:spLocks noChangeArrowheads="1"/>
          </p:cNvSpPr>
          <p:nvPr/>
        </p:nvSpPr>
        <p:spPr bwMode="auto">
          <a:xfrm>
            <a:off x="3714750" y="2154238"/>
            <a:ext cx="1168400" cy="274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Behavioral</a:t>
            </a:r>
          </a:p>
        </p:txBody>
      </p:sp>
      <p:sp>
        <p:nvSpPr>
          <p:cNvPr id="378931" name="Rectangle 51"/>
          <p:cNvSpPr>
            <a:spLocks noChangeArrowheads="1"/>
          </p:cNvSpPr>
          <p:nvPr/>
        </p:nvSpPr>
        <p:spPr bwMode="auto">
          <a:xfrm>
            <a:off x="3714750" y="2500313"/>
            <a:ext cx="1411288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378932" name="Rectangle 52"/>
          <p:cNvSpPr>
            <a:spLocks noChangeArrowheads="1"/>
          </p:cNvSpPr>
          <p:nvPr/>
        </p:nvSpPr>
        <p:spPr bwMode="auto">
          <a:xfrm>
            <a:off x="3714750" y="2836863"/>
            <a:ext cx="1409700" cy="274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>
                <a:solidFill>
                  <a:schemeClr val="bg1"/>
                </a:solidFill>
              </a:rPr>
              <a:t>Perspectives</a:t>
            </a:r>
          </a:p>
        </p:txBody>
      </p:sp>
      <p:sp>
        <p:nvSpPr>
          <p:cNvPr id="378939" name="Rectangle 59"/>
          <p:cNvSpPr>
            <a:spLocks noChangeArrowheads="1"/>
          </p:cNvSpPr>
          <p:nvPr/>
        </p:nvSpPr>
        <p:spPr bwMode="auto">
          <a:xfrm>
            <a:off x="6072188" y="2244725"/>
            <a:ext cx="1320800" cy="274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Quantitative</a:t>
            </a:r>
          </a:p>
        </p:txBody>
      </p:sp>
      <p:sp>
        <p:nvSpPr>
          <p:cNvPr id="378940" name="Rectangle 60"/>
          <p:cNvSpPr>
            <a:spLocks noChangeArrowheads="1"/>
          </p:cNvSpPr>
          <p:nvPr/>
        </p:nvSpPr>
        <p:spPr bwMode="auto">
          <a:xfrm>
            <a:off x="6072188" y="2590800"/>
            <a:ext cx="1397000" cy="274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378941" name="Rectangle 61"/>
          <p:cNvSpPr>
            <a:spLocks noChangeArrowheads="1"/>
          </p:cNvSpPr>
          <p:nvPr/>
        </p:nvSpPr>
        <p:spPr bwMode="auto">
          <a:xfrm>
            <a:off x="6072188" y="2928938"/>
            <a:ext cx="1409700" cy="2746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</a:rPr>
              <a:t>Perspectives</a:t>
            </a:r>
          </a:p>
        </p:txBody>
      </p:sp>
      <p:sp>
        <p:nvSpPr>
          <p:cNvPr id="7183" name="Rectangle 85"/>
          <p:cNvSpPr>
            <a:spLocks noChangeArrowheads="1"/>
          </p:cNvSpPr>
          <p:nvPr/>
        </p:nvSpPr>
        <p:spPr bwMode="auto">
          <a:xfrm>
            <a:off x="1071563" y="4286250"/>
            <a:ext cx="7127875" cy="1079500"/>
          </a:xfrm>
          <a:prstGeom prst="rect">
            <a:avLst/>
          </a:prstGeom>
          <a:noFill/>
          <a:ln w="4763">
            <a:solidFill>
              <a:srgbClr val="B3E2C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id-ID" sz="3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184" name="Rectangle 86"/>
          <p:cNvSpPr>
            <a:spLocks noChangeArrowheads="1"/>
          </p:cNvSpPr>
          <p:nvPr/>
        </p:nvSpPr>
        <p:spPr bwMode="auto">
          <a:xfrm>
            <a:off x="2151063" y="4718050"/>
            <a:ext cx="452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1800">
                <a:solidFill>
                  <a:srgbClr val="000000"/>
                </a:solidFill>
              </a:rPr>
              <a:t>Universal Mgt Perspective: One best way </a:t>
            </a:r>
            <a:endParaRPr lang="en-US" altLang="id-ID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d-ID" sz="2800" b="1" smtClean="0"/>
              <a:t>Mgt Science and Operations Management</a:t>
            </a:r>
          </a:p>
        </p:txBody>
      </p:sp>
      <p:pic>
        <p:nvPicPr>
          <p:cNvPr id="43011" name="Picture 4" descr="break-even%20point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268413"/>
            <a:ext cx="6985000" cy="46609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25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id-ID" sz="2800" b="1" smtClean="0"/>
              <a:t>Mgt Science and Operations Management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id-ID" sz="2000" b="1" smtClean="0"/>
              <a:t>BEQ = FC / (TC-VC)</a:t>
            </a:r>
          </a:p>
          <a:p>
            <a:pPr eaLnBrk="1" hangingPunct="1"/>
            <a:endParaRPr lang="en-US" altLang="id-ID" sz="2000" b="1" smtClean="0"/>
          </a:p>
          <a:p>
            <a:pPr eaLnBrk="1" hangingPunct="1"/>
            <a:r>
              <a:rPr lang="en-US" altLang="id-ID" sz="2000" b="1" smtClean="0"/>
              <a:t>Development mathematical equation</a:t>
            </a:r>
          </a:p>
          <a:p>
            <a:pPr eaLnBrk="1" hangingPunct="1"/>
            <a:endParaRPr lang="en-US" altLang="id-ID" sz="2000" b="1" smtClean="0"/>
          </a:p>
          <a:p>
            <a:pPr eaLnBrk="1" hangingPunct="1"/>
            <a:r>
              <a:rPr lang="en-US" altLang="id-ID" sz="2000" b="1" smtClean="0"/>
              <a:t>Application of Mathematical Equation – using BEQ to determine the minimum quantity that must be produced to cover all the costs</a:t>
            </a:r>
          </a:p>
          <a:p>
            <a:pPr eaLnBrk="1" hangingPunct="1"/>
            <a:endParaRPr lang="en-US" altLang="id-ID" sz="2000" b="1" smtClean="0"/>
          </a:p>
        </p:txBody>
      </p:sp>
      <p:pic>
        <p:nvPicPr>
          <p:cNvPr id="44036" name="Picture 6" descr="break-even%20point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4788" y="1219200"/>
            <a:ext cx="3654425" cy="24384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6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  <p:bldP spid="44035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8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60350"/>
            <a:ext cx="3462338" cy="831850"/>
          </a:xfrm>
          <a:solidFill>
            <a:srgbClr val="0080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Contributions</a:t>
            </a:r>
          </a:p>
        </p:txBody>
      </p:sp>
      <p:sp>
        <p:nvSpPr>
          <p:cNvPr id="4505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4213" y="1700213"/>
            <a:ext cx="3382962" cy="4392612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altLang="id-ID" sz="2400" b="1" smtClean="0">
                <a:solidFill>
                  <a:srgbClr val="666633"/>
                </a:solidFill>
              </a:rPr>
              <a:t>Techniques to assist in decision making</a:t>
            </a:r>
          </a:p>
          <a:p>
            <a:pPr marL="342900" indent="-342900">
              <a:lnSpc>
                <a:spcPct val="90000"/>
              </a:lnSpc>
            </a:pPr>
            <a:endParaRPr lang="en-US" altLang="id-ID" sz="2400" b="1" smtClean="0">
              <a:solidFill>
                <a:srgbClr val="666633"/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id-ID" sz="2400" b="1" smtClean="0">
                <a:solidFill>
                  <a:srgbClr val="666633"/>
                </a:solidFill>
                <a:cs typeface="Times New Roman" pitchFamily="18" charset="0"/>
              </a:rPr>
              <a:t> </a:t>
            </a:r>
            <a:r>
              <a:rPr lang="en-US" altLang="id-ID" sz="2400" b="1" smtClean="0">
                <a:solidFill>
                  <a:srgbClr val="666633"/>
                </a:solidFill>
                <a:sym typeface="Wingdings 3" pitchFamily="18" charset="2"/>
              </a:rPr>
              <a:t></a:t>
            </a:r>
            <a:r>
              <a:rPr lang="en-US" altLang="id-ID" sz="2400" b="1" smtClean="0">
                <a:solidFill>
                  <a:srgbClr val="666633"/>
                </a:solidFill>
              </a:rPr>
              <a:t> Awareness of complex organizational processes</a:t>
            </a:r>
            <a:r>
              <a:rPr lang="en-US" altLang="id-ID" sz="2400" b="1" smtClean="0">
                <a:solidFill>
                  <a:srgbClr val="666633"/>
                </a:solidFill>
                <a:cs typeface="Times New Roman" pitchFamily="18" charset="0"/>
              </a:rPr>
              <a:t/>
            </a:r>
            <a:br>
              <a:rPr lang="en-US" altLang="id-ID" sz="2400" b="1" smtClean="0">
                <a:solidFill>
                  <a:srgbClr val="666633"/>
                </a:solidFill>
                <a:cs typeface="Times New Roman" pitchFamily="18" charset="0"/>
              </a:rPr>
            </a:br>
            <a:endParaRPr lang="en-US" altLang="id-ID" sz="2400" b="1" smtClean="0">
              <a:solidFill>
                <a:srgbClr val="666633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</a:pPr>
            <a:r>
              <a:rPr lang="en-US" altLang="id-ID" sz="2400" b="1" smtClean="0">
                <a:solidFill>
                  <a:srgbClr val="666633"/>
                </a:solidFill>
              </a:rPr>
              <a:t>Planning and controlling</a:t>
            </a:r>
          </a:p>
        </p:txBody>
      </p:sp>
      <p:sp>
        <p:nvSpPr>
          <p:cNvPr id="45060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3800" y="1628775"/>
            <a:ext cx="3600450" cy="4392613"/>
          </a:xfrm>
        </p:spPr>
        <p:txBody>
          <a:bodyPr/>
          <a:lstStyle/>
          <a:p>
            <a:pPr marL="166688" indent="-166688" eaLnBrk="1" hangingPunct="1">
              <a:spcBef>
                <a:spcPct val="0"/>
              </a:spcBef>
              <a:buFontTx/>
              <a:buNone/>
            </a:pPr>
            <a:r>
              <a:rPr lang="en-US" altLang="id-ID" b="1" smtClean="0">
                <a:solidFill>
                  <a:srgbClr val="CC3300"/>
                </a:solidFill>
              </a:rPr>
              <a:t>- Not fully able to predict human behavior</a:t>
            </a:r>
          </a:p>
          <a:p>
            <a:pPr marL="166688" indent="-166688">
              <a:buFontTx/>
              <a:buNone/>
            </a:pPr>
            <a:r>
              <a:rPr lang="en-US" altLang="id-ID" b="1" smtClean="0">
                <a:solidFill>
                  <a:srgbClr val="CC3300"/>
                </a:solidFill>
                <a:cs typeface="Times New Roman" pitchFamily="18" charset="0"/>
              </a:rPr>
              <a:t/>
            </a:r>
            <a:br>
              <a:rPr lang="en-US" altLang="id-ID" b="1" smtClean="0">
                <a:solidFill>
                  <a:srgbClr val="CC3300"/>
                </a:solidFill>
                <a:cs typeface="Times New Roman" pitchFamily="18" charset="0"/>
              </a:rPr>
            </a:br>
            <a:r>
              <a:rPr lang="en-US" altLang="id-ID" b="1" smtClean="0">
                <a:solidFill>
                  <a:srgbClr val="CC3300"/>
                </a:solidFill>
                <a:cs typeface="Times New Roman" pitchFamily="18" charset="0"/>
              </a:rPr>
              <a:t>- </a:t>
            </a:r>
            <a:r>
              <a:rPr lang="en-US" altLang="id-ID" b="1" smtClean="0">
                <a:solidFill>
                  <a:srgbClr val="CC3300"/>
                </a:solidFill>
              </a:rPr>
              <a:t>Costs vs. other skills</a:t>
            </a:r>
          </a:p>
          <a:p>
            <a:pPr marL="166688" indent="-166688">
              <a:buFontTx/>
              <a:buNone/>
            </a:pPr>
            <a:r>
              <a:rPr lang="en-US" altLang="id-ID" b="1" smtClean="0">
                <a:solidFill>
                  <a:srgbClr val="CC3300"/>
                </a:solidFill>
              </a:rPr>
              <a:t/>
            </a:r>
            <a:br>
              <a:rPr lang="en-US" altLang="id-ID" b="1" smtClean="0">
                <a:solidFill>
                  <a:srgbClr val="CC3300"/>
                </a:solidFill>
              </a:rPr>
            </a:br>
            <a:r>
              <a:rPr lang="en-US" altLang="id-ID" b="1" smtClean="0">
                <a:solidFill>
                  <a:srgbClr val="CC3300"/>
                </a:solidFill>
              </a:rPr>
              <a:t>- Assumptions</a:t>
            </a:r>
          </a:p>
          <a:p>
            <a:pPr marL="166688" indent="-166688">
              <a:buFontTx/>
              <a:buNone/>
            </a:pPr>
            <a:endParaRPr lang="en-US" altLang="id-ID" b="1" smtClean="0">
              <a:solidFill>
                <a:srgbClr val="CC3300"/>
              </a:solidFill>
            </a:endParaRPr>
          </a:p>
        </p:txBody>
      </p:sp>
      <p:sp>
        <p:nvSpPr>
          <p:cNvPr id="335882" name="Rectangle 10"/>
          <p:cNvSpPr>
            <a:spLocks noChangeArrowheads="1"/>
          </p:cNvSpPr>
          <p:nvPr/>
        </p:nvSpPr>
        <p:spPr bwMode="blackWhite">
          <a:xfrm>
            <a:off x="5003800" y="260350"/>
            <a:ext cx="3462338" cy="831850"/>
          </a:xfrm>
          <a:prstGeom prst="rect">
            <a:avLst/>
          </a:prstGeom>
          <a:solidFill>
            <a:srgbClr val="993300"/>
          </a:solidFill>
          <a:ln w="9525">
            <a:noFill/>
            <a:miter lim="800000"/>
            <a:headEnd/>
            <a:tailEnd/>
          </a:ln>
          <a:effectLst/>
        </p:spPr>
        <p:txBody>
          <a:bodyPr tIns="137160" bIns="137160" anchor="ctr" anchorCtr="1"/>
          <a:lstStyle/>
          <a:p>
            <a:pPr algn="ctr">
              <a:defRPr/>
            </a:pPr>
            <a:r>
              <a:rPr lang="en-US"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20945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588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0" grpId="0"/>
      <p:bldP spid="45059" grpId="0" build="p" autoUpdateAnimBg="0"/>
      <p:bldP spid="45060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8488" y="1585913"/>
            <a:ext cx="3962400" cy="3673475"/>
          </a:xfrm>
          <a:solidFill>
            <a:srgbClr val="FFFFCC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id-ID" sz="4400" b="1" smtClean="0">
                <a:solidFill>
                  <a:srgbClr val="660066"/>
                </a:solidFill>
              </a:rPr>
              <a:t> </a:t>
            </a:r>
            <a:r>
              <a:rPr lang="en-US" altLang="id-ID" sz="3600" b="1" smtClean="0">
                <a:solidFill>
                  <a:srgbClr val="660066"/>
                </a:solidFill>
              </a:rPr>
              <a:t>Are the  three management perspectives contradictory or complimentary</a:t>
            </a:r>
          </a:p>
        </p:txBody>
      </p:sp>
      <p:pic>
        <p:nvPicPr>
          <p:cNvPr id="41992" name="Picture 8" descr="complementary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557338"/>
            <a:ext cx="3657600" cy="36925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3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533400" y="6400800"/>
            <a:ext cx="44196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defRPr/>
            </a:pPr>
            <a:r>
              <a:rPr lang="en-US" sz="1000" b="0">
                <a:latin typeface="+mn-lt"/>
              </a:rPr>
              <a:t>Copyright © Houghton Mifflin Company. All rights reserved.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d-ID" sz="2400" b="0">
                <a:solidFill>
                  <a:schemeClr val="tx1"/>
                </a:solidFill>
                <a:latin typeface="Times New Roman" pitchFamily="18" charset="0"/>
              </a:rPr>
              <a:t>2 - </a:t>
            </a:r>
            <a:fld id="{B0F85DA8-7EAC-429E-A6EC-2B843FA303B0}" type="slidenum">
              <a:rPr lang="en-US" altLang="id-ID" sz="2400" b="0">
                <a:solidFill>
                  <a:schemeClr val="tx1"/>
                </a:solidFill>
                <a:latin typeface="Times New Roman" pitchFamily="18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en-US" altLang="id-ID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8077200" cy="11366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An Integrative Framework of</a:t>
            </a:r>
            <a:br>
              <a:rPr lang="en-US" sz="2400" smtClean="0"/>
            </a:br>
            <a:r>
              <a:rPr lang="en-US" sz="2400" smtClean="0"/>
              <a:t>Management Perspectives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219200"/>
            <a:ext cx="8610600" cy="4876800"/>
            <a:chOff x="875" y="713"/>
            <a:chExt cx="4011" cy="2873"/>
          </a:xfrm>
        </p:grpSpPr>
        <p:sp>
          <p:nvSpPr>
            <p:cNvPr id="48134" name="Freeform 4"/>
            <p:cNvSpPr>
              <a:spLocks/>
            </p:cNvSpPr>
            <p:nvPr/>
          </p:nvSpPr>
          <p:spPr bwMode="auto">
            <a:xfrm>
              <a:off x="4836" y="713"/>
              <a:ext cx="50" cy="1031"/>
            </a:xfrm>
            <a:custGeom>
              <a:avLst/>
              <a:gdLst>
                <a:gd name="T0" fmla="*/ 50 w 50"/>
                <a:gd name="T1" fmla="*/ 1031 h 1031"/>
                <a:gd name="T2" fmla="*/ 50 w 50"/>
                <a:gd name="T3" fmla="*/ 49 h 1031"/>
                <a:gd name="T4" fmla="*/ 0 w 50"/>
                <a:gd name="T5" fmla="*/ 0 h 1031"/>
                <a:gd name="T6" fmla="*/ 0 w 50"/>
                <a:gd name="T7" fmla="*/ 981 h 1031"/>
                <a:gd name="T8" fmla="*/ 50 w 50"/>
                <a:gd name="T9" fmla="*/ 1031 h 10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031"/>
                <a:gd name="T17" fmla="*/ 50 w 50"/>
                <a:gd name="T18" fmla="*/ 1031 h 10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031">
                  <a:moveTo>
                    <a:pt x="50" y="1031"/>
                  </a:moveTo>
                  <a:lnTo>
                    <a:pt x="50" y="49"/>
                  </a:lnTo>
                  <a:lnTo>
                    <a:pt x="0" y="0"/>
                  </a:lnTo>
                  <a:lnTo>
                    <a:pt x="0" y="981"/>
                  </a:lnTo>
                  <a:lnTo>
                    <a:pt x="50" y="1031"/>
                  </a:lnTo>
                  <a:close/>
                </a:path>
              </a:pathLst>
            </a:custGeom>
            <a:solidFill>
              <a:srgbClr val="A2A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35" name="Freeform 5"/>
            <p:cNvSpPr>
              <a:spLocks/>
            </p:cNvSpPr>
            <p:nvPr/>
          </p:nvSpPr>
          <p:spPr bwMode="auto">
            <a:xfrm>
              <a:off x="875" y="1694"/>
              <a:ext cx="4011" cy="50"/>
            </a:xfrm>
            <a:custGeom>
              <a:avLst/>
              <a:gdLst>
                <a:gd name="T0" fmla="*/ 3961 w 4011"/>
                <a:gd name="T1" fmla="*/ 0 h 50"/>
                <a:gd name="T2" fmla="*/ 0 w 4011"/>
                <a:gd name="T3" fmla="*/ 0 h 50"/>
                <a:gd name="T4" fmla="*/ 49 w 4011"/>
                <a:gd name="T5" fmla="*/ 50 h 50"/>
                <a:gd name="T6" fmla="*/ 4011 w 4011"/>
                <a:gd name="T7" fmla="*/ 50 h 50"/>
                <a:gd name="T8" fmla="*/ 3961 w 4011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11"/>
                <a:gd name="T16" fmla="*/ 0 h 50"/>
                <a:gd name="T17" fmla="*/ 4011 w 401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11" h="50">
                  <a:moveTo>
                    <a:pt x="3961" y="0"/>
                  </a:moveTo>
                  <a:lnTo>
                    <a:pt x="0" y="0"/>
                  </a:lnTo>
                  <a:lnTo>
                    <a:pt x="49" y="50"/>
                  </a:lnTo>
                  <a:lnTo>
                    <a:pt x="4011" y="50"/>
                  </a:lnTo>
                  <a:lnTo>
                    <a:pt x="3961" y="0"/>
                  </a:lnTo>
                  <a:close/>
                </a:path>
              </a:pathLst>
            </a:custGeom>
            <a:solidFill>
              <a:srgbClr val="868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36" name="Rectangle 6"/>
            <p:cNvSpPr>
              <a:spLocks noChangeArrowheads="1"/>
            </p:cNvSpPr>
            <p:nvPr/>
          </p:nvSpPr>
          <p:spPr bwMode="auto">
            <a:xfrm>
              <a:off x="875" y="713"/>
              <a:ext cx="3961" cy="981"/>
            </a:xfrm>
            <a:prstGeom prst="rect">
              <a:avLst/>
            </a:prstGeom>
            <a:solidFill>
              <a:srgbClr val="BEC5E0"/>
            </a:solidFill>
            <a:ln w="4763">
              <a:solidFill>
                <a:srgbClr val="BEC5E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8137" name="Rectangle 7"/>
            <p:cNvSpPr>
              <a:spLocks noChangeArrowheads="1"/>
            </p:cNvSpPr>
            <p:nvPr/>
          </p:nvSpPr>
          <p:spPr bwMode="auto">
            <a:xfrm>
              <a:off x="989" y="808"/>
              <a:ext cx="74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Systems Approach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48138" name="Rectangle 8"/>
            <p:cNvSpPr>
              <a:spLocks noChangeArrowheads="1"/>
            </p:cNvSpPr>
            <p:nvPr/>
          </p:nvSpPr>
          <p:spPr bwMode="auto">
            <a:xfrm>
              <a:off x="989" y="944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•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39" name="Rectangle 9"/>
            <p:cNvSpPr>
              <a:spLocks noChangeArrowheads="1"/>
            </p:cNvSpPr>
            <p:nvPr/>
          </p:nvSpPr>
          <p:spPr bwMode="auto">
            <a:xfrm>
              <a:off x="1063" y="944"/>
              <a:ext cx="4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Recognition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40" name="Rectangle 10"/>
            <p:cNvSpPr>
              <a:spLocks noChangeArrowheads="1"/>
            </p:cNvSpPr>
            <p:nvPr/>
          </p:nvSpPr>
          <p:spPr bwMode="auto">
            <a:xfrm>
              <a:off x="1682" y="944"/>
              <a:ext cx="36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of internal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41" name="Rectangle 11"/>
            <p:cNvSpPr>
              <a:spLocks noChangeArrowheads="1"/>
            </p:cNvSpPr>
            <p:nvPr/>
          </p:nvSpPr>
          <p:spPr bwMode="auto">
            <a:xfrm>
              <a:off x="1063" y="1080"/>
              <a:ext cx="67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interdependencies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42" name="Rectangle 12"/>
            <p:cNvSpPr>
              <a:spLocks noChangeArrowheads="1"/>
            </p:cNvSpPr>
            <p:nvPr/>
          </p:nvSpPr>
          <p:spPr bwMode="auto">
            <a:xfrm>
              <a:off x="989" y="121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•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43" name="Rectangle 13"/>
            <p:cNvSpPr>
              <a:spLocks noChangeArrowheads="1"/>
            </p:cNvSpPr>
            <p:nvPr/>
          </p:nvSpPr>
          <p:spPr bwMode="auto">
            <a:xfrm>
              <a:off x="1063" y="1216"/>
              <a:ext cx="52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Recognition of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44" name="Rectangle 14"/>
            <p:cNvSpPr>
              <a:spLocks noChangeArrowheads="1"/>
            </p:cNvSpPr>
            <p:nvPr/>
          </p:nvSpPr>
          <p:spPr bwMode="auto">
            <a:xfrm>
              <a:off x="1063" y="1351"/>
              <a:ext cx="91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environmental influences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45" name="Rectangle 15"/>
            <p:cNvSpPr>
              <a:spLocks noChangeArrowheads="1"/>
            </p:cNvSpPr>
            <p:nvPr/>
          </p:nvSpPr>
          <p:spPr bwMode="auto">
            <a:xfrm>
              <a:off x="3289" y="808"/>
              <a:ext cx="98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Contingency Perspective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48146" name="Rectangle 16"/>
            <p:cNvSpPr>
              <a:spLocks noChangeArrowheads="1"/>
            </p:cNvSpPr>
            <p:nvPr/>
          </p:nvSpPr>
          <p:spPr bwMode="auto">
            <a:xfrm>
              <a:off x="3289" y="944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•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47" name="Rectangle 17"/>
            <p:cNvSpPr>
              <a:spLocks noChangeArrowheads="1"/>
            </p:cNvSpPr>
            <p:nvPr/>
          </p:nvSpPr>
          <p:spPr bwMode="auto">
            <a:xfrm>
              <a:off x="3363" y="944"/>
              <a:ext cx="43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Recognition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48" name="Rectangle 18"/>
            <p:cNvSpPr>
              <a:spLocks noChangeArrowheads="1"/>
            </p:cNvSpPr>
            <p:nvPr/>
          </p:nvSpPr>
          <p:spPr bwMode="auto">
            <a:xfrm>
              <a:off x="3982" y="944"/>
              <a:ext cx="60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of the situational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49" name="Rectangle 19"/>
            <p:cNvSpPr>
              <a:spLocks noChangeArrowheads="1"/>
            </p:cNvSpPr>
            <p:nvPr/>
          </p:nvSpPr>
          <p:spPr bwMode="auto">
            <a:xfrm>
              <a:off x="3363" y="1080"/>
              <a:ext cx="84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nature of management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50" name="Rectangle 20"/>
            <p:cNvSpPr>
              <a:spLocks noChangeArrowheads="1"/>
            </p:cNvSpPr>
            <p:nvPr/>
          </p:nvSpPr>
          <p:spPr bwMode="auto">
            <a:xfrm>
              <a:off x="3289" y="1216"/>
              <a:ext cx="2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•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51" name="Rectangle 21"/>
            <p:cNvSpPr>
              <a:spLocks noChangeArrowheads="1"/>
            </p:cNvSpPr>
            <p:nvPr/>
          </p:nvSpPr>
          <p:spPr bwMode="auto">
            <a:xfrm>
              <a:off x="3363" y="1216"/>
              <a:ext cx="82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Response to particular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52" name="Rectangle 22"/>
            <p:cNvSpPr>
              <a:spLocks noChangeArrowheads="1"/>
            </p:cNvSpPr>
            <p:nvPr/>
          </p:nvSpPr>
          <p:spPr bwMode="auto">
            <a:xfrm>
              <a:off x="3363" y="1351"/>
              <a:ext cx="95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characteristics of situation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53" name="Freeform 23"/>
            <p:cNvSpPr>
              <a:spLocks/>
            </p:cNvSpPr>
            <p:nvPr/>
          </p:nvSpPr>
          <p:spPr bwMode="auto">
            <a:xfrm>
              <a:off x="2100" y="1583"/>
              <a:ext cx="50" cy="1484"/>
            </a:xfrm>
            <a:custGeom>
              <a:avLst/>
              <a:gdLst>
                <a:gd name="T0" fmla="*/ 50 w 50"/>
                <a:gd name="T1" fmla="*/ 1484 h 1484"/>
                <a:gd name="T2" fmla="*/ 50 w 50"/>
                <a:gd name="T3" fmla="*/ 50 h 1484"/>
                <a:gd name="T4" fmla="*/ 0 w 50"/>
                <a:gd name="T5" fmla="*/ 0 h 1484"/>
                <a:gd name="T6" fmla="*/ 0 w 50"/>
                <a:gd name="T7" fmla="*/ 1435 h 1484"/>
                <a:gd name="T8" fmla="*/ 50 w 50"/>
                <a:gd name="T9" fmla="*/ 1484 h 1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484"/>
                <a:gd name="T17" fmla="*/ 50 w 50"/>
                <a:gd name="T18" fmla="*/ 1484 h 1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484">
                  <a:moveTo>
                    <a:pt x="50" y="1484"/>
                  </a:moveTo>
                  <a:lnTo>
                    <a:pt x="50" y="50"/>
                  </a:lnTo>
                  <a:lnTo>
                    <a:pt x="0" y="0"/>
                  </a:lnTo>
                  <a:lnTo>
                    <a:pt x="0" y="1435"/>
                  </a:lnTo>
                  <a:lnTo>
                    <a:pt x="50" y="1484"/>
                  </a:lnTo>
                  <a:close/>
                </a:path>
              </a:pathLst>
            </a:custGeom>
            <a:solidFill>
              <a:srgbClr val="99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54" name="Freeform 24"/>
            <p:cNvSpPr>
              <a:spLocks/>
            </p:cNvSpPr>
            <p:nvPr/>
          </p:nvSpPr>
          <p:spPr bwMode="auto">
            <a:xfrm>
              <a:off x="986" y="3018"/>
              <a:ext cx="1164" cy="49"/>
            </a:xfrm>
            <a:custGeom>
              <a:avLst/>
              <a:gdLst>
                <a:gd name="T0" fmla="*/ 1114 w 1164"/>
                <a:gd name="T1" fmla="*/ 0 h 49"/>
                <a:gd name="T2" fmla="*/ 0 w 1164"/>
                <a:gd name="T3" fmla="*/ 0 h 49"/>
                <a:gd name="T4" fmla="*/ 49 w 1164"/>
                <a:gd name="T5" fmla="*/ 49 h 49"/>
                <a:gd name="T6" fmla="*/ 1164 w 1164"/>
                <a:gd name="T7" fmla="*/ 49 h 49"/>
                <a:gd name="T8" fmla="*/ 1114 w 1164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4"/>
                <a:gd name="T16" fmla="*/ 0 h 49"/>
                <a:gd name="T17" fmla="*/ 1164 w 116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4" h="49">
                  <a:moveTo>
                    <a:pt x="1114" y="0"/>
                  </a:moveTo>
                  <a:lnTo>
                    <a:pt x="0" y="0"/>
                  </a:lnTo>
                  <a:lnTo>
                    <a:pt x="49" y="49"/>
                  </a:lnTo>
                  <a:lnTo>
                    <a:pt x="1164" y="49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7E9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55" name="Rectangle 25"/>
            <p:cNvSpPr>
              <a:spLocks noChangeArrowheads="1"/>
            </p:cNvSpPr>
            <p:nvPr/>
          </p:nvSpPr>
          <p:spPr bwMode="auto">
            <a:xfrm>
              <a:off x="986" y="1583"/>
              <a:ext cx="1114" cy="1435"/>
            </a:xfrm>
            <a:prstGeom prst="rect">
              <a:avLst/>
            </a:prstGeom>
            <a:solidFill>
              <a:srgbClr val="B3E2CD"/>
            </a:solidFill>
            <a:ln w="4763">
              <a:solidFill>
                <a:srgbClr val="B3E2CD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8156" name="Freeform 26"/>
            <p:cNvSpPr>
              <a:spLocks/>
            </p:cNvSpPr>
            <p:nvPr/>
          </p:nvSpPr>
          <p:spPr bwMode="auto">
            <a:xfrm>
              <a:off x="3413" y="1583"/>
              <a:ext cx="49" cy="1484"/>
            </a:xfrm>
            <a:custGeom>
              <a:avLst/>
              <a:gdLst>
                <a:gd name="T0" fmla="*/ 49 w 49"/>
                <a:gd name="T1" fmla="*/ 1484 h 1484"/>
                <a:gd name="T2" fmla="*/ 49 w 49"/>
                <a:gd name="T3" fmla="*/ 50 h 1484"/>
                <a:gd name="T4" fmla="*/ 0 w 49"/>
                <a:gd name="T5" fmla="*/ 0 h 1484"/>
                <a:gd name="T6" fmla="*/ 0 w 49"/>
                <a:gd name="T7" fmla="*/ 1435 h 1484"/>
                <a:gd name="T8" fmla="*/ 49 w 49"/>
                <a:gd name="T9" fmla="*/ 1484 h 1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484"/>
                <a:gd name="T17" fmla="*/ 49 w 49"/>
                <a:gd name="T18" fmla="*/ 1484 h 1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484">
                  <a:moveTo>
                    <a:pt x="49" y="1484"/>
                  </a:moveTo>
                  <a:lnTo>
                    <a:pt x="49" y="50"/>
                  </a:lnTo>
                  <a:lnTo>
                    <a:pt x="0" y="0"/>
                  </a:lnTo>
                  <a:lnTo>
                    <a:pt x="0" y="1435"/>
                  </a:lnTo>
                  <a:lnTo>
                    <a:pt x="49" y="1484"/>
                  </a:lnTo>
                  <a:close/>
                </a:path>
              </a:pathLst>
            </a:custGeom>
            <a:solidFill>
              <a:srgbClr val="99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57" name="Freeform 27"/>
            <p:cNvSpPr>
              <a:spLocks/>
            </p:cNvSpPr>
            <p:nvPr/>
          </p:nvSpPr>
          <p:spPr bwMode="auto">
            <a:xfrm>
              <a:off x="2298" y="3018"/>
              <a:ext cx="1164" cy="49"/>
            </a:xfrm>
            <a:custGeom>
              <a:avLst/>
              <a:gdLst>
                <a:gd name="T0" fmla="*/ 1115 w 1164"/>
                <a:gd name="T1" fmla="*/ 0 h 49"/>
                <a:gd name="T2" fmla="*/ 0 w 1164"/>
                <a:gd name="T3" fmla="*/ 0 h 49"/>
                <a:gd name="T4" fmla="*/ 50 w 1164"/>
                <a:gd name="T5" fmla="*/ 49 h 49"/>
                <a:gd name="T6" fmla="*/ 1164 w 1164"/>
                <a:gd name="T7" fmla="*/ 49 h 49"/>
                <a:gd name="T8" fmla="*/ 1115 w 1164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4"/>
                <a:gd name="T16" fmla="*/ 0 h 49"/>
                <a:gd name="T17" fmla="*/ 1164 w 116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4" h="49">
                  <a:moveTo>
                    <a:pt x="1115" y="0"/>
                  </a:moveTo>
                  <a:lnTo>
                    <a:pt x="0" y="0"/>
                  </a:lnTo>
                  <a:lnTo>
                    <a:pt x="50" y="49"/>
                  </a:lnTo>
                  <a:lnTo>
                    <a:pt x="1164" y="49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7E9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58" name="Rectangle 28"/>
            <p:cNvSpPr>
              <a:spLocks noChangeArrowheads="1"/>
            </p:cNvSpPr>
            <p:nvPr/>
          </p:nvSpPr>
          <p:spPr bwMode="auto">
            <a:xfrm>
              <a:off x="2298" y="1583"/>
              <a:ext cx="1115" cy="1435"/>
            </a:xfrm>
            <a:prstGeom prst="rect">
              <a:avLst/>
            </a:prstGeom>
            <a:solidFill>
              <a:srgbClr val="B3E2CD"/>
            </a:solidFill>
            <a:ln w="4763">
              <a:solidFill>
                <a:srgbClr val="B3E2CD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8159" name="Freeform 29"/>
            <p:cNvSpPr>
              <a:spLocks/>
            </p:cNvSpPr>
            <p:nvPr/>
          </p:nvSpPr>
          <p:spPr bwMode="auto">
            <a:xfrm>
              <a:off x="4725" y="1583"/>
              <a:ext cx="49" cy="1484"/>
            </a:xfrm>
            <a:custGeom>
              <a:avLst/>
              <a:gdLst>
                <a:gd name="T0" fmla="*/ 49 w 49"/>
                <a:gd name="T1" fmla="*/ 1484 h 1484"/>
                <a:gd name="T2" fmla="*/ 49 w 49"/>
                <a:gd name="T3" fmla="*/ 50 h 1484"/>
                <a:gd name="T4" fmla="*/ 0 w 49"/>
                <a:gd name="T5" fmla="*/ 0 h 1484"/>
                <a:gd name="T6" fmla="*/ 0 w 49"/>
                <a:gd name="T7" fmla="*/ 1435 h 1484"/>
                <a:gd name="T8" fmla="*/ 49 w 49"/>
                <a:gd name="T9" fmla="*/ 1484 h 1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484"/>
                <a:gd name="T17" fmla="*/ 49 w 49"/>
                <a:gd name="T18" fmla="*/ 1484 h 1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484">
                  <a:moveTo>
                    <a:pt x="49" y="1484"/>
                  </a:moveTo>
                  <a:lnTo>
                    <a:pt x="49" y="50"/>
                  </a:lnTo>
                  <a:lnTo>
                    <a:pt x="0" y="0"/>
                  </a:lnTo>
                  <a:lnTo>
                    <a:pt x="0" y="1435"/>
                  </a:lnTo>
                  <a:lnTo>
                    <a:pt x="49" y="1484"/>
                  </a:lnTo>
                  <a:close/>
                </a:path>
              </a:pathLst>
            </a:custGeom>
            <a:solidFill>
              <a:srgbClr val="99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60" name="Rectangle 30"/>
            <p:cNvSpPr>
              <a:spLocks noChangeArrowheads="1"/>
            </p:cNvSpPr>
            <p:nvPr/>
          </p:nvSpPr>
          <p:spPr bwMode="auto">
            <a:xfrm>
              <a:off x="986" y="3215"/>
              <a:ext cx="3739" cy="321"/>
            </a:xfrm>
            <a:prstGeom prst="rect">
              <a:avLst/>
            </a:prstGeom>
            <a:solidFill>
              <a:srgbClr val="FEE679"/>
            </a:solidFill>
            <a:ln w="4763">
              <a:solidFill>
                <a:srgbClr val="FEE679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8161" name="Freeform 31"/>
            <p:cNvSpPr>
              <a:spLocks/>
            </p:cNvSpPr>
            <p:nvPr/>
          </p:nvSpPr>
          <p:spPr bwMode="auto">
            <a:xfrm>
              <a:off x="986" y="3536"/>
              <a:ext cx="3788" cy="50"/>
            </a:xfrm>
            <a:custGeom>
              <a:avLst/>
              <a:gdLst>
                <a:gd name="T0" fmla="*/ 3739 w 3788"/>
                <a:gd name="T1" fmla="*/ 0 h 50"/>
                <a:gd name="T2" fmla="*/ 0 w 3788"/>
                <a:gd name="T3" fmla="*/ 0 h 50"/>
                <a:gd name="T4" fmla="*/ 49 w 3788"/>
                <a:gd name="T5" fmla="*/ 50 h 50"/>
                <a:gd name="T6" fmla="*/ 3788 w 3788"/>
                <a:gd name="T7" fmla="*/ 50 h 50"/>
                <a:gd name="T8" fmla="*/ 3739 w 3788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8"/>
                <a:gd name="T16" fmla="*/ 0 h 50"/>
                <a:gd name="T17" fmla="*/ 3788 w 3788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8" h="50">
                  <a:moveTo>
                    <a:pt x="3739" y="0"/>
                  </a:moveTo>
                  <a:lnTo>
                    <a:pt x="0" y="0"/>
                  </a:lnTo>
                  <a:lnTo>
                    <a:pt x="49" y="50"/>
                  </a:lnTo>
                  <a:lnTo>
                    <a:pt x="3788" y="50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B3A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62" name="Freeform 32"/>
            <p:cNvSpPr>
              <a:spLocks/>
            </p:cNvSpPr>
            <p:nvPr/>
          </p:nvSpPr>
          <p:spPr bwMode="auto">
            <a:xfrm>
              <a:off x="4725" y="3215"/>
              <a:ext cx="49" cy="371"/>
            </a:xfrm>
            <a:custGeom>
              <a:avLst/>
              <a:gdLst>
                <a:gd name="T0" fmla="*/ 49 w 49"/>
                <a:gd name="T1" fmla="*/ 371 h 371"/>
                <a:gd name="T2" fmla="*/ 49 w 49"/>
                <a:gd name="T3" fmla="*/ 50 h 371"/>
                <a:gd name="T4" fmla="*/ 0 w 49"/>
                <a:gd name="T5" fmla="*/ 0 h 371"/>
                <a:gd name="T6" fmla="*/ 0 w 49"/>
                <a:gd name="T7" fmla="*/ 321 h 371"/>
                <a:gd name="T8" fmla="*/ 49 w 49"/>
                <a:gd name="T9" fmla="*/ 371 h 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71"/>
                <a:gd name="T17" fmla="*/ 49 w 49"/>
                <a:gd name="T18" fmla="*/ 371 h 3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71">
                  <a:moveTo>
                    <a:pt x="49" y="371"/>
                  </a:moveTo>
                  <a:lnTo>
                    <a:pt x="49" y="50"/>
                  </a:lnTo>
                  <a:lnTo>
                    <a:pt x="0" y="0"/>
                  </a:lnTo>
                  <a:lnTo>
                    <a:pt x="0" y="321"/>
                  </a:lnTo>
                  <a:lnTo>
                    <a:pt x="49" y="371"/>
                  </a:lnTo>
                  <a:close/>
                </a:path>
              </a:pathLst>
            </a:custGeom>
            <a:solidFill>
              <a:srgbClr val="D8C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63" name="Freeform 33"/>
            <p:cNvSpPr>
              <a:spLocks/>
            </p:cNvSpPr>
            <p:nvPr/>
          </p:nvSpPr>
          <p:spPr bwMode="auto">
            <a:xfrm>
              <a:off x="3611" y="3018"/>
              <a:ext cx="1163" cy="49"/>
            </a:xfrm>
            <a:custGeom>
              <a:avLst/>
              <a:gdLst>
                <a:gd name="T0" fmla="*/ 1114 w 1163"/>
                <a:gd name="T1" fmla="*/ 0 h 49"/>
                <a:gd name="T2" fmla="*/ 0 w 1163"/>
                <a:gd name="T3" fmla="*/ 0 h 49"/>
                <a:gd name="T4" fmla="*/ 49 w 1163"/>
                <a:gd name="T5" fmla="*/ 49 h 49"/>
                <a:gd name="T6" fmla="*/ 1163 w 1163"/>
                <a:gd name="T7" fmla="*/ 49 h 49"/>
                <a:gd name="T8" fmla="*/ 1114 w 1163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3"/>
                <a:gd name="T16" fmla="*/ 0 h 49"/>
                <a:gd name="T17" fmla="*/ 1163 w 1163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3" h="49">
                  <a:moveTo>
                    <a:pt x="1114" y="0"/>
                  </a:moveTo>
                  <a:lnTo>
                    <a:pt x="0" y="0"/>
                  </a:lnTo>
                  <a:lnTo>
                    <a:pt x="49" y="49"/>
                  </a:lnTo>
                  <a:lnTo>
                    <a:pt x="1163" y="49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7E9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64" name="Rectangle 34"/>
            <p:cNvSpPr>
              <a:spLocks noChangeArrowheads="1"/>
            </p:cNvSpPr>
            <p:nvPr/>
          </p:nvSpPr>
          <p:spPr bwMode="auto">
            <a:xfrm>
              <a:off x="3611" y="1583"/>
              <a:ext cx="1114" cy="1435"/>
            </a:xfrm>
            <a:prstGeom prst="rect">
              <a:avLst/>
            </a:prstGeom>
            <a:solidFill>
              <a:srgbClr val="B3E2CD"/>
            </a:solidFill>
            <a:ln w="4763">
              <a:solidFill>
                <a:srgbClr val="B3E2CD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48165" name="Freeform 35"/>
            <p:cNvSpPr>
              <a:spLocks/>
            </p:cNvSpPr>
            <p:nvPr/>
          </p:nvSpPr>
          <p:spPr bwMode="auto">
            <a:xfrm>
              <a:off x="2824" y="3154"/>
              <a:ext cx="65" cy="61"/>
            </a:xfrm>
            <a:custGeom>
              <a:avLst/>
              <a:gdLst>
                <a:gd name="T0" fmla="*/ 65 w 65"/>
                <a:gd name="T1" fmla="*/ 0 h 61"/>
                <a:gd name="T2" fmla="*/ 31 w 65"/>
                <a:gd name="T3" fmla="*/ 61 h 61"/>
                <a:gd name="T4" fmla="*/ 0 w 65"/>
                <a:gd name="T5" fmla="*/ 0 h 61"/>
                <a:gd name="T6" fmla="*/ 65 w 65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1"/>
                <a:gd name="T14" fmla="*/ 65 w 65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1">
                  <a:moveTo>
                    <a:pt x="65" y="0"/>
                  </a:moveTo>
                  <a:lnTo>
                    <a:pt x="31" y="61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66" name="Line 36"/>
            <p:cNvSpPr>
              <a:spLocks noChangeShapeType="1"/>
            </p:cNvSpPr>
            <p:nvPr/>
          </p:nvSpPr>
          <p:spPr bwMode="auto">
            <a:xfrm>
              <a:off x="2855" y="3043"/>
              <a:ext cx="1" cy="129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67" name="Freeform 37"/>
            <p:cNvSpPr>
              <a:spLocks/>
            </p:cNvSpPr>
            <p:nvPr/>
          </p:nvSpPr>
          <p:spPr bwMode="auto">
            <a:xfrm>
              <a:off x="4137" y="3154"/>
              <a:ext cx="65" cy="61"/>
            </a:xfrm>
            <a:custGeom>
              <a:avLst/>
              <a:gdLst>
                <a:gd name="T0" fmla="*/ 65 w 65"/>
                <a:gd name="T1" fmla="*/ 0 h 61"/>
                <a:gd name="T2" fmla="*/ 31 w 65"/>
                <a:gd name="T3" fmla="*/ 61 h 61"/>
                <a:gd name="T4" fmla="*/ 0 w 65"/>
                <a:gd name="T5" fmla="*/ 0 h 61"/>
                <a:gd name="T6" fmla="*/ 65 w 65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1"/>
                <a:gd name="T14" fmla="*/ 65 w 65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1">
                  <a:moveTo>
                    <a:pt x="65" y="0"/>
                  </a:moveTo>
                  <a:lnTo>
                    <a:pt x="31" y="61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68" name="Line 38"/>
            <p:cNvSpPr>
              <a:spLocks noChangeShapeType="1"/>
            </p:cNvSpPr>
            <p:nvPr/>
          </p:nvSpPr>
          <p:spPr bwMode="auto">
            <a:xfrm>
              <a:off x="4168" y="3043"/>
              <a:ext cx="1" cy="129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69" name="Freeform 39"/>
            <p:cNvSpPr>
              <a:spLocks/>
            </p:cNvSpPr>
            <p:nvPr/>
          </p:nvSpPr>
          <p:spPr bwMode="auto">
            <a:xfrm>
              <a:off x="1512" y="3154"/>
              <a:ext cx="65" cy="61"/>
            </a:xfrm>
            <a:custGeom>
              <a:avLst/>
              <a:gdLst>
                <a:gd name="T0" fmla="*/ 65 w 65"/>
                <a:gd name="T1" fmla="*/ 0 h 61"/>
                <a:gd name="T2" fmla="*/ 31 w 65"/>
                <a:gd name="T3" fmla="*/ 61 h 61"/>
                <a:gd name="T4" fmla="*/ 0 w 65"/>
                <a:gd name="T5" fmla="*/ 0 h 61"/>
                <a:gd name="T6" fmla="*/ 65 w 65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1"/>
                <a:gd name="T14" fmla="*/ 65 w 65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1">
                  <a:moveTo>
                    <a:pt x="65" y="0"/>
                  </a:moveTo>
                  <a:lnTo>
                    <a:pt x="31" y="61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70" name="Line 40"/>
            <p:cNvSpPr>
              <a:spLocks noChangeShapeType="1"/>
            </p:cNvSpPr>
            <p:nvPr/>
          </p:nvSpPr>
          <p:spPr bwMode="auto">
            <a:xfrm>
              <a:off x="1543" y="3043"/>
              <a:ext cx="1" cy="129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48171" name="Rectangle 41"/>
            <p:cNvSpPr>
              <a:spLocks noChangeArrowheads="1"/>
            </p:cNvSpPr>
            <p:nvPr/>
          </p:nvSpPr>
          <p:spPr bwMode="auto">
            <a:xfrm>
              <a:off x="1091" y="1663"/>
              <a:ext cx="358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Classical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48172" name="Rectangle 42"/>
            <p:cNvSpPr>
              <a:spLocks noChangeArrowheads="1"/>
            </p:cNvSpPr>
            <p:nvPr/>
          </p:nvSpPr>
          <p:spPr bwMode="auto">
            <a:xfrm>
              <a:off x="1091" y="1799"/>
              <a:ext cx="5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Management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48173" name="Rectangle 43"/>
            <p:cNvSpPr>
              <a:spLocks noChangeArrowheads="1"/>
            </p:cNvSpPr>
            <p:nvPr/>
          </p:nvSpPr>
          <p:spPr bwMode="auto">
            <a:xfrm>
              <a:off x="1091" y="1932"/>
              <a:ext cx="50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Perspectives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48174" name="Rectangle 44"/>
            <p:cNvSpPr>
              <a:spLocks noChangeArrowheads="1"/>
            </p:cNvSpPr>
            <p:nvPr/>
          </p:nvSpPr>
          <p:spPr bwMode="auto">
            <a:xfrm>
              <a:off x="1091" y="2067"/>
              <a:ext cx="43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Methods for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75" name="Rectangle 45"/>
            <p:cNvSpPr>
              <a:spLocks noChangeArrowheads="1"/>
            </p:cNvSpPr>
            <p:nvPr/>
          </p:nvSpPr>
          <p:spPr bwMode="auto">
            <a:xfrm>
              <a:off x="1091" y="2203"/>
              <a:ext cx="38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enhancing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76" name="Rectangle 46"/>
            <p:cNvSpPr>
              <a:spLocks noChangeArrowheads="1"/>
            </p:cNvSpPr>
            <p:nvPr/>
          </p:nvSpPr>
          <p:spPr bwMode="auto">
            <a:xfrm>
              <a:off x="1091" y="2339"/>
              <a:ext cx="50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efficiency and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77" name="Rectangle 47"/>
            <p:cNvSpPr>
              <a:spLocks noChangeArrowheads="1"/>
            </p:cNvSpPr>
            <p:nvPr/>
          </p:nvSpPr>
          <p:spPr bwMode="auto">
            <a:xfrm>
              <a:off x="1091" y="2475"/>
              <a:ext cx="72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facilitating planning,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78" name="Rectangle 48"/>
            <p:cNvSpPr>
              <a:spLocks noChangeArrowheads="1"/>
            </p:cNvSpPr>
            <p:nvPr/>
          </p:nvSpPr>
          <p:spPr bwMode="auto">
            <a:xfrm>
              <a:off x="1091" y="2610"/>
              <a:ext cx="56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organizing, and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79" name="Rectangle 49"/>
            <p:cNvSpPr>
              <a:spLocks noChangeArrowheads="1"/>
            </p:cNvSpPr>
            <p:nvPr/>
          </p:nvSpPr>
          <p:spPr bwMode="auto">
            <a:xfrm>
              <a:off x="1091" y="2746"/>
              <a:ext cx="37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controlling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80" name="Rectangle 50"/>
            <p:cNvSpPr>
              <a:spLocks noChangeArrowheads="1"/>
            </p:cNvSpPr>
            <p:nvPr/>
          </p:nvSpPr>
          <p:spPr bwMode="auto">
            <a:xfrm>
              <a:off x="2403" y="1663"/>
              <a:ext cx="422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Behavioral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48181" name="Rectangle 51"/>
            <p:cNvSpPr>
              <a:spLocks noChangeArrowheads="1"/>
            </p:cNvSpPr>
            <p:nvPr/>
          </p:nvSpPr>
          <p:spPr bwMode="auto">
            <a:xfrm>
              <a:off x="2403" y="1799"/>
              <a:ext cx="5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Management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48182" name="Rectangle 52"/>
            <p:cNvSpPr>
              <a:spLocks noChangeArrowheads="1"/>
            </p:cNvSpPr>
            <p:nvPr/>
          </p:nvSpPr>
          <p:spPr bwMode="auto">
            <a:xfrm>
              <a:off x="2403" y="1932"/>
              <a:ext cx="50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Perspectives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48183" name="Rectangle 53"/>
            <p:cNvSpPr>
              <a:spLocks noChangeArrowheads="1"/>
            </p:cNvSpPr>
            <p:nvPr/>
          </p:nvSpPr>
          <p:spPr bwMode="auto">
            <a:xfrm>
              <a:off x="2403" y="2067"/>
              <a:ext cx="610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Insights for moti-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84" name="Rectangle 54"/>
            <p:cNvSpPr>
              <a:spLocks noChangeArrowheads="1"/>
            </p:cNvSpPr>
            <p:nvPr/>
          </p:nvSpPr>
          <p:spPr bwMode="auto">
            <a:xfrm>
              <a:off x="2403" y="2203"/>
              <a:ext cx="70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vating performance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85" name="Rectangle 55"/>
            <p:cNvSpPr>
              <a:spLocks noChangeArrowheads="1"/>
            </p:cNvSpPr>
            <p:nvPr/>
          </p:nvSpPr>
          <p:spPr bwMode="auto">
            <a:xfrm>
              <a:off x="2403" y="2339"/>
              <a:ext cx="70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and  understanding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86" name="Rectangle 56"/>
            <p:cNvSpPr>
              <a:spLocks noChangeArrowheads="1"/>
            </p:cNvSpPr>
            <p:nvPr/>
          </p:nvSpPr>
          <p:spPr bwMode="auto">
            <a:xfrm>
              <a:off x="2403" y="2475"/>
              <a:ext cx="70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individual behavior,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87" name="Rectangle 57"/>
            <p:cNvSpPr>
              <a:spLocks noChangeArrowheads="1"/>
            </p:cNvSpPr>
            <p:nvPr/>
          </p:nvSpPr>
          <p:spPr bwMode="auto">
            <a:xfrm>
              <a:off x="2403" y="2610"/>
              <a:ext cx="68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groups and teams,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88" name="Rectangle 58"/>
            <p:cNvSpPr>
              <a:spLocks noChangeArrowheads="1"/>
            </p:cNvSpPr>
            <p:nvPr/>
          </p:nvSpPr>
          <p:spPr bwMode="auto">
            <a:xfrm>
              <a:off x="2403" y="2746"/>
              <a:ext cx="54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and leadership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89" name="Rectangle 59"/>
            <p:cNvSpPr>
              <a:spLocks noChangeArrowheads="1"/>
            </p:cNvSpPr>
            <p:nvPr/>
          </p:nvSpPr>
          <p:spPr bwMode="auto">
            <a:xfrm>
              <a:off x="3737" y="1663"/>
              <a:ext cx="47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Quantitative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48190" name="Rectangle 60"/>
            <p:cNvSpPr>
              <a:spLocks noChangeArrowheads="1"/>
            </p:cNvSpPr>
            <p:nvPr/>
          </p:nvSpPr>
          <p:spPr bwMode="auto">
            <a:xfrm>
              <a:off x="3737" y="1799"/>
              <a:ext cx="50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Management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48191" name="Rectangle 61"/>
            <p:cNvSpPr>
              <a:spLocks noChangeArrowheads="1"/>
            </p:cNvSpPr>
            <p:nvPr/>
          </p:nvSpPr>
          <p:spPr bwMode="auto">
            <a:xfrm>
              <a:off x="3737" y="1932"/>
              <a:ext cx="50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Perspectives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48192" name="Rectangle 62"/>
            <p:cNvSpPr>
              <a:spLocks noChangeArrowheads="1"/>
            </p:cNvSpPr>
            <p:nvPr/>
          </p:nvSpPr>
          <p:spPr bwMode="auto">
            <a:xfrm>
              <a:off x="3737" y="2067"/>
              <a:ext cx="54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Techniques for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93" name="Rectangle 63"/>
            <p:cNvSpPr>
              <a:spLocks noChangeArrowheads="1"/>
            </p:cNvSpPr>
            <p:nvPr/>
          </p:nvSpPr>
          <p:spPr bwMode="auto">
            <a:xfrm>
              <a:off x="3737" y="2203"/>
              <a:ext cx="68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improving decision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94" name="Rectangle 64"/>
            <p:cNvSpPr>
              <a:spLocks noChangeArrowheads="1"/>
            </p:cNvSpPr>
            <p:nvPr/>
          </p:nvSpPr>
          <p:spPr bwMode="auto">
            <a:xfrm>
              <a:off x="3737" y="2339"/>
              <a:ext cx="633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making, resource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95" name="Rectangle 65"/>
            <p:cNvSpPr>
              <a:spLocks noChangeArrowheads="1"/>
            </p:cNvSpPr>
            <p:nvPr/>
          </p:nvSpPr>
          <p:spPr bwMode="auto">
            <a:xfrm>
              <a:off x="3737" y="2475"/>
              <a:ext cx="53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allocation, and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96" name="Rectangle 66"/>
            <p:cNvSpPr>
              <a:spLocks noChangeArrowheads="1"/>
            </p:cNvSpPr>
            <p:nvPr/>
          </p:nvSpPr>
          <p:spPr bwMode="auto">
            <a:xfrm>
              <a:off x="3737" y="2610"/>
              <a:ext cx="38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operations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48197" name="Rectangle 67"/>
            <p:cNvSpPr>
              <a:spLocks noChangeArrowheads="1"/>
            </p:cNvSpPr>
            <p:nvPr/>
          </p:nvSpPr>
          <p:spPr bwMode="auto">
            <a:xfrm>
              <a:off x="1989" y="3302"/>
              <a:ext cx="138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Effective and efficient management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8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0"/>
            <a:ext cx="8077200" cy="8731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/>
              <a:t>Management Perspectives</a:t>
            </a:r>
          </a:p>
        </p:txBody>
      </p:sp>
      <p:grpSp>
        <p:nvGrpSpPr>
          <p:cNvPr id="8195" name="Group 38"/>
          <p:cNvGrpSpPr>
            <a:grpSpLocks/>
          </p:cNvGrpSpPr>
          <p:nvPr/>
        </p:nvGrpSpPr>
        <p:grpSpPr bwMode="auto">
          <a:xfrm>
            <a:off x="611188" y="1484313"/>
            <a:ext cx="2160587" cy="2586037"/>
            <a:chOff x="1000100" y="3786191"/>
            <a:chExt cx="1643074" cy="2214578"/>
          </a:xfrm>
        </p:grpSpPr>
        <p:sp>
          <p:nvSpPr>
            <p:cNvPr id="8217" name="Rectangle 6"/>
            <p:cNvSpPr>
              <a:spLocks noChangeArrowheads="1"/>
            </p:cNvSpPr>
            <p:nvPr/>
          </p:nvSpPr>
          <p:spPr bwMode="auto">
            <a:xfrm>
              <a:off x="1000100" y="3786191"/>
              <a:ext cx="1643074" cy="2214578"/>
            </a:xfrm>
            <a:prstGeom prst="rect">
              <a:avLst/>
            </a:prstGeom>
            <a:solidFill>
              <a:srgbClr val="B3E2CD"/>
            </a:solidFill>
            <a:ln w="4763">
              <a:solidFill>
                <a:srgbClr val="B3E2CD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18" name="Rectangle 13"/>
            <p:cNvSpPr>
              <a:spLocks noChangeArrowheads="1"/>
            </p:cNvSpPr>
            <p:nvPr/>
          </p:nvSpPr>
          <p:spPr bwMode="auto">
            <a:xfrm>
              <a:off x="1166701" y="3912622"/>
              <a:ext cx="584312" cy="18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Classical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8219" name="Rectangle 14"/>
            <p:cNvSpPr>
              <a:spLocks noChangeArrowheads="1"/>
            </p:cNvSpPr>
            <p:nvPr/>
          </p:nvSpPr>
          <p:spPr bwMode="auto">
            <a:xfrm>
              <a:off x="1166701" y="4128778"/>
              <a:ext cx="823348" cy="18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Management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8220" name="Rectangle 15"/>
            <p:cNvSpPr>
              <a:spLocks noChangeArrowheads="1"/>
            </p:cNvSpPr>
            <p:nvPr/>
          </p:nvSpPr>
          <p:spPr bwMode="auto">
            <a:xfrm>
              <a:off x="1166701" y="4340855"/>
              <a:ext cx="831799" cy="18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Perspectives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8221" name="Rectangle 16"/>
            <p:cNvSpPr>
              <a:spLocks noChangeArrowheads="1"/>
            </p:cNvSpPr>
            <p:nvPr/>
          </p:nvSpPr>
          <p:spPr bwMode="auto">
            <a:xfrm>
              <a:off x="1166701" y="4554292"/>
              <a:ext cx="711073" cy="18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Methods for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8222" name="Rectangle 17"/>
            <p:cNvSpPr>
              <a:spLocks noChangeArrowheads="1"/>
            </p:cNvSpPr>
            <p:nvPr/>
          </p:nvSpPr>
          <p:spPr bwMode="auto">
            <a:xfrm>
              <a:off x="1166701" y="4770448"/>
              <a:ext cx="621736" cy="18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enhancing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8223" name="Rectangle 18"/>
            <p:cNvSpPr>
              <a:spLocks noChangeArrowheads="1"/>
            </p:cNvSpPr>
            <p:nvPr/>
          </p:nvSpPr>
          <p:spPr bwMode="auto">
            <a:xfrm>
              <a:off x="1166701" y="4986604"/>
              <a:ext cx="824555" cy="18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efficiency and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8224" name="Rectangle 19"/>
            <p:cNvSpPr>
              <a:spLocks noChangeArrowheads="1"/>
            </p:cNvSpPr>
            <p:nvPr/>
          </p:nvSpPr>
          <p:spPr bwMode="auto">
            <a:xfrm>
              <a:off x="1166701" y="5202760"/>
              <a:ext cx="1184317" cy="18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facilitating planning,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8225" name="Rectangle 20"/>
            <p:cNvSpPr>
              <a:spLocks noChangeArrowheads="1"/>
            </p:cNvSpPr>
            <p:nvPr/>
          </p:nvSpPr>
          <p:spPr bwMode="auto">
            <a:xfrm>
              <a:off x="1166701" y="5416197"/>
              <a:ext cx="921136" cy="18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organizing, and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8226" name="Rectangle 21"/>
            <p:cNvSpPr>
              <a:spLocks noChangeArrowheads="1"/>
            </p:cNvSpPr>
            <p:nvPr/>
          </p:nvSpPr>
          <p:spPr bwMode="auto">
            <a:xfrm>
              <a:off x="1166701" y="5632352"/>
              <a:ext cx="614493" cy="182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controlling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8196" name="Group 49"/>
          <p:cNvGrpSpPr>
            <a:grpSpLocks/>
          </p:cNvGrpSpPr>
          <p:nvPr/>
        </p:nvGrpSpPr>
        <p:grpSpPr bwMode="auto">
          <a:xfrm>
            <a:off x="6143625" y="1500188"/>
            <a:ext cx="2571750" cy="2571750"/>
            <a:chOff x="5786446" y="2357430"/>
            <a:chExt cx="2428892" cy="2279484"/>
          </a:xfrm>
        </p:grpSpPr>
        <p:sp>
          <p:nvSpPr>
            <p:cNvPr id="8208" name="Rectangle 12"/>
            <p:cNvSpPr>
              <a:spLocks noChangeArrowheads="1"/>
            </p:cNvSpPr>
            <p:nvPr/>
          </p:nvSpPr>
          <p:spPr bwMode="auto">
            <a:xfrm>
              <a:off x="5786446" y="2357430"/>
              <a:ext cx="2428892" cy="2279484"/>
            </a:xfrm>
            <a:prstGeom prst="rect">
              <a:avLst/>
            </a:prstGeom>
            <a:solidFill>
              <a:srgbClr val="B3E2CD"/>
            </a:solidFill>
            <a:ln w="4763">
              <a:solidFill>
                <a:srgbClr val="B3E2CD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32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209" name="Rectangle 31"/>
            <p:cNvSpPr>
              <a:spLocks noChangeArrowheads="1"/>
            </p:cNvSpPr>
            <p:nvPr/>
          </p:nvSpPr>
          <p:spPr bwMode="auto">
            <a:xfrm>
              <a:off x="5992682" y="2479736"/>
              <a:ext cx="1259604" cy="24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800">
                  <a:solidFill>
                    <a:srgbClr val="000000"/>
                  </a:solidFill>
                </a:rPr>
                <a:t>Quantitative</a:t>
              </a:r>
              <a:endParaRPr lang="en-US" altLang="id-ID" sz="1800">
                <a:solidFill>
                  <a:schemeClr val="tx1"/>
                </a:solidFill>
              </a:endParaRPr>
            </a:p>
          </p:txBody>
        </p:sp>
        <p:sp>
          <p:nvSpPr>
            <p:cNvPr id="8210" name="Rectangle 32"/>
            <p:cNvSpPr>
              <a:spLocks noChangeArrowheads="1"/>
            </p:cNvSpPr>
            <p:nvPr/>
          </p:nvSpPr>
          <p:spPr bwMode="auto">
            <a:xfrm>
              <a:off x="5992682" y="2687657"/>
              <a:ext cx="1332274" cy="24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800">
                  <a:solidFill>
                    <a:srgbClr val="000000"/>
                  </a:solidFill>
                </a:rPr>
                <a:t>Management</a:t>
              </a:r>
              <a:endParaRPr lang="en-US" altLang="id-ID" sz="1800">
                <a:solidFill>
                  <a:schemeClr val="tx1"/>
                </a:solidFill>
              </a:endParaRPr>
            </a:p>
          </p:txBody>
        </p:sp>
        <p:sp>
          <p:nvSpPr>
            <p:cNvPr id="8211" name="Rectangle 33"/>
            <p:cNvSpPr>
              <a:spLocks noChangeArrowheads="1"/>
            </p:cNvSpPr>
            <p:nvPr/>
          </p:nvSpPr>
          <p:spPr bwMode="auto">
            <a:xfrm>
              <a:off x="5992682" y="2890992"/>
              <a:ext cx="1344386" cy="24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800">
                  <a:solidFill>
                    <a:srgbClr val="000000"/>
                  </a:solidFill>
                </a:rPr>
                <a:t>Perspectives</a:t>
              </a:r>
              <a:endParaRPr lang="en-US" altLang="id-ID" sz="1800">
                <a:solidFill>
                  <a:schemeClr val="tx1"/>
                </a:solidFill>
              </a:endParaRPr>
            </a:p>
          </p:txBody>
        </p:sp>
        <p:sp>
          <p:nvSpPr>
            <p:cNvPr id="8212" name="Rectangle 34"/>
            <p:cNvSpPr>
              <a:spLocks noChangeArrowheads="1"/>
            </p:cNvSpPr>
            <p:nvPr/>
          </p:nvSpPr>
          <p:spPr bwMode="auto">
            <a:xfrm>
              <a:off x="5992682" y="3097383"/>
              <a:ext cx="1417115" cy="24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800" b="0">
                  <a:solidFill>
                    <a:srgbClr val="000000"/>
                  </a:solidFill>
                </a:rPr>
                <a:t>Techniques for</a:t>
              </a:r>
              <a:endParaRPr lang="en-US" altLang="id-ID" sz="1800" b="0">
                <a:solidFill>
                  <a:schemeClr val="tx1"/>
                </a:solidFill>
              </a:endParaRPr>
            </a:p>
          </p:txBody>
        </p:sp>
        <p:sp>
          <p:nvSpPr>
            <p:cNvPr id="8213" name="Rectangle 35"/>
            <p:cNvSpPr>
              <a:spLocks noChangeArrowheads="1"/>
            </p:cNvSpPr>
            <p:nvPr/>
          </p:nvSpPr>
          <p:spPr bwMode="auto">
            <a:xfrm>
              <a:off x="5992682" y="3305304"/>
              <a:ext cx="1804625" cy="24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800" b="0">
                  <a:solidFill>
                    <a:srgbClr val="000000"/>
                  </a:solidFill>
                </a:rPr>
                <a:t>improving decision</a:t>
              </a:r>
              <a:endParaRPr lang="en-US" altLang="id-ID" sz="1800" b="0">
                <a:solidFill>
                  <a:schemeClr val="tx1"/>
                </a:solidFill>
              </a:endParaRPr>
            </a:p>
          </p:txBody>
        </p:sp>
        <p:sp>
          <p:nvSpPr>
            <p:cNvPr id="8214" name="Rectangle 36"/>
            <p:cNvSpPr>
              <a:spLocks noChangeArrowheads="1"/>
            </p:cNvSpPr>
            <p:nvPr/>
          </p:nvSpPr>
          <p:spPr bwMode="auto">
            <a:xfrm>
              <a:off x="5992682" y="3513225"/>
              <a:ext cx="1671398" cy="24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800" b="0">
                  <a:solidFill>
                    <a:srgbClr val="000000"/>
                  </a:solidFill>
                </a:rPr>
                <a:t>making, resource</a:t>
              </a:r>
              <a:endParaRPr lang="en-US" altLang="id-ID" sz="1800" b="0">
                <a:solidFill>
                  <a:schemeClr val="tx1"/>
                </a:solidFill>
              </a:endParaRPr>
            </a:p>
          </p:txBody>
        </p:sp>
        <p:sp>
          <p:nvSpPr>
            <p:cNvPr id="8215" name="Rectangle 37"/>
            <p:cNvSpPr>
              <a:spLocks noChangeArrowheads="1"/>
            </p:cNvSpPr>
            <p:nvPr/>
          </p:nvSpPr>
          <p:spPr bwMode="auto">
            <a:xfrm>
              <a:off x="5992682" y="3721145"/>
              <a:ext cx="1404943" cy="24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800" b="0">
                  <a:solidFill>
                    <a:srgbClr val="000000"/>
                  </a:solidFill>
                </a:rPr>
                <a:t>allocation, and</a:t>
              </a:r>
              <a:endParaRPr lang="en-US" altLang="id-ID" sz="1800" b="0">
                <a:solidFill>
                  <a:schemeClr val="tx1"/>
                </a:solidFill>
              </a:endParaRPr>
            </a:p>
          </p:txBody>
        </p:sp>
        <p:sp>
          <p:nvSpPr>
            <p:cNvPr id="8216" name="Rectangle 38"/>
            <p:cNvSpPr>
              <a:spLocks noChangeArrowheads="1"/>
            </p:cNvSpPr>
            <p:nvPr/>
          </p:nvSpPr>
          <p:spPr bwMode="auto">
            <a:xfrm>
              <a:off x="5992682" y="3927538"/>
              <a:ext cx="1017373" cy="245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800" b="0">
                  <a:solidFill>
                    <a:srgbClr val="000000"/>
                  </a:solidFill>
                </a:rPr>
                <a:t>operations</a:t>
              </a:r>
              <a:endParaRPr lang="en-US" altLang="id-ID" sz="18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8197" name="Group 50"/>
          <p:cNvGrpSpPr>
            <a:grpSpLocks/>
          </p:cNvGrpSpPr>
          <p:nvPr/>
        </p:nvGrpSpPr>
        <p:grpSpPr bwMode="auto">
          <a:xfrm>
            <a:off x="3286125" y="1500188"/>
            <a:ext cx="2487613" cy="2571750"/>
            <a:chOff x="3286116" y="3857628"/>
            <a:chExt cx="2058988" cy="2366963"/>
          </a:xfrm>
        </p:grpSpPr>
        <p:sp>
          <p:nvSpPr>
            <p:cNvPr id="8198" name="Rectangle 9"/>
            <p:cNvSpPr>
              <a:spLocks noChangeArrowheads="1"/>
            </p:cNvSpPr>
            <p:nvPr/>
          </p:nvSpPr>
          <p:spPr bwMode="auto">
            <a:xfrm>
              <a:off x="3286116" y="3857628"/>
              <a:ext cx="2058988" cy="2366963"/>
            </a:xfrm>
            <a:prstGeom prst="rect">
              <a:avLst/>
            </a:prstGeom>
            <a:solidFill>
              <a:srgbClr val="B3E2CD"/>
            </a:solidFill>
            <a:ln w="4763">
              <a:solidFill>
                <a:srgbClr val="B3E2CD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199" name="Rectangle 22"/>
            <p:cNvSpPr>
              <a:spLocks noChangeArrowheads="1"/>
            </p:cNvSpPr>
            <p:nvPr/>
          </p:nvSpPr>
          <p:spPr bwMode="auto">
            <a:xfrm>
              <a:off x="3500430" y="3997339"/>
              <a:ext cx="90646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Behavioral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8200" name="Rectangle 23"/>
            <p:cNvSpPr>
              <a:spLocks noChangeArrowheads="1"/>
            </p:cNvSpPr>
            <p:nvPr/>
          </p:nvSpPr>
          <p:spPr bwMode="auto">
            <a:xfrm>
              <a:off x="3500430" y="4213239"/>
              <a:ext cx="108267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Management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8201" name="Rectangle 24"/>
            <p:cNvSpPr>
              <a:spLocks noChangeArrowheads="1"/>
            </p:cNvSpPr>
            <p:nvPr/>
          </p:nvSpPr>
          <p:spPr bwMode="auto">
            <a:xfrm>
              <a:off x="3500430" y="4424377"/>
              <a:ext cx="10937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Perspectives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8202" name="Rectangle 25"/>
            <p:cNvSpPr>
              <a:spLocks noChangeArrowheads="1"/>
            </p:cNvSpPr>
            <p:nvPr/>
          </p:nvSpPr>
          <p:spPr bwMode="auto">
            <a:xfrm>
              <a:off x="3500430" y="4638689"/>
              <a:ext cx="13096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Insights for moti-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8203" name="Rectangle 26"/>
            <p:cNvSpPr>
              <a:spLocks noChangeArrowheads="1"/>
            </p:cNvSpPr>
            <p:nvPr/>
          </p:nvSpPr>
          <p:spPr bwMode="auto">
            <a:xfrm>
              <a:off x="3500430" y="4854589"/>
              <a:ext cx="151606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vating performance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8204" name="Rectangle 27"/>
            <p:cNvSpPr>
              <a:spLocks noChangeArrowheads="1"/>
            </p:cNvSpPr>
            <p:nvPr/>
          </p:nvSpPr>
          <p:spPr bwMode="auto">
            <a:xfrm>
              <a:off x="3500430" y="5070489"/>
              <a:ext cx="151606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and  understanding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8205" name="Rectangle 28"/>
            <p:cNvSpPr>
              <a:spLocks noChangeArrowheads="1"/>
            </p:cNvSpPr>
            <p:nvPr/>
          </p:nvSpPr>
          <p:spPr bwMode="auto">
            <a:xfrm>
              <a:off x="3500430" y="5286389"/>
              <a:ext cx="15176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individual behavior,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8206" name="Rectangle 29"/>
            <p:cNvSpPr>
              <a:spLocks noChangeArrowheads="1"/>
            </p:cNvSpPr>
            <p:nvPr/>
          </p:nvSpPr>
          <p:spPr bwMode="auto">
            <a:xfrm>
              <a:off x="3500430" y="5500702"/>
              <a:ext cx="14668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groups and teams,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8207" name="Rectangle 30"/>
            <p:cNvSpPr>
              <a:spLocks noChangeArrowheads="1"/>
            </p:cNvSpPr>
            <p:nvPr/>
          </p:nvSpPr>
          <p:spPr bwMode="auto">
            <a:xfrm>
              <a:off x="3500430" y="5716602"/>
              <a:ext cx="11620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and leadership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25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268413"/>
            <a:ext cx="1951037" cy="11366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1800" smtClean="0"/>
              <a:t>An Integrative Framework of</a:t>
            </a:r>
            <a:br>
              <a:rPr lang="en-US" sz="1800" smtClean="0"/>
            </a:br>
            <a:r>
              <a:rPr lang="en-US" sz="1800" smtClean="0"/>
              <a:t>Management Perspectives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95513" y="1125538"/>
            <a:ext cx="6367462" cy="4560887"/>
            <a:chOff x="875" y="713"/>
            <a:chExt cx="4011" cy="2873"/>
          </a:xfrm>
        </p:grpSpPr>
        <p:sp>
          <p:nvSpPr>
            <p:cNvPr id="9221" name="Freeform 4"/>
            <p:cNvSpPr>
              <a:spLocks/>
            </p:cNvSpPr>
            <p:nvPr/>
          </p:nvSpPr>
          <p:spPr bwMode="auto">
            <a:xfrm>
              <a:off x="4836" y="713"/>
              <a:ext cx="50" cy="1031"/>
            </a:xfrm>
            <a:custGeom>
              <a:avLst/>
              <a:gdLst>
                <a:gd name="T0" fmla="*/ 50 w 50"/>
                <a:gd name="T1" fmla="*/ 1031 h 1031"/>
                <a:gd name="T2" fmla="*/ 50 w 50"/>
                <a:gd name="T3" fmla="*/ 49 h 1031"/>
                <a:gd name="T4" fmla="*/ 0 w 50"/>
                <a:gd name="T5" fmla="*/ 0 h 1031"/>
                <a:gd name="T6" fmla="*/ 0 w 50"/>
                <a:gd name="T7" fmla="*/ 981 h 1031"/>
                <a:gd name="T8" fmla="*/ 50 w 50"/>
                <a:gd name="T9" fmla="*/ 1031 h 10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031"/>
                <a:gd name="T17" fmla="*/ 50 w 50"/>
                <a:gd name="T18" fmla="*/ 1031 h 10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031">
                  <a:moveTo>
                    <a:pt x="50" y="1031"/>
                  </a:moveTo>
                  <a:lnTo>
                    <a:pt x="50" y="49"/>
                  </a:lnTo>
                  <a:lnTo>
                    <a:pt x="0" y="0"/>
                  </a:lnTo>
                  <a:lnTo>
                    <a:pt x="0" y="981"/>
                  </a:lnTo>
                  <a:lnTo>
                    <a:pt x="50" y="1031"/>
                  </a:lnTo>
                  <a:close/>
                </a:path>
              </a:pathLst>
            </a:custGeom>
            <a:solidFill>
              <a:srgbClr val="A2A8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22" name="Freeform 5"/>
            <p:cNvSpPr>
              <a:spLocks/>
            </p:cNvSpPr>
            <p:nvPr/>
          </p:nvSpPr>
          <p:spPr bwMode="auto">
            <a:xfrm>
              <a:off x="875" y="1694"/>
              <a:ext cx="4011" cy="50"/>
            </a:xfrm>
            <a:custGeom>
              <a:avLst/>
              <a:gdLst>
                <a:gd name="T0" fmla="*/ 3961 w 4011"/>
                <a:gd name="T1" fmla="*/ 0 h 50"/>
                <a:gd name="T2" fmla="*/ 0 w 4011"/>
                <a:gd name="T3" fmla="*/ 0 h 50"/>
                <a:gd name="T4" fmla="*/ 49 w 4011"/>
                <a:gd name="T5" fmla="*/ 50 h 50"/>
                <a:gd name="T6" fmla="*/ 4011 w 4011"/>
                <a:gd name="T7" fmla="*/ 50 h 50"/>
                <a:gd name="T8" fmla="*/ 3961 w 4011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11"/>
                <a:gd name="T16" fmla="*/ 0 h 50"/>
                <a:gd name="T17" fmla="*/ 4011 w 401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11" h="50">
                  <a:moveTo>
                    <a:pt x="3961" y="0"/>
                  </a:moveTo>
                  <a:lnTo>
                    <a:pt x="0" y="0"/>
                  </a:lnTo>
                  <a:lnTo>
                    <a:pt x="49" y="50"/>
                  </a:lnTo>
                  <a:lnTo>
                    <a:pt x="4011" y="50"/>
                  </a:lnTo>
                  <a:lnTo>
                    <a:pt x="3961" y="0"/>
                  </a:lnTo>
                  <a:close/>
                </a:path>
              </a:pathLst>
            </a:custGeom>
            <a:solidFill>
              <a:srgbClr val="868A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23" name="Rectangle 6"/>
            <p:cNvSpPr>
              <a:spLocks noChangeArrowheads="1"/>
            </p:cNvSpPr>
            <p:nvPr/>
          </p:nvSpPr>
          <p:spPr bwMode="auto">
            <a:xfrm>
              <a:off x="875" y="713"/>
              <a:ext cx="3961" cy="981"/>
            </a:xfrm>
            <a:prstGeom prst="rect">
              <a:avLst/>
            </a:prstGeom>
            <a:solidFill>
              <a:srgbClr val="BEC5E0"/>
            </a:solidFill>
            <a:ln w="4763">
              <a:solidFill>
                <a:srgbClr val="BEC5E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224" name="Rectangle 7"/>
            <p:cNvSpPr>
              <a:spLocks noChangeArrowheads="1"/>
            </p:cNvSpPr>
            <p:nvPr/>
          </p:nvSpPr>
          <p:spPr bwMode="auto">
            <a:xfrm>
              <a:off x="989" y="808"/>
              <a:ext cx="10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Systems Approach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9225" name="Rectangle 8"/>
            <p:cNvSpPr>
              <a:spLocks noChangeArrowheads="1"/>
            </p:cNvSpPr>
            <p:nvPr/>
          </p:nvSpPr>
          <p:spPr bwMode="auto">
            <a:xfrm>
              <a:off x="989" y="944"/>
              <a:ext cx="3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•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26" name="Rectangle 9"/>
            <p:cNvSpPr>
              <a:spLocks noChangeArrowheads="1"/>
            </p:cNvSpPr>
            <p:nvPr/>
          </p:nvSpPr>
          <p:spPr bwMode="auto">
            <a:xfrm>
              <a:off x="1063" y="944"/>
              <a:ext cx="59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Recognition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27" name="Rectangle 10"/>
            <p:cNvSpPr>
              <a:spLocks noChangeArrowheads="1"/>
            </p:cNvSpPr>
            <p:nvPr/>
          </p:nvSpPr>
          <p:spPr bwMode="auto">
            <a:xfrm>
              <a:off x="1682" y="944"/>
              <a:ext cx="49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of internal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28" name="Rectangle 11"/>
            <p:cNvSpPr>
              <a:spLocks noChangeArrowheads="1"/>
            </p:cNvSpPr>
            <p:nvPr/>
          </p:nvSpPr>
          <p:spPr bwMode="auto">
            <a:xfrm>
              <a:off x="1063" y="1080"/>
              <a:ext cx="9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interdependencies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29" name="Rectangle 12"/>
            <p:cNvSpPr>
              <a:spLocks noChangeArrowheads="1"/>
            </p:cNvSpPr>
            <p:nvPr/>
          </p:nvSpPr>
          <p:spPr bwMode="auto">
            <a:xfrm>
              <a:off x="989" y="1216"/>
              <a:ext cx="3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•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30" name="Rectangle 13"/>
            <p:cNvSpPr>
              <a:spLocks noChangeArrowheads="1"/>
            </p:cNvSpPr>
            <p:nvPr/>
          </p:nvSpPr>
          <p:spPr bwMode="auto">
            <a:xfrm>
              <a:off x="1063" y="1216"/>
              <a:ext cx="71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Recognition of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31" name="Rectangle 14"/>
            <p:cNvSpPr>
              <a:spLocks noChangeArrowheads="1"/>
            </p:cNvSpPr>
            <p:nvPr/>
          </p:nvSpPr>
          <p:spPr bwMode="auto">
            <a:xfrm>
              <a:off x="1063" y="1351"/>
              <a:ext cx="123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environmental influences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32" name="Rectangle 15"/>
            <p:cNvSpPr>
              <a:spLocks noChangeArrowheads="1"/>
            </p:cNvSpPr>
            <p:nvPr/>
          </p:nvSpPr>
          <p:spPr bwMode="auto">
            <a:xfrm>
              <a:off x="3289" y="808"/>
              <a:ext cx="13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Contingency Perspective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9233" name="Rectangle 16"/>
            <p:cNvSpPr>
              <a:spLocks noChangeArrowheads="1"/>
            </p:cNvSpPr>
            <p:nvPr/>
          </p:nvSpPr>
          <p:spPr bwMode="auto">
            <a:xfrm>
              <a:off x="3289" y="944"/>
              <a:ext cx="3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•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34" name="Rectangle 17"/>
            <p:cNvSpPr>
              <a:spLocks noChangeArrowheads="1"/>
            </p:cNvSpPr>
            <p:nvPr/>
          </p:nvSpPr>
          <p:spPr bwMode="auto">
            <a:xfrm>
              <a:off x="3363" y="944"/>
              <a:ext cx="59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Recognition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35" name="Rectangle 18"/>
            <p:cNvSpPr>
              <a:spLocks noChangeArrowheads="1"/>
            </p:cNvSpPr>
            <p:nvPr/>
          </p:nvSpPr>
          <p:spPr bwMode="auto">
            <a:xfrm>
              <a:off x="3982" y="944"/>
              <a:ext cx="81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of the situational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36" name="Rectangle 19"/>
            <p:cNvSpPr>
              <a:spLocks noChangeArrowheads="1"/>
            </p:cNvSpPr>
            <p:nvPr/>
          </p:nvSpPr>
          <p:spPr bwMode="auto">
            <a:xfrm>
              <a:off x="3363" y="1080"/>
              <a:ext cx="112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nature of management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37" name="Rectangle 20"/>
            <p:cNvSpPr>
              <a:spLocks noChangeArrowheads="1"/>
            </p:cNvSpPr>
            <p:nvPr/>
          </p:nvSpPr>
          <p:spPr bwMode="auto">
            <a:xfrm>
              <a:off x="3289" y="1216"/>
              <a:ext cx="3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•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38" name="Rectangle 21"/>
            <p:cNvSpPr>
              <a:spLocks noChangeArrowheads="1"/>
            </p:cNvSpPr>
            <p:nvPr/>
          </p:nvSpPr>
          <p:spPr bwMode="auto">
            <a:xfrm>
              <a:off x="3363" y="1216"/>
              <a:ext cx="111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Response to particular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39" name="Rectangle 22"/>
            <p:cNvSpPr>
              <a:spLocks noChangeArrowheads="1"/>
            </p:cNvSpPr>
            <p:nvPr/>
          </p:nvSpPr>
          <p:spPr bwMode="auto">
            <a:xfrm>
              <a:off x="3363" y="1351"/>
              <a:ext cx="128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characteristics of situation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40" name="Freeform 23"/>
            <p:cNvSpPr>
              <a:spLocks/>
            </p:cNvSpPr>
            <p:nvPr/>
          </p:nvSpPr>
          <p:spPr bwMode="auto">
            <a:xfrm>
              <a:off x="2100" y="1583"/>
              <a:ext cx="50" cy="1484"/>
            </a:xfrm>
            <a:custGeom>
              <a:avLst/>
              <a:gdLst>
                <a:gd name="T0" fmla="*/ 50 w 50"/>
                <a:gd name="T1" fmla="*/ 1484 h 1484"/>
                <a:gd name="T2" fmla="*/ 50 w 50"/>
                <a:gd name="T3" fmla="*/ 50 h 1484"/>
                <a:gd name="T4" fmla="*/ 0 w 50"/>
                <a:gd name="T5" fmla="*/ 0 h 1484"/>
                <a:gd name="T6" fmla="*/ 0 w 50"/>
                <a:gd name="T7" fmla="*/ 1435 h 1484"/>
                <a:gd name="T8" fmla="*/ 50 w 50"/>
                <a:gd name="T9" fmla="*/ 1484 h 1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1484"/>
                <a:gd name="T17" fmla="*/ 50 w 50"/>
                <a:gd name="T18" fmla="*/ 1484 h 1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1484">
                  <a:moveTo>
                    <a:pt x="50" y="1484"/>
                  </a:moveTo>
                  <a:lnTo>
                    <a:pt x="50" y="50"/>
                  </a:lnTo>
                  <a:lnTo>
                    <a:pt x="0" y="0"/>
                  </a:lnTo>
                  <a:lnTo>
                    <a:pt x="0" y="1435"/>
                  </a:lnTo>
                  <a:lnTo>
                    <a:pt x="50" y="1484"/>
                  </a:lnTo>
                  <a:close/>
                </a:path>
              </a:pathLst>
            </a:custGeom>
            <a:solidFill>
              <a:srgbClr val="99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41" name="Freeform 24"/>
            <p:cNvSpPr>
              <a:spLocks/>
            </p:cNvSpPr>
            <p:nvPr/>
          </p:nvSpPr>
          <p:spPr bwMode="auto">
            <a:xfrm>
              <a:off x="986" y="3018"/>
              <a:ext cx="1164" cy="49"/>
            </a:xfrm>
            <a:custGeom>
              <a:avLst/>
              <a:gdLst>
                <a:gd name="T0" fmla="*/ 1114 w 1164"/>
                <a:gd name="T1" fmla="*/ 0 h 49"/>
                <a:gd name="T2" fmla="*/ 0 w 1164"/>
                <a:gd name="T3" fmla="*/ 0 h 49"/>
                <a:gd name="T4" fmla="*/ 49 w 1164"/>
                <a:gd name="T5" fmla="*/ 49 h 49"/>
                <a:gd name="T6" fmla="*/ 1164 w 1164"/>
                <a:gd name="T7" fmla="*/ 49 h 49"/>
                <a:gd name="T8" fmla="*/ 1114 w 1164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4"/>
                <a:gd name="T16" fmla="*/ 0 h 49"/>
                <a:gd name="T17" fmla="*/ 1164 w 116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4" h="49">
                  <a:moveTo>
                    <a:pt x="1114" y="0"/>
                  </a:moveTo>
                  <a:lnTo>
                    <a:pt x="0" y="0"/>
                  </a:lnTo>
                  <a:lnTo>
                    <a:pt x="49" y="49"/>
                  </a:lnTo>
                  <a:lnTo>
                    <a:pt x="1164" y="49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7E9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42" name="Rectangle 25"/>
            <p:cNvSpPr>
              <a:spLocks noChangeArrowheads="1"/>
            </p:cNvSpPr>
            <p:nvPr/>
          </p:nvSpPr>
          <p:spPr bwMode="auto">
            <a:xfrm>
              <a:off x="986" y="1583"/>
              <a:ext cx="1114" cy="1435"/>
            </a:xfrm>
            <a:prstGeom prst="rect">
              <a:avLst/>
            </a:prstGeom>
            <a:solidFill>
              <a:srgbClr val="B3E2CD"/>
            </a:solidFill>
            <a:ln w="4763">
              <a:solidFill>
                <a:srgbClr val="B3E2CD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243" name="Freeform 26"/>
            <p:cNvSpPr>
              <a:spLocks/>
            </p:cNvSpPr>
            <p:nvPr/>
          </p:nvSpPr>
          <p:spPr bwMode="auto">
            <a:xfrm>
              <a:off x="3413" y="1583"/>
              <a:ext cx="49" cy="1484"/>
            </a:xfrm>
            <a:custGeom>
              <a:avLst/>
              <a:gdLst>
                <a:gd name="T0" fmla="*/ 49 w 49"/>
                <a:gd name="T1" fmla="*/ 1484 h 1484"/>
                <a:gd name="T2" fmla="*/ 49 w 49"/>
                <a:gd name="T3" fmla="*/ 50 h 1484"/>
                <a:gd name="T4" fmla="*/ 0 w 49"/>
                <a:gd name="T5" fmla="*/ 0 h 1484"/>
                <a:gd name="T6" fmla="*/ 0 w 49"/>
                <a:gd name="T7" fmla="*/ 1435 h 1484"/>
                <a:gd name="T8" fmla="*/ 49 w 49"/>
                <a:gd name="T9" fmla="*/ 1484 h 1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484"/>
                <a:gd name="T17" fmla="*/ 49 w 49"/>
                <a:gd name="T18" fmla="*/ 1484 h 1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484">
                  <a:moveTo>
                    <a:pt x="49" y="1484"/>
                  </a:moveTo>
                  <a:lnTo>
                    <a:pt x="49" y="50"/>
                  </a:lnTo>
                  <a:lnTo>
                    <a:pt x="0" y="0"/>
                  </a:lnTo>
                  <a:lnTo>
                    <a:pt x="0" y="1435"/>
                  </a:lnTo>
                  <a:lnTo>
                    <a:pt x="49" y="1484"/>
                  </a:lnTo>
                  <a:close/>
                </a:path>
              </a:pathLst>
            </a:custGeom>
            <a:solidFill>
              <a:srgbClr val="99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44" name="Freeform 27"/>
            <p:cNvSpPr>
              <a:spLocks/>
            </p:cNvSpPr>
            <p:nvPr/>
          </p:nvSpPr>
          <p:spPr bwMode="auto">
            <a:xfrm>
              <a:off x="2298" y="3018"/>
              <a:ext cx="1164" cy="49"/>
            </a:xfrm>
            <a:custGeom>
              <a:avLst/>
              <a:gdLst>
                <a:gd name="T0" fmla="*/ 1115 w 1164"/>
                <a:gd name="T1" fmla="*/ 0 h 49"/>
                <a:gd name="T2" fmla="*/ 0 w 1164"/>
                <a:gd name="T3" fmla="*/ 0 h 49"/>
                <a:gd name="T4" fmla="*/ 50 w 1164"/>
                <a:gd name="T5" fmla="*/ 49 h 49"/>
                <a:gd name="T6" fmla="*/ 1164 w 1164"/>
                <a:gd name="T7" fmla="*/ 49 h 49"/>
                <a:gd name="T8" fmla="*/ 1115 w 1164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4"/>
                <a:gd name="T16" fmla="*/ 0 h 49"/>
                <a:gd name="T17" fmla="*/ 1164 w 116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4" h="49">
                  <a:moveTo>
                    <a:pt x="1115" y="0"/>
                  </a:moveTo>
                  <a:lnTo>
                    <a:pt x="0" y="0"/>
                  </a:lnTo>
                  <a:lnTo>
                    <a:pt x="50" y="49"/>
                  </a:lnTo>
                  <a:lnTo>
                    <a:pt x="1164" y="49"/>
                  </a:lnTo>
                  <a:lnTo>
                    <a:pt x="1115" y="0"/>
                  </a:lnTo>
                  <a:close/>
                </a:path>
              </a:pathLst>
            </a:custGeom>
            <a:solidFill>
              <a:srgbClr val="7E9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45" name="Rectangle 28"/>
            <p:cNvSpPr>
              <a:spLocks noChangeArrowheads="1"/>
            </p:cNvSpPr>
            <p:nvPr/>
          </p:nvSpPr>
          <p:spPr bwMode="auto">
            <a:xfrm>
              <a:off x="2298" y="1583"/>
              <a:ext cx="1115" cy="1435"/>
            </a:xfrm>
            <a:prstGeom prst="rect">
              <a:avLst/>
            </a:prstGeom>
            <a:solidFill>
              <a:srgbClr val="B3E2CD"/>
            </a:solidFill>
            <a:ln w="4763">
              <a:solidFill>
                <a:srgbClr val="B3E2CD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246" name="Freeform 29"/>
            <p:cNvSpPr>
              <a:spLocks/>
            </p:cNvSpPr>
            <p:nvPr/>
          </p:nvSpPr>
          <p:spPr bwMode="auto">
            <a:xfrm>
              <a:off x="4725" y="1583"/>
              <a:ext cx="49" cy="1484"/>
            </a:xfrm>
            <a:custGeom>
              <a:avLst/>
              <a:gdLst>
                <a:gd name="T0" fmla="*/ 49 w 49"/>
                <a:gd name="T1" fmla="*/ 1484 h 1484"/>
                <a:gd name="T2" fmla="*/ 49 w 49"/>
                <a:gd name="T3" fmla="*/ 50 h 1484"/>
                <a:gd name="T4" fmla="*/ 0 w 49"/>
                <a:gd name="T5" fmla="*/ 0 h 1484"/>
                <a:gd name="T6" fmla="*/ 0 w 49"/>
                <a:gd name="T7" fmla="*/ 1435 h 1484"/>
                <a:gd name="T8" fmla="*/ 49 w 49"/>
                <a:gd name="T9" fmla="*/ 1484 h 1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1484"/>
                <a:gd name="T17" fmla="*/ 49 w 49"/>
                <a:gd name="T18" fmla="*/ 1484 h 1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1484">
                  <a:moveTo>
                    <a:pt x="49" y="1484"/>
                  </a:moveTo>
                  <a:lnTo>
                    <a:pt x="49" y="50"/>
                  </a:lnTo>
                  <a:lnTo>
                    <a:pt x="0" y="0"/>
                  </a:lnTo>
                  <a:lnTo>
                    <a:pt x="0" y="1435"/>
                  </a:lnTo>
                  <a:lnTo>
                    <a:pt x="49" y="1484"/>
                  </a:lnTo>
                  <a:close/>
                </a:path>
              </a:pathLst>
            </a:custGeom>
            <a:solidFill>
              <a:srgbClr val="99C0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47" name="Rectangle 30"/>
            <p:cNvSpPr>
              <a:spLocks noChangeArrowheads="1"/>
            </p:cNvSpPr>
            <p:nvPr/>
          </p:nvSpPr>
          <p:spPr bwMode="auto">
            <a:xfrm>
              <a:off x="986" y="3215"/>
              <a:ext cx="3739" cy="321"/>
            </a:xfrm>
            <a:prstGeom prst="rect">
              <a:avLst/>
            </a:prstGeom>
            <a:solidFill>
              <a:srgbClr val="FEE679"/>
            </a:solidFill>
            <a:ln w="4763">
              <a:solidFill>
                <a:srgbClr val="FEE679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248" name="Freeform 31"/>
            <p:cNvSpPr>
              <a:spLocks/>
            </p:cNvSpPr>
            <p:nvPr/>
          </p:nvSpPr>
          <p:spPr bwMode="auto">
            <a:xfrm>
              <a:off x="986" y="3536"/>
              <a:ext cx="3788" cy="50"/>
            </a:xfrm>
            <a:custGeom>
              <a:avLst/>
              <a:gdLst>
                <a:gd name="T0" fmla="*/ 3739 w 3788"/>
                <a:gd name="T1" fmla="*/ 0 h 50"/>
                <a:gd name="T2" fmla="*/ 0 w 3788"/>
                <a:gd name="T3" fmla="*/ 0 h 50"/>
                <a:gd name="T4" fmla="*/ 49 w 3788"/>
                <a:gd name="T5" fmla="*/ 50 h 50"/>
                <a:gd name="T6" fmla="*/ 3788 w 3788"/>
                <a:gd name="T7" fmla="*/ 50 h 50"/>
                <a:gd name="T8" fmla="*/ 3739 w 3788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8"/>
                <a:gd name="T16" fmla="*/ 0 h 50"/>
                <a:gd name="T17" fmla="*/ 3788 w 3788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8" h="50">
                  <a:moveTo>
                    <a:pt x="3739" y="0"/>
                  </a:moveTo>
                  <a:lnTo>
                    <a:pt x="0" y="0"/>
                  </a:lnTo>
                  <a:lnTo>
                    <a:pt x="49" y="50"/>
                  </a:lnTo>
                  <a:lnTo>
                    <a:pt x="3788" y="50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B3A2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49" name="Freeform 32"/>
            <p:cNvSpPr>
              <a:spLocks/>
            </p:cNvSpPr>
            <p:nvPr/>
          </p:nvSpPr>
          <p:spPr bwMode="auto">
            <a:xfrm>
              <a:off x="4725" y="3215"/>
              <a:ext cx="49" cy="371"/>
            </a:xfrm>
            <a:custGeom>
              <a:avLst/>
              <a:gdLst>
                <a:gd name="T0" fmla="*/ 49 w 49"/>
                <a:gd name="T1" fmla="*/ 371 h 371"/>
                <a:gd name="T2" fmla="*/ 49 w 49"/>
                <a:gd name="T3" fmla="*/ 50 h 371"/>
                <a:gd name="T4" fmla="*/ 0 w 49"/>
                <a:gd name="T5" fmla="*/ 0 h 371"/>
                <a:gd name="T6" fmla="*/ 0 w 49"/>
                <a:gd name="T7" fmla="*/ 321 h 371"/>
                <a:gd name="T8" fmla="*/ 49 w 49"/>
                <a:gd name="T9" fmla="*/ 371 h 3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71"/>
                <a:gd name="T17" fmla="*/ 49 w 49"/>
                <a:gd name="T18" fmla="*/ 371 h 3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71">
                  <a:moveTo>
                    <a:pt x="49" y="371"/>
                  </a:moveTo>
                  <a:lnTo>
                    <a:pt x="49" y="50"/>
                  </a:lnTo>
                  <a:lnTo>
                    <a:pt x="0" y="0"/>
                  </a:lnTo>
                  <a:lnTo>
                    <a:pt x="0" y="321"/>
                  </a:lnTo>
                  <a:lnTo>
                    <a:pt x="49" y="371"/>
                  </a:lnTo>
                  <a:close/>
                </a:path>
              </a:pathLst>
            </a:custGeom>
            <a:solidFill>
              <a:srgbClr val="D8C4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50" name="Freeform 33"/>
            <p:cNvSpPr>
              <a:spLocks/>
            </p:cNvSpPr>
            <p:nvPr/>
          </p:nvSpPr>
          <p:spPr bwMode="auto">
            <a:xfrm>
              <a:off x="3611" y="3018"/>
              <a:ext cx="1163" cy="49"/>
            </a:xfrm>
            <a:custGeom>
              <a:avLst/>
              <a:gdLst>
                <a:gd name="T0" fmla="*/ 1114 w 1163"/>
                <a:gd name="T1" fmla="*/ 0 h 49"/>
                <a:gd name="T2" fmla="*/ 0 w 1163"/>
                <a:gd name="T3" fmla="*/ 0 h 49"/>
                <a:gd name="T4" fmla="*/ 49 w 1163"/>
                <a:gd name="T5" fmla="*/ 49 h 49"/>
                <a:gd name="T6" fmla="*/ 1163 w 1163"/>
                <a:gd name="T7" fmla="*/ 49 h 49"/>
                <a:gd name="T8" fmla="*/ 1114 w 1163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3"/>
                <a:gd name="T16" fmla="*/ 0 h 49"/>
                <a:gd name="T17" fmla="*/ 1163 w 1163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3" h="49">
                  <a:moveTo>
                    <a:pt x="1114" y="0"/>
                  </a:moveTo>
                  <a:lnTo>
                    <a:pt x="0" y="0"/>
                  </a:lnTo>
                  <a:lnTo>
                    <a:pt x="49" y="49"/>
                  </a:lnTo>
                  <a:lnTo>
                    <a:pt x="1163" y="49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7E9E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51" name="Rectangle 34"/>
            <p:cNvSpPr>
              <a:spLocks noChangeArrowheads="1"/>
            </p:cNvSpPr>
            <p:nvPr/>
          </p:nvSpPr>
          <p:spPr bwMode="auto">
            <a:xfrm>
              <a:off x="3611" y="1583"/>
              <a:ext cx="1114" cy="1435"/>
            </a:xfrm>
            <a:prstGeom prst="rect">
              <a:avLst/>
            </a:prstGeom>
            <a:solidFill>
              <a:srgbClr val="B3E2CD"/>
            </a:solidFill>
            <a:ln w="4763">
              <a:solidFill>
                <a:srgbClr val="B3E2CD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d-ID" altLang="id-ID" sz="2400" b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9252" name="Freeform 35"/>
            <p:cNvSpPr>
              <a:spLocks/>
            </p:cNvSpPr>
            <p:nvPr/>
          </p:nvSpPr>
          <p:spPr bwMode="auto">
            <a:xfrm>
              <a:off x="2824" y="3154"/>
              <a:ext cx="65" cy="61"/>
            </a:xfrm>
            <a:custGeom>
              <a:avLst/>
              <a:gdLst>
                <a:gd name="T0" fmla="*/ 65 w 65"/>
                <a:gd name="T1" fmla="*/ 0 h 61"/>
                <a:gd name="T2" fmla="*/ 31 w 65"/>
                <a:gd name="T3" fmla="*/ 61 h 61"/>
                <a:gd name="T4" fmla="*/ 0 w 65"/>
                <a:gd name="T5" fmla="*/ 0 h 61"/>
                <a:gd name="T6" fmla="*/ 65 w 65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1"/>
                <a:gd name="T14" fmla="*/ 65 w 65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1">
                  <a:moveTo>
                    <a:pt x="65" y="0"/>
                  </a:moveTo>
                  <a:lnTo>
                    <a:pt x="31" y="61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53" name="Line 36"/>
            <p:cNvSpPr>
              <a:spLocks noChangeShapeType="1"/>
            </p:cNvSpPr>
            <p:nvPr/>
          </p:nvSpPr>
          <p:spPr bwMode="auto">
            <a:xfrm>
              <a:off x="2855" y="3043"/>
              <a:ext cx="1" cy="129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54" name="Freeform 37"/>
            <p:cNvSpPr>
              <a:spLocks/>
            </p:cNvSpPr>
            <p:nvPr/>
          </p:nvSpPr>
          <p:spPr bwMode="auto">
            <a:xfrm>
              <a:off x="4137" y="3154"/>
              <a:ext cx="65" cy="61"/>
            </a:xfrm>
            <a:custGeom>
              <a:avLst/>
              <a:gdLst>
                <a:gd name="T0" fmla="*/ 65 w 65"/>
                <a:gd name="T1" fmla="*/ 0 h 61"/>
                <a:gd name="T2" fmla="*/ 31 w 65"/>
                <a:gd name="T3" fmla="*/ 61 h 61"/>
                <a:gd name="T4" fmla="*/ 0 w 65"/>
                <a:gd name="T5" fmla="*/ 0 h 61"/>
                <a:gd name="T6" fmla="*/ 65 w 65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1"/>
                <a:gd name="T14" fmla="*/ 65 w 65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1">
                  <a:moveTo>
                    <a:pt x="65" y="0"/>
                  </a:moveTo>
                  <a:lnTo>
                    <a:pt x="31" y="61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55" name="Line 38"/>
            <p:cNvSpPr>
              <a:spLocks noChangeShapeType="1"/>
            </p:cNvSpPr>
            <p:nvPr/>
          </p:nvSpPr>
          <p:spPr bwMode="auto">
            <a:xfrm>
              <a:off x="4168" y="3043"/>
              <a:ext cx="1" cy="129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56" name="Freeform 39"/>
            <p:cNvSpPr>
              <a:spLocks/>
            </p:cNvSpPr>
            <p:nvPr/>
          </p:nvSpPr>
          <p:spPr bwMode="auto">
            <a:xfrm>
              <a:off x="1512" y="3154"/>
              <a:ext cx="65" cy="61"/>
            </a:xfrm>
            <a:custGeom>
              <a:avLst/>
              <a:gdLst>
                <a:gd name="T0" fmla="*/ 65 w 65"/>
                <a:gd name="T1" fmla="*/ 0 h 61"/>
                <a:gd name="T2" fmla="*/ 31 w 65"/>
                <a:gd name="T3" fmla="*/ 61 h 61"/>
                <a:gd name="T4" fmla="*/ 0 w 65"/>
                <a:gd name="T5" fmla="*/ 0 h 61"/>
                <a:gd name="T6" fmla="*/ 65 w 65"/>
                <a:gd name="T7" fmla="*/ 0 h 6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1"/>
                <a:gd name="T14" fmla="*/ 65 w 65"/>
                <a:gd name="T15" fmla="*/ 61 h 6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1">
                  <a:moveTo>
                    <a:pt x="65" y="0"/>
                  </a:moveTo>
                  <a:lnTo>
                    <a:pt x="31" y="61"/>
                  </a:lnTo>
                  <a:lnTo>
                    <a:pt x="0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57" name="Line 40"/>
            <p:cNvSpPr>
              <a:spLocks noChangeShapeType="1"/>
            </p:cNvSpPr>
            <p:nvPr/>
          </p:nvSpPr>
          <p:spPr bwMode="auto">
            <a:xfrm>
              <a:off x="1543" y="3043"/>
              <a:ext cx="1" cy="129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9258" name="Rectangle 41"/>
            <p:cNvSpPr>
              <a:spLocks noChangeArrowheads="1"/>
            </p:cNvSpPr>
            <p:nvPr/>
          </p:nvSpPr>
          <p:spPr bwMode="auto">
            <a:xfrm>
              <a:off x="1091" y="1663"/>
              <a:ext cx="48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Classical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9259" name="Rectangle 42"/>
            <p:cNvSpPr>
              <a:spLocks noChangeArrowheads="1"/>
            </p:cNvSpPr>
            <p:nvPr/>
          </p:nvSpPr>
          <p:spPr bwMode="auto">
            <a:xfrm>
              <a:off x="1091" y="1799"/>
              <a:ext cx="68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Management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9260" name="Rectangle 43"/>
            <p:cNvSpPr>
              <a:spLocks noChangeArrowheads="1"/>
            </p:cNvSpPr>
            <p:nvPr/>
          </p:nvSpPr>
          <p:spPr bwMode="auto">
            <a:xfrm>
              <a:off x="1091" y="1932"/>
              <a:ext cx="68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Perspectives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9261" name="Rectangle 44"/>
            <p:cNvSpPr>
              <a:spLocks noChangeArrowheads="1"/>
            </p:cNvSpPr>
            <p:nvPr/>
          </p:nvSpPr>
          <p:spPr bwMode="auto">
            <a:xfrm>
              <a:off x="1091" y="2067"/>
              <a:ext cx="58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Methods for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62" name="Rectangle 45"/>
            <p:cNvSpPr>
              <a:spLocks noChangeArrowheads="1"/>
            </p:cNvSpPr>
            <p:nvPr/>
          </p:nvSpPr>
          <p:spPr bwMode="auto">
            <a:xfrm>
              <a:off x="1091" y="2203"/>
              <a:ext cx="51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enhancing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63" name="Rectangle 46"/>
            <p:cNvSpPr>
              <a:spLocks noChangeArrowheads="1"/>
            </p:cNvSpPr>
            <p:nvPr/>
          </p:nvSpPr>
          <p:spPr bwMode="auto">
            <a:xfrm>
              <a:off x="1091" y="2339"/>
              <a:ext cx="68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efficiency and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64" name="Rectangle 47"/>
            <p:cNvSpPr>
              <a:spLocks noChangeArrowheads="1"/>
            </p:cNvSpPr>
            <p:nvPr/>
          </p:nvSpPr>
          <p:spPr bwMode="auto">
            <a:xfrm>
              <a:off x="1091" y="2475"/>
              <a:ext cx="9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facilitating planning,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65" name="Rectangle 48"/>
            <p:cNvSpPr>
              <a:spLocks noChangeArrowheads="1"/>
            </p:cNvSpPr>
            <p:nvPr/>
          </p:nvSpPr>
          <p:spPr bwMode="auto">
            <a:xfrm>
              <a:off x="1091" y="2610"/>
              <a:ext cx="76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organizing, and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66" name="Rectangle 49"/>
            <p:cNvSpPr>
              <a:spLocks noChangeArrowheads="1"/>
            </p:cNvSpPr>
            <p:nvPr/>
          </p:nvSpPr>
          <p:spPr bwMode="auto">
            <a:xfrm>
              <a:off x="1091" y="2746"/>
              <a:ext cx="50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controlling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67" name="Rectangle 50"/>
            <p:cNvSpPr>
              <a:spLocks noChangeArrowheads="1"/>
            </p:cNvSpPr>
            <p:nvPr/>
          </p:nvSpPr>
          <p:spPr bwMode="auto">
            <a:xfrm>
              <a:off x="2403" y="1663"/>
              <a:ext cx="57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Behavioral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9268" name="Rectangle 51"/>
            <p:cNvSpPr>
              <a:spLocks noChangeArrowheads="1"/>
            </p:cNvSpPr>
            <p:nvPr/>
          </p:nvSpPr>
          <p:spPr bwMode="auto">
            <a:xfrm>
              <a:off x="2403" y="1799"/>
              <a:ext cx="68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Management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9269" name="Rectangle 52"/>
            <p:cNvSpPr>
              <a:spLocks noChangeArrowheads="1"/>
            </p:cNvSpPr>
            <p:nvPr/>
          </p:nvSpPr>
          <p:spPr bwMode="auto">
            <a:xfrm>
              <a:off x="2403" y="1932"/>
              <a:ext cx="68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Perspectives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9270" name="Rectangle 53"/>
            <p:cNvSpPr>
              <a:spLocks noChangeArrowheads="1"/>
            </p:cNvSpPr>
            <p:nvPr/>
          </p:nvSpPr>
          <p:spPr bwMode="auto">
            <a:xfrm>
              <a:off x="2403" y="2067"/>
              <a:ext cx="8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Insights for moti-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71" name="Rectangle 54"/>
            <p:cNvSpPr>
              <a:spLocks noChangeArrowheads="1"/>
            </p:cNvSpPr>
            <p:nvPr/>
          </p:nvSpPr>
          <p:spPr bwMode="auto">
            <a:xfrm>
              <a:off x="2403" y="2203"/>
              <a:ext cx="9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vating performance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72" name="Rectangle 55"/>
            <p:cNvSpPr>
              <a:spLocks noChangeArrowheads="1"/>
            </p:cNvSpPr>
            <p:nvPr/>
          </p:nvSpPr>
          <p:spPr bwMode="auto">
            <a:xfrm>
              <a:off x="2403" y="2339"/>
              <a:ext cx="95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and  understanding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73" name="Rectangle 56"/>
            <p:cNvSpPr>
              <a:spLocks noChangeArrowheads="1"/>
            </p:cNvSpPr>
            <p:nvPr/>
          </p:nvSpPr>
          <p:spPr bwMode="auto">
            <a:xfrm>
              <a:off x="2403" y="2475"/>
              <a:ext cx="9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individual behavior,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74" name="Rectangle 57"/>
            <p:cNvSpPr>
              <a:spLocks noChangeArrowheads="1"/>
            </p:cNvSpPr>
            <p:nvPr/>
          </p:nvSpPr>
          <p:spPr bwMode="auto">
            <a:xfrm>
              <a:off x="2403" y="2610"/>
              <a:ext cx="92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groups and teams,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75" name="Rectangle 58"/>
            <p:cNvSpPr>
              <a:spLocks noChangeArrowheads="1"/>
            </p:cNvSpPr>
            <p:nvPr/>
          </p:nvSpPr>
          <p:spPr bwMode="auto">
            <a:xfrm>
              <a:off x="2403" y="2746"/>
              <a:ext cx="73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and leadership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76" name="Rectangle 59"/>
            <p:cNvSpPr>
              <a:spLocks noChangeArrowheads="1"/>
            </p:cNvSpPr>
            <p:nvPr/>
          </p:nvSpPr>
          <p:spPr bwMode="auto">
            <a:xfrm>
              <a:off x="3737" y="1663"/>
              <a:ext cx="644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Quantitative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9277" name="Rectangle 60"/>
            <p:cNvSpPr>
              <a:spLocks noChangeArrowheads="1"/>
            </p:cNvSpPr>
            <p:nvPr/>
          </p:nvSpPr>
          <p:spPr bwMode="auto">
            <a:xfrm>
              <a:off x="3737" y="1799"/>
              <a:ext cx="68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Management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9278" name="Rectangle 61"/>
            <p:cNvSpPr>
              <a:spLocks noChangeArrowheads="1"/>
            </p:cNvSpPr>
            <p:nvPr/>
          </p:nvSpPr>
          <p:spPr bwMode="auto">
            <a:xfrm>
              <a:off x="3737" y="1932"/>
              <a:ext cx="689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Perspectives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  <p:sp>
          <p:nvSpPr>
            <p:cNvPr id="9279" name="Rectangle 62"/>
            <p:cNvSpPr>
              <a:spLocks noChangeArrowheads="1"/>
            </p:cNvSpPr>
            <p:nvPr/>
          </p:nvSpPr>
          <p:spPr bwMode="auto">
            <a:xfrm>
              <a:off x="3737" y="2067"/>
              <a:ext cx="738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Techniques for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80" name="Rectangle 63"/>
            <p:cNvSpPr>
              <a:spLocks noChangeArrowheads="1"/>
            </p:cNvSpPr>
            <p:nvPr/>
          </p:nvSpPr>
          <p:spPr bwMode="auto">
            <a:xfrm>
              <a:off x="3737" y="2203"/>
              <a:ext cx="925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improving decision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81" name="Rectangle 64"/>
            <p:cNvSpPr>
              <a:spLocks noChangeArrowheads="1"/>
            </p:cNvSpPr>
            <p:nvPr/>
          </p:nvSpPr>
          <p:spPr bwMode="auto">
            <a:xfrm>
              <a:off x="3737" y="2339"/>
              <a:ext cx="85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making, resource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82" name="Rectangle 65"/>
            <p:cNvSpPr>
              <a:spLocks noChangeArrowheads="1"/>
            </p:cNvSpPr>
            <p:nvPr/>
          </p:nvSpPr>
          <p:spPr bwMode="auto">
            <a:xfrm>
              <a:off x="3737" y="2475"/>
              <a:ext cx="72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allocation, and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83" name="Rectangle 66"/>
            <p:cNvSpPr>
              <a:spLocks noChangeArrowheads="1"/>
            </p:cNvSpPr>
            <p:nvPr/>
          </p:nvSpPr>
          <p:spPr bwMode="auto">
            <a:xfrm>
              <a:off x="3737" y="2610"/>
              <a:ext cx="52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 b="0">
                  <a:solidFill>
                    <a:srgbClr val="000000"/>
                  </a:solidFill>
                </a:rPr>
                <a:t>operations</a:t>
              </a:r>
              <a:endParaRPr lang="en-US" altLang="id-ID" sz="1400" b="0">
                <a:solidFill>
                  <a:schemeClr val="tx1"/>
                </a:solidFill>
              </a:endParaRPr>
            </a:p>
          </p:txBody>
        </p:sp>
        <p:sp>
          <p:nvSpPr>
            <p:cNvPr id="9284" name="Rectangle 67"/>
            <p:cNvSpPr>
              <a:spLocks noChangeArrowheads="1"/>
            </p:cNvSpPr>
            <p:nvPr/>
          </p:nvSpPr>
          <p:spPr bwMode="auto">
            <a:xfrm>
              <a:off x="1989" y="3302"/>
              <a:ext cx="187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rgbClr val="333399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 b="1">
                  <a:solidFill>
                    <a:srgbClr val="996633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d-ID" sz="1400">
                  <a:solidFill>
                    <a:srgbClr val="000000"/>
                  </a:solidFill>
                </a:rPr>
                <a:t>Effective and efficient management</a:t>
              </a:r>
              <a:endParaRPr lang="en-US" altLang="id-ID" sz="1400">
                <a:solidFill>
                  <a:schemeClr val="tx1"/>
                </a:solidFill>
              </a:endParaRPr>
            </a:p>
          </p:txBody>
        </p:sp>
      </p:grpSp>
      <p:sp>
        <p:nvSpPr>
          <p:cNvPr id="383044" name="Rectangle 68"/>
          <p:cNvSpPr>
            <a:spLocks noChangeArrowheads="1"/>
          </p:cNvSpPr>
          <p:nvPr/>
        </p:nvSpPr>
        <p:spPr bwMode="blackWhite">
          <a:xfrm>
            <a:off x="250825" y="3284538"/>
            <a:ext cx="195103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37160" bIns="137160" anchor="ctr" anchorCtr="1"/>
          <a:lstStyle/>
          <a:p>
            <a:pPr algn="ctr">
              <a:defRPr/>
            </a:pPr>
            <a:r>
              <a:rPr lang="en-US" sz="1800" b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Universal Management Perspectives</a:t>
            </a:r>
          </a:p>
        </p:txBody>
      </p:sp>
    </p:spTree>
    <p:extLst>
      <p:ext uri="{BB962C8B-B14F-4D97-AF65-F5344CB8AC3E}">
        <p14:creationId xmlns:p14="http://schemas.microsoft.com/office/powerpoint/2010/main" val="315861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6767512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2000" b="1" u="sng" smtClean="0"/>
              <a:t>THE MANAGEMENT PERSPECTIVE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id-ID" sz="2000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600" b="1" smtClean="0"/>
              <a:t>	THE UNIVERSAL MANAGEMENT PERSPECTIVE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b="1" smtClean="0"/>
              <a:t> 		Classical</a:t>
            </a:r>
            <a:endParaRPr lang="en-US" altLang="id-ID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smtClean="0"/>
              <a:t>			Scientific Management</a:t>
            </a:r>
            <a:endParaRPr lang="en-US" altLang="id-ID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smtClean="0"/>
              <a:t>			Administrative Management</a:t>
            </a:r>
            <a:endParaRPr lang="en-US" altLang="id-ID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smtClean="0"/>
              <a:t>	 </a:t>
            </a:r>
            <a:endParaRPr lang="en-US" altLang="id-ID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b="1" smtClean="0">
                <a:latin typeface="Comic Sans MS" pitchFamily="66" charset="0"/>
              </a:rPr>
              <a:t>		Behavioral</a:t>
            </a:r>
            <a:endParaRPr lang="en-US" altLang="id-ID" sz="1800" b="1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smtClean="0"/>
              <a:t>			Hawthorn Study</a:t>
            </a:r>
            <a:endParaRPr lang="en-US" altLang="id-ID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smtClean="0"/>
              <a:t>			The Human Relations Movement</a:t>
            </a:r>
            <a:endParaRPr lang="en-US" altLang="id-ID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smtClean="0"/>
              <a:t>			Organizational Behavior</a:t>
            </a:r>
            <a:endParaRPr lang="en-US" altLang="id-ID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smtClean="0"/>
              <a:t>        </a:t>
            </a:r>
            <a:endParaRPr lang="en-US" altLang="id-ID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b="1" smtClean="0">
                <a:latin typeface="Comic Sans MS" pitchFamily="66" charset="0"/>
                <a:cs typeface="Times New Roman" pitchFamily="18" charset="0"/>
              </a:rPr>
              <a:t>		Quantitative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smtClean="0"/>
              <a:t>			Management Science</a:t>
            </a:r>
            <a:endParaRPr lang="en-US" altLang="id-ID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smtClean="0"/>
              <a:t>			Operation Management</a:t>
            </a:r>
            <a:endParaRPr lang="en-US" altLang="id-ID" sz="18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smtClean="0">
                <a:latin typeface="Comic Sans MS" pitchFamily="66" charset="0"/>
                <a:cs typeface="Times New Roman" pitchFamily="18" charset="0"/>
              </a:rPr>
              <a:t>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600" b="1" smtClean="0"/>
              <a:t>	INTEGRATING PERSPECTIVES FOR MANAGERS</a:t>
            </a:r>
            <a:endParaRPr lang="en-US" altLang="id-ID" sz="16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smtClean="0"/>
              <a:t>		</a:t>
            </a:r>
            <a:r>
              <a:rPr lang="en-US" altLang="id-ID" sz="1800" b="1" smtClean="0"/>
              <a:t> System Approach</a:t>
            </a:r>
            <a:endParaRPr lang="en-US" altLang="id-ID" sz="1800" b="1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d-ID" sz="1800" smtClean="0">
                <a:latin typeface="Comic Sans MS" pitchFamily="66" charset="0"/>
                <a:cs typeface="Times New Roman" pitchFamily="18" charset="0"/>
              </a:rPr>
              <a:t>		</a:t>
            </a:r>
            <a:r>
              <a:rPr lang="en-US" altLang="id-ID" sz="1800" b="1" smtClean="0"/>
              <a:t> Contingency Theory</a:t>
            </a:r>
            <a:r>
              <a:rPr lang="en-US" altLang="id-ID" sz="18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495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/>
              <a:t>Classical Management Branches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id-ID" smtClean="0">
                <a:latin typeface="Times New Roman" pitchFamily="18" charset="0"/>
                <a:cs typeface="Times New Roman" pitchFamily="18" charset="0"/>
              </a:rPr>
              <a:t>Scientific Management</a:t>
            </a:r>
          </a:p>
          <a:p>
            <a:pPr eaLnBrk="1" hangingPunct="1">
              <a:buFontTx/>
              <a:buNone/>
            </a:pPr>
            <a:r>
              <a:rPr lang="en-US" altLang="id-ID" smtClean="0">
                <a:latin typeface="Times New Roman" pitchFamily="18" charset="0"/>
                <a:cs typeface="Times New Roman" pitchFamily="18" charset="0"/>
              </a:rPr>
              <a:t>   Increasing the efficiency of the  individual worker</a:t>
            </a:r>
          </a:p>
          <a:p>
            <a:pPr eaLnBrk="1" hangingPunct="1"/>
            <a:endParaRPr lang="en-US" altLang="id-ID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id-ID" smtClean="0">
                <a:latin typeface="Times New Roman" pitchFamily="18" charset="0"/>
                <a:cs typeface="Times New Roman" pitchFamily="18" charset="0"/>
              </a:rPr>
              <a:t>Administrative Management</a:t>
            </a:r>
          </a:p>
          <a:p>
            <a:pPr eaLnBrk="1" hangingPunct="1">
              <a:buFontTx/>
              <a:buNone/>
            </a:pPr>
            <a:r>
              <a:rPr lang="en-US" altLang="id-ID" smtClean="0">
                <a:latin typeface="Times New Roman" pitchFamily="18" charset="0"/>
                <a:cs typeface="Times New Roman" pitchFamily="18" charset="0"/>
              </a:rPr>
              <a:t>    Focuses on managing the total organization</a:t>
            </a:r>
            <a:endParaRPr lang="en-US" altLang="id-ID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3675" y="1219200"/>
            <a:ext cx="2711450" cy="2438400"/>
          </a:xfrm>
        </p:spPr>
      </p:pic>
      <p:pic>
        <p:nvPicPr>
          <p:cNvPr id="11269" name="Picture 10" descr="MgmtStruc20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3860800"/>
            <a:ext cx="3251200" cy="2139950"/>
          </a:xfrm>
        </p:spPr>
      </p:pic>
    </p:spTree>
    <p:extLst>
      <p:ext uri="{BB962C8B-B14F-4D97-AF65-F5344CB8AC3E}">
        <p14:creationId xmlns:p14="http://schemas.microsoft.com/office/powerpoint/2010/main" val="394309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Scientific Management Perspective</a:t>
            </a:r>
          </a:p>
        </p:txBody>
      </p:sp>
      <p:pic>
        <p:nvPicPr>
          <p:cNvPr id="12291" name="Picture 3" descr="Fredrick Tayl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341438"/>
            <a:ext cx="1851025" cy="2078037"/>
          </a:xfrm>
        </p:spPr>
      </p:pic>
      <p:pic>
        <p:nvPicPr>
          <p:cNvPr id="12292" name="Picture 4" descr="Frank and Lillian Gilbret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341438"/>
            <a:ext cx="1828800" cy="2011362"/>
          </a:xfrm>
        </p:spPr>
      </p:pic>
      <p:pic>
        <p:nvPicPr>
          <p:cNvPr id="12293" name="Picture 5" descr="Henry_Gant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4149725"/>
            <a:ext cx="1728787" cy="1985963"/>
          </a:xfrm>
        </p:spPr>
      </p:pic>
      <p:pic>
        <p:nvPicPr>
          <p:cNvPr id="12294" name="Picture 6" descr="Harrington Emers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4149725"/>
            <a:ext cx="1800225" cy="2027238"/>
          </a:xfrm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187450" y="3429000"/>
            <a:ext cx="68405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Fredrick Taylor                                                       Frank and Lillian Gilbreth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258888" y="6165850"/>
            <a:ext cx="6840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333399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 b="1">
                <a:solidFill>
                  <a:srgbClr val="996633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400">
                <a:solidFill>
                  <a:schemeClr val="tx1"/>
                </a:solidFill>
                <a:latin typeface="Times New Roman" pitchFamily="18" charset="0"/>
              </a:rPr>
              <a:t>     Henry Gantt                                                            Harrington Emerson</a:t>
            </a:r>
          </a:p>
        </p:txBody>
      </p:sp>
    </p:spTree>
    <p:extLst>
      <p:ext uri="{BB962C8B-B14F-4D97-AF65-F5344CB8AC3E}">
        <p14:creationId xmlns:p14="http://schemas.microsoft.com/office/powerpoint/2010/main" val="179470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1364</Words>
  <Application>Microsoft Office PowerPoint</Application>
  <PresentationFormat>On-screen Show (4:3)</PresentationFormat>
  <Paragraphs>447</Paragraphs>
  <Slides>44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SEJARAH ILMU MANAJEMEN  SDM</vt:lpstr>
      <vt:lpstr>How to increase productivity?</vt:lpstr>
      <vt:lpstr>How to increase productivity?</vt:lpstr>
      <vt:lpstr>Management Perspective</vt:lpstr>
      <vt:lpstr>Management Perspectives</vt:lpstr>
      <vt:lpstr>An Integrative Framework of Management Perspectives</vt:lpstr>
      <vt:lpstr>PowerPoint Presentation</vt:lpstr>
      <vt:lpstr>Classical Management Branches</vt:lpstr>
      <vt:lpstr>Scientific Management Perspective</vt:lpstr>
      <vt:lpstr>Fredrick Taylor</vt:lpstr>
      <vt:lpstr>Frank and Lillian Gilbreth</vt:lpstr>
      <vt:lpstr>Henry Gantt</vt:lpstr>
      <vt:lpstr>PowerPoint Presentation</vt:lpstr>
      <vt:lpstr>Harrington Emerson</vt:lpstr>
      <vt:lpstr>How would the scientific mgt scholars improve the productivity of workers at Bapco?</vt:lpstr>
      <vt:lpstr>How would the following scientific management scholars improve the productivity of workers at Bapco?</vt:lpstr>
      <vt:lpstr>Classical Management Branches</vt:lpstr>
      <vt:lpstr>Administrative Management</vt:lpstr>
      <vt:lpstr>Administrative Management Perspective</vt:lpstr>
      <vt:lpstr>Henri Fayol</vt:lpstr>
      <vt:lpstr>Max Weber</vt:lpstr>
      <vt:lpstr>Chester Barnard</vt:lpstr>
      <vt:lpstr>Lyndall Urwick</vt:lpstr>
      <vt:lpstr>Administrative Management Perspective</vt:lpstr>
      <vt:lpstr>Contributions</vt:lpstr>
      <vt:lpstr>The Behavioral Management Perspective</vt:lpstr>
      <vt:lpstr>Branches of Behavioral Mgt Perspective</vt:lpstr>
      <vt:lpstr>Hawthorn Studies </vt:lpstr>
      <vt:lpstr>Hawthorn Studies - Findings</vt:lpstr>
      <vt:lpstr>The Human Relations Movement</vt:lpstr>
      <vt:lpstr>Maslow’s Hierarchy of Needs</vt:lpstr>
      <vt:lpstr>Behavioral Theory on How Employees Behave Toward Work - pessimistic</vt:lpstr>
      <vt:lpstr>Another Theory on How Employees Behave – Optimistic </vt:lpstr>
      <vt:lpstr>Organizational Behavior</vt:lpstr>
      <vt:lpstr> Organizational Behavior</vt:lpstr>
      <vt:lpstr>Contributions</vt:lpstr>
      <vt:lpstr>The Quantitative Management Perspective</vt:lpstr>
      <vt:lpstr>The Quantitative Management Perspective</vt:lpstr>
      <vt:lpstr>Mgt Science and Operations Management</vt:lpstr>
      <vt:lpstr>Mgt Science and Operations Management</vt:lpstr>
      <vt:lpstr>Mgt Science and Operations Management</vt:lpstr>
      <vt:lpstr>Contributions</vt:lpstr>
      <vt:lpstr>PowerPoint Presentation</vt:lpstr>
      <vt:lpstr>An Integrative Framework of Management Perspectives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toshiba</cp:lastModifiedBy>
  <cp:revision>29</cp:revision>
  <dcterms:created xsi:type="dcterms:W3CDTF">2017-09-09T11:34:57Z</dcterms:created>
  <dcterms:modified xsi:type="dcterms:W3CDTF">2018-03-15T23:23:14Z</dcterms:modified>
</cp:coreProperties>
</file>