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6" r:id="rId3"/>
    <p:sldId id="274" r:id="rId4"/>
    <p:sldId id="277" r:id="rId5"/>
    <p:sldId id="283" r:id="rId6"/>
    <p:sldId id="284" r:id="rId7"/>
    <p:sldId id="275" r:id="rId8"/>
    <p:sldId id="278" r:id="rId9"/>
    <p:sldId id="271" r:id="rId10"/>
    <p:sldId id="280" r:id="rId11"/>
    <p:sldId id="285" r:id="rId12"/>
    <p:sldId id="281" r:id="rId13"/>
    <p:sldId id="282" r:id="rId14"/>
    <p:sldId id="286" r:id="rId15"/>
    <p:sldId id="287" r:id="rId16"/>
    <p:sldId id="288" r:id="rId17"/>
    <p:sldId id="289" r:id="rId18"/>
    <p:sldId id="290" r:id="rId19"/>
    <p:sldId id="29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12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ADHINING P.R, SH,MH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6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HUKUM ADMINISTRASI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718320"/>
          </a:xfrm>
        </p:spPr>
        <p:txBody>
          <a:bodyPr/>
          <a:lstStyle/>
          <a:p>
            <a:pPr algn="just"/>
            <a:r>
              <a:rPr lang="fi-FI" sz="2800" b="1" dirty="0"/>
              <a:t>Pengertian Konsep-konsep beschiking /K-TUN dan Regeling/ Peraturan kebijaksanaan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0"/>
            <a:ext cx="8208912" cy="6092825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tugas-tugas</a:t>
            </a:r>
            <a:r>
              <a:rPr lang="en-US" sz="2800" dirty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dirty="0" err="1"/>
              <a:t>mengeluarkan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yang </a:t>
            </a:r>
            <a:r>
              <a:rPr lang="en-US" sz="2800" dirty="0" err="1"/>
              <a:t>dituangkan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i="1" dirty="0" err="1"/>
              <a:t>beleidslijnen</a:t>
            </a:r>
            <a:r>
              <a:rPr lang="en-US" sz="2800" dirty="0"/>
              <a:t> (</a:t>
            </a:r>
            <a:r>
              <a:rPr lang="en-US" sz="2800" dirty="0" err="1"/>
              <a:t>garis-garis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), </a:t>
            </a:r>
            <a:r>
              <a:rPr lang="en-US" sz="2800" i="1" dirty="0"/>
              <a:t>het </a:t>
            </a:r>
            <a:r>
              <a:rPr lang="en-US" sz="2800" i="1" dirty="0" err="1"/>
              <a:t>beleid</a:t>
            </a:r>
            <a:r>
              <a:rPr lang="en-US" sz="2800" dirty="0"/>
              <a:t> (</a:t>
            </a:r>
            <a:r>
              <a:rPr lang="en-US" sz="2800" dirty="0" err="1"/>
              <a:t>kebijakan</a:t>
            </a:r>
            <a:r>
              <a:rPr lang="en-US" sz="2800" dirty="0"/>
              <a:t>), </a:t>
            </a:r>
            <a:r>
              <a:rPr lang="en-US" sz="2800" i="1" dirty="0" err="1"/>
              <a:t>voorschriften</a:t>
            </a:r>
            <a:r>
              <a:rPr lang="en-US" sz="2800" dirty="0"/>
              <a:t> (</a:t>
            </a:r>
            <a:r>
              <a:rPr lang="en-US" sz="2800" dirty="0" err="1"/>
              <a:t>peraturan-peraturan</a:t>
            </a:r>
            <a:r>
              <a:rPr lang="en-US" sz="2800" dirty="0"/>
              <a:t>), </a:t>
            </a:r>
            <a:r>
              <a:rPr lang="en-US" sz="2800" i="1" dirty="0" err="1"/>
              <a:t>richtslinen</a:t>
            </a:r>
            <a:r>
              <a:rPr lang="en-US" sz="2800" dirty="0"/>
              <a:t> (</a:t>
            </a:r>
            <a:r>
              <a:rPr lang="en-US" sz="2800" dirty="0" err="1"/>
              <a:t>pedoman-pedoman</a:t>
            </a:r>
            <a:r>
              <a:rPr lang="en-US" sz="2800" dirty="0"/>
              <a:t>), </a:t>
            </a:r>
            <a:r>
              <a:rPr lang="en-US" sz="2800" i="1" dirty="0" err="1"/>
              <a:t>regelingen</a:t>
            </a:r>
            <a:r>
              <a:rPr lang="en-US" sz="2800" dirty="0"/>
              <a:t> (</a:t>
            </a:r>
            <a:r>
              <a:rPr lang="en-US" sz="2800" dirty="0" err="1"/>
              <a:t>petunjuk-petunjuk</a:t>
            </a:r>
            <a:r>
              <a:rPr lang="en-US" sz="2800" dirty="0"/>
              <a:t>), </a:t>
            </a:r>
            <a:r>
              <a:rPr lang="en-US" sz="2800" dirty="0" err="1"/>
              <a:t>circulaires</a:t>
            </a:r>
            <a:r>
              <a:rPr lang="en-US" sz="2800" dirty="0"/>
              <a:t> (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edaran</a:t>
            </a:r>
            <a:r>
              <a:rPr lang="en-US" sz="2800" dirty="0"/>
              <a:t>), </a:t>
            </a:r>
            <a:r>
              <a:rPr lang="en-US" sz="2800" dirty="0" err="1"/>
              <a:t>resoluties</a:t>
            </a:r>
            <a:r>
              <a:rPr lang="en-US" sz="2800" dirty="0"/>
              <a:t> (</a:t>
            </a:r>
            <a:r>
              <a:rPr lang="en-US" sz="2800" dirty="0" err="1"/>
              <a:t>resolusi-resolusi</a:t>
            </a:r>
            <a:r>
              <a:rPr lang="en-US" sz="2800" dirty="0"/>
              <a:t>), </a:t>
            </a:r>
            <a:r>
              <a:rPr lang="en-US" sz="2800" dirty="0" err="1"/>
              <a:t>aanschrijvingen</a:t>
            </a:r>
            <a:r>
              <a:rPr lang="en-US" sz="2800" dirty="0"/>
              <a:t> (</a:t>
            </a:r>
            <a:r>
              <a:rPr lang="en-US" sz="2800" dirty="0" err="1"/>
              <a:t>instruksi-instruksi</a:t>
            </a:r>
            <a:r>
              <a:rPr lang="en-US" sz="2800" dirty="0"/>
              <a:t>), </a:t>
            </a:r>
            <a:r>
              <a:rPr lang="en-US" sz="2800" i="1" dirty="0" err="1"/>
              <a:t>beleidsnota’s</a:t>
            </a:r>
            <a:r>
              <a:rPr lang="en-US" sz="2800" dirty="0"/>
              <a:t> (nota </a:t>
            </a:r>
            <a:r>
              <a:rPr lang="en-US" sz="2800" dirty="0" err="1"/>
              <a:t>kebijakan</a:t>
            </a:r>
            <a:r>
              <a:rPr lang="en-US" sz="2800" dirty="0"/>
              <a:t>), </a:t>
            </a:r>
            <a:r>
              <a:rPr lang="en-US" sz="2800" i="1" dirty="0" err="1"/>
              <a:t>reglemen</a:t>
            </a:r>
            <a:r>
              <a:rPr lang="en-US" sz="2800" dirty="0"/>
              <a:t> (</a:t>
            </a:r>
            <a:r>
              <a:rPr lang="en-US" sz="2800" i="1" dirty="0" err="1"/>
              <a:t>ministriele</a:t>
            </a:r>
            <a:r>
              <a:rPr lang="en-US" sz="2800" dirty="0"/>
              <a:t>) (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menteri-menteri</a:t>
            </a:r>
            <a:r>
              <a:rPr lang="en-US" sz="2800" dirty="0"/>
              <a:t>), </a:t>
            </a:r>
            <a:r>
              <a:rPr lang="en-US" sz="2800" i="1" dirty="0" err="1"/>
              <a:t>beschikkingen</a:t>
            </a:r>
            <a:r>
              <a:rPr lang="en-US" sz="2800" dirty="0"/>
              <a:t> (</a:t>
            </a:r>
            <a:r>
              <a:rPr lang="en-US" sz="2800" dirty="0" err="1"/>
              <a:t>keputusan-keputusan</a:t>
            </a:r>
            <a:r>
              <a:rPr lang="en-US" sz="2800" dirty="0"/>
              <a:t>), </a:t>
            </a:r>
            <a:r>
              <a:rPr lang="en-US" sz="2800" i="1" dirty="0" err="1"/>
              <a:t>enbekenmakingen</a:t>
            </a:r>
            <a:r>
              <a:rPr lang="en-US" sz="2800" dirty="0"/>
              <a:t> (</a:t>
            </a:r>
            <a:r>
              <a:rPr lang="en-US" sz="2800" dirty="0" err="1"/>
              <a:t>pengumuman-pengumuman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3949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l"/>
            <a:endParaRPr lang="en-US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/>
              <a:t>praktek</a:t>
            </a:r>
            <a:r>
              <a:rPr lang="en-US" sz="2400" b="1" dirty="0"/>
              <a:t> </a:t>
            </a:r>
            <a:r>
              <a:rPr lang="en-US" sz="2400" b="1" dirty="0" err="1"/>
              <a:t>pelaksanaan</a:t>
            </a:r>
            <a:r>
              <a:rPr lang="en-US" sz="2400" b="1" dirty="0"/>
              <a:t> </a:t>
            </a:r>
            <a:r>
              <a:rPr lang="en-US" sz="2400" b="1" dirty="0" err="1"/>
              <a:t>pemerintahan</a:t>
            </a:r>
            <a:r>
              <a:rPr lang="en-US" sz="2400" b="1" dirty="0"/>
              <a:t> </a:t>
            </a:r>
            <a:r>
              <a:rPr lang="en-US" sz="2400" b="1" dirty="0" err="1"/>
              <a:t>sehari-hari</a:t>
            </a:r>
            <a:r>
              <a:rPr lang="en-US" sz="2400" b="1" dirty="0"/>
              <a:t>,  </a:t>
            </a:r>
            <a:r>
              <a:rPr lang="en-US" sz="2400" b="1" dirty="0" err="1"/>
              <a:t>seringkali</a:t>
            </a:r>
            <a:r>
              <a:rPr lang="en-US" sz="2400" b="1" dirty="0"/>
              <a:t>  </a:t>
            </a:r>
            <a:r>
              <a:rPr lang="en-US" sz="2400" b="1" dirty="0" err="1"/>
              <a:t>dijumpai</a:t>
            </a:r>
            <a:r>
              <a:rPr lang="en-US" sz="2400" b="1" dirty="0"/>
              <a:t>  </a:t>
            </a:r>
            <a:r>
              <a:rPr lang="en-US" sz="2400" b="1" dirty="0" err="1"/>
              <a:t>produk</a:t>
            </a:r>
            <a:r>
              <a:rPr lang="en-US" sz="2400" b="1" dirty="0"/>
              <a:t>  </a:t>
            </a:r>
            <a:r>
              <a:rPr lang="en-US" sz="2400" b="1" dirty="0" err="1"/>
              <a:t>peraturan</a:t>
            </a:r>
            <a:r>
              <a:rPr lang="en-US" sz="2400" b="1" dirty="0"/>
              <a:t>  </a:t>
            </a:r>
            <a:r>
              <a:rPr lang="en-US" sz="2400" b="1" dirty="0" err="1"/>
              <a:t>kebijakan</a:t>
            </a:r>
            <a:r>
              <a:rPr lang="en-US" sz="2400" b="1" dirty="0"/>
              <a:t>  (</a:t>
            </a:r>
            <a:r>
              <a:rPr lang="en-US" sz="2400" b="1" i="1" dirty="0" err="1"/>
              <a:t>beleidregel</a:t>
            </a:r>
            <a:r>
              <a:rPr lang="en-US" sz="2400" b="1" dirty="0"/>
              <a:t>,  </a:t>
            </a:r>
            <a:r>
              <a:rPr lang="en-US" sz="2400" b="1" i="1" dirty="0"/>
              <a:t>policy  rule</a:t>
            </a:r>
            <a:r>
              <a:rPr lang="en-US" sz="2400" b="1" dirty="0"/>
              <a:t>) yang  </a:t>
            </a:r>
            <a:r>
              <a:rPr lang="en-US" sz="2400" b="1" dirty="0" err="1"/>
              <a:t>memiliki</a:t>
            </a:r>
            <a:r>
              <a:rPr lang="en-US" sz="2400" b="1" dirty="0"/>
              <a:t>  </a:t>
            </a:r>
            <a:r>
              <a:rPr lang="en-US" sz="2400" b="1" dirty="0" err="1"/>
              <a:t>karakteristik</a:t>
            </a:r>
            <a:r>
              <a:rPr lang="en-US" sz="2400" b="1" dirty="0"/>
              <a:t>  </a:t>
            </a:r>
            <a:r>
              <a:rPr lang="en-US" sz="2400" b="1" dirty="0" err="1"/>
              <a:t>berbeda</a:t>
            </a:r>
            <a:r>
              <a:rPr lang="en-US" sz="2400" b="1" dirty="0"/>
              <a:t>  </a:t>
            </a:r>
            <a:r>
              <a:rPr lang="en-US" sz="2400" b="1" dirty="0" err="1"/>
              <a:t>peraturan</a:t>
            </a:r>
            <a:r>
              <a:rPr lang="en-US" sz="2400" b="1" dirty="0"/>
              <a:t>  </a:t>
            </a:r>
            <a:r>
              <a:rPr lang="en-US" sz="2400" b="1" dirty="0" err="1"/>
              <a:t>perundang</a:t>
            </a:r>
            <a:r>
              <a:rPr lang="en-US" sz="2400" b="1" dirty="0"/>
              <a:t> – </a:t>
            </a:r>
            <a:r>
              <a:rPr lang="en-US" sz="2400" b="1" dirty="0" err="1"/>
              <a:t>undangan</a:t>
            </a:r>
            <a:r>
              <a:rPr lang="en-US" sz="2400" b="1" dirty="0" smtClean="0"/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b="1" dirty="0" smtClean="0"/>
              <a:t> </a:t>
            </a:r>
            <a:r>
              <a:rPr lang="en-US" sz="2400" b="1" dirty="0" err="1"/>
              <a:t>Produk</a:t>
            </a:r>
            <a:r>
              <a:rPr lang="en-US" sz="2400" b="1" dirty="0"/>
              <a:t> </a:t>
            </a:r>
            <a:r>
              <a:rPr lang="en-US" sz="2400" b="1" dirty="0" err="1"/>
              <a:t>peraturan</a:t>
            </a:r>
            <a:r>
              <a:rPr lang="en-US" sz="2400" b="1" dirty="0"/>
              <a:t>  </a:t>
            </a:r>
            <a:r>
              <a:rPr lang="en-US" sz="2400" b="1" dirty="0" err="1"/>
              <a:t>kebijakan</a:t>
            </a:r>
            <a:r>
              <a:rPr lang="en-US" sz="2400" b="1" dirty="0"/>
              <a:t>  </a:t>
            </a:r>
            <a:r>
              <a:rPr lang="en-US" sz="2400" b="1" dirty="0" err="1"/>
              <a:t>tidak</a:t>
            </a:r>
            <a:r>
              <a:rPr lang="en-US" sz="2400" b="1" dirty="0"/>
              <a:t>  </a:t>
            </a:r>
            <a:r>
              <a:rPr lang="en-US" sz="2400" b="1" dirty="0" err="1"/>
              <a:t>terlepas</a:t>
            </a:r>
            <a:r>
              <a:rPr lang="en-US" sz="2400" b="1" dirty="0"/>
              <a:t>  </a:t>
            </a:r>
            <a:r>
              <a:rPr lang="en-US" sz="2400" b="1" dirty="0" err="1"/>
              <a:t>dari</a:t>
            </a:r>
            <a:r>
              <a:rPr lang="en-US" sz="2400" b="1" dirty="0"/>
              <a:t>  </a:t>
            </a:r>
            <a:r>
              <a:rPr lang="en-US" sz="2400" b="1" dirty="0" err="1"/>
              <a:t>penggunaan</a:t>
            </a:r>
            <a:r>
              <a:rPr lang="en-US" sz="2400" b="1" dirty="0"/>
              <a:t> </a:t>
            </a:r>
            <a:r>
              <a:rPr lang="en-US" sz="2400" b="1" i="1" dirty="0" err="1"/>
              <a:t>Freies</a:t>
            </a:r>
            <a:r>
              <a:rPr lang="en-US" sz="2400" b="1" i="1" dirty="0"/>
              <a:t>  </a:t>
            </a:r>
            <a:r>
              <a:rPr lang="en-US" sz="2400" b="1" i="1" dirty="0" err="1"/>
              <a:t>Ermessen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badan</a:t>
            </a:r>
            <a:r>
              <a:rPr lang="en-US" sz="2400" b="1" dirty="0"/>
              <a:t>   </a:t>
            </a:r>
            <a:r>
              <a:rPr lang="en-US" sz="2400" b="1" dirty="0" err="1"/>
              <a:t>atau</a:t>
            </a:r>
            <a:r>
              <a:rPr lang="en-US" sz="2400" b="1" dirty="0"/>
              <a:t>   </a:t>
            </a:r>
            <a:r>
              <a:rPr lang="en-US" sz="2400" b="1" dirty="0" err="1"/>
              <a:t>pejabat</a:t>
            </a:r>
            <a:r>
              <a:rPr lang="en-US" sz="2400" b="1" dirty="0"/>
              <a:t>   </a:t>
            </a:r>
            <a:r>
              <a:rPr lang="en-US" sz="2400" b="1" dirty="0" err="1"/>
              <a:t>tata</a:t>
            </a:r>
            <a:r>
              <a:rPr lang="en-US" sz="2400" b="1" dirty="0"/>
              <a:t>   </a:t>
            </a:r>
            <a:r>
              <a:rPr lang="en-US" sz="2400" b="1" dirty="0" err="1"/>
              <a:t>usaha</a:t>
            </a:r>
            <a:r>
              <a:rPr lang="en-US" sz="2400" b="1" dirty="0"/>
              <a:t>   </a:t>
            </a:r>
            <a:r>
              <a:rPr lang="en-US" sz="2400" b="1" dirty="0" err="1"/>
              <a:t>negara</a:t>
            </a:r>
            <a:r>
              <a:rPr lang="en-US" sz="2400" b="1" dirty="0"/>
              <a:t>   yang   </a:t>
            </a:r>
            <a:r>
              <a:rPr lang="en-US" sz="2400" b="1" dirty="0" err="1"/>
              <a:t>bersangkutan</a:t>
            </a:r>
            <a:r>
              <a:rPr lang="en-US" sz="2400" b="1" dirty="0"/>
              <a:t>   </a:t>
            </a:r>
            <a:r>
              <a:rPr lang="en-US" sz="2400" b="1" dirty="0" err="1"/>
              <a:t>merumuskan</a:t>
            </a:r>
            <a:r>
              <a:rPr lang="en-US" sz="2400" b="1" dirty="0"/>
              <a:t> </a:t>
            </a:r>
            <a:r>
              <a:rPr lang="en-US" sz="2400" b="1" dirty="0" err="1"/>
              <a:t>kebijaksanaannya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berbagai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“</a:t>
            </a:r>
            <a:r>
              <a:rPr lang="en-US" sz="2400" b="1" i="1" dirty="0" err="1"/>
              <a:t>juridische</a:t>
            </a:r>
            <a:r>
              <a:rPr lang="en-US" sz="2400" b="1" i="1" dirty="0"/>
              <a:t>  regels</a:t>
            </a:r>
            <a:r>
              <a:rPr lang="en-US" sz="2400" b="1" dirty="0"/>
              <a:t>” </a:t>
            </a:r>
            <a:r>
              <a:rPr lang="en-US" sz="2400" b="1" dirty="0" err="1"/>
              <a:t>seperti</a:t>
            </a:r>
            <a:r>
              <a:rPr lang="en-US" sz="2400" b="1" dirty="0"/>
              <a:t> </a:t>
            </a:r>
            <a:r>
              <a:rPr lang="en-US" sz="2400" b="1" dirty="0" err="1"/>
              <a:t>peraturan</a:t>
            </a:r>
            <a:r>
              <a:rPr lang="en-US" sz="2400" b="1" dirty="0"/>
              <a:t>, </a:t>
            </a:r>
            <a:r>
              <a:rPr lang="en-US" sz="2400" b="1" dirty="0" err="1"/>
              <a:t>pedoman</a:t>
            </a:r>
            <a:r>
              <a:rPr lang="en-US" sz="2400" b="1" dirty="0"/>
              <a:t>, </a:t>
            </a:r>
            <a:r>
              <a:rPr lang="en-US" sz="2400" b="1" dirty="0" err="1"/>
              <a:t>pengumuman</a:t>
            </a:r>
            <a:r>
              <a:rPr lang="en-US" sz="2400" b="1" dirty="0"/>
              <a:t>, </a:t>
            </a:r>
            <a:r>
              <a:rPr lang="en-US" sz="2400" b="1" dirty="0" err="1"/>
              <a:t>surat</a:t>
            </a:r>
            <a:r>
              <a:rPr lang="en-US" sz="2400" b="1" dirty="0"/>
              <a:t> </a:t>
            </a:r>
            <a:r>
              <a:rPr lang="en-US" sz="2400" b="1" dirty="0" err="1"/>
              <a:t>edaran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mengumumkan</a:t>
            </a:r>
            <a:r>
              <a:rPr lang="en-US" sz="2400" b="1" dirty="0"/>
              <a:t> </a:t>
            </a:r>
            <a:r>
              <a:rPr lang="en-US" sz="2400" b="1" dirty="0" err="1"/>
              <a:t>kebijaksanaan</a:t>
            </a:r>
            <a:r>
              <a:rPr lang="en-US" sz="2400" b="1" dirty="0"/>
              <a:t> </a:t>
            </a:r>
            <a:r>
              <a:rPr lang="en-US" sz="2400" b="1" dirty="0" err="1"/>
              <a:t>itu</a:t>
            </a:r>
            <a:r>
              <a:rPr lang="en-US" sz="2400" b="1" dirty="0"/>
              <a:t>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24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457201"/>
            <a:ext cx="8229600" cy="1523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914400"/>
            <a:ext cx="8208912" cy="5254625"/>
          </a:xfrm>
        </p:spPr>
        <p:txBody>
          <a:bodyPr/>
          <a:lstStyle/>
          <a:p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diskresioner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peratuan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: (</a:t>
            </a:r>
            <a:r>
              <a:rPr lang="en-US" dirty="0" err="1"/>
              <a:t>Ridwan</a:t>
            </a:r>
            <a:r>
              <a:rPr lang="en-US" dirty="0"/>
              <a:t> HR 2016 :175)</a:t>
            </a:r>
          </a:p>
          <a:p>
            <a:pPr lvl="2" algn="just">
              <a:buFont typeface="Courier New" pitchFamily="49" charset="0"/>
              <a:buChar char="o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Kebebasan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menafsirkan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ruang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lingkup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wewenang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dirumuskan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wewenangnya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Aspek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lazim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dikenal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kebebasan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menilai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bersifat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obejktif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 smtClean="0"/>
              <a:t>subjektif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44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381000"/>
            <a:ext cx="8447856" cy="5711825"/>
          </a:xfrm>
        </p:spPr>
        <p:txBody>
          <a:bodyPr/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000" dirty="0" err="1"/>
              <a:t>Bagir</a:t>
            </a:r>
            <a:r>
              <a:rPr lang="en-US" sz="2000" dirty="0"/>
              <a:t> </a:t>
            </a:r>
            <a:r>
              <a:rPr lang="en-US" sz="2000" dirty="0" err="1"/>
              <a:t>Manan</a:t>
            </a:r>
            <a:r>
              <a:rPr lang="en-US" sz="2000" dirty="0"/>
              <a:t> </a:t>
            </a:r>
            <a:r>
              <a:rPr lang="en-US" sz="2000" dirty="0" err="1"/>
              <a:t>menyebutkan</a:t>
            </a:r>
            <a:r>
              <a:rPr lang="en-US" sz="2000" dirty="0"/>
              <a:t> </a:t>
            </a:r>
            <a:r>
              <a:rPr lang="en-US" sz="2000" dirty="0" err="1"/>
              <a:t>ciri-ciri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 : (</a:t>
            </a:r>
            <a:r>
              <a:rPr lang="en-US" sz="2000" dirty="0" err="1"/>
              <a:t>Bagir</a:t>
            </a:r>
            <a:r>
              <a:rPr lang="en-US" sz="2000" dirty="0"/>
              <a:t> </a:t>
            </a:r>
            <a:r>
              <a:rPr lang="en-US" sz="2000" dirty="0" err="1"/>
              <a:t>Manan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Ridwan</a:t>
            </a:r>
            <a:r>
              <a:rPr lang="en-US" sz="2000" dirty="0"/>
              <a:t> HR 2016 :179)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000" dirty="0"/>
              <a:t>1.	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perundang-undangan</a:t>
            </a:r>
            <a:r>
              <a:rPr lang="en-US" sz="2000" dirty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000" dirty="0"/>
              <a:t>2.	</a:t>
            </a:r>
            <a:r>
              <a:rPr lang="en-US" sz="2000" dirty="0" err="1"/>
              <a:t>Asas-asas</a:t>
            </a:r>
            <a:r>
              <a:rPr lang="en-US" sz="2000" dirty="0"/>
              <a:t> </a:t>
            </a:r>
            <a:r>
              <a:rPr lang="en-US" sz="2000" dirty="0" err="1"/>
              <a:t>pembatasan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pengujianterhadap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perundang-undangan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diberlakukan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000" dirty="0"/>
              <a:t>3.	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diuji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wetmategheid</a:t>
            </a:r>
            <a:r>
              <a:rPr lang="en-US" sz="2000" dirty="0"/>
              <a:t>,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memang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perundang-undangan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000" dirty="0"/>
              <a:t>4.	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freies</a:t>
            </a:r>
            <a:r>
              <a:rPr lang="en-US" sz="2000" dirty="0"/>
              <a:t> </a:t>
            </a:r>
            <a:r>
              <a:rPr lang="en-US" sz="2000" dirty="0" err="1"/>
              <a:t>ermessen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ketiadaan</a:t>
            </a:r>
            <a:r>
              <a:rPr lang="en-US" sz="2000" dirty="0"/>
              <a:t> </a:t>
            </a:r>
            <a:r>
              <a:rPr lang="en-US" sz="2000" dirty="0" err="1"/>
              <a:t>wewenang</a:t>
            </a:r>
            <a:r>
              <a:rPr lang="en-US" sz="2000" dirty="0"/>
              <a:t> </a:t>
            </a:r>
            <a:r>
              <a:rPr lang="en-US" sz="2000" dirty="0" err="1"/>
              <a:t>administrasi</a:t>
            </a:r>
            <a:r>
              <a:rPr lang="en-US" sz="2000" dirty="0"/>
              <a:t> </a:t>
            </a:r>
            <a:r>
              <a:rPr lang="en-US" sz="2000" dirty="0" err="1"/>
              <a:t>bersangkutan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perundang-undangan</a:t>
            </a:r>
            <a:r>
              <a:rPr lang="en-US" sz="2000" dirty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000" dirty="0"/>
              <a:t>5.	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diserahkan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i="1" dirty="0" err="1"/>
              <a:t>doelmatigheid</a:t>
            </a:r>
            <a:r>
              <a:rPr lang="en-US" sz="2000" dirty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batu</a:t>
            </a:r>
            <a:r>
              <a:rPr lang="en-US" sz="2000" dirty="0"/>
              <a:t> </a:t>
            </a:r>
            <a:r>
              <a:rPr lang="en-US" sz="2000" dirty="0" err="1"/>
              <a:t>ujinya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asas-asas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</a:t>
            </a:r>
            <a:r>
              <a:rPr lang="en-US" sz="2000" dirty="0" err="1"/>
              <a:t>pemerintahan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endParaRPr lang="en-US" sz="20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000" dirty="0"/>
              <a:t>6.	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praktik</a:t>
            </a:r>
            <a:r>
              <a:rPr lang="en-US" sz="2000" dirty="0"/>
              <a:t> </a:t>
            </a:r>
            <a:r>
              <a:rPr lang="en-US" sz="2000" dirty="0" err="1"/>
              <a:t>diberi</a:t>
            </a:r>
            <a:r>
              <a:rPr lang="en-US" sz="2000" dirty="0"/>
              <a:t> format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aturan</a:t>
            </a:r>
            <a:r>
              <a:rPr lang="en-US" sz="2000" dirty="0"/>
              <a:t>, </a:t>
            </a:r>
            <a:r>
              <a:rPr lang="en-US" sz="2000" dirty="0" err="1"/>
              <a:t>yakni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, </a:t>
            </a:r>
            <a:r>
              <a:rPr lang="en-US" sz="2000" dirty="0" err="1"/>
              <a:t>instruksi</a:t>
            </a:r>
            <a:r>
              <a:rPr lang="en-US" sz="2000" dirty="0"/>
              <a:t>, </a:t>
            </a:r>
            <a:r>
              <a:rPr lang="en-US" sz="2000" dirty="0" err="1"/>
              <a:t>surat</a:t>
            </a:r>
            <a:r>
              <a:rPr lang="en-US" sz="2000" dirty="0"/>
              <a:t> </a:t>
            </a:r>
            <a:r>
              <a:rPr lang="en-US" sz="2000" dirty="0" err="1"/>
              <a:t>edaran</a:t>
            </a:r>
            <a:r>
              <a:rPr lang="en-US" sz="2000" dirty="0"/>
              <a:t>, </a:t>
            </a:r>
            <a:r>
              <a:rPr lang="en-US" sz="2000" dirty="0" err="1"/>
              <a:t>pengumuman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lain-lain,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dijumpai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9540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l"/>
            <a:endParaRPr lang="en-US" dirty="0" smtClean="0"/>
          </a:p>
          <a:p>
            <a:pPr algn="just"/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ketetapan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i="1" dirty="0"/>
              <a:t>in </a:t>
            </a:r>
            <a:r>
              <a:rPr lang="en-US" i="1" dirty="0" err="1"/>
              <a:t>abstracto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generals norms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mengikat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, agar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ketetapan-ketetapan</a:t>
            </a:r>
            <a:r>
              <a:rPr lang="en-US" dirty="0"/>
              <a:t> yang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konkrit</a:t>
            </a:r>
            <a:r>
              <a:rPr lang="en-US" dirty="0"/>
              <a:t>, yang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ketetapan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mengikat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,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ketetapan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i="1" dirty="0"/>
              <a:t>in </a:t>
            </a:r>
            <a:r>
              <a:rPr lang="en-US" i="1" dirty="0" err="1"/>
              <a:t>concreto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individual norm.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95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l"/>
            <a:r>
              <a:rPr lang="en-US" dirty="0" err="1"/>
              <a:t>Menurut</a:t>
            </a:r>
            <a:r>
              <a:rPr lang="en-US" dirty="0"/>
              <a:t> Hamid </a:t>
            </a:r>
            <a:r>
              <a:rPr lang="en-US" dirty="0" err="1"/>
              <a:t>Attamimi</a:t>
            </a:r>
            <a:r>
              <a:rPr lang="en-US" dirty="0"/>
              <a:t>,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(</a:t>
            </a:r>
            <a:r>
              <a:rPr lang="en-US" dirty="0" err="1"/>
              <a:t>Ridwan</a:t>
            </a:r>
            <a:r>
              <a:rPr lang="en-US" dirty="0"/>
              <a:t> HR 2016 179-181)</a:t>
            </a:r>
            <a:endParaRPr lang="en-US" sz="1800" dirty="0"/>
          </a:p>
          <a:p>
            <a:pPr lvl="0" algn="l"/>
            <a:r>
              <a:rPr lang="en-US" dirty="0" err="1"/>
              <a:t>Persamaan</a:t>
            </a:r>
            <a:r>
              <a:rPr lang="en-US" dirty="0"/>
              <a:t>. </a:t>
            </a:r>
            <a:endParaRPr lang="en-US" sz="1800" dirty="0"/>
          </a:p>
          <a:p>
            <a:pPr lvl="3"/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abstrak</a:t>
            </a:r>
            <a:endParaRPr lang="en-US" sz="1800" dirty="0"/>
          </a:p>
          <a:p>
            <a:pPr lvl="3"/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sama-sama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“</a:t>
            </a:r>
            <a:r>
              <a:rPr lang="en-US" dirty="0" err="1"/>
              <a:t>keluar</a:t>
            </a:r>
            <a:r>
              <a:rPr lang="en-US" dirty="0"/>
              <a:t>”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</a:t>
            </a:r>
            <a:endParaRPr lang="en-US" sz="1800" dirty="0"/>
          </a:p>
          <a:p>
            <a:pPr lvl="3"/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/</a:t>
            </a:r>
            <a:r>
              <a:rPr lang="en-US" dirty="0" err="1"/>
              <a:t>pejabat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/</a:t>
            </a:r>
            <a:r>
              <a:rPr lang="en-US" dirty="0" err="1"/>
              <a:t>publik</a:t>
            </a:r>
            <a:r>
              <a:rPr lang="en-US" dirty="0"/>
              <a:t>.</a:t>
            </a:r>
            <a:endParaRPr lang="en-US" sz="1800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77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0" algn="l"/>
            <a:r>
              <a:rPr lang="en-US" dirty="0" err="1" smtClean="0"/>
              <a:t>Perbedaan</a:t>
            </a: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5059363"/>
          </a:xfrm>
        </p:spPr>
        <p:txBody>
          <a:bodyPr/>
          <a:lstStyle/>
          <a:p>
            <a:pPr algn="just"/>
            <a:r>
              <a:rPr lang="en-US" dirty="0" smtClean="0"/>
              <a:t>(</a:t>
            </a:r>
            <a:r>
              <a:rPr lang="en-US" dirty="0"/>
              <a:t>1)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   (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(2) 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(3)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(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/</a:t>
            </a:r>
            <a:r>
              <a:rPr lang="en-US" dirty="0" err="1"/>
              <a:t>beschikkingen</a:t>
            </a:r>
            <a:r>
              <a:rPr lang="en-US" dirty="0"/>
              <a:t>,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,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rencana-rencana</a:t>
            </a:r>
            <a:r>
              <a:rPr lang="en-US" dirty="0"/>
              <a:t> /</a:t>
            </a:r>
            <a:r>
              <a:rPr lang="en-US" dirty="0" err="1"/>
              <a:t>planen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).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(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/ </a:t>
            </a:r>
            <a:r>
              <a:rPr lang="en-US" dirty="0" err="1"/>
              <a:t>suruhan</a:t>
            </a:r>
            <a:r>
              <a:rPr lang="en-US" dirty="0"/>
              <a:t>/</a:t>
            </a:r>
            <a:r>
              <a:rPr lang="en-US" dirty="0" err="1"/>
              <a:t>larangan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pemaksa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(4)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(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pemaksa</a:t>
            </a:r>
            <a:r>
              <a:rPr lang="en-US" dirty="0"/>
              <a:t>,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tingakt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tegas</a:t>
            </a:r>
            <a:r>
              <a:rPr lang="en-US" dirty="0"/>
              <a:t> </a:t>
            </a:r>
            <a:r>
              <a:rPr lang="en-US" dirty="0" err="1"/>
              <a:t>diatribusikan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). </a:t>
            </a:r>
            <a:r>
              <a:rPr lang="en-US" dirty="0" err="1"/>
              <a:t>Peraturann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i="1" dirty="0"/>
              <a:t>administrative</a:t>
            </a:r>
            <a:r>
              <a:rPr lang="en-US" dirty="0"/>
              <a:t>.</a:t>
            </a:r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01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Indroharto</a:t>
            </a:r>
            <a:r>
              <a:rPr lang="en-US" dirty="0"/>
              <a:t>,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 (</a:t>
            </a:r>
            <a:r>
              <a:rPr lang="en-US" dirty="0" err="1"/>
              <a:t>Ridwan</a:t>
            </a:r>
            <a:r>
              <a:rPr lang="en-US" dirty="0"/>
              <a:t> HR 2016 : 183-184)</a:t>
            </a:r>
          </a:p>
          <a:p>
            <a:pPr lvl="2" algn="just"/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boleh</a:t>
            </a:r>
            <a:r>
              <a:rPr lang="en-US" sz="2000" dirty="0"/>
              <a:t> </a:t>
            </a:r>
            <a:r>
              <a:rPr lang="en-US" sz="2000" dirty="0" err="1"/>
              <a:t>bertentangan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yang </a:t>
            </a:r>
            <a:r>
              <a:rPr lang="en-US" sz="2000" dirty="0" err="1"/>
              <a:t>mengandung</a:t>
            </a:r>
            <a:r>
              <a:rPr lang="en-US" sz="2000" dirty="0"/>
              <a:t> </a:t>
            </a:r>
            <a:r>
              <a:rPr lang="en-US" sz="2000" dirty="0" err="1"/>
              <a:t>wewenang</a:t>
            </a:r>
            <a:r>
              <a:rPr lang="en-US" sz="2000" dirty="0"/>
              <a:t> </a:t>
            </a:r>
            <a:r>
              <a:rPr lang="en-US" sz="2000" dirty="0" err="1"/>
              <a:t>diskresioner</a:t>
            </a:r>
            <a:r>
              <a:rPr lang="en-US" sz="2000" dirty="0"/>
              <a:t> yang </a:t>
            </a:r>
            <a:r>
              <a:rPr lang="en-US" sz="2000" dirty="0" err="1"/>
              <a:t>dijabakan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;</a:t>
            </a:r>
          </a:p>
          <a:p>
            <a:pPr lvl="2" algn="just"/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boleh</a:t>
            </a:r>
            <a:r>
              <a:rPr lang="en-US" sz="2000" dirty="0"/>
              <a:t> </a:t>
            </a:r>
            <a:r>
              <a:rPr lang="en-US" sz="2000" dirty="0" err="1"/>
              <a:t>nyata-nyata</a:t>
            </a:r>
            <a:r>
              <a:rPr lang="en-US" sz="2000" dirty="0"/>
              <a:t> </a:t>
            </a:r>
            <a:r>
              <a:rPr lang="en-US" sz="2000" dirty="0" err="1"/>
              <a:t>bertentangan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nalar</a:t>
            </a:r>
            <a:r>
              <a:rPr lang="en-US" sz="2000" dirty="0"/>
              <a:t> </a:t>
            </a:r>
            <a:r>
              <a:rPr lang="en-US" sz="2000" dirty="0" err="1"/>
              <a:t>sehat</a:t>
            </a:r>
            <a:r>
              <a:rPr lang="en-US" sz="2000" dirty="0"/>
              <a:t>;</a:t>
            </a:r>
          </a:p>
          <a:p>
            <a:pPr lvl="2" algn="just"/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dipersiapkan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cermat</a:t>
            </a:r>
            <a:r>
              <a:rPr lang="en-US" sz="2000" dirty="0"/>
              <a:t>,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kepentingan-kepentinga</a:t>
            </a:r>
            <a:r>
              <a:rPr lang="en-US" sz="2000" dirty="0"/>
              <a:t>, </a:t>
            </a:r>
            <a:r>
              <a:rPr lang="en-US" sz="2000" dirty="0" err="1"/>
              <a:t>keadaan-keadaan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 smtClean="0"/>
              <a:t>alternatif-alternatif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dipertimbangkan</a:t>
            </a:r>
            <a:r>
              <a:rPr lang="en-US" sz="2000" dirty="0"/>
              <a:t>;</a:t>
            </a:r>
          </a:p>
          <a:p>
            <a:pPr lvl="2" algn="just"/>
            <a:r>
              <a:rPr lang="en-US" sz="2000" dirty="0"/>
              <a:t>Isi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kejelasan</a:t>
            </a:r>
            <a:r>
              <a:rPr lang="en-US" sz="2000" dirty="0"/>
              <a:t> yang </a:t>
            </a:r>
            <a:r>
              <a:rPr lang="en-US" sz="2000" dirty="0" err="1"/>
              <a:t>cukup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hak-hak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kewajiban-kewajiban</a:t>
            </a:r>
            <a:r>
              <a:rPr lang="en-US" sz="2000" dirty="0"/>
              <a:t> </a:t>
            </a:r>
            <a:r>
              <a:rPr lang="en-US" sz="2000" dirty="0" err="1"/>
              <a:t>dai</a:t>
            </a:r>
            <a:r>
              <a:rPr lang="en-US" sz="2000" dirty="0"/>
              <a:t> </a:t>
            </a:r>
            <a:r>
              <a:rPr lang="en-US" sz="2000" dirty="0" err="1"/>
              <a:t>warga</a:t>
            </a:r>
            <a:r>
              <a:rPr lang="en-US" sz="2000" dirty="0"/>
              <a:t> yang </a:t>
            </a:r>
            <a:r>
              <a:rPr lang="en-US" sz="2000" dirty="0" err="1"/>
              <a:t>terkena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;</a:t>
            </a:r>
          </a:p>
          <a:p>
            <a:pPr lvl="2" algn="just"/>
            <a:r>
              <a:rPr lang="en-US" sz="2000" dirty="0" err="1"/>
              <a:t>Tujuan-tujuan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dasar-dasae</a:t>
            </a:r>
            <a:r>
              <a:rPr lang="en-US" sz="2000" dirty="0"/>
              <a:t> </a:t>
            </a:r>
            <a:r>
              <a:rPr lang="en-US" sz="2000" dirty="0" err="1"/>
              <a:t>pertimbangan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ditempuh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r>
              <a:rPr lang="en-US" sz="2000" dirty="0"/>
              <a:t>.</a:t>
            </a:r>
          </a:p>
          <a:p>
            <a:pPr lvl="2" algn="just"/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syarat</a:t>
            </a:r>
            <a:r>
              <a:rPr lang="en-US" sz="2000" dirty="0"/>
              <a:t> </a:t>
            </a:r>
            <a:r>
              <a:rPr lang="en-US" sz="2000" dirty="0" err="1"/>
              <a:t>kepastian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materiil</a:t>
            </a:r>
            <a:r>
              <a:rPr lang="en-US" sz="2000" dirty="0"/>
              <a:t>,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hak-hak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diperoleh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warga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yang </a:t>
            </a:r>
            <a:r>
              <a:rPr lang="en-US" sz="2000" dirty="0" err="1"/>
              <a:t>terkena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dihormati</a:t>
            </a:r>
            <a:r>
              <a:rPr lang="en-US" sz="2000" dirty="0"/>
              <a:t>, </a:t>
            </a:r>
            <a:r>
              <a:rPr lang="en-US" sz="2000" dirty="0" err="1"/>
              <a:t>kemudian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harapan-harapan</a:t>
            </a:r>
            <a:r>
              <a:rPr lang="en-US" sz="2000" dirty="0"/>
              <a:t> </a:t>
            </a:r>
            <a:r>
              <a:rPr lang="en-US" sz="2000" dirty="0" err="1"/>
              <a:t>warga</a:t>
            </a:r>
            <a:r>
              <a:rPr lang="en-US" sz="2000" dirty="0"/>
              <a:t> yang </a:t>
            </a:r>
            <a:r>
              <a:rPr lang="en-US" sz="2000" dirty="0" err="1"/>
              <a:t>pantas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ditimbulkan</a:t>
            </a:r>
            <a:r>
              <a:rPr lang="en-US" sz="2000" dirty="0"/>
              <a:t> </a:t>
            </a:r>
            <a:r>
              <a:rPr lang="en-US" sz="2000" dirty="0" err="1"/>
              <a:t>jangan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diingkari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18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364163"/>
          </a:xfrm>
        </p:spPr>
        <p:txBody>
          <a:bodyPr/>
          <a:lstStyle/>
          <a:p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  <a:endParaRPr lang="en-US" sz="1800" dirty="0"/>
          </a:p>
          <a:p>
            <a:pPr lvl="3"/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beoordelingsvrijheid</a:t>
            </a:r>
            <a:r>
              <a:rPr lang="en-US" dirty="0"/>
              <a:t> (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).</a:t>
            </a:r>
            <a:endParaRPr lang="en-US" sz="1800" dirty="0"/>
          </a:p>
          <a:p>
            <a:pPr lvl="3"/>
            <a:r>
              <a:rPr lang="en-US" dirty="0" err="1"/>
              <a:t>Serasi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asas-asas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:</a:t>
            </a:r>
            <a:endParaRPr lang="en-US" sz="1800" dirty="0"/>
          </a:p>
          <a:p>
            <a:pPr lvl="4"/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  <a:endParaRPr lang="en-US" sz="1800" dirty="0"/>
          </a:p>
          <a:p>
            <a:pPr lvl="4"/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kepatutan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kewajaran</a:t>
            </a:r>
            <a:r>
              <a:rPr lang="en-US" dirty="0"/>
              <a:t>.</a:t>
            </a:r>
            <a:endParaRPr lang="en-US" sz="1800" dirty="0"/>
          </a:p>
          <a:p>
            <a:pPr lvl="4"/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endParaRPr lang="en-US" sz="1800" dirty="0"/>
          </a:p>
          <a:p>
            <a:pPr lvl="4"/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harapan</a:t>
            </a:r>
            <a:endParaRPr lang="en-US" sz="1800" dirty="0"/>
          </a:p>
          <a:p>
            <a:pPr lvl="4"/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kelayakan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  <a:endParaRPr lang="en-US" sz="1800" dirty="0"/>
          </a:p>
          <a:p>
            <a:pPr lvl="3"/>
            <a:r>
              <a:rPr lang="en-US" dirty="0" err="1"/>
              <a:t>Serasi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tepatguna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.</a:t>
            </a:r>
            <a:endParaRPr lang="en-US" sz="1800" dirty="0"/>
          </a:p>
          <a:p>
            <a:pPr lvl="0" algn="l"/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81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86949" y="2967335"/>
            <a:ext cx="43701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 KASIH</a:t>
            </a:r>
          </a:p>
          <a:p>
            <a:pPr algn="ctr"/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91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28600"/>
            <a:ext cx="8208912" cy="6172200"/>
          </a:xfrm>
        </p:spPr>
        <p:txBody>
          <a:bodyPr/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dirty="0"/>
              <a:t>Di Indonesia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i="1" dirty="0" err="1"/>
              <a:t>beschikking</a:t>
            </a:r>
            <a:r>
              <a:rPr lang="en-US" dirty="0"/>
              <a:t> </a:t>
            </a:r>
            <a:r>
              <a:rPr lang="en-US" dirty="0" err="1"/>
              <a:t>diperkenalkan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WF.Prins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b="1" dirty="0" smtClean="0"/>
              <a:t>BESCHIKKING</a:t>
            </a:r>
            <a:r>
              <a:rPr lang="en-US" dirty="0" smtClean="0"/>
              <a:t> = </a:t>
            </a:r>
            <a:r>
              <a:rPr lang="en-US" b="1" dirty="0" smtClean="0"/>
              <a:t>KETETAPAN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E.Utrecht</a:t>
            </a:r>
            <a:r>
              <a:rPr lang="en-US" dirty="0"/>
              <a:t>, </a:t>
            </a:r>
            <a:r>
              <a:rPr lang="en-US" dirty="0" err="1"/>
              <a:t>Bagir</a:t>
            </a:r>
            <a:r>
              <a:rPr lang="en-US" dirty="0"/>
              <a:t> </a:t>
            </a:r>
            <a:r>
              <a:rPr lang="en-US" dirty="0" err="1"/>
              <a:t>Manan</a:t>
            </a:r>
            <a:r>
              <a:rPr lang="en-US" dirty="0"/>
              <a:t>, </a:t>
            </a:r>
            <a:r>
              <a:rPr lang="en-US" dirty="0" err="1"/>
              <a:t>Sjachran</a:t>
            </a:r>
            <a:r>
              <a:rPr lang="en-US" dirty="0"/>
              <a:t> </a:t>
            </a:r>
            <a:r>
              <a:rPr lang="en-US" dirty="0" err="1"/>
              <a:t>Basah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lain-lain)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BESCHIKKING = KEPUTUSAN</a:t>
            </a:r>
            <a:r>
              <a:rPr lang="en-US" dirty="0" smtClean="0"/>
              <a:t> (</a:t>
            </a:r>
            <a:r>
              <a:rPr lang="en-US" dirty="0" err="1" smtClean="0"/>
              <a:t>WF.Prins</a:t>
            </a:r>
            <a:r>
              <a:rPr lang="en-US" dirty="0"/>
              <a:t>, </a:t>
            </a:r>
            <a:r>
              <a:rPr lang="en-US" dirty="0" err="1"/>
              <a:t>Philippus</a:t>
            </a:r>
            <a:r>
              <a:rPr lang="en-US" dirty="0"/>
              <a:t> M. </a:t>
            </a:r>
            <a:r>
              <a:rPr lang="en-US" dirty="0" err="1"/>
              <a:t>Hadjon</a:t>
            </a:r>
            <a:r>
              <a:rPr lang="en-US" dirty="0"/>
              <a:t>, SF. </a:t>
            </a:r>
            <a:r>
              <a:rPr lang="en-US" dirty="0" err="1"/>
              <a:t>Marbun</a:t>
            </a:r>
            <a:r>
              <a:rPr lang="en-US" dirty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).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dirty="0" err="1" smtClean="0"/>
              <a:t>Djenal</a:t>
            </a:r>
            <a:r>
              <a:rPr lang="en-US" dirty="0" smtClean="0"/>
              <a:t> </a:t>
            </a:r>
            <a:r>
              <a:rPr lang="en-US" dirty="0" err="1"/>
              <a:t>Hoesen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Muchsan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 </a:t>
            </a:r>
            <a:r>
              <a:rPr lang="en-US" b="1" dirty="0" err="1"/>
              <a:t>keputusan</a:t>
            </a:r>
            <a:r>
              <a:rPr lang="en-US" b="1" dirty="0"/>
              <a:t> </a:t>
            </a:r>
            <a:r>
              <a:rPr lang="en-US" b="1" dirty="0" err="1"/>
              <a:t>barangkali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tepat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kesimpangsiuran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ketetapan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4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3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914400"/>
            <a:ext cx="8208912" cy="51784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2800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/>
              <a:t>Pasal</a:t>
            </a:r>
            <a:r>
              <a:rPr lang="en-US" sz="2800" dirty="0"/>
              <a:t> 1 </a:t>
            </a:r>
            <a:r>
              <a:rPr lang="en-US" sz="2800" dirty="0" err="1"/>
              <a:t>angka</a:t>
            </a:r>
            <a:r>
              <a:rPr lang="en-US" sz="2800" dirty="0"/>
              <a:t> 3 UU No 5 </a:t>
            </a:r>
            <a:r>
              <a:rPr lang="en-US" sz="2800" dirty="0" err="1"/>
              <a:t>Tahun</a:t>
            </a:r>
            <a:r>
              <a:rPr lang="en-US" sz="2800" dirty="0"/>
              <a:t> 1986,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didefinisikan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, “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penetapan</a:t>
            </a:r>
            <a:r>
              <a:rPr lang="en-US" sz="2800" dirty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 yang </a:t>
            </a:r>
            <a:r>
              <a:rPr lang="en-US" sz="2800" dirty="0" err="1"/>
              <a:t>dikeluarkan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Pejabat</a:t>
            </a:r>
            <a:r>
              <a:rPr lang="en-US" sz="2800" dirty="0"/>
              <a:t> Tata Usaha Negara yang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, yang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b="1" i="1" dirty="0" err="1"/>
              <a:t>konkret</a:t>
            </a:r>
            <a:r>
              <a:rPr lang="en-US" sz="2800" b="1" i="1" dirty="0"/>
              <a:t>, individual, </a:t>
            </a:r>
            <a:r>
              <a:rPr lang="en-US" sz="2800" b="1" i="1" dirty="0" err="1"/>
              <a:t>dan</a:t>
            </a:r>
            <a:r>
              <a:rPr lang="en-US" sz="2800" b="1" i="1" dirty="0"/>
              <a:t> final </a:t>
            </a:r>
            <a:r>
              <a:rPr lang="en-US" sz="2800" dirty="0"/>
              <a:t>yang </a:t>
            </a:r>
            <a:r>
              <a:rPr lang="en-US" sz="2800" dirty="0" err="1"/>
              <a:t>menimbulkan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perdata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2400" y="381000"/>
            <a:ext cx="8839200" cy="571182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/>
              <a:t>definisi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tampak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KTUN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unsur-unsur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:</a:t>
            </a:r>
            <a:br>
              <a:rPr lang="en-US" sz="2800" dirty="0"/>
            </a:br>
            <a:r>
              <a:rPr lang="en-US" sz="2800" dirty="0"/>
              <a:t>a. </a:t>
            </a:r>
            <a:r>
              <a:rPr lang="en-US" sz="2800" dirty="0" err="1"/>
              <a:t>Penetapan</a:t>
            </a:r>
            <a:r>
              <a:rPr lang="en-US" sz="2800" dirty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b. </a:t>
            </a:r>
            <a:r>
              <a:rPr lang="en-US" sz="2800" dirty="0" err="1"/>
              <a:t>Dikeluarkan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/ </a:t>
            </a:r>
            <a:r>
              <a:rPr lang="en-US" sz="2800" dirty="0" err="1"/>
              <a:t>pejabat</a:t>
            </a:r>
            <a:r>
              <a:rPr lang="en-US" sz="2800" dirty="0"/>
              <a:t> TUN.</a:t>
            </a:r>
          </a:p>
          <a:p>
            <a:pPr marL="0" indent="0">
              <a:buNone/>
            </a:pPr>
            <a:r>
              <a:rPr lang="en-US" sz="2800" dirty="0"/>
              <a:t>c.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d.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i="1" dirty="0" err="1"/>
              <a:t>konkret</a:t>
            </a:r>
            <a:r>
              <a:rPr lang="en-US" sz="2800" i="1" dirty="0"/>
              <a:t>, individual </a:t>
            </a:r>
            <a:r>
              <a:rPr lang="en-US" sz="2800" i="1" dirty="0" err="1"/>
              <a:t>dan</a:t>
            </a:r>
            <a:r>
              <a:rPr lang="en-US" sz="2800" i="1" dirty="0"/>
              <a:t> final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e. </a:t>
            </a:r>
            <a:r>
              <a:rPr lang="en-US" sz="2800" dirty="0" err="1"/>
              <a:t>Menimbulkan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f. 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perdata</a:t>
            </a:r>
            <a:r>
              <a:rPr lang="en-US" sz="28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l"/>
            <a:endParaRPr lang="en-US" dirty="0" smtClean="0"/>
          </a:p>
          <a:p>
            <a:pPr algn="just"/>
            <a:r>
              <a:rPr lang="en-US" sz="2800" dirty="0" err="1" smtClean="0"/>
              <a:t>penetapan</a:t>
            </a:r>
            <a:r>
              <a:rPr lang="en-US" sz="2800" dirty="0" smtClean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 </a:t>
            </a:r>
            <a:r>
              <a:rPr lang="en-US" sz="2800" dirty="0" err="1"/>
              <a:t>terutama</a:t>
            </a:r>
            <a:r>
              <a:rPr lang="en-US" sz="2800" dirty="0"/>
              <a:t> </a:t>
            </a:r>
            <a:r>
              <a:rPr lang="en-US" sz="2800" dirty="0" err="1"/>
              <a:t>menunjuk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isi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yang </a:t>
            </a:r>
            <a:r>
              <a:rPr lang="en-US" sz="2800" dirty="0" err="1"/>
              <a:t>dikeluarkan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Pejabat</a:t>
            </a:r>
            <a:r>
              <a:rPr lang="en-US" sz="2800" dirty="0"/>
              <a:t> Tata Usaha Negara.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memang</a:t>
            </a:r>
            <a:r>
              <a:rPr lang="en-US" sz="2800" dirty="0"/>
              <a:t> </a:t>
            </a:r>
            <a:r>
              <a:rPr lang="en-US" sz="2800" dirty="0" err="1"/>
              <a:t>diharuskan</a:t>
            </a:r>
            <a:r>
              <a:rPr lang="en-US" sz="2800" dirty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yang </a:t>
            </a:r>
            <a:r>
              <a:rPr lang="en-US" sz="2800" dirty="0" err="1"/>
              <a:t>disyaratkan</a:t>
            </a:r>
            <a:r>
              <a:rPr lang="en-US" sz="2800" dirty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 </a:t>
            </a:r>
            <a:r>
              <a:rPr lang="en-US" sz="2800" dirty="0" err="1"/>
              <a:t>bukanlah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formalnya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pengangkatan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sebagainya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dimaksudkan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kemudahan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segi</a:t>
            </a:r>
            <a:r>
              <a:rPr lang="en-US" sz="2800" dirty="0"/>
              <a:t> </a:t>
            </a:r>
            <a:r>
              <a:rPr lang="en-US" sz="2800" dirty="0" err="1"/>
              <a:t>pembuktiannya</a:t>
            </a:r>
            <a:r>
              <a:rPr lang="en-US" sz="2800" dirty="0"/>
              <a:t> </a:t>
            </a:r>
            <a:r>
              <a:rPr lang="en-US" sz="2800" dirty="0" err="1"/>
              <a:t>nanti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,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dibutuhkan</a:t>
            </a:r>
            <a:r>
              <a:rPr lang="en-US" sz="2800" dirty="0"/>
              <a:t> </a:t>
            </a:r>
            <a:r>
              <a:rPr lang="en-US" sz="2800" dirty="0" err="1"/>
              <a:t>kejelasan</a:t>
            </a:r>
            <a:r>
              <a:rPr lang="en-US" sz="2800" dirty="0"/>
              <a:t> </a:t>
            </a:r>
            <a:r>
              <a:rPr lang="en-US" sz="2800" dirty="0" err="1"/>
              <a:t>soal</a:t>
            </a:r>
            <a:r>
              <a:rPr lang="en-US" sz="2800" dirty="0"/>
              <a:t>, </a:t>
            </a:r>
            <a:r>
              <a:rPr lang="en-US" sz="2800" dirty="0" err="1"/>
              <a:t>pertama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Pejabat</a:t>
            </a:r>
            <a:r>
              <a:rPr lang="en-US" sz="2800" dirty="0"/>
              <a:t> Tata Usaha Negara yang </a:t>
            </a:r>
            <a:r>
              <a:rPr lang="en-US" sz="2800" dirty="0" err="1"/>
              <a:t>mana</a:t>
            </a:r>
            <a:r>
              <a:rPr lang="en-US" sz="2800" dirty="0"/>
              <a:t> yang </a:t>
            </a:r>
            <a:r>
              <a:rPr lang="en-US" sz="2800" dirty="0" err="1"/>
              <a:t>mengeluarkannya</a:t>
            </a:r>
            <a:r>
              <a:rPr lang="en-US" sz="2800" dirty="0"/>
              <a:t>; </a:t>
            </a:r>
            <a:r>
              <a:rPr lang="en-US" sz="2800" dirty="0" err="1"/>
              <a:t>kedua</a:t>
            </a:r>
            <a:r>
              <a:rPr lang="en-US" sz="2800" dirty="0"/>
              <a:t>, </a:t>
            </a:r>
            <a:r>
              <a:rPr lang="en-US" sz="2800" dirty="0" err="1"/>
              <a:t>maksud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isi</a:t>
            </a:r>
            <a:r>
              <a:rPr lang="en-US" sz="2800" dirty="0"/>
              <a:t> </a:t>
            </a:r>
            <a:r>
              <a:rPr lang="en-US" sz="2800" dirty="0" err="1"/>
              <a:t>tulisan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ketiga</a:t>
            </a:r>
            <a:r>
              <a:rPr lang="en-US" sz="2800" dirty="0"/>
              <a:t>,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siapa</a:t>
            </a:r>
            <a:r>
              <a:rPr lang="en-US" sz="2800" dirty="0"/>
              <a:t> </a:t>
            </a:r>
            <a:r>
              <a:rPr lang="en-US" sz="2800" dirty="0" err="1"/>
              <a:t>tulisan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dituju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ditetapkan</a:t>
            </a:r>
            <a:r>
              <a:rPr lang="en-US" sz="2800" dirty="0"/>
              <a:t> </a:t>
            </a:r>
            <a:r>
              <a:rPr lang="en-US" sz="2800" dirty="0" err="1"/>
              <a:t>didalamnya</a:t>
            </a:r>
            <a:r>
              <a:rPr lang="en-US" sz="2800" dirty="0"/>
              <a:t>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4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 algn="l"/>
            <a:endParaRPr lang="en-US" b="1" dirty="0" smtClean="0"/>
          </a:p>
          <a:p>
            <a:pPr lvl="0" algn="l"/>
            <a:r>
              <a:rPr lang="en-US" b="1" dirty="0" err="1" smtClean="0"/>
              <a:t>Ciri-Ciri</a:t>
            </a:r>
            <a:r>
              <a:rPr lang="en-US" b="1" dirty="0" smtClean="0"/>
              <a:t> </a:t>
            </a:r>
            <a:r>
              <a:rPr lang="en-US" b="1" dirty="0" err="1"/>
              <a:t>Keputusan</a:t>
            </a:r>
            <a:r>
              <a:rPr lang="en-US" b="1" dirty="0"/>
              <a:t> Tata Usaha Negara /K-TUN (</a:t>
            </a:r>
            <a:r>
              <a:rPr lang="en-US" b="1" i="1" dirty="0" err="1"/>
              <a:t>Beschikking</a:t>
            </a:r>
            <a:r>
              <a:rPr lang="en-US" b="1" dirty="0" smtClean="0"/>
              <a:t>).</a:t>
            </a:r>
          </a:p>
          <a:p>
            <a:pPr algn="just"/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individual – </a:t>
            </a:r>
            <a:r>
              <a:rPr lang="en-US" i="1" dirty="0" err="1"/>
              <a:t>konkrit</a:t>
            </a:r>
            <a:r>
              <a:rPr lang="en-US" dirty="0"/>
              <a:t>.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algn="just"/>
            <a:r>
              <a:rPr lang="en-US" dirty="0"/>
              <a:t> </a:t>
            </a:r>
          </a:p>
          <a:p>
            <a:pPr lvl="0" algn="l"/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				</a:t>
            </a:r>
          </a:p>
          <a:p>
            <a:r>
              <a:rPr lang="en-US" dirty="0"/>
              <a:t>					1				</a:t>
            </a:r>
          </a:p>
          <a:p>
            <a:r>
              <a:rPr lang="en-US" dirty="0"/>
              <a:t>   </a:t>
            </a:r>
            <a:r>
              <a:rPr lang="en-US" dirty="0" err="1"/>
              <a:t>Umum</a:t>
            </a:r>
            <a:r>
              <a:rPr lang="en-US" dirty="0"/>
              <a:t>			3			4		</a:t>
            </a:r>
            <a:r>
              <a:rPr lang="en-US" dirty="0" err="1"/>
              <a:t>abstrak</a:t>
            </a:r>
            <a:endParaRPr lang="en-US" dirty="0"/>
          </a:p>
          <a:p>
            <a:r>
              <a:rPr lang="en-US" dirty="0"/>
              <a:t>	                                                       2	 </a:t>
            </a:r>
          </a:p>
          <a:p>
            <a:r>
              <a:rPr lang="en-US" dirty="0"/>
              <a:t>individual								</a:t>
            </a:r>
            <a:r>
              <a:rPr lang="en-US" dirty="0" err="1"/>
              <a:t>konkrit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7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 flipV="1">
            <a:off x="468313" y="719456"/>
            <a:ext cx="8229600" cy="457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838200"/>
            <a:ext cx="8208912" cy="5254625"/>
          </a:xfrm>
        </p:spPr>
        <p:txBody>
          <a:bodyPr/>
          <a:lstStyle/>
          <a:p>
            <a:pPr algn="just"/>
            <a:r>
              <a:rPr lang="en-US" sz="2200" dirty="0" err="1"/>
              <a:t>Segi</a:t>
            </a:r>
            <a:r>
              <a:rPr lang="en-US" sz="2200" dirty="0"/>
              <a:t> </a:t>
            </a:r>
            <a:r>
              <a:rPr lang="en-US" sz="2200" dirty="0" err="1"/>
              <a:t>empat</a:t>
            </a:r>
            <a:r>
              <a:rPr lang="en-US" sz="2200" dirty="0"/>
              <a:t> </a:t>
            </a:r>
            <a:r>
              <a:rPr lang="en-US" sz="2200" dirty="0" err="1"/>
              <a:t>diatas</a:t>
            </a:r>
            <a:r>
              <a:rPr lang="en-US" sz="2200" dirty="0"/>
              <a:t> </a:t>
            </a:r>
            <a:r>
              <a:rPr lang="en-US" sz="2200" dirty="0" err="1"/>
              <a:t>menghasilkan</a:t>
            </a:r>
            <a:r>
              <a:rPr lang="en-US" sz="2200" dirty="0"/>
              <a:t> </a:t>
            </a:r>
            <a:r>
              <a:rPr lang="en-US" sz="2200" dirty="0" err="1"/>
              <a:t>empat</a:t>
            </a:r>
            <a:r>
              <a:rPr lang="en-US" sz="2200" dirty="0"/>
              <a:t> </a:t>
            </a:r>
            <a:r>
              <a:rPr lang="en-US" sz="2200" dirty="0" err="1"/>
              <a:t>macam</a:t>
            </a:r>
            <a:r>
              <a:rPr lang="en-US" sz="2200" dirty="0"/>
              <a:t> </a:t>
            </a:r>
            <a:r>
              <a:rPr lang="en-US" sz="2200" dirty="0" err="1"/>
              <a:t>sifat</a:t>
            </a:r>
            <a:r>
              <a:rPr lang="en-US" sz="2200" dirty="0"/>
              <a:t> </a:t>
            </a:r>
            <a:r>
              <a:rPr lang="en-US" sz="2200" dirty="0" err="1"/>
              <a:t>norma</a:t>
            </a:r>
            <a:r>
              <a:rPr lang="en-US" sz="2200" dirty="0"/>
              <a:t> </a:t>
            </a:r>
            <a:r>
              <a:rPr lang="en-US" sz="2200" dirty="0" err="1"/>
              <a:t>hukum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:</a:t>
            </a:r>
          </a:p>
          <a:p>
            <a:pPr algn="just"/>
            <a:r>
              <a:rPr lang="en-US" sz="2200" dirty="0"/>
              <a:t>1.	</a:t>
            </a:r>
            <a:r>
              <a:rPr lang="en-US" sz="2200" dirty="0" err="1"/>
              <a:t>norma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</a:t>
            </a:r>
            <a:r>
              <a:rPr lang="en-US" sz="2200" dirty="0" err="1"/>
              <a:t>abstrak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undang-undang</a:t>
            </a:r>
            <a:r>
              <a:rPr lang="en-US" sz="2200" dirty="0"/>
              <a:t>;	</a:t>
            </a:r>
          </a:p>
          <a:p>
            <a:pPr algn="just"/>
            <a:r>
              <a:rPr lang="en-US" sz="2200" dirty="0"/>
              <a:t>2.	</a:t>
            </a:r>
            <a:r>
              <a:rPr lang="en-US" sz="2200" dirty="0" err="1"/>
              <a:t>norma</a:t>
            </a:r>
            <a:r>
              <a:rPr lang="en-US" sz="2200" dirty="0"/>
              <a:t> individual </a:t>
            </a:r>
            <a:r>
              <a:rPr lang="en-US" sz="2200" dirty="0" err="1"/>
              <a:t>konkrit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tata</a:t>
            </a:r>
            <a:r>
              <a:rPr lang="en-US" sz="2200" dirty="0"/>
              <a:t> </a:t>
            </a:r>
            <a:r>
              <a:rPr lang="en-US" sz="2200" dirty="0" err="1"/>
              <a:t>usaha</a:t>
            </a:r>
            <a:r>
              <a:rPr lang="en-US" sz="2200" dirty="0"/>
              <a:t> </a:t>
            </a:r>
            <a:r>
              <a:rPr lang="en-US" sz="2200" dirty="0" err="1"/>
              <a:t>negara</a:t>
            </a:r>
            <a:r>
              <a:rPr lang="en-US" sz="2200" dirty="0"/>
              <a:t>;</a:t>
            </a:r>
          </a:p>
          <a:p>
            <a:pPr algn="just"/>
            <a:r>
              <a:rPr lang="en-US" sz="2200" dirty="0"/>
              <a:t>3.	</a:t>
            </a:r>
            <a:r>
              <a:rPr lang="en-US" sz="2200" dirty="0" err="1"/>
              <a:t>norma</a:t>
            </a:r>
            <a:r>
              <a:rPr lang="en-US" sz="2200" dirty="0"/>
              <a:t> </a:t>
            </a:r>
            <a:r>
              <a:rPr lang="en-US" sz="2200" dirty="0" err="1"/>
              <a:t>hukum</a:t>
            </a:r>
            <a:r>
              <a:rPr lang="en-US" sz="2200" dirty="0"/>
              <a:t> </a:t>
            </a:r>
            <a:r>
              <a:rPr lang="en-US" sz="2200" dirty="0" err="1"/>
              <a:t>konkrit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rambu-rambu</a:t>
            </a:r>
            <a:r>
              <a:rPr lang="en-US" sz="2200" dirty="0"/>
              <a:t>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lintas</a:t>
            </a:r>
            <a:r>
              <a:rPr lang="en-US" sz="2200" dirty="0"/>
              <a:t> yang </a:t>
            </a:r>
            <a:r>
              <a:rPr lang="en-US" sz="2200" dirty="0" err="1"/>
              <a:t>dipasang</a:t>
            </a:r>
            <a:r>
              <a:rPr lang="en-US" sz="2200" dirty="0"/>
              <a:t> di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tempat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/>
              <a:t> (</a:t>
            </a:r>
            <a:r>
              <a:rPr lang="en-US" sz="2200" dirty="0" err="1"/>
              <a:t>rambu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berlaku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semua</a:t>
            </a:r>
            <a:r>
              <a:rPr lang="en-US" sz="2200" dirty="0"/>
              <a:t> </a:t>
            </a:r>
            <a:r>
              <a:rPr lang="en-US" sz="2200" dirty="0" err="1"/>
              <a:t>pemakai</a:t>
            </a:r>
            <a:r>
              <a:rPr lang="en-US" sz="2200" dirty="0"/>
              <a:t> </a:t>
            </a:r>
            <a:r>
              <a:rPr lang="en-US" sz="2200" dirty="0" err="1"/>
              <a:t>jalan</a:t>
            </a:r>
            <a:r>
              <a:rPr lang="en-US" sz="2200" dirty="0"/>
              <a:t> </a:t>
            </a:r>
            <a:r>
              <a:rPr lang="en-US" sz="2200" dirty="0" err="1"/>
              <a:t>namun</a:t>
            </a:r>
            <a:r>
              <a:rPr lang="en-US" sz="2200" dirty="0"/>
              <a:t>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berlaku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tempat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);</a:t>
            </a:r>
          </a:p>
          <a:p>
            <a:pPr algn="just"/>
            <a:r>
              <a:rPr lang="en-US" sz="2200" dirty="0"/>
              <a:t>4.	</a:t>
            </a:r>
            <a:r>
              <a:rPr lang="en-US" sz="2200" dirty="0" err="1"/>
              <a:t>norma</a:t>
            </a:r>
            <a:r>
              <a:rPr lang="en-US" sz="2200" dirty="0"/>
              <a:t> individual </a:t>
            </a:r>
            <a:r>
              <a:rPr lang="en-US" sz="2200" dirty="0" err="1"/>
              <a:t>abstrak</a:t>
            </a:r>
            <a:r>
              <a:rPr lang="en-US" sz="2200" dirty="0"/>
              <a:t> </a:t>
            </a:r>
            <a:r>
              <a:rPr lang="en-US" sz="2200" dirty="0" err="1"/>
              <a:t>misalnya</a:t>
            </a:r>
            <a:r>
              <a:rPr lang="en-US" sz="2200" dirty="0"/>
              <a:t> </a:t>
            </a:r>
            <a:r>
              <a:rPr lang="en-US" sz="2200" dirty="0" err="1"/>
              <a:t>izin</a:t>
            </a:r>
            <a:r>
              <a:rPr lang="en-US" sz="2200" dirty="0"/>
              <a:t> </a:t>
            </a:r>
            <a:r>
              <a:rPr lang="en-US" sz="2200" dirty="0" err="1"/>
              <a:t>gangguan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praktek</a:t>
            </a:r>
            <a:r>
              <a:rPr lang="en-US" sz="2200" dirty="0"/>
              <a:t> </a:t>
            </a:r>
            <a:r>
              <a:rPr lang="en-US" sz="2200" dirty="0" err="1"/>
              <a:t>pemerintahan</a:t>
            </a:r>
            <a:r>
              <a:rPr lang="en-US" sz="2200" dirty="0"/>
              <a:t> di </a:t>
            </a:r>
            <a:r>
              <a:rPr lang="en-US" sz="2200" dirty="0" err="1"/>
              <a:t>Indoenesia</a:t>
            </a:r>
            <a:r>
              <a:rPr lang="en-US" sz="2200" dirty="0"/>
              <a:t> </a:t>
            </a:r>
            <a:r>
              <a:rPr lang="en-US" sz="2200" dirty="0" err="1"/>
              <a:t>bentuk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tata</a:t>
            </a:r>
            <a:r>
              <a:rPr lang="en-US" sz="2200" dirty="0"/>
              <a:t> </a:t>
            </a:r>
            <a:r>
              <a:rPr lang="en-US" sz="2200" dirty="0" err="1"/>
              <a:t>usaha</a:t>
            </a:r>
            <a:r>
              <a:rPr lang="en-US" sz="2200" dirty="0"/>
              <a:t> </a:t>
            </a:r>
            <a:r>
              <a:rPr lang="en-US" sz="2200" dirty="0" err="1"/>
              <a:t>negara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beraneka</a:t>
            </a:r>
            <a:r>
              <a:rPr lang="en-US" sz="2200" dirty="0"/>
              <a:t> </a:t>
            </a:r>
            <a:r>
              <a:rPr lang="en-US" sz="2200" dirty="0" err="1"/>
              <a:t>ragam</a:t>
            </a:r>
            <a:r>
              <a:rPr lang="en-US" sz="2200" dirty="0"/>
              <a:t>. </a:t>
            </a:r>
            <a:r>
              <a:rPr lang="en-US" sz="2200" dirty="0" err="1"/>
              <a:t>Contoh</a:t>
            </a:r>
            <a:r>
              <a:rPr lang="en-US" sz="2200" dirty="0"/>
              <a:t> SK </a:t>
            </a:r>
            <a:r>
              <a:rPr lang="en-US" sz="2200" dirty="0" err="1"/>
              <a:t>Pengangkatan</a:t>
            </a:r>
            <a:r>
              <a:rPr lang="en-US" sz="2200" dirty="0"/>
              <a:t> </a:t>
            </a:r>
            <a:r>
              <a:rPr lang="en-US" sz="2200" dirty="0" err="1"/>
              <a:t>pegawai</a:t>
            </a:r>
            <a:r>
              <a:rPr lang="en-US" sz="2200" dirty="0"/>
              <a:t>, </a:t>
            </a:r>
            <a:r>
              <a:rPr lang="en-US" sz="2200" dirty="0" err="1"/>
              <a:t>Izin</a:t>
            </a:r>
            <a:r>
              <a:rPr lang="en-US" sz="2200" dirty="0"/>
              <a:t> Usaha </a:t>
            </a:r>
            <a:r>
              <a:rPr lang="en-US" sz="2200" dirty="0" err="1"/>
              <a:t>Insustri</a:t>
            </a:r>
            <a:r>
              <a:rPr lang="en-US" sz="2200" dirty="0"/>
              <a:t>, </a:t>
            </a:r>
            <a:r>
              <a:rPr lang="en-US" sz="2200" dirty="0" err="1"/>
              <a:t>Surat</a:t>
            </a:r>
            <a:r>
              <a:rPr lang="en-US" sz="2200" dirty="0"/>
              <a:t> </a:t>
            </a:r>
            <a:r>
              <a:rPr lang="en-US" sz="2200" dirty="0" err="1"/>
              <a:t>Keterangan</a:t>
            </a:r>
            <a:r>
              <a:rPr lang="en-US" sz="2200" dirty="0"/>
              <a:t> </a:t>
            </a:r>
            <a:r>
              <a:rPr lang="en-US" sz="2200" dirty="0" err="1"/>
              <a:t>Kelakuan</a:t>
            </a:r>
            <a:r>
              <a:rPr lang="en-US" sz="2200" dirty="0"/>
              <a:t> </a:t>
            </a:r>
            <a:r>
              <a:rPr lang="en-US" sz="2200" dirty="0" err="1"/>
              <a:t>Baik</a:t>
            </a:r>
            <a:r>
              <a:rPr lang="en-US" sz="2200" dirty="0"/>
              <a:t>, </a:t>
            </a:r>
            <a:r>
              <a:rPr lang="en-US" sz="2200" dirty="0" err="1"/>
              <a:t>Akte</a:t>
            </a:r>
            <a:r>
              <a:rPr lang="en-US" sz="2200" dirty="0"/>
              <a:t> </a:t>
            </a:r>
            <a:r>
              <a:rPr lang="en-US" sz="2200" dirty="0" err="1"/>
              <a:t>Kelahiran</a:t>
            </a:r>
            <a:r>
              <a:rPr lang="en-US" sz="2200" dirty="0"/>
              <a:t>, </a:t>
            </a:r>
            <a:r>
              <a:rPr lang="en-US" sz="2200" dirty="0" err="1"/>
              <a:t>Surat</a:t>
            </a:r>
            <a:r>
              <a:rPr lang="en-US" sz="2200" dirty="0"/>
              <a:t> </a:t>
            </a:r>
            <a:r>
              <a:rPr lang="en-US" sz="2200" dirty="0" err="1"/>
              <a:t>Izin</a:t>
            </a:r>
            <a:r>
              <a:rPr lang="en-US" sz="2200" dirty="0"/>
              <a:t> </a:t>
            </a:r>
            <a:r>
              <a:rPr lang="en-US" sz="2200" dirty="0" err="1"/>
              <a:t>Mengemudi</a:t>
            </a:r>
            <a:r>
              <a:rPr lang="en-US" sz="2200" dirty="0"/>
              <a:t> (SIM), </a:t>
            </a:r>
            <a:r>
              <a:rPr lang="en-US" sz="2200" dirty="0" err="1"/>
              <a:t>Sertifikat</a:t>
            </a:r>
            <a:r>
              <a:rPr lang="en-US" sz="2200" dirty="0"/>
              <a:t> </a:t>
            </a:r>
            <a:r>
              <a:rPr lang="en-US" sz="2200" dirty="0" err="1"/>
              <a:t>Hak</a:t>
            </a:r>
            <a:r>
              <a:rPr lang="en-US" sz="2200" dirty="0"/>
              <a:t> </a:t>
            </a:r>
            <a:r>
              <a:rPr lang="en-US" sz="2200" dirty="0" err="1"/>
              <a:t>atas</a:t>
            </a:r>
            <a:r>
              <a:rPr lang="en-US" sz="2200" dirty="0"/>
              <a:t> Tanah </a:t>
            </a:r>
            <a:r>
              <a:rPr lang="en-US" sz="2200" dirty="0" err="1"/>
              <a:t>dll</a:t>
            </a:r>
            <a:r>
              <a:rPr lang="en-US" sz="2800" dirty="0"/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304800"/>
            <a:ext cx="8208912" cy="5788025"/>
          </a:xfrm>
        </p:spPr>
        <p:txBody>
          <a:bodyPr/>
          <a:lstStyle/>
          <a:p>
            <a:pPr marL="0" lvl="0" indent="0">
              <a:buNone/>
              <a:defRPr/>
            </a:pPr>
            <a:r>
              <a:rPr lang="en-US" sz="2800" b="1" dirty="0" err="1"/>
              <a:t>Macam</a:t>
            </a:r>
            <a:r>
              <a:rPr lang="en-US" sz="2800" b="1" dirty="0"/>
              <a:t> – </a:t>
            </a:r>
            <a:r>
              <a:rPr lang="en-US" sz="2800" b="1" dirty="0" err="1"/>
              <a:t>Macam</a:t>
            </a:r>
            <a:r>
              <a:rPr lang="en-US" sz="2800" b="1" dirty="0"/>
              <a:t> </a:t>
            </a:r>
            <a:r>
              <a:rPr lang="en-US" sz="2800" b="1" dirty="0" err="1" smtClean="0"/>
              <a:t>Keputusan</a:t>
            </a:r>
            <a:r>
              <a:rPr lang="en-US" sz="2800" b="1" dirty="0"/>
              <a:t> </a:t>
            </a:r>
            <a:r>
              <a:rPr lang="en-US" sz="2800" b="1" dirty="0" smtClean="0"/>
              <a:t>:</a:t>
            </a:r>
          </a:p>
          <a:p>
            <a:pPr marL="514350" lvl="0" indent="-514350">
              <a:buAutoNum type="arabicPeriod"/>
              <a:defRPr/>
            </a:pPr>
            <a:r>
              <a:rPr lang="en-US" sz="2800" b="1" dirty="0" err="1" smtClean="0"/>
              <a:t>Keputusan</a:t>
            </a:r>
            <a:r>
              <a:rPr lang="en-US" sz="2800" b="1" dirty="0" smtClean="0"/>
              <a:t> </a:t>
            </a:r>
            <a:r>
              <a:rPr lang="en-US" sz="2800" b="1" dirty="0" err="1"/>
              <a:t>Deklaratoir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Keputusan</a:t>
            </a:r>
            <a:r>
              <a:rPr lang="en-US" sz="2800" b="1" dirty="0"/>
              <a:t> </a:t>
            </a:r>
            <a:r>
              <a:rPr lang="en-US" sz="2800" b="1" dirty="0" err="1"/>
              <a:t>Konstitutif</a:t>
            </a:r>
            <a:r>
              <a:rPr lang="en-US" sz="2800" b="1" dirty="0" smtClean="0"/>
              <a:t>.</a:t>
            </a:r>
          </a:p>
          <a:p>
            <a:pPr marL="514350" indent="-514350">
              <a:buFont typeface="Courier New" panose="02070309020205020404" pitchFamily="49" charset="0"/>
              <a:buAutoNum type="arabicPeriod"/>
              <a:defRPr/>
            </a:pPr>
            <a:r>
              <a:rPr lang="en-US" sz="2800" b="1" dirty="0" err="1"/>
              <a:t>Keputusan</a:t>
            </a:r>
            <a:r>
              <a:rPr lang="en-US" sz="2800" b="1" dirty="0"/>
              <a:t> yang </a:t>
            </a:r>
            <a:r>
              <a:rPr lang="en-US" sz="2800" b="1" dirty="0" err="1"/>
              <a:t>Menguntungkan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yang </a:t>
            </a:r>
            <a:r>
              <a:rPr lang="en-US" sz="2800" b="1" dirty="0" err="1"/>
              <a:t>Memberi</a:t>
            </a:r>
            <a:r>
              <a:rPr lang="en-US" sz="2800" b="1" dirty="0"/>
              <a:t> </a:t>
            </a:r>
            <a:r>
              <a:rPr lang="en-US" sz="2800" b="1" dirty="0" err="1"/>
              <a:t>Beban</a:t>
            </a:r>
            <a:r>
              <a:rPr lang="en-US" sz="2800" b="1" dirty="0"/>
              <a:t>.</a:t>
            </a:r>
            <a:endParaRPr lang="en-US" sz="2800" dirty="0"/>
          </a:p>
          <a:p>
            <a:pPr marL="514350" indent="-514350">
              <a:buFont typeface="Courier New" panose="02070309020205020404" pitchFamily="49" charset="0"/>
              <a:buAutoNum type="arabicPeriod"/>
              <a:defRPr/>
            </a:pPr>
            <a:r>
              <a:rPr lang="en-US" sz="2800" b="1" dirty="0" err="1"/>
              <a:t>Keputusan</a:t>
            </a:r>
            <a:r>
              <a:rPr lang="en-US" sz="2800" b="1" dirty="0"/>
              <a:t> </a:t>
            </a:r>
            <a:r>
              <a:rPr lang="en-US" sz="2800" b="1" dirty="0" err="1"/>
              <a:t>Enmalig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Keputusan</a:t>
            </a:r>
            <a:r>
              <a:rPr lang="en-US" sz="2800" b="1" dirty="0"/>
              <a:t> yang </a:t>
            </a:r>
            <a:r>
              <a:rPr lang="en-US" sz="2800" b="1" dirty="0" err="1"/>
              <a:t>Permanen</a:t>
            </a:r>
            <a:r>
              <a:rPr lang="en-US" sz="2800" b="1" dirty="0"/>
              <a:t>.</a:t>
            </a:r>
            <a:endParaRPr lang="en-US" sz="2800" dirty="0"/>
          </a:p>
          <a:p>
            <a:pPr marL="514350" lvl="0" indent="-514350">
              <a:buAutoNum type="arabicPeriod"/>
              <a:defRPr/>
            </a:pPr>
            <a:r>
              <a:rPr lang="en-US" sz="2800" b="1" dirty="0" err="1"/>
              <a:t>Keputusan</a:t>
            </a:r>
            <a:r>
              <a:rPr lang="en-US" sz="2800" b="1" dirty="0"/>
              <a:t> yang </a:t>
            </a:r>
            <a:r>
              <a:rPr lang="en-US" sz="2800" b="1" dirty="0" err="1"/>
              <a:t>Bebas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 smtClean="0"/>
              <a:t>Terikat</a:t>
            </a:r>
            <a:endParaRPr lang="en-US" sz="2800" b="1" dirty="0" smtClean="0"/>
          </a:p>
          <a:p>
            <a:pPr marL="514350" indent="-514350">
              <a:buFont typeface="Courier New" panose="02070309020205020404" pitchFamily="49" charset="0"/>
              <a:buAutoNum type="arabicPeriod"/>
              <a:defRPr/>
            </a:pPr>
            <a:r>
              <a:rPr lang="en-US" sz="2800" b="1" dirty="0" err="1"/>
              <a:t>Keputusan</a:t>
            </a:r>
            <a:r>
              <a:rPr lang="en-US" sz="2800" b="1" dirty="0"/>
              <a:t> </a:t>
            </a:r>
            <a:r>
              <a:rPr lang="en-US" sz="2800" b="1" dirty="0" err="1"/>
              <a:t>Positif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Negatif</a:t>
            </a:r>
            <a:r>
              <a:rPr lang="en-US" sz="2800" b="1" dirty="0"/>
              <a:t>.</a:t>
            </a:r>
            <a:endParaRPr lang="en-US" sz="2800" dirty="0"/>
          </a:p>
          <a:p>
            <a:pPr marL="514350" lvl="0" indent="-514350">
              <a:buAutoNum type="arabicPeriod"/>
              <a:defRPr/>
            </a:pPr>
            <a:r>
              <a:rPr lang="en-US" sz="2800" b="1" dirty="0" err="1"/>
              <a:t>Keputusan</a:t>
            </a:r>
            <a:r>
              <a:rPr lang="en-US" sz="2800" b="1" dirty="0"/>
              <a:t> </a:t>
            </a:r>
            <a:r>
              <a:rPr lang="en-US" sz="2800" b="1" dirty="0" err="1"/>
              <a:t>Perorangan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Kebendaan</a:t>
            </a:r>
            <a:r>
              <a:rPr lang="en-US" sz="2800" b="1" dirty="0"/>
              <a:t>.</a:t>
            </a:r>
            <a:endParaRPr lang="en-US" sz="2800" dirty="0"/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68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4000" dirty="0" smtClean="0">
                <a:latin typeface="Arial" charset="0"/>
                <a:cs typeface="Arial" charset="0"/>
              </a:rPr>
              <a:t>2. </a:t>
            </a:r>
            <a:r>
              <a:rPr lang="en-US" altLang="en-US" sz="4000" dirty="0" err="1" smtClean="0">
                <a:latin typeface="Arial" charset="0"/>
                <a:cs typeface="Arial" charset="0"/>
              </a:rPr>
              <a:t>Peraturan</a:t>
            </a:r>
            <a:r>
              <a:rPr lang="en-US" altLang="en-US" sz="4000" dirty="0" smtClean="0">
                <a:latin typeface="Arial" charset="0"/>
                <a:cs typeface="Arial" charset="0"/>
              </a:rPr>
              <a:t> </a:t>
            </a:r>
            <a:r>
              <a:rPr lang="en-US" altLang="en-US" sz="4000" dirty="0" err="1" smtClean="0">
                <a:latin typeface="Arial" charset="0"/>
                <a:cs typeface="Arial" charset="0"/>
              </a:rPr>
              <a:t>Kebijaksanaan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2400" y="1447800"/>
            <a:ext cx="8839200" cy="4645025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operasional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tugas-tugas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., </a:t>
            </a:r>
            <a:r>
              <a:rPr lang="en-US" sz="2800" dirty="0" err="1"/>
              <a:t>karenanya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mengubah</a:t>
            </a:r>
            <a:r>
              <a:rPr lang="en-US" sz="2800" dirty="0"/>
              <a:t> </a:t>
            </a:r>
            <a:r>
              <a:rPr lang="en-US" sz="2800" dirty="0" err="1"/>
              <a:t>ataupun</a:t>
            </a:r>
            <a:r>
              <a:rPr lang="en-US" sz="2800" dirty="0"/>
              <a:t> </a:t>
            </a:r>
            <a:r>
              <a:rPr lang="en-US" sz="2800" dirty="0" err="1"/>
              <a:t>menyimpangi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.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semacam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bayangan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.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dissebut</a:t>
            </a:r>
            <a:r>
              <a:rPr lang="en-US" sz="2800" dirty="0"/>
              <a:t> pula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i="1" dirty="0"/>
              <a:t>pseudo-</a:t>
            </a:r>
            <a:r>
              <a:rPr lang="en-US" sz="2800" i="1" dirty="0" err="1"/>
              <a:t>wetgeving</a:t>
            </a:r>
            <a:r>
              <a:rPr lang="en-US" sz="2800" dirty="0"/>
              <a:t> (</a:t>
            </a:r>
            <a:r>
              <a:rPr lang="en-US" sz="2800" dirty="0" err="1"/>
              <a:t>perundang-undangan</a:t>
            </a:r>
            <a:r>
              <a:rPr lang="en-US" sz="2800" dirty="0"/>
              <a:t> </a:t>
            </a:r>
            <a:r>
              <a:rPr lang="en-US" sz="2800" dirty="0" err="1"/>
              <a:t>semu</a:t>
            </a:r>
            <a:r>
              <a:rPr lang="en-US" sz="2800" dirty="0"/>
              <a:t>).</a:t>
            </a: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133</TotalTime>
  <Words>1061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0-Blanko-PPT-sesi-2-14 baru (1)</vt:lpstr>
      <vt:lpstr>ADHINING P.R, SH,MH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Peraturan Kebijaksanaan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Perbedaan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Adhining</cp:lastModifiedBy>
  <cp:revision>19</cp:revision>
  <dcterms:created xsi:type="dcterms:W3CDTF">2019-09-17T08:28:18Z</dcterms:created>
  <dcterms:modified xsi:type="dcterms:W3CDTF">2019-10-12T09:48:42Z</dcterms:modified>
</cp:coreProperties>
</file>