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325" r:id="rId3"/>
    <p:sldId id="345" r:id="rId4"/>
    <p:sldId id="335" r:id="rId5"/>
    <p:sldId id="326" r:id="rId6"/>
    <p:sldId id="336" r:id="rId7"/>
    <p:sldId id="337" r:id="rId8"/>
    <p:sldId id="328" r:id="rId9"/>
    <p:sldId id="338" r:id="rId10"/>
    <p:sldId id="346" r:id="rId11"/>
    <p:sldId id="339" r:id="rId12"/>
    <p:sldId id="341" r:id="rId13"/>
    <p:sldId id="342" r:id="rId14"/>
    <p:sldId id="347" r:id="rId15"/>
    <p:sldId id="340" r:id="rId16"/>
    <p:sldId id="343" r:id="rId17"/>
    <p:sldId id="34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4EAD6-51E0-47AA-BEC7-E5B0815120F6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CA172-9837-4BB0-974D-493E8E18E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139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5" y="68266"/>
            <a:ext cx="8678863" cy="6713537"/>
            <a:chOff x="0" y="43"/>
            <a:chExt cx="5467" cy="4229"/>
          </a:xfrm>
        </p:grpSpPr>
        <p:sp>
          <p:nvSpPr>
            <p:cNvPr id="5" name="Rectangle 1027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1028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1029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1030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1031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1032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1033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34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035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036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037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038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039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040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041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042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043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1044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1045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1046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1047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1048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1049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1050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1051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1052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1053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1054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1055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1056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1057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1058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1059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1060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1061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1062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1063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1064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1065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1066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1067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1068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1069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1070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1071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1072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1073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1074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1075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1076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1077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1078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1079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1080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1081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1082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1083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1084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1085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1086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1087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1088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1089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1090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1091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1092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1093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1094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1095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1096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1097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1098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1099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1100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1101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1102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1103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1104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1105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1106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1107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1108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1109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1110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1111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1112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1113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1114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1115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1116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1117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1118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1119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1120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1121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1122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1123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124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125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126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132"/>
          <p:cNvSpPr>
            <a:spLocks noChangeArrowheads="1"/>
          </p:cNvSpPr>
          <p:nvPr/>
        </p:nvSpPr>
        <p:spPr bwMode="auto">
          <a:xfrm>
            <a:off x="3017839" y="2120901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106" name="Rectangle 1133"/>
          <p:cNvSpPr>
            <a:spLocks noChangeArrowheads="1"/>
          </p:cNvSpPr>
          <p:nvPr/>
        </p:nvSpPr>
        <p:spPr bwMode="auto">
          <a:xfrm>
            <a:off x="1098552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4202" name="Rectangle 1130"/>
          <p:cNvSpPr>
            <a:spLocks noGrp="1" noChangeArrowheads="1"/>
          </p:cNvSpPr>
          <p:nvPr>
            <p:ph type="ctrTitle"/>
          </p:nvPr>
        </p:nvSpPr>
        <p:spPr>
          <a:xfrm>
            <a:off x="1169993" y="1046166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203" name="Rectangle 1131"/>
          <p:cNvSpPr>
            <a:spLocks noGrp="1" noChangeArrowheads="1"/>
          </p:cNvSpPr>
          <p:nvPr>
            <p:ph type="subTitle" idx="1"/>
          </p:nvPr>
        </p:nvSpPr>
        <p:spPr>
          <a:xfrm>
            <a:off x="1566868" y="2693991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7" name="Rectangle 1127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10337C0F-71C0-490B-BC87-FA74D7751B4F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108" name="Rectangle 1128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109" name="Rectangle 11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3" y="6361113"/>
            <a:ext cx="1906588" cy="457200"/>
          </a:xfrm>
        </p:spPr>
        <p:txBody>
          <a:bodyPr/>
          <a:lstStyle>
            <a:lvl1pPr>
              <a:defRPr smtClean="0"/>
            </a:lvl1pPr>
          </a:lstStyle>
          <a:p>
            <a:fld id="{CAB85E1E-1136-476C-A4DF-044AAB8F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337C0F-71C0-490B-BC87-FA74D7751B4F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B85E1E-1136-476C-A4DF-044AAB8F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9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337C0F-71C0-490B-BC87-FA74D7751B4F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B85E1E-1136-476C-A4DF-044AAB8F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337C0F-71C0-490B-BC87-FA74D7751B4F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B85E1E-1136-476C-A4DF-044AAB8F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337C0F-71C0-490B-BC87-FA74D7751B4F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B85E1E-1136-476C-A4DF-044AAB8F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5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337C0F-71C0-490B-BC87-FA74D7751B4F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B85E1E-1136-476C-A4DF-044AAB8F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337C0F-71C0-490B-BC87-FA74D7751B4F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B85E1E-1136-476C-A4DF-044AAB8F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337C0F-71C0-490B-BC87-FA74D7751B4F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B85E1E-1136-476C-A4DF-044AAB8F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337C0F-71C0-490B-BC87-FA74D7751B4F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B85E1E-1136-476C-A4DF-044AAB8F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337C0F-71C0-490B-BC87-FA74D7751B4F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B85E1E-1136-476C-A4DF-044AAB8F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337C0F-71C0-490B-BC87-FA74D7751B4F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B85E1E-1136-476C-A4DF-044AAB8F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68266"/>
            <a:ext cx="8915400" cy="6713537"/>
            <a:chOff x="0" y="43"/>
            <a:chExt cx="5616" cy="4229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3076" name="Line 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7" name="Line 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8" name="Line 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9" name="Line 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80" name="Line 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81" name="Line 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82" name="Line 1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83" name="Line 1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84" name="Line 1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85" name="Line 1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86" name="Line 1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87" name="Line 1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88" name="Line 1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89" name="Line 1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90" name="Line 1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91" name="Line 1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92" name="Line 2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93" name="Line 2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94" name="Line 2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95" name="Line 2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96" name="Line 2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97" name="Line 2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98" name="Line 2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99" name="Line 2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00" name="Line 2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01" name="Line 2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02" name="Line 3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03" name="Line 3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04" name="Line 3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05" name="Line 3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06" name="Line 3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07" name="Line 3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08" name="Line 3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09" name="Line 3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10" name="Line 3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11" name="Line 3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12" name="Line 4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13" name="Line 4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14" name="Line 4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15" name="Line 4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16" name="Line 4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17" name="Line 4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18" name="Line 4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19" name="Line 4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20" name="Line 4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21" name="Line 4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22" name="Line 5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23" name="Line 5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24" name="Line 5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25" name="Line 5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26" name="Line 5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27" name="Line 5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28" name="Line 5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29" name="Line 5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30" name="Line 5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31" name="Line 5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32" name="Line 6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33" name="Line 6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34" name="Line 6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35" name="Line 6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36" name="Line 6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37" name="Line 6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38" name="Line 6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39" name="Line 6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0" name="Line 6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1" name="Line 6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2" name="Line 7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" name="Line 7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" name="Line 7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" name="Line 7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6" name="Line 7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7" name="Line 7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8" name="Line 7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9" name="Line 7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50" name="Line 7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51" name="Line 7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52" name="Line 8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53" name="Line 8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54" name="Line 8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55" name="Line 8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56" name="Line 8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57" name="Line 8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58" name="Line 8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59" name="Line 8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60" name="Line 8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61" name="Line 8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62" name="Line 9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63" name="Line 9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64" name="Line 9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65" name="Line 9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66" name="Line 9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67" name="Line 9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68" name="Line 9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69" name="Line 9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70" name="Line 9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71" name="Line 9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72" name="Line 10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73" name="Line 10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" name="Group 102"/>
            <p:cNvGrpSpPr>
              <a:grpSpLocks/>
            </p:cNvGrpSpPr>
            <p:nvPr userDrawn="1"/>
          </p:nvGrpSpPr>
          <p:grpSpPr bwMode="auto"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3175" name="Rectangle 103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76" name="Rectangle 104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77" name="Rectangle 105"/>
              <p:cNvSpPr>
                <a:spLocks noChangeArrowheads="1"/>
              </p:cNvSpPr>
              <p:nvPr userDrawn="1"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78" name="Rectangle 106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4099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9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80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folHlink"/>
                </a:solidFill>
              </a:defRPr>
            </a:lvl1pPr>
          </a:lstStyle>
          <a:p>
            <a:fld id="{10337C0F-71C0-490B-BC87-FA74D7751B4F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3181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folHlink"/>
                </a:solidFill>
              </a:defRPr>
            </a:lvl1pPr>
          </a:lstStyle>
          <a:p>
            <a:endParaRPr lang="en-US"/>
          </a:p>
        </p:txBody>
      </p:sp>
      <p:sp>
        <p:nvSpPr>
          <p:cNvPr id="3182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6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folHlink"/>
                </a:solidFill>
              </a:defRPr>
            </a:lvl1pPr>
          </a:lstStyle>
          <a:p>
            <a:fld id="{CAB85E1E-1136-476C-A4DF-044AAB8F9F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103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3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Mikro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FEB 202</a:t>
            </a:r>
            <a:endParaRPr 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Ke-1:</a:t>
            </a:r>
          </a:p>
          <a:p>
            <a:r>
              <a:rPr lang="en-US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PENGANTAR:</a:t>
            </a:r>
          </a:p>
          <a:p>
            <a:r>
              <a:rPr lang="en-US" i="1" dirty="0" err="1" smtClean="0"/>
              <a:t>Kontrak</a:t>
            </a:r>
            <a:r>
              <a:rPr lang="en-US" i="1" dirty="0" smtClean="0"/>
              <a:t> </a:t>
            </a:r>
            <a:r>
              <a:rPr lang="en-US" i="1" dirty="0" err="1" smtClean="0"/>
              <a:t>Kuliah</a:t>
            </a:r>
            <a:r>
              <a:rPr lang="en-US" i="1" dirty="0" smtClean="0"/>
              <a:t>, </a:t>
            </a:r>
            <a:r>
              <a:rPr lang="en-US" i="1" dirty="0" err="1" smtClean="0"/>
              <a:t>Ilmu</a:t>
            </a:r>
            <a:r>
              <a:rPr lang="en-US" i="1" dirty="0" smtClean="0"/>
              <a:t> </a:t>
            </a:r>
            <a:r>
              <a:rPr lang="en-US" i="1" dirty="0" err="1" smtClean="0"/>
              <a:t>Ekonomi</a:t>
            </a:r>
            <a:r>
              <a:rPr lang="en-US" i="1" dirty="0" smtClean="0"/>
              <a:t>, </a:t>
            </a:r>
            <a:r>
              <a:rPr lang="en-US" i="1" dirty="0" err="1" smtClean="0"/>
              <a:t>Konsep</a:t>
            </a:r>
            <a:r>
              <a:rPr lang="en-US" i="1" dirty="0" smtClean="0"/>
              <a:t>,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Permasalahan</a:t>
            </a:r>
            <a:r>
              <a:rPr lang="en-US" i="1" dirty="0" smtClean="0"/>
              <a:t> </a:t>
            </a:r>
            <a:r>
              <a:rPr lang="en-US" i="1" dirty="0" err="1" smtClean="0"/>
              <a:t>Dasar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80808"/>
                </a:solidFill>
              </a:rPr>
              <a:t>Barang</a:t>
            </a:r>
            <a:endParaRPr lang="en-US" dirty="0">
              <a:solidFill>
                <a:srgbClr val="08080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5" y="2138366"/>
            <a:ext cx="8153399" cy="4033834"/>
          </a:xfrm>
        </p:spPr>
        <p:txBody>
          <a:bodyPr/>
          <a:lstStyle/>
          <a:p>
            <a:pPr marL="342900" lvl="1" indent="-342900">
              <a:buSzTx/>
              <a:buFont typeface="Wingdings" pitchFamily="2" charset="2"/>
              <a:buChar char="w"/>
            </a:pPr>
            <a:r>
              <a:rPr lang="it-IT" sz="2400" dirty="0" smtClean="0"/>
              <a:t>Barang </a:t>
            </a:r>
            <a:r>
              <a:rPr lang="it-IT" sz="2400" dirty="0" smtClean="0"/>
              <a:t>merujuk kepada segala sesuatu yg dpt memenuhi keinginan “goods”—</a:t>
            </a:r>
            <a:r>
              <a:rPr lang="it-IT" sz="2400" i="1" dirty="0" smtClean="0"/>
              <a:t>positive </a:t>
            </a:r>
            <a:r>
              <a:rPr lang="it-IT" sz="2400" i="1" dirty="0" smtClean="0"/>
              <a:t>value</a:t>
            </a:r>
          </a:p>
          <a:p>
            <a:pPr marL="342900" lvl="1" indent="-342900">
              <a:buSzTx/>
              <a:buFont typeface="Wingdings" pitchFamily="2" charset="2"/>
              <a:buChar char="w"/>
            </a:pPr>
            <a:r>
              <a:rPr lang="it-IT" sz="2400" b="1" dirty="0" smtClean="0"/>
              <a:t>Barang ekonomi (pribadi):</a:t>
            </a:r>
          </a:p>
          <a:p>
            <a:pPr marL="342900" lvl="1" indent="0">
              <a:buSzTx/>
              <a:buNone/>
            </a:pPr>
            <a:r>
              <a:rPr lang="en-US" sz="2400" dirty="0" err="1"/>
              <a:t>Barang</a:t>
            </a:r>
            <a:r>
              <a:rPr lang="en-US" sz="2400" dirty="0"/>
              <a:t> yang </a:t>
            </a:r>
            <a:r>
              <a:rPr lang="en-US" sz="2400" dirty="0" err="1"/>
              <a:t>membutuhkan</a:t>
            </a:r>
            <a:r>
              <a:rPr lang="en-US" sz="2400" dirty="0"/>
              <a:t> </a:t>
            </a:r>
            <a:r>
              <a:rPr lang="en-US" sz="2400" dirty="0" err="1"/>
              <a:t>pengorbanan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 smtClean="0"/>
              <a:t>memperolehnya</a:t>
            </a:r>
            <a:r>
              <a:rPr lang="en-US" sz="2400" dirty="0" smtClean="0"/>
              <a:t>, </a:t>
            </a:r>
            <a:r>
              <a:rPr lang="en-US" sz="2400" dirty="0" err="1" smtClean="0"/>
              <a:t>pemanfaatan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hak</a:t>
            </a:r>
            <a:r>
              <a:rPr lang="en-US" sz="2400" dirty="0" smtClean="0"/>
              <a:t> </a:t>
            </a:r>
            <a:r>
              <a:rPr lang="en-US" sz="2400" dirty="0" err="1" smtClean="0"/>
              <a:t>kepemilikan</a:t>
            </a:r>
            <a:r>
              <a:rPr lang="en-US" sz="2400" dirty="0" smtClean="0"/>
              <a:t> </a:t>
            </a:r>
            <a:r>
              <a:rPr lang="en-US" sz="2400" dirty="0" err="1" smtClean="0"/>
              <a:t>pribadi</a:t>
            </a:r>
            <a:r>
              <a:rPr lang="en-US" sz="2400" dirty="0" smtClean="0"/>
              <a:t>, </a:t>
            </a:r>
            <a:r>
              <a:rPr lang="en-US" sz="2400" dirty="0" err="1" smtClean="0"/>
              <a:t>pemanfaatan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mengurangi</a:t>
            </a:r>
            <a:r>
              <a:rPr lang="en-US" sz="2400" dirty="0" smtClean="0"/>
              <a:t> </a:t>
            </a:r>
            <a:r>
              <a:rPr lang="en-US" sz="2400" dirty="0" err="1" smtClean="0"/>
              <a:t>ketersediaan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orang lain</a:t>
            </a:r>
            <a:endParaRPr lang="it-IT" sz="2400" b="1" dirty="0" smtClean="0"/>
          </a:p>
          <a:p>
            <a:pPr marL="342900" lvl="1" indent="-342900">
              <a:buSzTx/>
              <a:buFont typeface="Wingdings" pitchFamily="2" charset="2"/>
              <a:buChar char="w"/>
            </a:pPr>
            <a:r>
              <a:rPr lang="it-IT" sz="2400" b="1" dirty="0" smtClean="0"/>
              <a:t>Barang bebas (publik):</a:t>
            </a:r>
          </a:p>
          <a:p>
            <a:pPr marL="342900" lvl="1" indent="0">
              <a:buSzTx/>
              <a:buNone/>
            </a:pPr>
            <a:r>
              <a:rPr lang="en-US" sz="2400" dirty="0" err="1"/>
              <a:t>Barang</a:t>
            </a:r>
            <a:r>
              <a:rPr lang="en-US" sz="2400" dirty="0"/>
              <a:t> yang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memperolehnya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memerlukan</a:t>
            </a:r>
            <a:r>
              <a:rPr lang="en-US" sz="2400" dirty="0"/>
              <a:t> </a:t>
            </a:r>
            <a:r>
              <a:rPr lang="en-US" sz="2400" dirty="0" err="1"/>
              <a:t>pengorbanan</a:t>
            </a:r>
            <a:endParaRPr lang="it-IT" sz="2400" i="1" dirty="0" smtClean="0"/>
          </a:p>
          <a:p>
            <a:pPr marL="342900" lvl="1" indent="-342900">
              <a:buSzTx/>
              <a:buFont typeface="Wingdings" pitchFamily="2" charset="2"/>
              <a:buChar char="w"/>
            </a:pPr>
            <a:endParaRPr lang="en-US" sz="2400" dirty="0" smtClean="0"/>
          </a:p>
          <a:p>
            <a:endParaRPr lang="en-US" sz="2400" dirty="0" smtClean="0">
              <a:cs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74013" y="6440488"/>
            <a:ext cx="1093787" cy="36576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Slide </a:t>
            </a:r>
            <a:fld id="{A02C9605-00D3-4D53-80ED-967F6C3C20D5}" type="slidenum">
              <a:rPr lang="en-US" sz="2000">
                <a:solidFill>
                  <a:schemeClr val="tx1"/>
                </a:solidFill>
              </a:rPr>
              <a:pPr>
                <a:defRPr/>
              </a:pPr>
              <a:t>10</a:t>
            </a:fld>
            <a:endParaRPr lang="en-US" sz="20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90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80808"/>
                </a:solidFill>
              </a:rPr>
              <a:t>Kelangkaan</a:t>
            </a:r>
            <a:r>
              <a:rPr lang="en-US" dirty="0" smtClean="0">
                <a:solidFill>
                  <a:srgbClr val="080808"/>
                </a:solidFill>
              </a:rPr>
              <a:t> (</a:t>
            </a:r>
            <a:r>
              <a:rPr lang="en-US" i="1" dirty="0" smtClean="0">
                <a:solidFill>
                  <a:srgbClr val="080808"/>
                </a:solidFill>
              </a:rPr>
              <a:t>scarcity</a:t>
            </a:r>
            <a:r>
              <a:rPr lang="en-US" dirty="0" smtClean="0">
                <a:solidFill>
                  <a:srgbClr val="080808"/>
                </a:solidFill>
              </a:rPr>
              <a:t>)</a:t>
            </a:r>
            <a:endParaRPr lang="en-US" dirty="0">
              <a:solidFill>
                <a:srgbClr val="08080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5" y="2138366"/>
            <a:ext cx="8153399" cy="3881437"/>
          </a:xfrm>
        </p:spPr>
        <p:txBody>
          <a:bodyPr/>
          <a:lstStyle/>
          <a:p>
            <a:pPr marL="342900" lvl="1" indent="-342900">
              <a:buSzTx/>
              <a:buFont typeface="Wingdings" pitchFamily="2" charset="2"/>
              <a:buChar char="w"/>
            </a:pPr>
            <a:r>
              <a:rPr lang="it-IT" sz="2400" dirty="0" smtClean="0"/>
              <a:t>Kelangkaan timbul sebagai akibat dari interaksi antara sumber daya yg terbatas dan keinginan manusia yg tidak terbatas</a:t>
            </a:r>
          </a:p>
          <a:p>
            <a:pPr marL="342900" lvl="1" indent="-342900">
              <a:buSzTx/>
              <a:buFont typeface="Wingdings" pitchFamily="2" charset="2"/>
              <a:buChar char="w"/>
            </a:pPr>
            <a:r>
              <a:rPr lang="it-IT" sz="2400" dirty="0" smtClean="0"/>
              <a:t>2 konsep kelangkaan:</a:t>
            </a:r>
          </a:p>
          <a:p>
            <a:pPr marL="684213" lvl="1" indent="-342900">
              <a:buClr>
                <a:srgbClr val="00B050"/>
              </a:buClr>
              <a:buSzPct val="85000"/>
              <a:buFont typeface="Wingdings" pitchFamily="2" charset="2"/>
              <a:buChar char="Ø"/>
            </a:pPr>
            <a:r>
              <a:rPr lang="it-IT" sz="2400" dirty="0" smtClean="0"/>
              <a:t>Kelangkaan absolut (</a:t>
            </a:r>
            <a:r>
              <a:rPr lang="it-IT" sz="2400" i="1" dirty="0" smtClean="0"/>
              <a:t>absolute scarcity</a:t>
            </a:r>
            <a:r>
              <a:rPr lang="it-IT" sz="2400" dirty="0" smtClean="0"/>
              <a:t>)</a:t>
            </a:r>
          </a:p>
          <a:p>
            <a:pPr marL="684213" lvl="1" indent="-342900">
              <a:buClr>
                <a:srgbClr val="00B050"/>
              </a:buClr>
              <a:buSzPct val="85000"/>
              <a:buNone/>
            </a:pPr>
            <a:r>
              <a:rPr lang="it-IT" sz="2400" dirty="0" smtClean="0"/>
              <a:t>	Kelangkaan timbul karena beberapa sumber daya tidak bisa (lambat) diperbaharui—ex: minyak, hasil tambang, dll</a:t>
            </a:r>
          </a:p>
          <a:p>
            <a:pPr marL="684213" lvl="1" indent="-342900">
              <a:buClr>
                <a:srgbClr val="00B050"/>
              </a:buClr>
              <a:buSzPct val="85000"/>
              <a:buFont typeface="Wingdings" pitchFamily="2" charset="2"/>
              <a:buChar char="Ø"/>
            </a:pPr>
            <a:r>
              <a:rPr lang="it-IT" sz="2400" dirty="0" smtClean="0"/>
              <a:t>Kelangkaan relatif (</a:t>
            </a:r>
            <a:r>
              <a:rPr lang="it-IT" sz="2400" i="1" dirty="0" smtClean="0"/>
              <a:t>relative scarcity</a:t>
            </a:r>
            <a:r>
              <a:rPr lang="it-IT" sz="2400" dirty="0" smtClean="0"/>
              <a:t>)</a:t>
            </a:r>
          </a:p>
          <a:p>
            <a:pPr marL="684213" lvl="1" indent="-342900">
              <a:buClr>
                <a:srgbClr val="00B050"/>
              </a:buClr>
              <a:buSzPct val="85000"/>
              <a:buNone/>
            </a:pPr>
            <a:r>
              <a:rPr lang="it-IT" sz="2400" dirty="0" smtClean="0"/>
              <a:t>	kelangkaan timbul karena keserakahan manusia (keinginan yg tidak terbatas) vs sumberdaya yg terbatas</a:t>
            </a:r>
          </a:p>
          <a:p>
            <a:pPr marL="342900" lvl="1" indent="-342900">
              <a:buSzTx/>
              <a:buFont typeface="Wingdings" pitchFamily="2" charset="2"/>
              <a:buChar char="w"/>
            </a:pPr>
            <a:endParaRPr lang="en-US" sz="2400" dirty="0" smtClean="0"/>
          </a:p>
          <a:p>
            <a:endParaRPr lang="en-US" sz="2400" dirty="0" smtClean="0">
              <a:cs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74013" y="6440488"/>
            <a:ext cx="1093787" cy="36576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Slide </a:t>
            </a:r>
            <a:fld id="{A02C9605-00D3-4D53-80ED-967F6C3C20D5}" type="slidenum">
              <a:rPr lang="en-US" sz="2000">
                <a:solidFill>
                  <a:schemeClr val="tx1"/>
                </a:solidFill>
              </a:rPr>
              <a:pPr>
                <a:defRPr/>
              </a:pPr>
              <a:t>11</a:t>
            </a:fld>
            <a:endParaRPr lang="en-US" sz="20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80808"/>
                </a:solidFill>
              </a:rPr>
              <a:t>Pilihan</a:t>
            </a:r>
            <a:r>
              <a:rPr lang="en-US" dirty="0" smtClean="0">
                <a:solidFill>
                  <a:srgbClr val="080808"/>
                </a:solidFill>
              </a:rPr>
              <a:t> (</a:t>
            </a:r>
            <a:r>
              <a:rPr lang="en-US" i="1" dirty="0" smtClean="0">
                <a:solidFill>
                  <a:srgbClr val="080808"/>
                </a:solidFill>
              </a:rPr>
              <a:t>choice</a:t>
            </a:r>
            <a:r>
              <a:rPr lang="en-US" dirty="0" smtClean="0">
                <a:solidFill>
                  <a:srgbClr val="080808"/>
                </a:solidFill>
              </a:rPr>
              <a:t>) </a:t>
            </a:r>
            <a:r>
              <a:rPr lang="en-US" dirty="0" err="1" smtClean="0">
                <a:solidFill>
                  <a:srgbClr val="080808"/>
                </a:solidFill>
              </a:rPr>
              <a:t>dan</a:t>
            </a:r>
            <a:r>
              <a:rPr lang="en-US" dirty="0" smtClean="0">
                <a:solidFill>
                  <a:srgbClr val="080808"/>
                </a:solidFill>
              </a:rPr>
              <a:t> </a:t>
            </a:r>
            <a:r>
              <a:rPr lang="en-US" dirty="0" err="1" smtClean="0">
                <a:solidFill>
                  <a:srgbClr val="080808"/>
                </a:solidFill>
              </a:rPr>
              <a:t>Biaya</a:t>
            </a:r>
            <a:r>
              <a:rPr lang="en-US" dirty="0" smtClean="0">
                <a:solidFill>
                  <a:srgbClr val="080808"/>
                </a:solidFill>
              </a:rPr>
              <a:t> </a:t>
            </a:r>
            <a:r>
              <a:rPr lang="en-US" dirty="0" err="1" smtClean="0">
                <a:solidFill>
                  <a:srgbClr val="080808"/>
                </a:solidFill>
              </a:rPr>
              <a:t>Oportunitas</a:t>
            </a:r>
            <a:r>
              <a:rPr lang="en-US" dirty="0" smtClean="0">
                <a:solidFill>
                  <a:srgbClr val="080808"/>
                </a:solidFill>
              </a:rPr>
              <a:t> (</a:t>
            </a:r>
            <a:r>
              <a:rPr lang="en-US" i="1" dirty="0" smtClean="0">
                <a:solidFill>
                  <a:srgbClr val="080808"/>
                </a:solidFill>
              </a:rPr>
              <a:t>opportunity cost</a:t>
            </a:r>
            <a:r>
              <a:rPr lang="en-US" dirty="0" smtClean="0">
                <a:solidFill>
                  <a:srgbClr val="080808"/>
                </a:solidFill>
              </a:rPr>
              <a:t>)</a:t>
            </a:r>
            <a:endParaRPr lang="en-US" dirty="0">
              <a:solidFill>
                <a:srgbClr val="08080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5" y="2138366"/>
            <a:ext cx="8153399" cy="4302122"/>
          </a:xfrm>
        </p:spPr>
        <p:txBody>
          <a:bodyPr/>
          <a:lstStyle/>
          <a:p>
            <a:pPr marL="342900" lvl="1" indent="-342900">
              <a:buSzTx/>
              <a:buFont typeface="Wingdings" pitchFamily="2" charset="2"/>
              <a:buChar char="w"/>
            </a:pPr>
            <a:r>
              <a:rPr lang="it-IT" sz="2400" dirty="0" smtClean="0"/>
              <a:t>Kelangkaan menyebabkan perlunya membuat pilihan</a:t>
            </a:r>
          </a:p>
          <a:p>
            <a:pPr marL="342900" lvl="1" indent="-342900">
              <a:buSzTx/>
              <a:buFont typeface="Wingdings" pitchFamily="2" charset="2"/>
              <a:buChar char="w"/>
            </a:pPr>
            <a:r>
              <a:rPr lang="it-IT" sz="2400" dirty="0" smtClean="0"/>
              <a:t>Membuat pilihan menyebabkan timbulnya “biaya”</a:t>
            </a:r>
          </a:p>
          <a:p>
            <a:pPr marL="804863" lvl="1" indent="-463550">
              <a:buSzTx/>
              <a:buNone/>
              <a:tabLst>
                <a:tab pos="804863" algn="l"/>
              </a:tabLst>
            </a:pPr>
            <a:r>
              <a:rPr lang="it-IT" sz="2400" dirty="0" smtClean="0">
                <a:cs typeface="Times New Roman"/>
              </a:rPr>
              <a:t>→	Sebuah keputusan untuk memiliki lebih banyak sesuatu (ex: waktu berkerja) berarti sesuatu yg lain harus dikorbankan (ex: waktu bermain)</a:t>
            </a:r>
            <a:endParaRPr lang="it-IT" sz="2400" dirty="0" smtClean="0"/>
          </a:p>
          <a:p>
            <a:pPr marL="342900" lvl="1" indent="-342900">
              <a:buSzTx/>
              <a:buFont typeface="Wingdings" pitchFamily="2" charset="2"/>
              <a:buChar char="w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oportunitas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alternatif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terbaik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dikesampingkan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ditinggalkan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mengambil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keputusan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buSzTx/>
              <a:buNone/>
              <a:tabLst>
                <a:tab pos="804863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400" dirty="0" smtClean="0">
                <a:cs typeface="Times New Roman"/>
              </a:rPr>
              <a:t>→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Hampir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kompromi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cs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74013" y="6440488"/>
            <a:ext cx="1093787" cy="36576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Slide </a:t>
            </a:r>
            <a:fld id="{A02C9605-00D3-4D53-80ED-967F6C3C20D5}" type="slidenum">
              <a:rPr lang="en-US" sz="2000">
                <a:solidFill>
                  <a:schemeClr val="tx1"/>
                </a:solidFill>
              </a:rPr>
              <a:pPr>
                <a:defRPr/>
              </a:pPr>
              <a:t>12</a:t>
            </a:fld>
            <a:endParaRPr lang="en-US" sz="20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80808"/>
                </a:solidFill>
              </a:rPr>
              <a:t>Marginalitas</a:t>
            </a:r>
            <a:endParaRPr lang="en-US" dirty="0">
              <a:solidFill>
                <a:srgbClr val="08080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5" y="2138366"/>
            <a:ext cx="8153399" cy="3881437"/>
          </a:xfrm>
        </p:spPr>
        <p:txBody>
          <a:bodyPr/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Penghitungan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keuntungan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sendiri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memproduksi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output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tambahan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memperhitungkan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tambahan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additional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marginal cost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memperhitungkan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sunk cost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dikeluarkan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cs typeface="Times New Roman"/>
              </a:rPr>
              <a:t>Ex: </a:t>
            </a:r>
            <a:r>
              <a:rPr lang="en-US" sz="2400" dirty="0" err="1" smtClean="0">
                <a:cs typeface="Times New Roman"/>
              </a:rPr>
              <a:t>membuat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pabrik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di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awal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tahun</a:t>
            </a:r>
            <a:r>
              <a:rPr lang="en-US" sz="2400" dirty="0" smtClean="0">
                <a:cs typeface="Times New Roman"/>
              </a:rPr>
              <a:t>. </a:t>
            </a:r>
            <a:r>
              <a:rPr lang="en-US" sz="2400" dirty="0" err="1" smtClean="0">
                <a:cs typeface="Times New Roman"/>
              </a:rPr>
              <a:t>Pertengahan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tahun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kapasitas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produksi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dinaikkan</a:t>
            </a:r>
            <a:r>
              <a:rPr lang="en-US" sz="2400" dirty="0" smtClean="0">
                <a:cs typeface="Times New Roman"/>
              </a:rPr>
              <a:t>. </a:t>
            </a:r>
            <a:r>
              <a:rPr lang="en-US" sz="2400" dirty="0" err="1" smtClean="0">
                <a:cs typeface="Times New Roman"/>
              </a:rPr>
              <a:t>Apakah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biaya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membuat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pabrik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diperhitungkan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dalam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penentuan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harga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di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tengah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tahun</a:t>
            </a:r>
            <a:r>
              <a:rPr lang="en-US" sz="2400" dirty="0" smtClean="0">
                <a:cs typeface="Times New Roman"/>
              </a:rPr>
              <a:t>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74013" y="6440488"/>
            <a:ext cx="1093787" cy="36576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Slide </a:t>
            </a:r>
            <a:fld id="{A02C9605-00D3-4D53-80ED-967F6C3C20D5}" type="slidenum">
              <a:rPr lang="en-US" sz="2000">
                <a:solidFill>
                  <a:schemeClr val="tx1"/>
                </a:solidFill>
              </a:rPr>
              <a:pPr>
                <a:defRPr/>
              </a:pPr>
              <a:t>13</a:t>
            </a:fld>
            <a:endParaRPr lang="en-US" sz="20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80808"/>
                </a:solidFill>
              </a:rPr>
              <a:t>Pasar</a:t>
            </a:r>
            <a:r>
              <a:rPr lang="en-US" dirty="0" smtClean="0">
                <a:solidFill>
                  <a:srgbClr val="080808"/>
                </a:solidFill>
              </a:rPr>
              <a:t> yang </a:t>
            </a:r>
            <a:r>
              <a:rPr lang="en-US" dirty="0" err="1" smtClean="0">
                <a:solidFill>
                  <a:srgbClr val="080808"/>
                </a:solidFill>
              </a:rPr>
              <a:t>Efisien</a:t>
            </a:r>
            <a:endParaRPr lang="en-US" dirty="0">
              <a:solidFill>
                <a:srgbClr val="08080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5" y="2138366"/>
            <a:ext cx="8153399" cy="3881437"/>
          </a:xfrm>
        </p:spPr>
        <p:txBody>
          <a:bodyPr/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dikatakan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efisien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peluang-peluang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memperoleh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keuntungan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(profit)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dihilangkan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hampir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instan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berusaha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mencari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kesempatan-kesempatan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profit,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karenanya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orang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intuisi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bagus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dibandingkan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mengambil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tsb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menunggu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antrian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membayar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belanjaan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di Supermarket,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kasir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melayani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sebaiknya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400" dirty="0" smtClean="0"/>
              <a:t>“</a:t>
            </a:r>
            <a:r>
              <a:rPr lang="en-US" sz="2400" i="1" dirty="0"/>
              <a:t>There </a:t>
            </a:r>
            <a:r>
              <a:rPr lang="en-US" sz="2400" i="1" dirty="0" err="1"/>
              <a:t>Ain’t</a:t>
            </a:r>
            <a:r>
              <a:rPr lang="en-US" sz="2400" i="1" dirty="0"/>
              <a:t> No Such Thing As A Free Lunch</a:t>
            </a:r>
            <a:r>
              <a:rPr lang="en-US" sz="2400" dirty="0"/>
              <a:t>”</a:t>
            </a:r>
            <a:r>
              <a:rPr lang="it-IT" sz="2400" dirty="0"/>
              <a:t> </a:t>
            </a:r>
            <a:endParaRPr lang="en-US" sz="2400" dirty="0"/>
          </a:p>
          <a:p>
            <a:endParaRPr lang="en-US" sz="2400" dirty="0" smtClean="0">
              <a:cs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74013" y="6440488"/>
            <a:ext cx="1093787" cy="36576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Slide </a:t>
            </a:r>
            <a:fld id="{A02C9605-00D3-4D53-80ED-967F6C3C20D5}" type="slidenum">
              <a:rPr lang="en-US" sz="2000">
                <a:solidFill>
                  <a:schemeClr val="tx1"/>
                </a:solidFill>
              </a:rPr>
              <a:pPr>
                <a:defRPr/>
              </a:pPr>
              <a:t>14</a:t>
            </a:fld>
            <a:endParaRPr lang="en-US" sz="20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77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80808"/>
                </a:solidFill>
              </a:rPr>
              <a:t>Permasalahan</a:t>
            </a:r>
            <a:r>
              <a:rPr lang="en-US" dirty="0" smtClean="0">
                <a:solidFill>
                  <a:srgbClr val="080808"/>
                </a:solidFill>
              </a:rPr>
              <a:t> </a:t>
            </a:r>
            <a:r>
              <a:rPr lang="en-US" dirty="0" err="1" smtClean="0">
                <a:solidFill>
                  <a:srgbClr val="080808"/>
                </a:solidFill>
              </a:rPr>
              <a:t>Dasar</a:t>
            </a:r>
            <a:r>
              <a:rPr lang="en-US" dirty="0" smtClean="0">
                <a:solidFill>
                  <a:srgbClr val="080808"/>
                </a:solidFill>
              </a:rPr>
              <a:t> </a:t>
            </a:r>
            <a:r>
              <a:rPr lang="en-US" dirty="0" err="1" smtClean="0">
                <a:solidFill>
                  <a:srgbClr val="080808"/>
                </a:solidFill>
              </a:rPr>
              <a:t>Ekonomi</a:t>
            </a:r>
            <a:endParaRPr lang="en-US" dirty="0">
              <a:solidFill>
                <a:srgbClr val="08080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5" y="2138366"/>
            <a:ext cx="8153399" cy="3881437"/>
          </a:xfrm>
        </p:spPr>
        <p:txBody>
          <a:bodyPr/>
          <a:lstStyle/>
          <a:p>
            <a:pPr marL="341313" indent="-341313">
              <a:buClr>
                <a:srgbClr val="00B050"/>
              </a:buClr>
              <a:buFont typeface="+mj-lt"/>
              <a:buAutoNum type="arabicParenR"/>
            </a:pPr>
            <a:r>
              <a:rPr lang="en-US" sz="2400" dirty="0" smtClean="0">
                <a:cs typeface="Times New Roman"/>
              </a:rPr>
              <a:t>What and how much to produce</a:t>
            </a:r>
          </a:p>
          <a:p>
            <a:pPr marL="341313" indent="-341313">
              <a:buClr>
                <a:srgbClr val="00B050"/>
              </a:buClr>
              <a:buFont typeface="+mj-lt"/>
              <a:buAutoNum type="arabicParenR"/>
            </a:pPr>
            <a:r>
              <a:rPr lang="en-US" sz="2400" dirty="0" smtClean="0">
                <a:cs typeface="Times New Roman"/>
              </a:rPr>
              <a:t>How to produce it</a:t>
            </a:r>
          </a:p>
          <a:p>
            <a:pPr marL="341313" indent="-341313">
              <a:buClr>
                <a:srgbClr val="00B050"/>
              </a:buClr>
              <a:buFont typeface="+mj-lt"/>
              <a:buAutoNum type="arabicParenR"/>
            </a:pPr>
            <a:r>
              <a:rPr lang="en-US" sz="2400" dirty="0" smtClean="0">
                <a:cs typeface="Times New Roman"/>
              </a:rPr>
              <a:t>For whom to produce it</a:t>
            </a:r>
          </a:p>
          <a:p>
            <a:r>
              <a:rPr lang="en-US" sz="2400" dirty="0" err="1" smtClean="0">
                <a:cs typeface="Times New Roman"/>
              </a:rPr>
              <a:t>Permasalahan</a:t>
            </a:r>
            <a:r>
              <a:rPr lang="en-US" sz="2400" dirty="0" smtClean="0">
                <a:cs typeface="Times New Roman"/>
              </a:rPr>
              <a:t> no. 1 </a:t>
            </a:r>
            <a:r>
              <a:rPr lang="en-US" sz="2400" dirty="0" err="1" smtClean="0">
                <a:cs typeface="Times New Roman"/>
              </a:rPr>
              <a:t>dan</a:t>
            </a:r>
            <a:r>
              <a:rPr lang="en-US" sz="2400" dirty="0" smtClean="0">
                <a:cs typeface="Times New Roman"/>
              </a:rPr>
              <a:t> no. 2 </a:t>
            </a:r>
            <a:r>
              <a:rPr lang="en-US" sz="2400" dirty="0" err="1" smtClean="0">
                <a:cs typeface="Times New Roman"/>
              </a:rPr>
              <a:t>mengenai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alokasi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sumberdaya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dan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efisiensi—dipengaruhi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ketersediaan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teknologi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dan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kreativitas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manusia</a:t>
            </a:r>
            <a:endParaRPr lang="en-US" sz="2400" dirty="0" smtClean="0">
              <a:cs typeface="Times New Roman"/>
            </a:endParaRPr>
          </a:p>
          <a:p>
            <a:r>
              <a:rPr lang="en-US" sz="2400" dirty="0" err="1" smtClean="0">
                <a:cs typeface="Times New Roman"/>
              </a:rPr>
              <a:t>Permasalahan</a:t>
            </a:r>
            <a:r>
              <a:rPr lang="en-US" sz="2400" dirty="0" smtClean="0">
                <a:cs typeface="Times New Roman"/>
              </a:rPr>
              <a:t> no. 3 </a:t>
            </a:r>
            <a:r>
              <a:rPr lang="en-US" sz="2400" dirty="0" err="1" smtClean="0">
                <a:cs typeface="Times New Roman"/>
              </a:rPr>
              <a:t>mengenai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distribusi</a:t>
            </a:r>
            <a:r>
              <a:rPr lang="en-US" sz="2400" dirty="0" smtClean="0">
                <a:cs typeface="Times New Roman"/>
              </a:rPr>
              <a:t> “</a:t>
            </a:r>
            <a:r>
              <a:rPr lang="en-US" sz="2400" dirty="0" err="1" smtClean="0">
                <a:cs typeface="Times New Roman"/>
              </a:rPr>
              <a:t>kue</a:t>
            </a:r>
            <a:r>
              <a:rPr lang="en-US" sz="2400" dirty="0" smtClean="0">
                <a:cs typeface="Times New Roman"/>
              </a:rPr>
              <a:t>” </a:t>
            </a:r>
            <a:r>
              <a:rPr lang="en-US" sz="2400" dirty="0" err="1" smtClean="0">
                <a:cs typeface="Times New Roman"/>
              </a:rPr>
              <a:t>ekonomi—apakah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distribusi</a:t>
            </a:r>
            <a:r>
              <a:rPr lang="en-US" sz="2400" dirty="0" smtClean="0">
                <a:cs typeface="Times New Roman"/>
              </a:rPr>
              <a:t> yang </a:t>
            </a:r>
            <a:r>
              <a:rPr lang="en-US" sz="2400" dirty="0" err="1" smtClean="0">
                <a:cs typeface="Times New Roman"/>
              </a:rPr>
              <a:t>diharapkan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adalah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adil</a:t>
            </a:r>
            <a:r>
              <a:rPr lang="en-US" sz="2400" dirty="0" smtClean="0">
                <a:cs typeface="Times New Roman"/>
              </a:rPr>
              <a:t> (</a:t>
            </a:r>
            <a:r>
              <a:rPr lang="en-US" sz="2400" dirty="0" err="1" smtClean="0">
                <a:cs typeface="Times New Roman"/>
              </a:rPr>
              <a:t>dan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merata</a:t>
            </a:r>
            <a:r>
              <a:rPr lang="en-US" sz="2400" dirty="0" smtClean="0">
                <a:cs typeface="Times New Roman"/>
              </a:rPr>
              <a:t>) </a:t>
            </a:r>
            <a:r>
              <a:rPr lang="en-US" sz="2400" dirty="0" err="1" smtClean="0">
                <a:cs typeface="Times New Roman"/>
              </a:rPr>
              <a:t>atau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diserahkan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ke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mekanisme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pasar</a:t>
            </a:r>
            <a:r>
              <a:rPr lang="en-US" sz="2400" dirty="0" smtClean="0">
                <a:cs typeface="Times New Roman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74013" y="6440488"/>
            <a:ext cx="1093787" cy="36576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Slide </a:t>
            </a:r>
            <a:fld id="{A02C9605-00D3-4D53-80ED-967F6C3C20D5}" type="slidenum">
              <a:rPr lang="en-US" sz="2000">
                <a:solidFill>
                  <a:schemeClr val="tx1"/>
                </a:solidFill>
              </a:rPr>
              <a:pPr>
                <a:defRPr/>
              </a:pPr>
              <a:t>15</a:t>
            </a:fld>
            <a:endParaRPr lang="en-US" sz="20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80808"/>
                </a:solidFill>
              </a:rPr>
              <a:t>Lingkup</a:t>
            </a:r>
            <a:r>
              <a:rPr lang="en-US" dirty="0" smtClean="0">
                <a:solidFill>
                  <a:srgbClr val="080808"/>
                </a:solidFill>
              </a:rPr>
              <a:t> </a:t>
            </a:r>
            <a:r>
              <a:rPr lang="en-US" dirty="0" err="1" smtClean="0">
                <a:solidFill>
                  <a:srgbClr val="080808"/>
                </a:solidFill>
              </a:rPr>
              <a:t>dari</a:t>
            </a:r>
            <a:r>
              <a:rPr lang="en-US" dirty="0" smtClean="0">
                <a:solidFill>
                  <a:srgbClr val="080808"/>
                </a:solidFill>
              </a:rPr>
              <a:t> </a:t>
            </a:r>
            <a:r>
              <a:rPr lang="en-US" dirty="0" err="1" smtClean="0">
                <a:solidFill>
                  <a:srgbClr val="080808"/>
                </a:solidFill>
              </a:rPr>
              <a:t>Ilmu</a:t>
            </a:r>
            <a:r>
              <a:rPr lang="en-US" dirty="0" smtClean="0">
                <a:solidFill>
                  <a:srgbClr val="080808"/>
                </a:solidFill>
              </a:rPr>
              <a:t> </a:t>
            </a:r>
            <a:r>
              <a:rPr lang="en-US" dirty="0" err="1" smtClean="0">
                <a:solidFill>
                  <a:srgbClr val="080808"/>
                </a:solidFill>
              </a:rPr>
              <a:t>Ekonomi</a:t>
            </a:r>
            <a:endParaRPr lang="en-US" dirty="0">
              <a:solidFill>
                <a:srgbClr val="08080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5" y="2138366"/>
            <a:ext cx="8153399" cy="3881437"/>
          </a:xfrm>
        </p:spPr>
        <p:txBody>
          <a:bodyPr/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Mikroekonomi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cabang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mempelajari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unit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pengambil-keputusan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rumahtangga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mempelajari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bentuk-bentuk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Makroekonomi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cabang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mempelajari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agregat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pendapatan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output,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dsb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skala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nasional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cs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74013" y="6440488"/>
            <a:ext cx="1093787" cy="36576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Slide </a:t>
            </a:r>
            <a:fld id="{A02C9605-00D3-4D53-80ED-967F6C3C20D5}" type="slidenum">
              <a:rPr lang="en-US" sz="2000">
                <a:solidFill>
                  <a:schemeClr val="tx1"/>
                </a:solidFill>
              </a:rPr>
              <a:pPr>
                <a:defRPr/>
              </a:pPr>
              <a:t>16</a:t>
            </a:fld>
            <a:endParaRPr lang="en-US" sz="20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80808"/>
                </a:solidFill>
              </a:rPr>
              <a:t>  Cont,…</a:t>
            </a:r>
            <a:endParaRPr lang="en-US" dirty="0">
              <a:solidFill>
                <a:srgbClr val="080808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74013" y="6440488"/>
            <a:ext cx="1093787" cy="36576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Slide </a:t>
            </a:r>
            <a:fld id="{A02C9605-00D3-4D53-80ED-967F6C3C20D5}" type="slidenum">
              <a:rPr lang="en-US" sz="2000">
                <a:solidFill>
                  <a:schemeClr val="tx1"/>
                </a:solidFill>
              </a:rPr>
              <a:pPr>
                <a:defRPr/>
              </a:pPr>
              <a:t>17</a:t>
            </a:fld>
            <a:endParaRPr lang="en-US" sz="20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8" name="Content Placeholder 13"/>
          <p:cNvGraphicFramePr>
            <a:graphicFrameLocks noGrp="1"/>
          </p:cNvGraphicFramePr>
          <p:nvPr>
            <p:ph idx="4294967295"/>
          </p:nvPr>
        </p:nvGraphicFramePr>
        <p:xfrm>
          <a:off x="662943" y="2133601"/>
          <a:ext cx="8328660" cy="43171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70660"/>
                <a:gridCol w="1828800"/>
                <a:gridCol w="1737360"/>
                <a:gridCol w="1678352"/>
                <a:gridCol w="1613488"/>
              </a:tblGrid>
              <a:tr h="2881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PERMASALAHAN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DALAM LINGKUP ILMU EKONOMI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26355">
                <a:tc>
                  <a:txBody>
                    <a:bodyPr/>
                    <a:lstStyle/>
                    <a:p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Arial" pitchFamily="34" charset="0"/>
                          <a:cs typeface="Arial" pitchFamily="34" charset="0"/>
                        </a:rPr>
                        <a:t>Produksi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Arial" pitchFamily="34" charset="0"/>
                          <a:cs typeface="Arial" pitchFamily="34" charset="0"/>
                        </a:rPr>
                        <a:t>Harga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Arial" pitchFamily="34" charset="0"/>
                          <a:cs typeface="Arial" pitchFamily="34" charset="0"/>
                        </a:rPr>
                        <a:t>Pendapatan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Arial" pitchFamily="34" charset="0"/>
                          <a:cs typeface="Arial" pitchFamily="34" charset="0"/>
                        </a:rPr>
                        <a:t>Pekerjaan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902101">
                <a:tc>
                  <a:txBody>
                    <a:bodyPr/>
                    <a:lstStyle/>
                    <a:p>
                      <a:r>
                        <a:rPr lang="en-US" sz="1400" b="1" smtClean="0">
                          <a:latin typeface="Arial" pitchFamily="34" charset="0"/>
                          <a:cs typeface="Arial" pitchFamily="34" charset="0"/>
                        </a:rPr>
                        <a:t>Mikroekonomi</a:t>
                      </a:r>
                      <a:endParaRPr lang="en-US" sz="14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Produksi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/ output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dari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industri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isnis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individu</a:t>
                      </a:r>
                      <a:endParaRPr lang="en-US" sz="14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4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bahan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mentah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kantor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kendaraan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latin typeface="Arial" pitchFamily="34" charset="0"/>
                          <a:cs typeface="Arial" pitchFamily="34" charset="0"/>
                        </a:rPr>
                        <a:t>Harga dari barang dan jasa individu</a:t>
                      </a:r>
                    </a:p>
                    <a:p>
                      <a:endParaRPr lang="en-US" sz="140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40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400" smtClean="0">
                          <a:latin typeface="Arial" pitchFamily="34" charset="0"/>
                          <a:cs typeface="Arial" pitchFamily="34" charset="0"/>
                        </a:rPr>
                        <a:t>Harga perawatan medis, bahan bakar, pangan,</a:t>
                      </a:r>
                      <a:r>
                        <a:rPr lang="en-US" sz="1400" baseline="0" smtClean="0">
                          <a:latin typeface="Arial" pitchFamily="34" charset="0"/>
                          <a:cs typeface="Arial" pitchFamily="34" charset="0"/>
                        </a:rPr>
                        <a:t> dan sewa apartemen</a:t>
                      </a:r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Distribusi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pendapatan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kekayaan</a:t>
                      </a:r>
                      <a:endParaRPr lang="en-U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Upah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industri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mobil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upah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minimum,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gaji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eksekutif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kemiskinan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latin typeface="Arial" pitchFamily="34" charset="0"/>
                          <a:cs typeface="Arial" pitchFamily="34" charset="0"/>
                        </a:rPr>
                        <a:t>Pekerjaan dalam bisnis dan industri</a:t>
                      </a:r>
                      <a:r>
                        <a:rPr lang="en-US" sz="1400" baseline="0" smtClean="0">
                          <a:latin typeface="Arial" pitchFamily="34" charset="0"/>
                          <a:cs typeface="Arial" pitchFamily="34" charset="0"/>
                        </a:rPr>
                        <a:t> individu</a:t>
                      </a:r>
                    </a:p>
                    <a:p>
                      <a:endParaRPr lang="en-US" sz="1400" baseline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400" baseline="0" smtClean="0">
                          <a:latin typeface="Arial" pitchFamily="34" charset="0"/>
                          <a:cs typeface="Arial" pitchFamily="34" charset="0"/>
                        </a:rPr>
                        <a:t>Pekerjaan dalam industri baja, jumlah karyawan dalam perusahaan</a:t>
                      </a:r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674345">
                <a:tc>
                  <a:txBody>
                    <a:bodyPr/>
                    <a:lstStyle/>
                    <a:p>
                      <a:r>
                        <a:rPr lang="en-US" sz="1400" b="1" smtClean="0">
                          <a:latin typeface="Arial" pitchFamily="34" charset="0"/>
                          <a:cs typeface="Arial" pitchFamily="34" charset="0"/>
                        </a:rPr>
                        <a:t>Makroekonomi</a:t>
                      </a:r>
                      <a:endParaRPr lang="en-US" sz="14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latin typeface="Arial" pitchFamily="34" charset="0"/>
                          <a:cs typeface="Arial" pitchFamily="34" charset="0"/>
                        </a:rPr>
                        <a:t>Produksi/ output</a:t>
                      </a:r>
                      <a:r>
                        <a:rPr lang="en-US" sz="1400" baseline="0" smtClean="0">
                          <a:latin typeface="Arial" pitchFamily="34" charset="0"/>
                          <a:cs typeface="Arial" pitchFamily="34" charset="0"/>
                        </a:rPr>
                        <a:t> nasional</a:t>
                      </a:r>
                    </a:p>
                    <a:p>
                      <a:endParaRPr lang="en-US" sz="1400" baseline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400" baseline="0" smtClean="0">
                          <a:latin typeface="Arial" pitchFamily="34" charset="0"/>
                          <a:cs typeface="Arial" pitchFamily="34" charset="0"/>
                        </a:rPr>
                        <a:t>Output industri total, produk domestik bruto, pertumbuhan output</a:t>
                      </a:r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latin typeface="Arial" pitchFamily="34" charset="0"/>
                          <a:cs typeface="Arial" pitchFamily="34" charset="0"/>
                        </a:rPr>
                        <a:t>Tingkat</a:t>
                      </a:r>
                      <a:r>
                        <a:rPr lang="en-US" sz="1400" baseline="0" smtClean="0">
                          <a:latin typeface="Arial" pitchFamily="34" charset="0"/>
                          <a:cs typeface="Arial" pitchFamily="34" charset="0"/>
                        </a:rPr>
                        <a:t> harga agregat</a:t>
                      </a:r>
                    </a:p>
                    <a:p>
                      <a:endParaRPr lang="en-US" sz="1400" baseline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400" baseline="0" smtClean="0">
                          <a:latin typeface="Arial" pitchFamily="34" charset="0"/>
                          <a:cs typeface="Arial" pitchFamily="34" charset="0"/>
                        </a:rPr>
                        <a:t>Harga konsumen, harga produsen, tingkat inflasi</a:t>
                      </a:r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latin typeface="Arial" pitchFamily="34" charset="0"/>
                          <a:cs typeface="Arial" pitchFamily="34" charset="0"/>
                        </a:rPr>
                        <a:t>Pendapatan nasional</a:t>
                      </a:r>
                    </a:p>
                    <a:p>
                      <a:endParaRPr lang="en-US" sz="140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400" smtClean="0">
                          <a:latin typeface="Arial" pitchFamily="34" charset="0"/>
                          <a:cs typeface="Arial" pitchFamily="34" charset="0"/>
                        </a:rPr>
                        <a:t>Upah dan gaji total, laba perusahaan total</a:t>
                      </a:r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Pekerjaan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pengangguran</a:t>
                      </a:r>
                      <a:endParaRPr lang="en-US" sz="14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4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total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pekerjaan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tingkat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pengangguran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80808"/>
                </a:solidFill>
              </a:rPr>
              <a:t>Uraian</a:t>
            </a:r>
            <a:r>
              <a:rPr lang="en-US" dirty="0" smtClean="0">
                <a:solidFill>
                  <a:srgbClr val="080808"/>
                </a:solidFill>
              </a:rPr>
              <a:t> </a:t>
            </a:r>
            <a:r>
              <a:rPr lang="en-US" dirty="0" err="1" smtClean="0">
                <a:solidFill>
                  <a:srgbClr val="080808"/>
                </a:solidFill>
              </a:rPr>
              <a:t>dan</a:t>
            </a:r>
            <a:r>
              <a:rPr lang="en-US" dirty="0" smtClean="0">
                <a:solidFill>
                  <a:srgbClr val="080808"/>
                </a:solidFill>
              </a:rPr>
              <a:t> </a:t>
            </a:r>
            <a:r>
              <a:rPr lang="en-US" dirty="0" err="1" smtClean="0">
                <a:solidFill>
                  <a:srgbClr val="080808"/>
                </a:solidFill>
              </a:rPr>
              <a:t>Tujuan</a:t>
            </a:r>
            <a:r>
              <a:rPr lang="en-US" dirty="0" smtClean="0">
                <a:solidFill>
                  <a:srgbClr val="080808"/>
                </a:solidFill>
              </a:rPr>
              <a:t> Mata </a:t>
            </a:r>
            <a:r>
              <a:rPr lang="en-US" dirty="0" err="1" smtClean="0">
                <a:solidFill>
                  <a:srgbClr val="080808"/>
                </a:solidFill>
              </a:rPr>
              <a:t>Kuliah</a:t>
            </a:r>
            <a:endParaRPr lang="en-US" dirty="0">
              <a:solidFill>
                <a:srgbClr val="08080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5" y="2133603"/>
            <a:ext cx="8153399" cy="3881437"/>
          </a:xfrm>
        </p:spPr>
        <p:txBody>
          <a:bodyPr/>
          <a:lstStyle/>
          <a:p>
            <a:r>
              <a:rPr lang="en-US" sz="2400" dirty="0"/>
              <a:t>Mata </a:t>
            </a:r>
            <a:r>
              <a:rPr lang="en-US" sz="2400" dirty="0" err="1"/>
              <a:t>perkuliahan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bertujuan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membangun</a:t>
            </a:r>
            <a:r>
              <a:rPr lang="en-US" sz="2400" dirty="0"/>
              <a:t> </a:t>
            </a:r>
            <a:r>
              <a:rPr lang="en-US" sz="2400" dirty="0" err="1"/>
              <a:t>kerangka</a:t>
            </a:r>
            <a:r>
              <a:rPr lang="en-US" sz="2400" dirty="0"/>
              <a:t> </a:t>
            </a:r>
            <a:r>
              <a:rPr lang="en-US" sz="2400" dirty="0" err="1"/>
              <a:t>analisa</a:t>
            </a:r>
            <a:r>
              <a:rPr lang="en-US" sz="2400" dirty="0"/>
              <a:t> yang </a:t>
            </a:r>
            <a:r>
              <a:rPr lang="en-US" sz="2400" dirty="0" err="1"/>
              <a:t>dibutuhkan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memahami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menerangkan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yang </a:t>
            </a:r>
            <a:r>
              <a:rPr lang="en-US" sz="2400" dirty="0" err="1"/>
              <a:t>terjadi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pasar</a:t>
            </a:r>
            <a:r>
              <a:rPr lang="en-US" sz="2400" dirty="0"/>
              <a:t> individual, </a:t>
            </a:r>
            <a:r>
              <a:rPr lang="en-US" sz="2400" dirty="0" err="1"/>
              <a:t>dan</a:t>
            </a:r>
            <a:r>
              <a:rPr lang="en-US" sz="2400" dirty="0"/>
              <a:t> 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teori-teori</a:t>
            </a:r>
            <a:r>
              <a:rPr lang="en-US" sz="2400" dirty="0"/>
              <a:t> yang </a:t>
            </a:r>
            <a:r>
              <a:rPr lang="en-US" sz="2400" dirty="0" err="1"/>
              <a:t>relevan</a:t>
            </a:r>
            <a:r>
              <a:rPr lang="en-US" sz="2400" dirty="0"/>
              <a:t>, </a:t>
            </a:r>
            <a:r>
              <a:rPr lang="en-US" sz="2400" dirty="0" err="1"/>
              <a:t>membangun</a:t>
            </a:r>
            <a:r>
              <a:rPr lang="en-US" sz="2400" dirty="0"/>
              <a:t> </a:t>
            </a:r>
            <a:r>
              <a:rPr lang="en-US" sz="2400" dirty="0" err="1"/>
              <a:t>peramalan</a:t>
            </a:r>
            <a:r>
              <a:rPr lang="en-US" sz="2400" dirty="0"/>
              <a:t> yang </a:t>
            </a:r>
            <a:r>
              <a:rPr lang="en-US" sz="2400" dirty="0" err="1"/>
              <a:t>kredibel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yang </a:t>
            </a:r>
            <a:r>
              <a:rPr lang="en-US" sz="2400" dirty="0" err="1"/>
              <a:t>mungkin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faktor-faktor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yang </a:t>
            </a:r>
            <a:r>
              <a:rPr lang="en-US" sz="2400" dirty="0" err="1"/>
              <a:t>mempengaruhi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pasar</a:t>
            </a:r>
            <a:r>
              <a:rPr lang="en-US" sz="2400" dirty="0"/>
              <a:t> </a:t>
            </a:r>
            <a:r>
              <a:rPr lang="en-US" sz="2400" dirty="0" err="1"/>
              <a:t>berubah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74013" y="6440488"/>
            <a:ext cx="1093787" cy="36576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Slide </a:t>
            </a:r>
            <a:fld id="{A02C9605-00D3-4D53-80ED-967F6C3C20D5}" type="slidenum">
              <a:rPr lang="en-US" sz="200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en-US" sz="20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80808"/>
                </a:solidFill>
              </a:rPr>
              <a:t>Cont’d,…</a:t>
            </a:r>
            <a:endParaRPr lang="en-US" dirty="0">
              <a:solidFill>
                <a:srgbClr val="08080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5" y="2133603"/>
            <a:ext cx="8153399" cy="3881437"/>
          </a:xfrm>
        </p:spPr>
        <p:txBody>
          <a:bodyPr/>
          <a:lstStyle/>
          <a:p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/>
              <a:t>lanjut</a:t>
            </a:r>
            <a:r>
              <a:rPr lang="en-US" sz="2400" dirty="0"/>
              <a:t>, </a:t>
            </a:r>
            <a:r>
              <a:rPr lang="en-US" sz="2400" dirty="0" err="1"/>
              <a:t>fokus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mata</a:t>
            </a:r>
            <a:r>
              <a:rPr lang="en-US" sz="2400" dirty="0"/>
              <a:t> </a:t>
            </a:r>
            <a:r>
              <a:rPr lang="en-US" sz="2400" dirty="0" err="1"/>
              <a:t>kuliah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Mikro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mekanisme</a:t>
            </a:r>
            <a:r>
              <a:rPr lang="en-US" sz="2400" dirty="0"/>
              <a:t> </a:t>
            </a:r>
            <a:r>
              <a:rPr lang="en-US" sz="2400" dirty="0" err="1"/>
              <a:t>pasar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pelaku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, </a:t>
            </a:r>
            <a:r>
              <a:rPr lang="en-US" sz="2400" dirty="0" err="1"/>
              <a:t>khususnya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produsen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individual,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pengambilan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yang optimal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menjamin</a:t>
            </a:r>
            <a:r>
              <a:rPr lang="en-US" sz="2400" dirty="0"/>
              <a:t> </a:t>
            </a:r>
            <a:r>
              <a:rPr lang="en-US" sz="2400" dirty="0" err="1"/>
              <a:t>maksimalisasi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kepuasan</a:t>
            </a:r>
            <a:r>
              <a:rPr lang="en-US" sz="2400" dirty="0"/>
              <a:t> (</a:t>
            </a:r>
            <a:r>
              <a:rPr lang="en-US" sz="2400" dirty="0" err="1"/>
              <a:t>konsumen</a:t>
            </a:r>
            <a:r>
              <a:rPr lang="en-US" sz="2400" dirty="0"/>
              <a:t>)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keuntungan</a:t>
            </a:r>
            <a:r>
              <a:rPr lang="en-US" sz="2400" dirty="0"/>
              <a:t> (</a:t>
            </a:r>
            <a:r>
              <a:rPr lang="en-US" sz="2400" dirty="0" err="1"/>
              <a:t>produsen</a:t>
            </a:r>
            <a:r>
              <a:rPr lang="en-US" sz="2400" dirty="0"/>
              <a:t>)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yang </a:t>
            </a:r>
            <a:r>
              <a:rPr lang="en-US" sz="2400" dirty="0" err="1"/>
              <a:t>dihadapi</a:t>
            </a:r>
            <a:r>
              <a:rPr lang="en-US" sz="2400" dirty="0"/>
              <a:t>.</a:t>
            </a:r>
          </a:p>
          <a:p>
            <a:r>
              <a:rPr lang="en-US" sz="2400" dirty="0" smtClean="0"/>
              <a:t>RPS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diunduh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situs </a:t>
            </a:r>
            <a:r>
              <a:rPr lang="en-US" sz="2400" dirty="0" err="1" smtClean="0"/>
              <a:t>elearning</a:t>
            </a:r>
            <a:r>
              <a:rPr lang="en-US" sz="2400" dirty="0" smtClean="0"/>
              <a:t> </a:t>
            </a:r>
            <a:r>
              <a:rPr lang="en-US" sz="2400" dirty="0" err="1" smtClean="0"/>
              <a:t>esa</a:t>
            </a:r>
            <a:r>
              <a:rPr lang="en-US" sz="2400" dirty="0" smtClean="0"/>
              <a:t> </a:t>
            </a:r>
            <a:r>
              <a:rPr lang="en-US" sz="2400" dirty="0" err="1" smtClean="0"/>
              <a:t>unggul</a:t>
            </a:r>
            <a:r>
              <a:rPr lang="en-US" sz="2400" dirty="0" smtClean="0"/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74013" y="6440488"/>
            <a:ext cx="1093787" cy="36576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Slide </a:t>
            </a:r>
            <a:fld id="{A02C9605-00D3-4D53-80ED-967F6C3C20D5}" type="slidenum">
              <a:rPr lang="en-US" sz="200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en-US" sz="20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2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80808"/>
                </a:solidFill>
              </a:rPr>
              <a:t>  </a:t>
            </a:r>
            <a:r>
              <a:rPr lang="en-US" dirty="0" err="1" smtClean="0">
                <a:solidFill>
                  <a:srgbClr val="080808"/>
                </a:solidFill>
              </a:rPr>
              <a:t>Skema</a:t>
            </a:r>
            <a:r>
              <a:rPr lang="en-US" dirty="0" smtClean="0">
                <a:solidFill>
                  <a:srgbClr val="080808"/>
                </a:solidFill>
              </a:rPr>
              <a:t> </a:t>
            </a:r>
            <a:r>
              <a:rPr lang="en-US" dirty="0" err="1" smtClean="0">
                <a:solidFill>
                  <a:srgbClr val="080808"/>
                </a:solidFill>
              </a:rPr>
              <a:t>Penilaian</a:t>
            </a:r>
            <a:r>
              <a:rPr lang="en-US" dirty="0" smtClean="0">
                <a:solidFill>
                  <a:srgbClr val="080808"/>
                </a:solidFill>
              </a:rPr>
              <a:t> (Online)</a:t>
            </a:r>
            <a:endParaRPr lang="en-US" dirty="0">
              <a:solidFill>
                <a:srgbClr val="08080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5" y="2138366"/>
            <a:ext cx="8153399" cy="3881437"/>
          </a:xfrm>
        </p:spPr>
        <p:txBody>
          <a:bodyPr/>
          <a:lstStyle/>
          <a:p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akhir</a:t>
            </a:r>
            <a:r>
              <a:rPr lang="en-US" sz="2400" dirty="0" smtClean="0"/>
              <a:t>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komponen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:</a:t>
            </a:r>
          </a:p>
          <a:p>
            <a:pPr marL="341313" indent="0">
              <a:buClr>
                <a:srgbClr val="00B050"/>
              </a:buClr>
              <a:buNone/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74013" y="6440488"/>
            <a:ext cx="1093787" cy="36576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Slide </a:t>
            </a:r>
            <a:fld id="{A02C9605-00D3-4D53-80ED-967F6C3C20D5}" type="slidenum">
              <a:rPr lang="en-US" sz="200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en-US" sz="20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428347"/>
              </p:ext>
            </p:extLst>
          </p:nvPr>
        </p:nvGraphicFramePr>
        <p:xfrm>
          <a:off x="3048000" y="2895600"/>
          <a:ext cx="3639123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143"/>
                <a:gridCol w="1968437"/>
                <a:gridCol w="10385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Komponen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Bobot</a:t>
                      </a:r>
                      <a:endParaRPr lang="en-US" sz="24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Quiz OL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20%</a:t>
                      </a:r>
                      <a:endParaRPr lang="en-US" sz="24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Tugas</a:t>
                      </a:r>
                      <a:r>
                        <a:rPr lang="en-US" sz="2400" dirty="0" smtClean="0"/>
                        <a:t> OL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</a:t>
                      </a:r>
                      <a:r>
                        <a:rPr lang="en-US" sz="2400" dirty="0" smtClean="0"/>
                        <a:t>%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UTS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25%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UAS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25%</a:t>
                      </a:r>
                      <a:endParaRPr lang="en-US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100%</a:t>
                      </a:r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80808"/>
                </a:solidFill>
              </a:rPr>
              <a:t>Tujuan</a:t>
            </a:r>
            <a:r>
              <a:rPr lang="en-US" dirty="0" smtClean="0">
                <a:solidFill>
                  <a:srgbClr val="080808"/>
                </a:solidFill>
              </a:rPr>
              <a:t> </a:t>
            </a:r>
            <a:r>
              <a:rPr lang="en-US" dirty="0" err="1" smtClean="0">
                <a:solidFill>
                  <a:srgbClr val="080808"/>
                </a:solidFill>
              </a:rPr>
              <a:t>Instruksional</a:t>
            </a:r>
            <a:endParaRPr lang="en-US" dirty="0">
              <a:solidFill>
                <a:srgbClr val="08080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5" y="2133603"/>
            <a:ext cx="8153399" cy="3881437"/>
          </a:xfrm>
        </p:spPr>
        <p:txBody>
          <a:bodyPr/>
          <a:lstStyle/>
          <a:p>
            <a:pPr marL="342900" lvl="1" indent="-342900">
              <a:buSzTx/>
              <a:buFont typeface="Wingdings" pitchFamily="2" charset="2"/>
              <a:buChar char="w"/>
            </a:pPr>
            <a:r>
              <a:rPr lang="it-IT" sz="2400" dirty="0" smtClean="0"/>
              <a:t>Memahami tentang </a:t>
            </a:r>
            <a:r>
              <a:rPr lang="it-IT" sz="2400" dirty="0" smtClean="0"/>
              <a:t>hukum permintaan </a:t>
            </a:r>
            <a:r>
              <a:rPr lang="it-IT" sz="2400" dirty="0" smtClean="0"/>
              <a:t>(</a:t>
            </a:r>
            <a:r>
              <a:rPr lang="it-IT" sz="2400" i="1" dirty="0" smtClean="0"/>
              <a:t>demand</a:t>
            </a:r>
            <a:r>
              <a:rPr lang="it-IT" sz="2400" dirty="0" smtClean="0"/>
              <a:t>) dan penawaran (</a:t>
            </a:r>
            <a:r>
              <a:rPr lang="it-IT" sz="2400" i="1" dirty="0" smtClean="0"/>
              <a:t>supply</a:t>
            </a:r>
            <a:r>
              <a:rPr lang="it-IT" sz="2400" dirty="0" smtClean="0"/>
              <a:t>) individual, serta elastisitas (</a:t>
            </a:r>
            <a:r>
              <a:rPr lang="it-IT" sz="2400" i="1" dirty="0" smtClean="0"/>
              <a:t>elasticity</a:t>
            </a:r>
            <a:r>
              <a:rPr lang="it-IT" sz="2400" dirty="0" smtClean="0"/>
              <a:t>)</a:t>
            </a:r>
          </a:p>
          <a:p>
            <a:pPr marL="342900" lvl="1" indent="-342900">
              <a:buSzTx/>
              <a:buFont typeface="Wingdings" pitchFamily="2" charset="2"/>
              <a:buChar char="w"/>
            </a:pPr>
            <a:r>
              <a:rPr lang="it-IT" sz="2400" dirty="0" smtClean="0"/>
              <a:t>Memahami mengenai </a:t>
            </a:r>
            <a:r>
              <a:rPr lang="it-IT" sz="2400" dirty="0" smtClean="0"/>
              <a:t>teori perilaku konsumen</a:t>
            </a:r>
            <a:endParaRPr lang="it-IT" sz="2400" dirty="0" smtClean="0"/>
          </a:p>
          <a:p>
            <a:pPr marL="342900" lvl="1" indent="-342900">
              <a:buSzTx/>
              <a:buFont typeface="Wingdings" pitchFamily="2" charset="2"/>
              <a:buChar char="w"/>
            </a:pPr>
            <a:r>
              <a:rPr lang="it-IT" sz="2400" dirty="0" smtClean="0"/>
              <a:t>Memahami </a:t>
            </a:r>
            <a:r>
              <a:rPr lang="it-IT" sz="2400" dirty="0" smtClean="0"/>
              <a:t>mengenai teori produksi </a:t>
            </a:r>
            <a:endParaRPr lang="it-IT" sz="2400" dirty="0" smtClean="0"/>
          </a:p>
          <a:p>
            <a:pPr marL="342900" lvl="1" indent="-342900">
              <a:buSzTx/>
              <a:buFont typeface="Wingdings" pitchFamily="2" charset="2"/>
              <a:buChar char="w"/>
            </a:pPr>
            <a:r>
              <a:rPr lang="it-IT" sz="2400" dirty="0" smtClean="0"/>
              <a:t>Memahami </a:t>
            </a:r>
            <a:r>
              <a:rPr lang="it-IT" sz="2400" dirty="0" smtClean="0"/>
              <a:t>mengenai teori biaya</a:t>
            </a:r>
          </a:p>
          <a:p>
            <a:pPr marL="342900" lvl="1" indent="-342900">
              <a:buSzTx/>
              <a:buFont typeface="Wingdings" pitchFamily="2" charset="2"/>
              <a:buChar char="w"/>
            </a:pPr>
            <a:r>
              <a:rPr lang="it-IT" sz="2400" dirty="0" smtClean="0"/>
              <a:t>Memahami mengenai bentuk-bentuk pasar</a:t>
            </a:r>
            <a:endParaRPr lang="it-IT" sz="2400" dirty="0" smtClean="0"/>
          </a:p>
          <a:p>
            <a:pPr marL="342900" lvl="1" indent="-342900">
              <a:buSzTx/>
              <a:buFont typeface="Wingdings" pitchFamily="2" charset="2"/>
              <a:buChar char="w"/>
            </a:pPr>
            <a:endParaRPr lang="it-IT" sz="2400" dirty="0" smtClean="0"/>
          </a:p>
          <a:p>
            <a:pPr marL="342900" lvl="1" indent="-342900">
              <a:buSzTx/>
              <a:buFont typeface="Wingdings" pitchFamily="2" charset="2"/>
              <a:buChar char="w"/>
            </a:pPr>
            <a:endParaRPr lang="en-US" sz="2400" dirty="0" smtClean="0"/>
          </a:p>
          <a:p>
            <a:endParaRPr lang="en-US" sz="2400" dirty="0" smtClean="0">
              <a:latin typeface="Times New Roman"/>
              <a:cs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74013" y="6440488"/>
            <a:ext cx="1093787" cy="36576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Slide </a:t>
            </a:r>
            <a:fld id="{A02C9605-00D3-4D53-80ED-967F6C3C20D5}" type="slidenum">
              <a:rPr lang="en-US" sz="200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en-US" sz="20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80808"/>
                </a:solidFill>
              </a:rPr>
              <a:t>Kenapa</a:t>
            </a:r>
            <a:r>
              <a:rPr lang="en-US" dirty="0" smtClean="0">
                <a:solidFill>
                  <a:srgbClr val="080808"/>
                </a:solidFill>
              </a:rPr>
              <a:t> </a:t>
            </a:r>
            <a:r>
              <a:rPr lang="en-US" dirty="0" err="1" smtClean="0">
                <a:solidFill>
                  <a:srgbClr val="080808"/>
                </a:solidFill>
              </a:rPr>
              <a:t>Ekonomi</a:t>
            </a:r>
            <a:r>
              <a:rPr lang="en-US" dirty="0" smtClean="0">
                <a:solidFill>
                  <a:srgbClr val="080808"/>
                </a:solidFill>
              </a:rPr>
              <a:t> </a:t>
            </a:r>
            <a:r>
              <a:rPr lang="en-US" dirty="0" err="1" smtClean="0">
                <a:solidFill>
                  <a:srgbClr val="080808"/>
                </a:solidFill>
              </a:rPr>
              <a:t>Ada</a:t>
            </a:r>
            <a:r>
              <a:rPr lang="en-US" dirty="0" smtClean="0">
                <a:solidFill>
                  <a:srgbClr val="080808"/>
                </a:solidFill>
              </a:rPr>
              <a:t>?</a:t>
            </a:r>
            <a:endParaRPr lang="en-US" dirty="0">
              <a:solidFill>
                <a:srgbClr val="080808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74013" y="6440488"/>
            <a:ext cx="1093787" cy="36576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Slide </a:t>
            </a:r>
            <a:fld id="{A02C9605-00D3-4D53-80ED-967F6C3C20D5}" type="slidenum">
              <a:rPr lang="en-US" sz="2000">
                <a:solidFill>
                  <a:schemeClr val="tx1"/>
                </a:solidFill>
              </a:rPr>
              <a:pPr>
                <a:defRPr/>
              </a:pPr>
              <a:t>6</a:t>
            </a:fld>
            <a:endParaRPr lang="en-US" sz="20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" name="Explosion 2 6"/>
          <p:cNvSpPr/>
          <p:nvPr/>
        </p:nvSpPr>
        <p:spPr bwMode="auto">
          <a:xfrm>
            <a:off x="1676400" y="2057400"/>
            <a:ext cx="6781800" cy="3810000"/>
          </a:xfrm>
          <a:prstGeom prst="irregularSeal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Ekonomi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ada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karena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</a:rPr>
              <a:t>adanya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manusia</a:t>
            </a:r>
            <a:r>
              <a:rPr lang="en-US" sz="2800" baseline="0" dirty="0" smtClean="0">
                <a:solidFill>
                  <a:schemeClr val="bg1"/>
                </a:solidFill>
                <a:latin typeface="Times New Roman" pitchFamily="18" charset="0"/>
              </a:rPr>
              <a:t>!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80808"/>
                </a:solidFill>
              </a:rPr>
              <a:t>Pentingnya</a:t>
            </a:r>
            <a:r>
              <a:rPr lang="en-US" dirty="0" smtClean="0">
                <a:solidFill>
                  <a:srgbClr val="080808"/>
                </a:solidFill>
              </a:rPr>
              <a:t> </a:t>
            </a:r>
            <a:r>
              <a:rPr lang="en-US" dirty="0" err="1" smtClean="0">
                <a:solidFill>
                  <a:srgbClr val="080808"/>
                </a:solidFill>
              </a:rPr>
              <a:t>Ilmu</a:t>
            </a:r>
            <a:r>
              <a:rPr lang="en-US" dirty="0" smtClean="0">
                <a:solidFill>
                  <a:srgbClr val="080808"/>
                </a:solidFill>
              </a:rPr>
              <a:t> </a:t>
            </a:r>
            <a:r>
              <a:rPr lang="en-US" dirty="0" err="1" smtClean="0">
                <a:solidFill>
                  <a:srgbClr val="080808"/>
                </a:solidFill>
              </a:rPr>
              <a:t>Ekonomi</a:t>
            </a:r>
            <a:endParaRPr lang="en-US" dirty="0">
              <a:solidFill>
                <a:srgbClr val="08080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5" y="2133603"/>
            <a:ext cx="8153399" cy="3881437"/>
          </a:xfrm>
        </p:spPr>
        <p:txBody>
          <a:bodyPr/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Mempelajari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berarti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memahami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berpikir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khususnya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pengambilan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keputusan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memahami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memahami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seringkali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berdampak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pemahaman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paham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endParaRPr lang="it-IT" sz="2400" dirty="0" smtClean="0"/>
          </a:p>
          <a:p>
            <a:pPr marL="342900" lvl="1" indent="-342900">
              <a:buSzTx/>
              <a:buFont typeface="Wingdings" pitchFamily="2" charset="2"/>
              <a:buChar char="w"/>
            </a:pPr>
            <a:endParaRPr lang="en-US" sz="2400" dirty="0" smtClean="0"/>
          </a:p>
          <a:p>
            <a:endParaRPr lang="en-US" sz="2400" dirty="0" smtClean="0">
              <a:latin typeface="Times New Roman"/>
              <a:cs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74013" y="6440488"/>
            <a:ext cx="1093787" cy="36576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Slide </a:t>
            </a:r>
            <a:fld id="{A02C9605-00D3-4D53-80ED-967F6C3C20D5}" type="slidenum">
              <a:rPr lang="en-US" sz="2000">
                <a:solidFill>
                  <a:schemeClr val="tx1"/>
                </a:solidFill>
              </a:rPr>
              <a:pPr>
                <a:defRPr/>
              </a:pPr>
              <a:t>7</a:t>
            </a:fld>
            <a:endParaRPr lang="en-US" sz="20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80808"/>
                </a:solidFill>
              </a:rPr>
              <a:t>Pengertian</a:t>
            </a:r>
            <a:endParaRPr lang="en-US" dirty="0">
              <a:solidFill>
                <a:srgbClr val="08080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5" y="2138366"/>
            <a:ext cx="8153399" cy="3881437"/>
          </a:xfrm>
        </p:spPr>
        <p:txBody>
          <a:bodyPr/>
          <a:lstStyle/>
          <a:p>
            <a:pPr marL="342900" lvl="1" indent="-342900">
              <a:buSzTx/>
              <a:buFont typeface="Wingdings" pitchFamily="2" charset="2"/>
              <a:buChar char="w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mempelajari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individu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memanfaatkan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terbatas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diwariskan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generasi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terdahulu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(case and fair)</a:t>
            </a:r>
          </a:p>
          <a:p>
            <a:pPr marL="342900" lvl="1" indent="-342900">
              <a:buSzTx/>
              <a:buFont typeface="Wingdings" pitchFamily="2" charset="2"/>
              <a:buChar char="w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“Economics is a study of mankind in the ordinary business of life” (Alfred Marshall)</a:t>
            </a:r>
          </a:p>
          <a:p>
            <a:pPr marL="342900" lvl="1" indent="-342900">
              <a:buSzTx/>
              <a:buFont typeface="Wingdings" pitchFamily="2" charset="2"/>
              <a:buChar char="w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“Economics is the study of the use of scarce resources to satisfy unlimited human wants”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Lipsey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Courant) </a:t>
            </a:r>
          </a:p>
          <a:p>
            <a:pPr marL="342900" lvl="1" indent="-342900">
              <a:buSzTx/>
              <a:buFont typeface="Wingdings" pitchFamily="2" charset="2"/>
              <a:buChar char="w"/>
            </a:pPr>
            <a:endParaRPr lang="it-IT" sz="2400" dirty="0" smtClean="0"/>
          </a:p>
          <a:p>
            <a:pPr marL="342900" lvl="1" indent="-342900">
              <a:buSzTx/>
              <a:buFont typeface="Wingdings" pitchFamily="2" charset="2"/>
              <a:buChar char="w"/>
            </a:pPr>
            <a:endParaRPr lang="en-US" sz="2400" dirty="0" smtClean="0"/>
          </a:p>
          <a:p>
            <a:endParaRPr lang="en-US" sz="2400" dirty="0" smtClean="0">
              <a:latin typeface="Times New Roman"/>
              <a:cs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74013" y="6440488"/>
            <a:ext cx="1093787" cy="36576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Slide </a:t>
            </a:r>
            <a:fld id="{A02C9605-00D3-4D53-80ED-967F6C3C20D5}" type="slidenum">
              <a:rPr lang="en-US" sz="2000">
                <a:solidFill>
                  <a:schemeClr val="tx1"/>
                </a:solidFill>
              </a:rPr>
              <a:pPr>
                <a:defRPr/>
              </a:pPr>
              <a:t>8</a:t>
            </a:fld>
            <a:endParaRPr lang="en-US" sz="20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80808"/>
                </a:solidFill>
              </a:rPr>
              <a:t>Sumber </a:t>
            </a:r>
            <a:r>
              <a:rPr lang="en-US" dirty="0" err="1" smtClean="0">
                <a:solidFill>
                  <a:srgbClr val="080808"/>
                </a:solidFill>
              </a:rPr>
              <a:t>Daya</a:t>
            </a:r>
            <a:r>
              <a:rPr lang="en-US" dirty="0" smtClean="0">
                <a:solidFill>
                  <a:srgbClr val="080808"/>
                </a:solidFill>
              </a:rPr>
              <a:t> </a:t>
            </a:r>
            <a:r>
              <a:rPr lang="en-US" dirty="0" err="1" smtClean="0">
                <a:solidFill>
                  <a:srgbClr val="080808"/>
                </a:solidFill>
              </a:rPr>
              <a:t>dan</a:t>
            </a:r>
            <a:r>
              <a:rPr lang="en-US" dirty="0" smtClean="0">
                <a:solidFill>
                  <a:srgbClr val="080808"/>
                </a:solidFill>
              </a:rPr>
              <a:t> </a:t>
            </a:r>
            <a:r>
              <a:rPr lang="en-US" dirty="0" err="1" smtClean="0">
                <a:solidFill>
                  <a:srgbClr val="080808"/>
                </a:solidFill>
              </a:rPr>
              <a:t>Produk</a:t>
            </a:r>
            <a:endParaRPr lang="en-US" dirty="0">
              <a:solidFill>
                <a:srgbClr val="08080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5" y="2138366"/>
            <a:ext cx="8153399" cy="3881437"/>
          </a:xfrm>
        </p:spPr>
        <p:txBody>
          <a:bodyPr/>
          <a:lstStyle/>
          <a:p>
            <a:pPr marL="342900" lvl="1" indent="-342900">
              <a:buSzTx/>
              <a:buFont typeface="Wingdings" pitchFamily="2" charset="2"/>
              <a:buChar char="w"/>
            </a:pPr>
            <a:r>
              <a:rPr lang="it-IT" sz="2400" dirty="0" smtClean="0"/>
              <a:t>Dalam ilmu ekonomi, sumber daya </a:t>
            </a:r>
            <a:r>
              <a:rPr lang="it-IT" sz="2400" dirty="0" smtClean="0"/>
              <a:t>(“</a:t>
            </a:r>
            <a:r>
              <a:rPr lang="it-IT" sz="2400" b="1" dirty="0" smtClean="0"/>
              <a:t>faktor </a:t>
            </a:r>
            <a:r>
              <a:rPr lang="it-IT" sz="2400" b="1" dirty="0" smtClean="0"/>
              <a:t>produksi</a:t>
            </a:r>
            <a:r>
              <a:rPr lang="it-IT" sz="2400" dirty="0" smtClean="0"/>
              <a:t>” </a:t>
            </a:r>
            <a:r>
              <a:rPr lang="it-IT" sz="2400" dirty="0"/>
              <a:t>atau </a:t>
            </a:r>
            <a:r>
              <a:rPr lang="it-IT" sz="2400" dirty="0" smtClean="0"/>
              <a:t>“</a:t>
            </a:r>
            <a:r>
              <a:rPr lang="it-IT" sz="2400" b="1" dirty="0" smtClean="0"/>
              <a:t>input</a:t>
            </a:r>
            <a:r>
              <a:rPr lang="it-IT" sz="2400" dirty="0" smtClean="0"/>
              <a:t>”) </a:t>
            </a:r>
            <a:r>
              <a:rPr lang="it-IT" sz="2400" dirty="0" smtClean="0"/>
              <a:t>dikategorikan menjadi:</a:t>
            </a:r>
          </a:p>
          <a:p>
            <a:pPr marL="684213" lvl="1" indent="-342900">
              <a:buClr>
                <a:srgbClr val="00B050"/>
              </a:buClr>
              <a:buSzPct val="85000"/>
              <a:buFont typeface="Wingdings" pitchFamily="2" charset="2"/>
              <a:buChar char="Ø"/>
            </a:pPr>
            <a:r>
              <a:rPr lang="it-IT" sz="2400" dirty="0" smtClean="0"/>
              <a:t>Sumber daya alam (SDA)</a:t>
            </a:r>
          </a:p>
          <a:p>
            <a:pPr marL="684213" lvl="1" indent="-342900">
              <a:buClr>
                <a:srgbClr val="00B050"/>
              </a:buClr>
              <a:buSzPct val="85000"/>
              <a:buFont typeface="Wingdings" pitchFamily="2" charset="2"/>
              <a:buChar char="Ø"/>
            </a:pPr>
            <a:r>
              <a:rPr lang="it-IT" sz="2400" dirty="0" smtClean="0"/>
              <a:t>Barang </a:t>
            </a:r>
            <a:r>
              <a:rPr lang="it-IT" sz="2400" dirty="0" smtClean="0"/>
              <a:t>modal (capital) ≈ </a:t>
            </a:r>
            <a:r>
              <a:rPr lang="it-IT" sz="2400" dirty="0" smtClean="0"/>
              <a:t>K</a:t>
            </a:r>
          </a:p>
          <a:p>
            <a:pPr marL="684213" lvl="1" indent="-342900">
              <a:buClr>
                <a:srgbClr val="00B050"/>
              </a:buClr>
              <a:buSzPct val="85000"/>
              <a:buFont typeface="Wingdings" pitchFamily="2" charset="2"/>
              <a:buChar char="Ø"/>
            </a:pPr>
            <a:r>
              <a:rPr lang="it-IT" sz="2400" dirty="0"/>
              <a:t>Sumber daya manusia (SDM-Labor) ≈ L</a:t>
            </a:r>
          </a:p>
          <a:p>
            <a:pPr marL="684213" lvl="1" indent="-342900">
              <a:buClr>
                <a:srgbClr val="00B050"/>
              </a:buClr>
              <a:buSzPct val="85000"/>
              <a:buFont typeface="Wingdings" pitchFamily="2" charset="2"/>
              <a:buChar char="Ø"/>
            </a:pPr>
            <a:r>
              <a:rPr lang="it-IT" sz="2400" dirty="0" smtClean="0"/>
              <a:t>Kewirausahaan </a:t>
            </a:r>
            <a:r>
              <a:rPr lang="it-IT" sz="2400" dirty="0"/>
              <a:t>(</a:t>
            </a:r>
            <a:r>
              <a:rPr lang="it-IT" sz="2400" dirty="0" smtClean="0"/>
              <a:t>SDM-</a:t>
            </a:r>
            <a:r>
              <a:rPr lang="it-IT" sz="2400" i="1" dirty="0" smtClean="0"/>
              <a:t>entreprenuership</a:t>
            </a:r>
            <a:r>
              <a:rPr lang="it-IT" sz="2400" dirty="0" smtClean="0"/>
              <a:t>)</a:t>
            </a:r>
            <a:endParaRPr lang="it-IT" sz="2400" dirty="0"/>
          </a:p>
          <a:p>
            <a:pPr marL="342900" lvl="1" indent="-342900">
              <a:buSzTx/>
              <a:buFont typeface="Wingdings" pitchFamily="2" charset="2"/>
              <a:buChar char="w"/>
            </a:pPr>
            <a:r>
              <a:rPr lang="it-IT" sz="2400" dirty="0" smtClean="0"/>
              <a:t>Hasil </a:t>
            </a:r>
            <a:r>
              <a:rPr lang="it-IT" sz="2400" dirty="0" smtClean="0"/>
              <a:t>produksi (output) dibedakan menjadi 2, </a:t>
            </a:r>
            <a:r>
              <a:rPr lang="it-IT" sz="2400" dirty="0" smtClean="0"/>
              <a:t>yaitu barang (</a:t>
            </a:r>
            <a:r>
              <a:rPr lang="it-IT" sz="2400" i="1" dirty="0" smtClean="0"/>
              <a:t>tangible</a:t>
            </a:r>
            <a:r>
              <a:rPr lang="it-IT" sz="2400" dirty="0" smtClean="0"/>
              <a:t>) </a:t>
            </a:r>
            <a:r>
              <a:rPr lang="it-IT" sz="2400" dirty="0" smtClean="0"/>
              <a:t>dan </a:t>
            </a:r>
            <a:r>
              <a:rPr lang="it-IT" sz="2400" dirty="0" smtClean="0"/>
              <a:t>jasa (</a:t>
            </a:r>
            <a:r>
              <a:rPr lang="it-IT" sz="2400" i="1" dirty="0" smtClean="0"/>
              <a:t>intangible</a:t>
            </a:r>
            <a:r>
              <a:rPr lang="it-IT" sz="2400" dirty="0" smtClean="0"/>
              <a:t>)</a:t>
            </a:r>
            <a:endParaRPr lang="it-IT" sz="2400" dirty="0" smtClean="0"/>
          </a:p>
          <a:p>
            <a:pPr marL="342900" lvl="1" indent="-342900">
              <a:buSzTx/>
              <a:buFont typeface="Wingdings" pitchFamily="2" charset="2"/>
              <a:buChar char="w"/>
            </a:pPr>
            <a:endParaRPr lang="en-US" sz="2400" dirty="0" smtClean="0"/>
          </a:p>
          <a:p>
            <a:endParaRPr lang="en-US" sz="2400" dirty="0" smtClean="0">
              <a:cs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74013" y="6440488"/>
            <a:ext cx="1093787" cy="36576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Slide </a:t>
            </a:r>
            <a:fld id="{A02C9605-00D3-4D53-80ED-967F6C3C20D5}" type="slidenum">
              <a:rPr lang="en-US" sz="2000">
                <a:solidFill>
                  <a:schemeClr val="tx1"/>
                </a:solidFill>
              </a:rPr>
              <a:pPr>
                <a:defRPr/>
              </a:pPr>
              <a:t>9</a:t>
            </a:fld>
            <a:endParaRPr lang="en-US" sz="20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23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Straight E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Theme23</Template>
  <TotalTime>1119</TotalTime>
  <Words>893</Words>
  <Application>Microsoft Office PowerPoint</Application>
  <PresentationFormat>On-screen Show (4:3)</PresentationFormat>
  <Paragraphs>142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Theme23</vt:lpstr>
      <vt:lpstr>Ekonomi Mikro FEB 202</vt:lpstr>
      <vt:lpstr>Uraian dan Tujuan Mata Kuliah</vt:lpstr>
      <vt:lpstr>Cont’d,…</vt:lpstr>
      <vt:lpstr>  Skema Penilaian (Online)</vt:lpstr>
      <vt:lpstr>Tujuan Instruksional</vt:lpstr>
      <vt:lpstr>Kenapa Ekonomi Ada?</vt:lpstr>
      <vt:lpstr>Pentingnya Ilmu Ekonomi</vt:lpstr>
      <vt:lpstr>Pengertian</vt:lpstr>
      <vt:lpstr>Sumber Daya dan Produk</vt:lpstr>
      <vt:lpstr>Barang</vt:lpstr>
      <vt:lpstr>Kelangkaan (scarcity)</vt:lpstr>
      <vt:lpstr>Pilihan (choice) dan Biaya Oportunitas (opportunity cost)</vt:lpstr>
      <vt:lpstr>Marginalitas</vt:lpstr>
      <vt:lpstr>Pasar yang Efisien</vt:lpstr>
      <vt:lpstr>Permasalahan Dasar Ekonomi</vt:lpstr>
      <vt:lpstr>Lingkup dari Ilmu Ekonomi</vt:lpstr>
      <vt:lpstr>  Cont,…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Ekonomi</dc:title>
  <dc:creator>user</dc:creator>
  <cp:lastModifiedBy>Joel F. Sofyan</cp:lastModifiedBy>
  <cp:revision>75</cp:revision>
  <dcterms:created xsi:type="dcterms:W3CDTF">2011-10-02T15:40:04Z</dcterms:created>
  <dcterms:modified xsi:type="dcterms:W3CDTF">2019-03-04T05:19:51Z</dcterms:modified>
</cp:coreProperties>
</file>