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5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MP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Sheet1!$A$2:$A$46</c:f>
              <c:numCache>
                <c:formatCode>General</c:formatCode>
                <c:ptCount val="4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</c:numCache>
            </c:numRef>
          </c:cat>
          <c:val>
            <c:numRef>
              <c:f>Sheet1!$C$2:$C$46</c:f>
              <c:numCache>
                <c:formatCode>0.00</c:formatCode>
                <c:ptCount val="45"/>
                <c:pt idx="0">
                  <c:v>0</c:v>
                </c:pt>
                <c:pt idx="1">
                  <c:v>23.4</c:v>
                </c:pt>
                <c:pt idx="2">
                  <c:v>45.6</c:v>
                </c:pt>
                <c:pt idx="3">
                  <c:v>66.599999999999994</c:v>
                </c:pt>
                <c:pt idx="4">
                  <c:v>86.4</c:v>
                </c:pt>
                <c:pt idx="5">
                  <c:v>105</c:v>
                </c:pt>
                <c:pt idx="6">
                  <c:v>122.4</c:v>
                </c:pt>
                <c:pt idx="7">
                  <c:v>138.6</c:v>
                </c:pt>
                <c:pt idx="8">
                  <c:v>153.6</c:v>
                </c:pt>
                <c:pt idx="9">
                  <c:v>167.4</c:v>
                </c:pt>
                <c:pt idx="10">
                  <c:v>180</c:v>
                </c:pt>
                <c:pt idx="11">
                  <c:v>191.4</c:v>
                </c:pt>
                <c:pt idx="12">
                  <c:v>201.60000000000002</c:v>
                </c:pt>
                <c:pt idx="13">
                  <c:v>210.60000000000002</c:v>
                </c:pt>
                <c:pt idx="14">
                  <c:v>218.4</c:v>
                </c:pt>
                <c:pt idx="15">
                  <c:v>225</c:v>
                </c:pt>
                <c:pt idx="16">
                  <c:v>230.4</c:v>
                </c:pt>
                <c:pt idx="17">
                  <c:v>234.6</c:v>
                </c:pt>
                <c:pt idx="18">
                  <c:v>237.6</c:v>
                </c:pt>
                <c:pt idx="19">
                  <c:v>239.4</c:v>
                </c:pt>
                <c:pt idx="20">
                  <c:v>240</c:v>
                </c:pt>
                <c:pt idx="21">
                  <c:v>239.40000000000003</c:v>
                </c:pt>
                <c:pt idx="22">
                  <c:v>237.60000000000002</c:v>
                </c:pt>
                <c:pt idx="23">
                  <c:v>234.60000000000002</c:v>
                </c:pt>
                <c:pt idx="24">
                  <c:v>230.40000000000003</c:v>
                </c:pt>
                <c:pt idx="25">
                  <c:v>225</c:v>
                </c:pt>
                <c:pt idx="26">
                  <c:v>218.40000000000003</c:v>
                </c:pt>
                <c:pt idx="27">
                  <c:v>210.60000000000002</c:v>
                </c:pt>
                <c:pt idx="28">
                  <c:v>201.60000000000002</c:v>
                </c:pt>
                <c:pt idx="29">
                  <c:v>191.40000000000003</c:v>
                </c:pt>
                <c:pt idx="30">
                  <c:v>180</c:v>
                </c:pt>
                <c:pt idx="31">
                  <c:v>167.39999999999998</c:v>
                </c:pt>
                <c:pt idx="32">
                  <c:v>153.60000000000002</c:v>
                </c:pt>
                <c:pt idx="33">
                  <c:v>138.60000000000002</c:v>
                </c:pt>
                <c:pt idx="34">
                  <c:v>122.39999999999998</c:v>
                </c:pt>
                <c:pt idx="35">
                  <c:v>105</c:v>
                </c:pt>
                <c:pt idx="36">
                  <c:v>86.399999999999977</c:v>
                </c:pt>
                <c:pt idx="37">
                  <c:v>66.600000000000023</c:v>
                </c:pt>
                <c:pt idx="38">
                  <c:v>45.600000000000023</c:v>
                </c:pt>
                <c:pt idx="39">
                  <c:v>23.399999999999977</c:v>
                </c:pt>
                <c:pt idx="40">
                  <c:v>0</c:v>
                </c:pt>
                <c:pt idx="41">
                  <c:v>-24.599999999999909</c:v>
                </c:pt>
                <c:pt idx="42">
                  <c:v>-50.399999999999864</c:v>
                </c:pt>
                <c:pt idx="43">
                  <c:v>-77.399999999999864</c:v>
                </c:pt>
                <c:pt idx="44">
                  <c:v>-105.59999999999991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AP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Sheet1!$A$2:$A$46</c:f>
              <c:numCache>
                <c:formatCode>General</c:formatCode>
                <c:ptCount val="4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</c:numCache>
            </c:numRef>
          </c:cat>
          <c:val>
            <c:numRef>
              <c:f>Sheet1!$D$2:$D$46</c:f>
              <c:numCache>
                <c:formatCode>0.00</c:formatCode>
                <c:ptCount val="45"/>
                <c:pt idx="0">
                  <c:v>0</c:v>
                </c:pt>
                <c:pt idx="1">
                  <c:v>11.8</c:v>
                </c:pt>
                <c:pt idx="2">
                  <c:v>23.2</c:v>
                </c:pt>
                <c:pt idx="3">
                  <c:v>34.200000000000003</c:v>
                </c:pt>
                <c:pt idx="4">
                  <c:v>44.8</c:v>
                </c:pt>
                <c:pt idx="5">
                  <c:v>55</c:v>
                </c:pt>
                <c:pt idx="6">
                  <c:v>64.8</c:v>
                </c:pt>
                <c:pt idx="7">
                  <c:v>74.2</c:v>
                </c:pt>
                <c:pt idx="8">
                  <c:v>83.2</c:v>
                </c:pt>
                <c:pt idx="9">
                  <c:v>91.8</c:v>
                </c:pt>
                <c:pt idx="10">
                  <c:v>100</c:v>
                </c:pt>
                <c:pt idx="11">
                  <c:v>107.8</c:v>
                </c:pt>
                <c:pt idx="12">
                  <c:v>115.2</c:v>
                </c:pt>
                <c:pt idx="13">
                  <c:v>122.19999999999999</c:v>
                </c:pt>
                <c:pt idx="14">
                  <c:v>128.80000000000001</c:v>
                </c:pt>
                <c:pt idx="15">
                  <c:v>135</c:v>
                </c:pt>
                <c:pt idx="16">
                  <c:v>140.80000000000001</c:v>
                </c:pt>
                <c:pt idx="17">
                  <c:v>146.19999999999999</c:v>
                </c:pt>
                <c:pt idx="18">
                  <c:v>151.19999999999999</c:v>
                </c:pt>
                <c:pt idx="19">
                  <c:v>155.80000000000001</c:v>
                </c:pt>
                <c:pt idx="20">
                  <c:v>160</c:v>
                </c:pt>
                <c:pt idx="21">
                  <c:v>163.80000000000001</c:v>
                </c:pt>
                <c:pt idx="22">
                  <c:v>167.2</c:v>
                </c:pt>
                <c:pt idx="23">
                  <c:v>170.2</c:v>
                </c:pt>
                <c:pt idx="24">
                  <c:v>172.8</c:v>
                </c:pt>
                <c:pt idx="25">
                  <c:v>175</c:v>
                </c:pt>
                <c:pt idx="26">
                  <c:v>176.79999999999998</c:v>
                </c:pt>
                <c:pt idx="27">
                  <c:v>178.2</c:v>
                </c:pt>
                <c:pt idx="28">
                  <c:v>179.2</c:v>
                </c:pt>
                <c:pt idx="29">
                  <c:v>179.79999999999998</c:v>
                </c:pt>
                <c:pt idx="30">
                  <c:v>180</c:v>
                </c:pt>
                <c:pt idx="31">
                  <c:v>179.79999999999998</c:v>
                </c:pt>
                <c:pt idx="32">
                  <c:v>179.2</c:v>
                </c:pt>
                <c:pt idx="33">
                  <c:v>178.2</c:v>
                </c:pt>
                <c:pt idx="34">
                  <c:v>176.79999999999998</c:v>
                </c:pt>
                <c:pt idx="35">
                  <c:v>175</c:v>
                </c:pt>
                <c:pt idx="36">
                  <c:v>172.8</c:v>
                </c:pt>
                <c:pt idx="37">
                  <c:v>170.2</c:v>
                </c:pt>
                <c:pt idx="38">
                  <c:v>167.2</c:v>
                </c:pt>
                <c:pt idx="39">
                  <c:v>163.80000000000001</c:v>
                </c:pt>
                <c:pt idx="40">
                  <c:v>160</c:v>
                </c:pt>
                <c:pt idx="41">
                  <c:v>155.79999999999995</c:v>
                </c:pt>
                <c:pt idx="42">
                  <c:v>151.19999999999999</c:v>
                </c:pt>
                <c:pt idx="43">
                  <c:v>146.19999999999999</c:v>
                </c:pt>
                <c:pt idx="44">
                  <c:v>140.79999999999995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448750576"/>
        <c:axId val="-448751120"/>
      </c:lineChart>
      <c:catAx>
        <c:axId val="-44875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87511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-4487511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8750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930230096656061E-2"/>
          <c:y val="0.15278215523452549"/>
          <c:w val="0.92383841534631039"/>
          <c:h val="0.7841118245033726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Sheet1!$A$2:$A$46</c:f>
              <c:numCache>
                <c:formatCode>General</c:formatCode>
                <c:ptCount val="4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</c:numCache>
            </c:numRef>
          </c:cat>
          <c:val>
            <c:numRef>
              <c:f>Sheet1!$B$2:$B$46</c:f>
              <c:numCache>
                <c:formatCode>0.00</c:formatCode>
                <c:ptCount val="45"/>
                <c:pt idx="0">
                  <c:v>0</c:v>
                </c:pt>
                <c:pt idx="1">
                  <c:v>11.8</c:v>
                </c:pt>
                <c:pt idx="2">
                  <c:v>46.4</c:v>
                </c:pt>
                <c:pt idx="3">
                  <c:v>102.6</c:v>
                </c:pt>
                <c:pt idx="4">
                  <c:v>179.2</c:v>
                </c:pt>
                <c:pt idx="5">
                  <c:v>275</c:v>
                </c:pt>
                <c:pt idx="6">
                  <c:v>388.8</c:v>
                </c:pt>
                <c:pt idx="7">
                  <c:v>519.4</c:v>
                </c:pt>
                <c:pt idx="8">
                  <c:v>665.6</c:v>
                </c:pt>
                <c:pt idx="9">
                  <c:v>826.2</c:v>
                </c:pt>
                <c:pt idx="10">
                  <c:v>1000</c:v>
                </c:pt>
                <c:pt idx="11">
                  <c:v>1185.8</c:v>
                </c:pt>
                <c:pt idx="12">
                  <c:v>1382.4</c:v>
                </c:pt>
                <c:pt idx="13">
                  <c:v>1588.6</c:v>
                </c:pt>
                <c:pt idx="14">
                  <c:v>1803.1999999999998</c:v>
                </c:pt>
                <c:pt idx="15">
                  <c:v>2025</c:v>
                </c:pt>
                <c:pt idx="16">
                  <c:v>2252.8000000000002</c:v>
                </c:pt>
                <c:pt idx="17">
                  <c:v>2485.4</c:v>
                </c:pt>
                <c:pt idx="18">
                  <c:v>2721.6</c:v>
                </c:pt>
                <c:pt idx="19">
                  <c:v>2960.2</c:v>
                </c:pt>
                <c:pt idx="20">
                  <c:v>3200</c:v>
                </c:pt>
                <c:pt idx="21">
                  <c:v>3439.8</c:v>
                </c:pt>
                <c:pt idx="22">
                  <c:v>3678.4</c:v>
                </c:pt>
                <c:pt idx="23">
                  <c:v>3914.6</c:v>
                </c:pt>
                <c:pt idx="24">
                  <c:v>4147.2</c:v>
                </c:pt>
                <c:pt idx="25">
                  <c:v>4375</c:v>
                </c:pt>
                <c:pt idx="26">
                  <c:v>4596.7999999999993</c:v>
                </c:pt>
                <c:pt idx="27">
                  <c:v>4811.3999999999996</c:v>
                </c:pt>
                <c:pt idx="28">
                  <c:v>5017.5999999999995</c:v>
                </c:pt>
                <c:pt idx="29">
                  <c:v>5214.2</c:v>
                </c:pt>
                <c:pt idx="30">
                  <c:v>5400</c:v>
                </c:pt>
                <c:pt idx="31">
                  <c:v>5573.7999999999993</c:v>
                </c:pt>
                <c:pt idx="32">
                  <c:v>5734.4</c:v>
                </c:pt>
                <c:pt idx="33">
                  <c:v>5880.5999999999995</c:v>
                </c:pt>
                <c:pt idx="34">
                  <c:v>6011.2</c:v>
                </c:pt>
                <c:pt idx="35">
                  <c:v>6125</c:v>
                </c:pt>
                <c:pt idx="36">
                  <c:v>6220.7999999999993</c:v>
                </c:pt>
                <c:pt idx="37">
                  <c:v>6297.4</c:v>
                </c:pt>
                <c:pt idx="38">
                  <c:v>6353.5999999999985</c:v>
                </c:pt>
                <c:pt idx="39">
                  <c:v>6388.1999999999989</c:v>
                </c:pt>
                <c:pt idx="40">
                  <c:v>6400</c:v>
                </c:pt>
                <c:pt idx="41">
                  <c:v>6387.7999999999993</c:v>
                </c:pt>
                <c:pt idx="42">
                  <c:v>6350.4</c:v>
                </c:pt>
                <c:pt idx="43">
                  <c:v>6286.5999999999985</c:v>
                </c:pt>
                <c:pt idx="44">
                  <c:v>6195.2000000000007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448762544"/>
        <c:axId val="-448760368"/>
      </c:lineChart>
      <c:catAx>
        <c:axId val="-44876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8760368"/>
        <c:crosses val="autoZero"/>
        <c:auto val="1"/>
        <c:lblAlgn val="ctr"/>
        <c:lblOffset val="100"/>
        <c:noMultiLvlLbl val="0"/>
      </c:catAx>
      <c:valAx>
        <c:axId val="-44876036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8762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4123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5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38760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5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3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8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407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32662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804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BF1917A-889F-4D28-90E5-1B294D128410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059DAE-6229-414A-8339-AA80687205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022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4" y="5309759"/>
            <a:ext cx="7772400" cy="1188720"/>
          </a:xfrm>
        </p:spPr>
        <p:txBody>
          <a:bodyPr>
            <a:normAutofit fontScale="90000"/>
          </a:bodyPr>
          <a:lstStyle/>
          <a:p>
            <a:r>
              <a:rPr lang="en-US" sz="4400" b="1" dirty="0" err="1" smtClean="0"/>
              <a:t>Materi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pengayaan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sesi</a:t>
            </a:r>
            <a:r>
              <a:rPr lang="en-US" sz="4400" b="1" dirty="0" smtClean="0"/>
              <a:t> ke-8:</a:t>
            </a:r>
            <a:br>
              <a:rPr lang="en-US" sz="4400" b="1" dirty="0" smtClean="0"/>
            </a:br>
            <a:r>
              <a:rPr lang="en-US" sz="4400" b="1" dirty="0" err="1" smtClean="0"/>
              <a:t>Fungsi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Produksi</a:t>
            </a:r>
            <a:r>
              <a:rPr lang="en-US" sz="4400" b="1" dirty="0" smtClean="0"/>
              <a:t> I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53" y="1250576"/>
            <a:ext cx="9480176" cy="3991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86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>
            <a:normAutofit/>
          </a:bodyPr>
          <a:lstStyle/>
          <a:p>
            <a:pPr algn="ctr"/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Tahap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III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1640"/>
            <a:ext cx="10246659" cy="5082092"/>
          </a:xfrm>
        </p:spPr>
        <p:txBody>
          <a:bodyPr>
            <a:normAutofit/>
          </a:bodyPr>
          <a:lstStyle/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err="1" smtClean="0">
                <a:sym typeface="Wingdings" panose="05000000000000000000" pitchFamily="2" charset="2"/>
              </a:rPr>
              <a:t>Tambahan</a:t>
            </a:r>
            <a:r>
              <a:rPr lang="en-US" sz="2800" dirty="0" smtClean="0">
                <a:sym typeface="Wingdings" panose="05000000000000000000" pitchFamily="2" charset="2"/>
              </a:rPr>
              <a:t> L </a:t>
            </a:r>
            <a:r>
              <a:rPr lang="en-US" sz="2800" dirty="0" err="1" smtClean="0">
                <a:sym typeface="Wingdings" panose="05000000000000000000" pitchFamily="2" charset="2"/>
              </a:rPr>
              <a:t>akan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menurunkan</a:t>
            </a:r>
            <a:r>
              <a:rPr lang="en-US" sz="2800" dirty="0" smtClean="0">
                <a:sym typeface="Wingdings" panose="05000000000000000000" pitchFamily="2" charset="2"/>
              </a:rPr>
              <a:t> output total (TP)  </a:t>
            </a:r>
            <a:r>
              <a:rPr lang="en-US" sz="2800" i="1" dirty="0" smtClean="0">
                <a:sym typeface="Wingdings" panose="05000000000000000000" pitchFamily="2" charset="2"/>
              </a:rPr>
              <a:t>diminishing total returns to labor 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ym typeface="Wingdings" panose="05000000000000000000" pitchFamily="2" charset="2"/>
              </a:rPr>
              <a:t>MP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sudah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negatif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err="1" smtClean="0">
                <a:sym typeface="Wingdings" panose="05000000000000000000" pitchFamily="2" charset="2"/>
              </a:rPr>
              <a:t>Penambahan</a:t>
            </a:r>
            <a:r>
              <a:rPr lang="en-US" sz="2800" dirty="0" smtClean="0">
                <a:sym typeface="Wingdings" panose="05000000000000000000" pitchFamily="2" charset="2"/>
              </a:rPr>
              <a:t> input L </a:t>
            </a:r>
            <a:r>
              <a:rPr lang="en-US" sz="2800" dirty="0" err="1" smtClean="0">
                <a:sym typeface="Wingdings" panose="05000000000000000000" pitchFamily="2" charset="2"/>
              </a:rPr>
              <a:t>hanya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akan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menyebabkan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perusahaan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menanggung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kerugian</a:t>
            </a:r>
            <a:r>
              <a:rPr lang="en-US" sz="2800" dirty="0" smtClean="0">
                <a:sym typeface="Wingdings" panose="05000000000000000000" pitchFamily="2" charset="2"/>
              </a:rPr>
              <a:t> (</a:t>
            </a:r>
            <a:r>
              <a:rPr lang="en-US" sz="2800" dirty="0" err="1" smtClean="0">
                <a:sym typeface="Wingdings" panose="05000000000000000000" pitchFamily="2" charset="2"/>
              </a:rPr>
              <a:t>dalam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artian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penambahan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tenaga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kerja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hanya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akan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menambah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beban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upah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sedangkan</a:t>
            </a:r>
            <a:r>
              <a:rPr lang="en-US" sz="2800" dirty="0" smtClean="0">
                <a:sym typeface="Wingdings" panose="05000000000000000000" pitchFamily="2" charset="2"/>
              </a:rPr>
              <a:t> total </a:t>
            </a:r>
            <a:r>
              <a:rPr lang="en-US" sz="2800" dirty="0" err="1" smtClean="0">
                <a:sym typeface="Wingdings" panose="05000000000000000000" pitchFamily="2" charset="2"/>
              </a:rPr>
              <a:t>produksi</a:t>
            </a:r>
            <a:r>
              <a:rPr lang="en-US" sz="2800" dirty="0" smtClean="0">
                <a:sym typeface="Wingdings" panose="05000000000000000000" pitchFamily="2" charset="2"/>
              </a:rPr>
              <a:t> output </a:t>
            </a:r>
            <a:r>
              <a:rPr lang="en-US" sz="2800" dirty="0" err="1" smtClean="0">
                <a:sym typeface="Wingdings" panose="05000000000000000000" pitchFamily="2" charset="2"/>
              </a:rPr>
              <a:t>malah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turun</a:t>
            </a:r>
            <a:r>
              <a:rPr lang="en-US" sz="2800" dirty="0" smtClean="0">
                <a:sym typeface="Wingdings" panose="05000000000000000000" pitchFamily="2" charset="2"/>
              </a:rPr>
              <a:t>)</a:t>
            </a:r>
            <a:endParaRPr lang="en-US" sz="2800" dirty="0">
              <a:sym typeface="Wingdings" panose="05000000000000000000" pitchFamily="2" charset="2"/>
            </a:endParaRP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46661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/>
          <a:lstStyle/>
          <a:p>
            <a:pPr algn="ctr"/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Latihan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Soal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1640"/>
            <a:ext cx="10246659" cy="508209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komoditas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TP </a:t>
            </a:r>
            <a:r>
              <a:rPr lang="en-US" sz="2400" b="1" dirty="0">
                <a:solidFill>
                  <a:srgbClr val="C00000"/>
                </a:solidFill>
              </a:rPr>
              <a:t>= 12 L</a:t>
            </a:r>
            <a:r>
              <a:rPr lang="en-US" sz="2400" b="1" baseline="30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 – 0,2 L</a:t>
            </a:r>
            <a:r>
              <a:rPr lang="en-US" sz="2400" b="1" baseline="30000" dirty="0">
                <a:solidFill>
                  <a:srgbClr val="C00000"/>
                </a:solidFill>
              </a:rPr>
              <a:t>3</a:t>
            </a: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 err="1"/>
              <a:t>Dimana</a:t>
            </a:r>
            <a:r>
              <a:rPr lang="en-US" sz="2400" dirty="0"/>
              <a:t>: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L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endParaRPr lang="en-US" sz="2400" dirty="0"/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TP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endParaRPr lang="en-US" sz="2400" dirty="0"/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MP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!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AP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!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400" dirty="0" err="1" smtClean="0"/>
              <a:t>Gambarkan</a:t>
            </a:r>
            <a:r>
              <a:rPr lang="en-US" sz="2400" dirty="0" smtClean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smtClean="0"/>
              <a:t>TP, AP</a:t>
            </a:r>
            <a:r>
              <a:rPr lang="en-US" sz="2400" baseline="-25000" dirty="0" smtClean="0"/>
              <a:t>L </a:t>
            </a:r>
            <a:r>
              <a:rPr lang="en-US" sz="2400" dirty="0" smtClean="0"/>
              <a:t>, MP</a:t>
            </a:r>
            <a:r>
              <a:rPr lang="en-US" sz="2400" baseline="-25000" dirty="0" smtClean="0"/>
              <a:t>L</a:t>
            </a:r>
            <a:r>
              <a:rPr lang="en-US" sz="2400" dirty="0" smtClean="0"/>
              <a:t> !</a:t>
            </a:r>
            <a:endParaRPr lang="en-US" sz="2400" dirty="0"/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76755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/>
          <a:lstStyle/>
          <a:p>
            <a:pPr algn="ctr"/>
            <a:r>
              <a:rPr lang="en-US" alt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Cari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Fungsi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MP</a:t>
            </a:r>
            <a:r>
              <a:rPr lang="en-US" altLang="en-US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dan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AP</a:t>
            </a:r>
            <a:r>
              <a:rPr lang="en-US" altLang="en-US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:r>
                  <a:rPr lang="en-US" sz="2800" dirty="0" err="1" smtClean="0">
                    <a:cs typeface="Arial" panose="020B0604020202020204" pitchFamily="34" charset="0"/>
                  </a:rPr>
                  <a:t>Fungsi</a:t>
                </a:r>
                <a:r>
                  <a:rPr lang="en-US" sz="2800" dirty="0" smtClean="0"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cs typeface="Arial" panose="020B0604020202020204" pitchFamily="34" charset="0"/>
                  </a:rPr>
                  <a:t>total </a:t>
                </a:r>
                <a:r>
                  <a:rPr lang="en-US" sz="2800" dirty="0" err="1">
                    <a:cs typeface="Arial" panose="020B0604020202020204" pitchFamily="34" charset="0"/>
                  </a:rPr>
                  <a:t>produksi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cs typeface="Arial" panose="020B0604020202020204" pitchFamily="34" charset="0"/>
                  </a:rPr>
                  <a:t>adalah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TP </a:t>
                </a:r>
                <a:r>
                  <a:rPr lang="en-US" sz="28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= 12 L</a:t>
                </a:r>
                <a:r>
                  <a:rPr lang="en-US" sz="2800" b="1" baseline="300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2</a:t>
                </a:r>
                <a:r>
                  <a:rPr lang="en-US" sz="28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– 0,2 </a:t>
                </a:r>
                <a:r>
                  <a:rPr lang="en-US" sz="28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L</a:t>
                </a:r>
                <a:r>
                  <a:rPr lang="en-US" sz="2800" b="1" baseline="300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3</a:t>
                </a:r>
                <a:r>
                  <a:rPr lang="en-US" sz="28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:endParaRPr lang="en-US" sz="2800" b="1" dirty="0" smtClean="0">
                  <a:solidFill>
                    <a:srgbClr val="C00000"/>
                  </a:solidFill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:r>
                  <a:rPr lang="en-US" sz="2800" dirty="0" err="1" smtClean="0">
                    <a:cs typeface="Arial" panose="020B0604020202020204" pitchFamily="34" charset="0"/>
                  </a:rPr>
                  <a:t>maka</a:t>
                </a:r>
                <a:r>
                  <a:rPr lang="en-US" sz="2800" dirty="0">
                    <a:cs typeface="Arial" panose="020B0604020202020204" pitchFamily="34" charset="0"/>
                  </a:rPr>
                  <a:t>:</a:t>
                </a:r>
                <a:endParaRPr lang="en-US" sz="2800" dirty="0">
                  <a:cs typeface="Arial" panose="020B0604020202020204" pitchFamily="34" charset="0"/>
                </a:endParaRPr>
              </a:p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800" dirty="0" err="1">
                    <a:cs typeface="Arial" panose="020B0604020202020204" pitchFamily="34" charset="0"/>
                  </a:rPr>
                  <a:t>Fungsi</a:t>
                </a:r>
                <a:r>
                  <a:rPr lang="en-US" sz="2800" dirty="0">
                    <a:cs typeface="Arial" panose="020B0604020202020204" pitchFamily="34" charset="0"/>
                  </a:rPr>
                  <a:t> MP</a:t>
                </a:r>
                <a:r>
                  <a:rPr lang="en-US" sz="2800" baseline="-25000" dirty="0">
                    <a:cs typeface="Arial" panose="020B0604020202020204" pitchFamily="34" charset="0"/>
                  </a:rPr>
                  <a:t>L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cs typeface="Arial" panose="020B0604020202020204" pitchFamily="34" charset="0"/>
                  </a:rPr>
                  <a:t>merupakan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cs typeface="Arial" panose="020B0604020202020204" pitchFamily="34" charset="0"/>
                  </a:rPr>
                  <a:t>turunan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cs typeface="Arial" panose="020B0604020202020204" pitchFamily="34" charset="0"/>
                  </a:rPr>
                  <a:t>pertama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cs typeface="Arial" panose="020B0604020202020204" pitchFamily="34" charset="0"/>
                  </a:rPr>
                  <a:t>dari</a:t>
                </a: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cs typeface="Arial" panose="020B0604020202020204" pitchFamily="34" charset="0"/>
                  </a:rPr>
                  <a:t>fungsi</a:t>
                </a:r>
                <a:r>
                  <a:rPr lang="en-US" sz="2800" dirty="0">
                    <a:cs typeface="Arial" panose="020B0604020202020204" pitchFamily="34" charset="0"/>
                  </a:rPr>
                  <a:t> TP:</a:t>
                </a:r>
                <a:endParaRPr lang="en-US" sz="2800" dirty="0"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a:rPr lang="en-US" sz="2800" i="1"/>
                            <m:t>𝑀𝑃</m:t>
                          </m:r>
                        </m:e>
                        <m:sub>
                          <m:r>
                            <a:rPr lang="en-US" sz="2800" i="1"/>
                            <m:t>𝐿</m:t>
                          </m:r>
                        </m:sub>
                      </m:sSub>
                      <m:r>
                        <a:rPr lang="en-US" sz="2800" i="1"/>
                        <m:t>=</m:t>
                      </m:r>
                      <m:f>
                        <m:fPr>
                          <m:ctrlPr>
                            <a:rPr lang="en-US" sz="2800" i="1"/>
                          </m:ctrlPr>
                        </m:fPr>
                        <m:num>
                          <m:r>
                            <a:rPr lang="en-US" sz="2800" i="1"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800" i="1">
                              <a:ea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en-US" sz="2800" i="1"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800" i="1"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800" i="1"/>
                        <m:t>=24</m:t>
                      </m:r>
                      <m:r>
                        <a:rPr lang="en-US" sz="2800" i="1"/>
                        <m:t>𝐿</m:t>
                      </m:r>
                      <m:r>
                        <a:rPr lang="en-US" sz="2800" i="1"/>
                        <m:t>−0.6</m:t>
                      </m:r>
                      <m:sSup>
                        <m:sSupPr>
                          <m:ctrlPr>
                            <a:rPr lang="en-US" sz="2800" i="1"/>
                          </m:ctrlPr>
                        </m:sSupPr>
                        <m:e>
                          <m:r>
                            <a:rPr lang="en-US" sz="2800" i="1"/>
                            <m:t>𝐿</m:t>
                          </m:r>
                        </m:e>
                        <m:sup>
                          <m:r>
                            <a:rPr lang="en-US" sz="2800" i="1"/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>
                  <a:cs typeface="Arial" panose="020B0604020202020204" pitchFamily="34" charset="0"/>
                </a:endParaRPr>
              </a:p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800" dirty="0" err="1">
                    <a:cs typeface="Arial" panose="020B0604020202020204" pitchFamily="34" charset="0"/>
                  </a:rPr>
                  <a:t>Fungsi</a:t>
                </a:r>
                <a:r>
                  <a:rPr lang="en-US" sz="2800" dirty="0">
                    <a:cs typeface="Arial" panose="020B0604020202020204" pitchFamily="34" charset="0"/>
                  </a:rPr>
                  <a:t> AP</a:t>
                </a:r>
                <a:r>
                  <a:rPr lang="en-US" sz="2800" baseline="-25000" dirty="0">
                    <a:cs typeface="Arial" panose="020B0604020202020204" pitchFamily="34" charset="0"/>
                  </a:rPr>
                  <a:t>L </a:t>
                </a:r>
                <a:r>
                  <a:rPr lang="en-US" sz="2800" dirty="0" err="1">
                    <a:cs typeface="Arial" panose="020B0604020202020204" pitchFamily="34" charset="0"/>
                  </a:rPr>
                  <a:t>adalah</a:t>
                </a:r>
                <a:r>
                  <a:rPr lang="en-US" sz="2800" dirty="0"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a:rPr lang="en-US" sz="2800" i="1"/>
                            <m:t>𝐴</m:t>
                          </m:r>
                          <m:r>
                            <a:rPr lang="en-US" sz="2800" i="1"/>
                            <m:t>𝑃</m:t>
                          </m:r>
                        </m:e>
                        <m:sub>
                          <m:r>
                            <a:rPr lang="en-US" sz="2800" i="1"/>
                            <m:t>𝐿</m:t>
                          </m:r>
                        </m:sub>
                      </m:sSub>
                      <m:r>
                        <a:rPr lang="en-US" sz="2800" i="1"/>
                        <m:t>=</m:t>
                      </m:r>
                      <m:f>
                        <m:fPr>
                          <m:ctrlPr>
                            <a:rPr lang="en-US" sz="2800" i="1"/>
                          </m:ctrlPr>
                        </m:fPr>
                        <m:num>
                          <m:r>
                            <a:rPr lang="en-US" sz="2800" i="1"/>
                            <m:t>𝑇𝑃</m:t>
                          </m:r>
                        </m:num>
                        <m:den>
                          <m:r>
                            <a:rPr lang="en-US" sz="2800" i="1"/>
                            <m:t>𝐿</m:t>
                          </m:r>
                        </m:den>
                      </m:f>
                      <m:r>
                        <a:rPr lang="en-US" sz="2800" i="1"/>
                        <m:t>=</m:t>
                      </m:r>
                      <m:f>
                        <m:fPr>
                          <m:ctrlPr>
                            <a:rPr lang="en-US" sz="2800" i="1"/>
                          </m:ctrlPr>
                        </m:fPr>
                        <m:num>
                          <m:r>
                            <a:rPr lang="en-US" sz="2800" i="1"/>
                            <m:t>12</m:t>
                          </m:r>
                          <m:sSup>
                            <m:sSupPr>
                              <m:ctrlPr>
                                <a:rPr lang="en-US" sz="2800" i="1"/>
                              </m:ctrlPr>
                            </m:sSupPr>
                            <m:e>
                              <m:r>
                                <a:rPr lang="en-US" sz="2800" i="1"/>
                                <m:t>𝐿</m:t>
                              </m:r>
                            </m:e>
                            <m:sup>
                              <m:r>
                                <a:rPr lang="en-US" sz="2800" i="1"/>
                                <m:t>2</m:t>
                              </m:r>
                            </m:sup>
                          </m:sSup>
                          <m:r>
                            <a:rPr lang="en-US" sz="2800" i="1"/>
                            <m:t>−0.2</m:t>
                          </m:r>
                          <m:sSup>
                            <m:sSupPr>
                              <m:ctrlPr>
                                <a:rPr lang="en-US" sz="2800" i="1"/>
                              </m:ctrlPr>
                            </m:sSupPr>
                            <m:e>
                              <m:r>
                                <a:rPr lang="en-US" sz="2800" i="1"/>
                                <m:t>𝐿</m:t>
                              </m:r>
                            </m:e>
                            <m:sup>
                              <m:r>
                                <a:rPr lang="en-US" sz="2800" i="1"/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800" i="1"/>
                            <m:t>𝐿</m:t>
                          </m:r>
                        </m:den>
                      </m:f>
                      <m:r>
                        <a:rPr lang="en-US" sz="2800" i="1"/>
                        <m:t>=12</m:t>
                      </m:r>
                      <m:r>
                        <a:rPr lang="en-US" sz="2800" i="1"/>
                        <m:t>𝐿</m:t>
                      </m:r>
                      <m:r>
                        <a:rPr lang="en-US" sz="2800" i="1"/>
                        <m:t>−0.2</m:t>
                      </m:r>
                      <m:sSup>
                        <m:sSupPr>
                          <m:ctrlPr>
                            <a:rPr lang="en-US" sz="2800" i="1"/>
                          </m:ctrlPr>
                        </m:sSupPr>
                        <m:e>
                          <m:r>
                            <a:rPr lang="en-US" sz="2800" i="1"/>
                            <m:t>𝐿</m:t>
                          </m:r>
                        </m:e>
                        <m:sup>
                          <m:r>
                            <a:rPr lang="en-US" sz="2800" i="1"/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  <a:blipFill rotWithShape="0">
                <a:blip r:embed="rId2"/>
                <a:stretch>
                  <a:fillRect l="-1190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1918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>
            <a:normAutofit/>
          </a:bodyPr>
          <a:lstStyle/>
          <a:p>
            <a:pPr algn="ctr"/>
            <a:r>
              <a:rPr lang="en-US" alt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Nilai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TP </a:t>
            </a:r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Maksimal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</p:spPr>
            <p:txBody>
              <a:bodyPr>
                <a:normAutofit/>
              </a:bodyPr>
              <a:lstStyle/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800" dirty="0" smtClean="0"/>
                  <a:t>TP </a:t>
                </a:r>
                <a:r>
                  <a:rPr lang="en-US" sz="2800" dirty="0" err="1"/>
                  <a:t>akan</a:t>
                </a:r>
                <a:r>
                  <a:rPr lang="en-US" sz="2800" dirty="0"/>
                  <a:t> </a:t>
                </a:r>
                <a:r>
                  <a:rPr lang="en-US" sz="2800" dirty="0" err="1" smtClean="0"/>
                  <a:t>mencapai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nilai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maksimal</a:t>
                </a:r>
                <a:r>
                  <a:rPr lang="en-US" sz="2800" dirty="0" smtClean="0"/>
                  <a:t> </a:t>
                </a:r>
                <a:r>
                  <a:rPr lang="en-US" sz="2800" dirty="0" err="1"/>
                  <a:t>jika</a:t>
                </a:r>
                <a:r>
                  <a:rPr lang="en-US" sz="2800" dirty="0"/>
                  <a:t> MP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= 0:</a:t>
                </a:r>
                <a:endParaRPr lang="en-US" sz="28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24−0.6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24=0.6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sz="2800" dirty="0">
                  <a:ea typeface="Cambria Math" panose="02040503050406030204" pitchFamily="18" charset="0"/>
                </a:endParaRPr>
              </a:p>
              <a:p>
                <a:pPr marL="465138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:r>
                  <a:rPr lang="en-US" sz="2800" dirty="0" err="1"/>
                  <a:t>Terdapat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dua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kemungkinan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nilai</a:t>
                </a:r>
                <a:r>
                  <a:rPr lang="en-US" sz="2800" dirty="0"/>
                  <a:t> L yang </a:t>
                </a:r>
                <a:r>
                  <a:rPr lang="en-US" sz="2800" dirty="0" err="1"/>
                  <a:t>merupakan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solusi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persamaan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diatas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yaitu</a:t>
                </a:r>
                <a:r>
                  <a:rPr lang="en-US" sz="2800" dirty="0"/>
                  <a:t> L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 = 0 </a:t>
                </a:r>
                <a:r>
                  <a:rPr lang="en-US" sz="2800" dirty="0" err="1"/>
                  <a:t>dan</a:t>
                </a:r>
                <a:r>
                  <a:rPr lang="en-US" sz="2800" dirty="0"/>
                  <a:t> L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 = 40 …. </a:t>
                </a:r>
                <a:r>
                  <a:rPr lang="en-US" sz="2800" dirty="0" err="1"/>
                  <a:t>Pada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saat</a:t>
                </a:r>
                <a:r>
                  <a:rPr lang="en-US" sz="2800" dirty="0"/>
                  <a:t> L = 0, </a:t>
                </a:r>
                <a:r>
                  <a:rPr lang="en-US" sz="2800" dirty="0" err="1"/>
                  <a:t>maka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tidak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produksi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sama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sekali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Wingdings" panose="05000000000000000000" pitchFamily="2" charset="2"/>
                  </a:rPr>
                  <a:t> L</a:t>
                </a:r>
                <a:r>
                  <a:rPr lang="en-US" sz="2800" baseline="-25000" dirty="0">
                    <a:sym typeface="Wingdings" panose="05000000000000000000" pitchFamily="2" charset="2"/>
                  </a:rPr>
                  <a:t>1</a:t>
                </a:r>
                <a:r>
                  <a:rPr lang="en-US" sz="2800" dirty="0">
                    <a:sym typeface="Wingdings" panose="05000000000000000000" pitchFamily="2" charset="2"/>
                  </a:rPr>
                  <a:t> = 0 </a:t>
                </a:r>
                <a:r>
                  <a:rPr lang="en-US" sz="2800" dirty="0" err="1">
                    <a:sym typeface="Wingdings" panose="05000000000000000000" pitchFamily="2" charset="2"/>
                  </a:rPr>
                  <a:t>bisa</a:t>
                </a:r>
                <a:r>
                  <a:rPr lang="en-US" sz="2800" dirty="0">
                    <a:sym typeface="Wingdings" panose="05000000000000000000" pitchFamily="2" charset="2"/>
                  </a:rPr>
                  <a:t> </a:t>
                </a:r>
                <a:r>
                  <a:rPr lang="en-US" sz="2800" dirty="0" err="1">
                    <a:sym typeface="Wingdings" panose="05000000000000000000" pitchFamily="2" charset="2"/>
                  </a:rPr>
                  <a:t>diabaikan</a:t>
                </a:r>
                <a:endParaRPr lang="en-US" sz="2800" dirty="0"/>
              </a:p>
              <a:p>
                <a:pPr marL="465138" indent="-465138">
                  <a:lnSpc>
                    <a:spcPct val="150000"/>
                  </a:lnSpc>
                  <a:spcBef>
                    <a:spcPts val="0"/>
                  </a:spcBef>
                  <a:buFont typeface="Wingdings" pitchFamily="2" charset="2"/>
                  <a:buChar char="Ø"/>
                  <a:defRPr/>
                </a:pPr>
                <a:r>
                  <a:rPr lang="en-US" sz="2800" dirty="0" err="1"/>
                  <a:t>Pada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saat</a:t>
                </a:r>
                <a:r>
                  <a:rPr lang="en-US" sz="2800" dirty="0"/>
                  <a:t> L = 40 </a:t>
                </a:r>
                <a:r>
                  <a:rPr lang="en-US" sz="2800" dirty="0">
                    <a:sym typeface="Wingdings" panose="05000000000000000000" pitchFamily="2" charset="2"/>
                  </a:rPr>
                  <a:t> TP = 12(40)</a:t>
                </a:r>
                <a:r>
                  <a:rPr lang="en-US" sz="28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2800" dirty="0">
                    <a:sym typeface="Wingdings" panose="05000000000000000000" pitchFamily="2" charset="2"/>
                  </a:rPr>
                  <a:t> – 0.2(40)</a:t>
                </a:r>
                <a:r>
                  <a:rPr lang="en-US" sz="2800" baseline="30000" dirty="0">
                    <a:sym typeface="Wingdings" panose="05000000000000000000" pitchFamily="2" charset="2"/>
                  </a:rPr>
                  <a:t>3</a:t>
                </a:r>
                <a:r>
                  <a:rPr lang="en-US" sz="2800" dirty="0">
                    <a:sym typeface="Wingdings" panose="05000000000000000000" pitchFamily="2" charset="2"/>
                  </a:rPr>
                  <a:t> = 6400 unit</a:t>
                </a:r>
                <a:endParaRPr lang="en-US" sz="2800" dirty="0"/>
              </a:p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endParaRPr lang="en-US" sz="2800" dirty="0"/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  <a:blipFill rotWithShape="0">
                <a:blip r:embed="rId2"/>
                <a:stretch>
                  <a:fillRect l="-1011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7929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>
            <a:normAutofit/>
          </a:bodyPr>
          <a:lstStyle/>
          <a:p>
            <a:pPr algn="ctr"/>
            <a:r>
              <a:rPr lang="en-US" alt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Nilai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MP</a:t>
            </a:r>
            <a:r>
              <a:rPr lang="en-US" altLang="en-US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Maksimal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</p:spPr>
            <p:txBody>
              <a:bodyPr>
                <a:normAutofit/>
              </a:bodyPr>
              <a:lstStyle/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800" dirty="0" err="1" smtClean="0"/>
                  <a:t>Nilai</a:t>
                </a:r>
                <a:r>
                  <a:rPr lang="en-US" sz="2800" dirty="0" smtClean="0"/>
                  <a:t> </a:t>
                </a:r>
                <a:r>
                  <a:rPr lang="en-US" sz="2800" dirty="0"/>
                  <a:t>MP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mencapai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nilai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maksimum</a:t>
                </a:r>
                <a:r>
                  <a:rPr lang="en-US" sz="2800" dirty="0"/>
                  <a:t> </a:t>
                </a:r>
                <a:r>
                  <a:rPr lang="en-US" sz="2800" dirty="0" err="1"/>
                  <a:t>jika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turunan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pertama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MP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= 0</a:t>
                </a:r>
                <a:endParaRPr lang="en-US" sz="28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800" i="1">
                          <a:latin typeface="Cambria Math" panose="02040503050406030204" pitchFamily="18" charset="0"/>
                        </a:rPr>
                        <m:t>=24−1.2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24=1.2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sz="2800" dirty="0">
                  <a:ea typeface="Cambria Math" panose="02040503050406030204" pitchFamily="18" charset="0"/>
                </a:endParaRPr>
              </a:p>
              <a:p>
                <a:pPr marL="465138" indent="-465138">
                  <a:lnSpc>
                    <a:spcPct val="150000"/>
                  </a:lnSpc>
                  <a:spcBef>
                    <a:spcPts val="0"/>
                  </a:spcBef>
                  <a:buFont typeface="Wingdings" pitchFamily="2" charset="2"/>
                  <a:buChar char="Ø"/>
                  <a:defRPr/>
                </a:pPr>
                <a:r>
                  <a:rPr lang="en-US" sz="2800" dirty="0" err="1"/>
                  <a:t>Pada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saat</a:t>
                </a:r>
                <a:r>
                  <a:rPr lang="en-US" sz="2800" dirty="0"/>
                  <a:t> L = 20 </a:t>
                </a:r>
                <a:r>
                  <a:rPr lang="en-US" sz="2800" dirty="0">
                    <a:sym typeface="Wingdings" panose="05000000000000000000" pitchFamily="2" charset="2"/>
                  </a:rPr>
                  <a:t> MP</a:t>
                </a:r>
                <a:r>
                  <a:rPr lang="en-US" sz="2800" baseline="-25000" dirty="0">
                    <a:sym typeface="Wingdings" panose="05000000000000000000" pitchFamily="2" charset="2"/>
                  </a:rPr>
                  <a:t>L</a:t>
                </a:r>
                <a:r>
                  <a:rPr lang="en-US" sz="2800" dirty="0">
                    <a:sym typeface="Wingdings" panose="05000000000000000000" pitchFamily="2" charset="2"/>
                  </a:rPr>
                  <a:t> = 24(20) – 0.6(20)</a:t>
                </a:r>
                <a:r>
                  <a:rPr lang="en-US" sz="28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2800" dirty="0">
                    <a:sym typeface="Wingdings" panose="05000000000000000000" pitchFamily="2" charset="2"/>
                  </a:rPr>
                  <a:t> = 240 unit</a:t>
                </a:r>
              </a:p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endParaRPr lang="en-US" sz="2800" dirty="0"/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  <a:blipFill rotWithShape="0">
                <a:blip r:embed="rId2"/>
                <a:stretch>
                  <a:fillRect l="-1011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8457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>
            <a:normAutofit/>
          </a:bodyPr>
          <a:lstStyle/>
          <a:p>
            <a:pPr algn="ctr"/>
            <a:r>
              <a:rPr lang="en-US" alt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Nilai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AP</a:t>
            </a:r>
            <a:r>
              <a:rPr lang="en-US" altLang="en-US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Maksimal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</p:spPr>
            <p:txBody>
              <a:bodyPr>
                <a:normAutofit/>
              </a:bodyPr>
              <a:lstStyle/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r>
                  <a:rPr lang="en-US" sz="2800" dirty="0" err="1" smtClean="0"/>
                  <a:t>Terdapat</a:t>
                </a:r>
                <a:r>
                  <a:rPr lang="en-US" sz="2800" dirty="0" smtClean="0"/>
                  <a:t> </a:t>
                </a:r>
                <a:r>
                  <a:rPr lang="en-US" sz="2800" dirty="0"/>
                  <a:t>2 </a:t>
                </a:r>
                <a:r>
                  <a:rPr lang="en-US" sz="2800" dirty="0" err="1"/>
                  <a:t>kondisi</a:t>
                </a:r>
                <a:r>
                  <a:rPr lang="en-US" sz="2800" dirty="0"/>
                  <a:t> yang </a:t>
                </a:r>
                <a:r>
                  <a:rPr lang="en-US" sz="2800" dirty="0" err="1"/>
                  <a:t>menjamin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nilai</a:t>
                </a:r>
                <a:r>
                  <a:rPr lang="en-US" sz="2800" dirty="0"/>
                  <a:t> MP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maksimum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yaitu</a:t>
                </a:r>
                <a:r>
                  <a:rPr lang="en-US" sz="2800" dirty="0"/>
                  <a:t>:</a:t>
                </a:r>
              </a:p>
              <a:p>
                <a:pPr marL="914400" indent="-449263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defRPr/>
                </a:pPr>
                <a:r>
                  <a:rPr lang="en-US" sz="2800" dirty="0" err="1"/>
                  <a:t>Turunan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pertama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AP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= 0</a:t>
                </a:r>
              </a:p>
              <a:p>
                <a:pPr marL="914400" indent="-449263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defRPr/>
                </a:pPr>
                <a:r>
                  <a:rPr lang="en-US" sz="2800" dirty="0" err="1"/>
                  <a:t>Kurva</a:t>
                </a:r>
                <a:r>
                  <a:rPr lang="en-US" sz="2800" dirty="0"/>
                  <a:t> AP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dan</a:t>
                </a:r>
                <a:r>
                  <a:rPr lang="en-US" sz="2800" dirty="0"/>
                  <a:t> MP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berpotongan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atau</a:t>
                </a:r>
                <a:r>
                  <a:rPr lang="en-US" sz="2800" dirty="0"/>
                  <a:t> AP</a:t>
                </a:r>
                <a:r>
                  <a:rPr lang="en-US" sz="2800" baseline="-25000" dirty="0"/>
                  <a:t>L</a:t>
                </a:r>
                <a:r>
                  <a:rPr lang="en-US" sz="2800" dirty="0"/>
                  <a:t> = MP</a:t>
                </a:r>
                <a:r>
                  <a:rPr lang="en-US" sz="2800" baseline="-25000" dirty="0"/>
                  <a:t>L</a:t>
                </a:r>
                <a:endParaRPr lang="en-US" sz="2800" baseline="-250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800" i="1">
                          <a:latin typeface="Cambria Math" panose="02040503050406030204" pitchFamily="18" charset="0"/>
                        </a:rPr>
                        <m:t>=12−0.4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12=0.4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sz="2800" dirty="0">
                  <a:ea typeface="Cambria Math" panose="02040503050406030204" pitchFamily="18" charset="0"/>
                </a:endParaRPr>
              </a:p>
              <a:p>
                <a:pPr marL="465138" indent="-465138">
                  <a:lnSpc>
                    <a:spcPct val="150000"/>
                  </a:lnSpc>
                  <a:spcBef>
                    <a:spcPts val="0"/>
                  </a:spcBef>
                  <a:buFont typeface="Wingdings" pitchFamily="2" charset="2"/>
                  <a:buChar char="Ø"/>
                  <a:defRPr/>
                </a:pPr>
                <a:r>
                  <a:rPr lang="en-US" sz="2800" dirty="0" err="1"/>
                  <a:t>Pada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saat</a:t>
                </a:r>
                <a:r>
                  <a:rPr lang="en-US" sz="2800" dirty="0"/>
                  <a:t> L = 30 </a:t>
                </a:r>
                <a:r>
                  <a:rPr lang="en-US" sz="2800" dirty="0">
                    <a:sym typeface="Wingdings" panose="05000000000000000000" pitchFamily="2" charset="2"/>
                  </a:rPr>
                  <a:t>	AP</a:t>
                </a:r>
                <a:r>
                  <a:rPr lang="en-US" sz="2800" baseline="-25000" dirty="0">
                    <a:sym typeface="Wingdings" panose="05000000000000000000" pitchFamily="2" charset="2"/>
                  </a:rPr>
                  <a:t>L</a:t>
                </a:r>
                <a:r>
                  <a:rPr lang="en-US" sz="2800" dirty="0">
                    <a:sym typeface="Wingdings" panose="05000000000000000000" pitchFamily="2" charset="2"/>
                  </a:rPr>
                  <a:t> = 12(30) – 0.2(30)</a:t>
                </a:r>
                <a:r>
                  <a:rPr lang="en-US" sz="28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2800" dirty="0">
                    <a:sym typeface="Wingdings" panose="05000000000000000000" pitchFamily="2" charset="2"/>
                  </a:rPr>
                  <a:t> = 180 unit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2800" dirty="0">
                    <a:sym typeface="Wingdings" panose="05000000000000000000" pitchFamily="2" charset="2"/>
                  </a:rPr>
                  <a:t>	</a:t>
                </a:r>
                <a:r>
                  <a:rPr lang="en-US" sz="2800" dirty="0">
                    <a:sym typeface="Wingdings" panose="05000000000000000000" pitchFamily="2" charset="2"/>
                  </a:rPr>
                  <a:t>			</a:t>
                </a:r>
                <a:r>
                  <a:rPr lang="en-US" sz="2800" dirty="0">
                    <a:sym typeface="Wingdings" panose="05000000000000000000" pitchFamily="2" charset="2"/>
                  </a:rPr>
                  <a:t>M</a:t>
                </a:r>
                <a:r>
                  <a:rPr lang="en-US" sz="2800" dirty="0">
                    <a:sym typeface="Wingdings" panose="05000000000000000000" pitchFamily="2" charset="2"/>
                  </a:rPr>
                  <a:t>P</a:t>
                </a:r>
                <a:r>
                  <a:rPr lang="en-US" sz="2800" baseline="-25000" dirty="0">
                    <a:sym typeface="Wingdings" panose="05000000000000000000" pitchFamily="2" charset="2"/>
                  </a:rPr>
                  <a:t>L</a:t>
                </a:r>
                <a:r>
                  <a:rPr lang="en-US" sz="2800" dirty="0">
                    <a:sym typeface="Wingdings" panose="05000000000000000000" pitchFamily="2" charset="2"/>
                  </a:rPr>
                  <a:t> </a:t>
                </a:r>
                <a:r>
                  <a:rPr lang="en-US" sz="2800" dirty="0">
                    <a:sym typeface="Wingdings" panose="05000000000000000000" pitchFamily="2" charset="2"/>
                  </a:rPr>
                  <a:t>= </a:t>
                </a:r>
                <a:r>
                  <a:rPr lang="en-US" sz="2800" dirty="0">
                    <a:sym typeface="Wingdings" panose="05000000000000000000" pitchFamily="2" charset="2"/>
                  </a:rPr>
                  <a:t>24(30</a:t>
                </a:r>
                <a:r>
                  <a:rPr lang="en-US" sz="2800" dirty="0">
                    <a:sym typeface="Wingdings" panose="05000000000000000000" pitchFamily="2" charset="2"/>
                  </a:rPr>
                  <a:t>) – </a:t>
                </a:r>
                <a:r>
                  <a:rPr lang="en-US" sz="2800" dirty="0">
                    <a:sym typeface="Wingdings" panose="05000000000000000000" pitchFamily="2" charset="2"/>
                  </a:rPr>
                  <a:t>0.6(30)</a:t>
                </a:r>
                <a:r>
                  <a:rPr lang="en-US" sz="28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2800" dirty="0">
                    <a:sym typeface="Wingdings" panose="05000000000000000000" pitchFamily="2" charset="2"/>
                  </a:rPr>
                  <a:t> </a:t>
                </a:r>
                <a:r>
                  <a:rPr lang="en-US" sz="2800" dirty="0">
                    <a:sym typeface="Wingdings" panose="05000000000000000000" pitchFamily="2" charset="2"/>
                  </a:rPr>
                  <a:t>= 180 </a:t>
                </a:r>
                <a:r>
                  <a:rPr lang="en-US" sz="2800" dirty="0">
                    <a:sym typeface="Wingdings" panose="05000000000000000000" pitchFamily="2" charset="2"/>
                  </a:rPr>
                  <a:t>unit</a:t>
                </a:r>
              </a:p>
              <a:p>
                <a:pPr marL="465138" indent="-465138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Ø"/>
                  <a:defRPr/>
                </a:pPr>
                <a:endParaRPr lang="en-US" sz="2800" dirty="0"/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91640"/>
                <a:ext cx="10246659" cy="5082092"/>
              </a:xfrm>
              <a:blipFill rotWithShape="0">
                <a:blip r:embed="rId2"/>
                <a:stretch>
                  <a:fillRect l="-1011" t="-1200" b="-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9915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091748"/>
              </p:ext>
            </p:extLst>
          </p:nvPr>
        </p:nvGraphicFramePr>
        <p:xfrm>
          <a:off x="1156447" y="3433762"/>
          <a:ext cx="9816353" cy="3114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932642"/>
              </p:ext>
            </p:extLst>
          </p:nvPr>
        </p:nvGraphicFramePr>
        <p:xfrm>
          <a:off x="1156447" y="295835"/>
          <a:ext cx="9816353" cy="3128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5949787" y="3918851"/>
            <a:ext cx="0" cy="129844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945507" y="1371596"/>
            <a:ext cx="0" cy="393192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928841" y="1001483"/>
            <a:ext cx="0" cy="429768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51808" y="2131030"/>
            <a:ext cx="91440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Tahap</a:t>
            </a:r>
            <a:r>
              <a:rPr lang="en-US" sz="2000" b="1" dirty="0" smtClean="0">
                <a:solidFill>
                  <a:schemeClr val="bg1"/>
                </a:solidFill>
              </a:rPr>
              <a:t> I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79336" y="2124843"/>
            <a:ext cx="91440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Tahap</a:t>
            </a:r>
            <a:r>
              <a:rPr lang="en-US" sz="2000" b="1" dirty="0" smtClean="0">
                <a:solidFill>
                  <a:schemeClr val="bg1"/>
                </a:solidFill>
              </a:rPr>
              <a:t> II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45593" y="2133170"/>
            <a:ext cx="91440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Tahap</a:t>
            </a:r>
            <a:r>
              <a:rPr lang="en-US" sz="2000" b="1" dirty="0" smtClean="0">
                <a:solidFill>
                  <a:schemeClr val="bg1"/>
                </a:solidFill>
              </a:rPr>
              <a:t> III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1921" y="3433910"/>
            <a:ext cx="1188720" cy="365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Max MP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L</a:t>
            </a:r>
            <a:endParaRPr lang="en-US" sz="2000" b="1" baseline="-25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59256" y="3703605"/>
            <a:ext cx="1188720" cy="4001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Max AP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L</a:t>
            </a:r>
            <a:endParaRPr lang="en-US" sz="2000" b="1" baseline="-25000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879990" y="4171270"/>
            <a:ext cx="137160" cy="13716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336734" y="462866"/>
            <a:ext cx="1188720" cy="4001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Max TP</a:t>
            </a:r>
            <a:endParaRPr lang="en-US" sz="2000" b="1" baseline="-25000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861184" y="921563"/>
            <a:ext cx="137160" cy="137160"/>
          </a:xfrm>
          <a:prstGeom prst="ellipse">
            <a:avLst/>
          </a:prstGeom>
          <a:solidFill>
            <a:srgbClr val="C0000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880863" y="3826131"/>
            <a:ext cx="137160" cy="13716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64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>
            <a:normAutofit/>
          </a:bodyPr>
          <a:lstStyle/>
          <a:p>
            <a:pPr algn="ctr"/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Tahap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I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1640"/>
            <a:ext cx="10246659" cy="5082092"/>
          </a:xfrm>
        </p:spPr>
        <p:txBody>
          <a:bodyPr>
            <a:normAutofit fontScale="92500" lnSpcReduction="20000"/>
          </a:bodyPr>
          <a:lstStyle/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ym typeface="Wingdings" panose="05000000000000000000" pitchFamily="2" charset="2"/>
              </a:rPr>
              <a:t>AP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meningkat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pada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saat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/>
              <a:t>MP</a:t>
            </a:r>
            <a:r>
              <a:rPr lang="en-US" sz="2800" baseline="-25000" dirty="0"/>
              <a:t>L</a:t>
            </a:r>
            <a:r>
              <a:rPr lang="en-US" sz="2800" dirty="0"/>
              <a:t> &gt; </a:t>
            </a:r>
            <a:r>
              <a:rPr lang="en-US" sz="2800" dirty="0" smtClean="0"/>
              <a:t>AP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MP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cepat</a:t>
            </a:r>
            <a:r>
              <a:rPr lang="en-US" sz="2800" dirty="0" smtClean="0"/>
              <a:t> </a:t>
            </a:r>
            <a:r>
              <a:rPr lang="en-US" sz="2800" dirty="0" err="1" smtClean="0"/>
              <a:t>dibandingkan</a:t>
            </a:r>
            <a:r>
              <a:rPr lang="en-US" sz="2800" dirty="0" smtClean="0"/>
              <a:t> AP</a:t>
            </a:r>
            <a:r>
              <a:rPr lang="en-US" sz="2800" baseline="-25000" dirty="0" smtClean="0"/>
              <a:t>L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err="1" smtClean="0"/>
              <a:t>Penambahan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total (TP)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rata-rata (AP):</a:t>
            </a:r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2800" i="0" dirty="0" err="1" smtClean="0"/>
              <a:t>Penambahan</a:t>
            </a:r>
            <a:r>
              <a:rPr lang="en-US" sz="2800" i="0" dirty="0" smtClean="0"/>
              <a:t> L </a:t>
            </a:r>
            <a:r>
              <a:rPr lang="en-US" sz="2800" i="0" dirty="0" err="1" smtClean="0"/>
              <a:t>mula-mula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akan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meningkatkan</a:t>
            </a:r>
            <a:r>
              <a:rPr lang="en-US" sz="2800" i="0" dirty="0" smtClean="0"/>
              <a:t> output </a:t>
            </a:r>
            <a:r>
              <a:rPr lang="en-US" sz="2800" i="0" dirty="0" err="1" smtClean="0"/>
              <a:t>dengan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tambahan</a:t>
            </a:r>
            <a:r>
              <a:rPr lang="en-US" sz="2800" i="0" dirty="0" smtClean="0"/>
              <a:t> yang </a:t>
            </a:r>
            <a:r>
              <a:rPr lang="en-US" sz="2800" i="0" dirty="0" err="1" smtClean="0"/>
              <a:t>semakin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besar</a:t>
            </a:r>
            <a:r>
              <a:rPr lang="en-US" sz="2800" i="0" dirty="0" smtClean="0"/>
              <a:t> (</a:t>
            </a:r>
            <a:r>
              <a:rPr lang="en-US" sz="2800" dirty="0" smtClean="0"/>
              <a:t>increasing marginal returns to labor</a:t>
            </a:r>
            <a:r>
              <a:rPr lang="en-US" sz="2800" i="0" dirty="0" smtClean="0"/>
              <a:t>) </a:t>
            </a:r>
            <a:r>
              <a:rPr lang="en-US" sz="2800" i="0" dirty="0" err="1" smtClean="0"/>
              <a:t>sampai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titik</a:t>
            </a:r>
            <a:r>
              <a:rPr lang="en-US" sz="2800" i="0" dirty="0" smtClean="0"/>
              <a:t> MP</a:t>
            </a:r>
            <a:r>
              <a:rPr lang="en-US" sz="2800" i="0" baseline="-25000" dirty="0" smtClean="0"/>
              <a:t>L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maksimal</a:t>
            </a:r>
            <a:r>
              <a:rPr lang="en-US" sz="2800" i="0" dirty="0" smtClean="0"/>
              <a:t>, </a:t>
            </a:r>
            <a:r>
              <a:rPr lang="en-US" sz="2800" i="0" dirty="0" err="1" smtClean="0"/>
              <a:t>setelah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titik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ini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tambahan</a:t>
            </a:r>
            <a:r>
              <a:rPr lang="en-US" sz="2800" i="0" dirty="0" smtClean="0"/>
              <a:t> L </a:t>
            </a:r>
            <a:r>
              <a:rPr lang="en-US" sz="2800" i="0" dirty="0" err="1" smtClean="0"/>
              <a:t>akan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meningkatkan</a:t>
            </a:r>
            <a:r>
              <a:rPr lang="en-US" sz="2800" i="0" dirty="0" smtClean="0"/>
              <a:t> output </a:t>
            </a:r>
            <a:r>
              <a:rPr lang="en-US" sz="2800" i="0" dirty="0" err="1" smtClean="0"/>
              <a:t>dengan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tambahan</a:t>
            </a:r>
            <a:r>
              <a:rPr lang="en-US" sz="2800" i="0" dirty="0" smtClean="0"/>
              <a:t> yang </a:t>
            </a:r>
            <a:r>
              <a:rPr lang="en-US" sz="2800" i="0" dirty="0" err="1" smtClean="0"/>
              <a:t>semakin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menurun</a:t>
            </a:r>
            <a:r>
              <a:rPr lang="en-US" sz="2800" i="0" dirty="0" smtClean="0"/>
              <a:t> (</a:t>
            </a:r>
            <a:r>
              <a:rPr lang="en-US" sz="2800" dirty="0" smtClean="0"/>
              <a:t>diminishing marginal returns to labor</a:t>
            </a:r>
            <a:r>
              <a:rPr lang="en-US" sz="2800" i="0" dirty="0" smtClean="0"/>
              <a:t>)</a:t>
            </a:r>
          </a:p>
          <a:p>
            <a:pPr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2800" dirty="0" smtClean="0"/>
              <a:t>Increasing marginal returns to labor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disebabkan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spesialisasi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tenaga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kerja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sedangkan</a:t>
            </a:r>
            <a:r>
              <a:rPr lang="en-US" sz="2800" i="0" dirty="0" smtClean="0"/>
              <a:t> </a:t>
            </a:r>
            <a:r>
              <a:rPr lang="en-US" sz="2800" dirty="0" smtClean="0"/>
              <a:t>diminishing marginal returns to labor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timbul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karena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keterbatasan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kapasitas</a:t>
            </a:r>
            <a:r>
              <a:rPr lang="en-US" sz="2800" i="0" dirty="0" smtClean="0"/>
              <a:t> </a:t>
            </a:r>
            <a:r>
              <a:rPr lang="en-US" sz="2800" i="0" dirty="0" err="1" smtClean="0"/>
              <a:t>produksi</a:t>
            </a:r>
            <a:r>
              <a:rPr lang="en-US" sz="2800" i="0" dirty="0" smtClean="0"/>
              <a:t> yang </a:t>
            </a:r>
            <a:r>
              <a:rPr lang="en-US" sz="2800" i="0" dirty="0" err="1" smtClean="0"/>
              <a:t>disebabkan</a:t>
            </a:r>
            <a:r>
              <a:rPr lang="en-US" sz="2800" i="0" dirty="0" smtClean="0"/>
              <a:t> input </a:t>
            </a:r>
            <a:r>
              <a:rPr lang="en-US" sz="2800" i="0" dirty="0" err="1" smtClean="0"/>
              <a:t>tetap</a:t>
            </a:r>
            <a:r>
              <a:rPr lang="en-US" sz="2800" i="0" dirty="0" smtClean="0"/>
              <a:t>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sym typeface="Wingdings" panose="05000000000000000000" pitchFamily="2" charset="2"/>
            </a:endParaRP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70213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46659" cy="1005840"/>
          </a:xfrm>
        </p:spPr>
        <p:txBody>
          <a:bodyPr anchor="t">
            <a:normAutofit/>
          </a:bodyPr>
          <a:lstStyle/>
          <a:p>
            <a:pPr algn="ctr"/>
            <a:r>
              <a:rPr lang="en-US" alt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Tahap</a:t>
            </a:r>
            <a:r>
              <a:rPr lang="en-US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II</a:t>
            </a:r>
            <a:endParaRPr lang="en-US" alt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1640"/>
            <a:ext cx="10246659" cy="5082092"/>
          </a:xfrm>
        </p:spPr>
        <p:txBody>
          <a:bodyPr>
            <a:normAutofit/>
          </a:bodyPr>
          <a:lstStyle/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ym typeface="Wingdings" panose="05000000000000000000" pitchFamily="2" charset="2"/>
              </a:rPr>
              <a:t>MP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akan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memotong</a:t>
            </a:r>
            <a:r>
              <a:rPr lang="en-US" sz="2800" dirty="0" smtClean="0">
                <a:sym typeface="Wingdings" panose="05000000000000000000" pitchFamily="2" charset="2"/>
              </a:rPr>
              <a:t> AP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pada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saat</a:t>
            </a:r>
            <a:r>
              <a:rPr lang="en-US" sz="2800" dirty="0" smtClean="0">
                <a:sym typeface="Wingdings" panose="05000000000000000000" pitchFamily="2" charset="2"/>
              </a:rPr>
              <a:t> AP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maksimal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ym typeface="Wingdings" panose="05000000000000000000" pitchFamily="2" charset="2"/>
              </a:rPr>
              <a:t>AP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menurun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pada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saat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smtClean="0"/>
              <a:t>MP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&lt; AP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err="1" smtClean="0">
                <a:sym typeface="Wingdings" panose="05000000000000000000" pitchFamily="2" charset="2"/>
              </a:rPr>
              <a:t>Tambahan</a:t>
            </a:r>
            <a:r>
              <a:rPr lang="en-US" sz="2800" dirty="0" smtClean="0">
                <a:sym typeface="Wingdings" panose="05000000000000000000" pitchFamily="2" charset="2"/>
              </a:rPr>
              <a:t> input L </a:t>
            </a:r>
            <a:r>
              <a:rPr lang="en-US" sz="2800" dirty="0" err="1" smtClean="0">
                <a:sym typeface="Wingdings" panose="05000000000000000000" pitchFamily="2" charset="2"/>
              </a:rPr>
              <a:t>masih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akan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menambah</a:t>
            </a:r>
            <a:r>
              <a:rPr lang="en-US" sz="2800" dirty="0" smtClean="0">
                <a:sym typeface="Wingdings" panose="05000000000000000000" pitchFamily="2" charset="2"/>
              </a:rPr>
              <a:t> total output (TP) </a:t>
            </a:r>
            <a:r>
              <a:rPr lang="en-US" sz="2800" dirty="0" err="1" smtClean="0">
                <a:sym typeface="Wingdings" panose="05000000000000000000" pitchFamily="2" charset="2"/>
              </a:rPr>
              <a:t>akan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tetapi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dengan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tingkat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penambahan</a:t>
            </a:r>
            <a:r>
              <a:rPr lang="en-US" sz="2800" dirty="0" smtClean="0">
                <a:sym typeface="Wingdings" panose="05000000000000000000" pitchFamily="2" charset="2"/>
              </a:rPr>
              <a:t> output yang </a:t>
            </a:r>
            <a:r>
              <a:rPr lang="en-US" sz="2800" dirty="0" err="1" smtClean="0">
                <a:sym typeface="Wingdings" panose="05000000000000000000" pitchFamily="2" charset="2"/>
              </a:rPr>
              <a:t>semakin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menurun</a:t>
            </a:r>
            <a:r>
              <a:rPr lang="en-US" sz="2800" dirty="0" smtClean="0">
                <a:sym typeface="Wingdings" panose="05000000000000000000" pitchFamily="2" charset="2"/>
              </a:rPr>
              <a:t> (</a:t>
            </a:r>
            <a:r>
              <a:rPr lang="en-US" sz="2800" i="1" dirty="0"/>
              <a:t>diminishing marginal returns to </a:t>
            </a:r>
            <a:r>
              <a:rPr lang="en-US" sz="2800" i="1" dirty="0" smtClean="0"/>
              <a:t>labor</a:t>
            </a:r>
            <a:r>
              <a:rPr lang="en-US" sz="2800" dirty="0" smtClean="0"/>
              <a:t>) </a:t>
            </a: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err="1" smtClean="0">
                <a:sym typeface="Wingdings" panose="05000000000000000000" pitchFamily="2" charset="2"/>
              </a:rPr>
              <a:t>Pada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saat</a:t>
            </a:r>
            <a:r>
              <a:rPr lang="en-US" sz="2800" dirty="0" smtClean="0">
                <a:sym typeface="Wingdings" panose="05000000000000000000" pitchFamily="2" charset="2"/>
              </a:rPr>
              <a:t> TP </a:t>
            </a:r>
            <a:r>
              <a:rPr lang="en-US" sz="2800" dirty="0" err="1" smtClean="0">
                <a:sym typeface="Wingdings" panose="05000000000000000000" pitchFamily="2" charset="2"/>
              </a:rPr>
              <a:t>maksimal</a:t>
            </a:r>
            <a:r>
              <a:rPr lang="en-US" sz="2800" dirty="0" smtClean="0">
                <a:sym typeface="Wingdings" panose="05000000000000000000" pitchFamily="2" charset="2"/>
              </a:rPr>
              <a:t>, MP</a:t>
            </a:r>
            <a:r>
              <a:rPr lang="en-US" sz="2800" baseline="-25000" dirty="0" smtClean="0">
                <a:sym typeface="Wingdings" panose="05000000000000000000" pitchFamily="2" charset="2"/>
              </a:rPr>
              <a:t>L</a:t>
            </a:r>
            <a:r>
              <a:rPr lang="en-US" sz="2800" dirty="0" smtClean="0">
                <a:sym typeface="Wingdings" panose="05000000000000000000" pitchFamily="2" charset="2"/>
              </a:rPr>
              <a:t> = 0</a:t>
            </a:r>
            <a:endParaRPr lang="en-US" sz="2800" dirty="0">
              <a:sym typeface="Wingdings" panose="05000000000000000000" pitchFamily="2" charset="2"/>
            </a:endParaRPr>
          </a:p>
          <a:p>
            <a:pPr marL="465138" indent="-4651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81701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247</TotalTime>
  <Words>360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Cambria Math</vt:lpstr>
      <vt:lpstr>Franklin Gothic Book</vt:lpstr>
      <vt:lpstr>Wingdings</vt:lpstr>
      <vt:lpstr>Crop</vt:lpstr>
      <vt:lpstr>Materi pengayaan sesi ke-8: Fungsi Produksi I</vt:lpstr>
      <vt:lpstr>Latihan Soal</vt:lpstr>
      <vt:lpstr>Cari Fungsi MPL dan APL</vt:lpstr>
      <vt:lpstr>Nilai TP Maksimal</vt:lpstr>
      <vt:lpstr>Nilai MPL Maksimal</vt:lpstr>
      <vt:lpstr>Nilai APL Maksimal</vt:lpstr>
      <vt:lpstr>PowerPoint Presentation</vt:lpstr>
      <vt:lpstr>Tahap I</vt:lpstr>
      <vt:lpstr>Tahap II</vt:lpstr>
      <vt:lpstr>Tahap III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Contoh Soal</dc:title>
  <dc:creator>Joel F. Sofyan</dc:creator>
  <cp:lastModifiedBy>Joel F. Sofyan</cp:lastModifiedBy>
  <cp:revision>25</cp:revision>
  <dcterms:created xsi:type="dcterms:W3CDTF">2019-03-27T06:21:10Z</dcterms:created>
  <dcterms:modified xsi:type="dcterms:W3CDTF">2019-03-27T10:28:11Z</dcterms:modified>
</cp:coreProperties>
</file>