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99" r:id="rId3"/>
    <p:sldId id="301" r:id="rId4"/>
    <p:sldId id="303" r:id="rId5"/>
    <p:sldId id="302" r:id="rId6"/>
    <p:sldId id="304" r:id="rId7"/>
    <p:sldId id="305" r:id="rId8"/>
    <p:sldId id="306" r:id="rId9"/>
    <p:sldId id="307" r:id="rId10"/>
    <p:sldId id="308" r:id="rId11"/>
    <p:sldId id="309" r:id="rId12"/>
    <p:sldId id="310" r:id="rId13"/>
    <p:sldId id="312" r:id="rId14"/>
    <p:sldId id="28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64" autoAdjust="0"/>
    <p:restoredTop sz="94660"/>
  </p:normalViewPr>
  <p:slideViewPr>
    <p:cSldViewPr showGuides="1">
      <p:cViewPr varScale="1">
        <p:scale>
          <a:sx n="73" d="100"/>
          <a:sy n="73" d="100"/>
        </p:scale>
        <p:origin x="-69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2D7BD-AF62-0C4F-93E7-C8DD61015D94}" type="datetimeFigureOut">
              <a:rPr lang="en-US" smtClean="0"/>
              <a:t>7/1/19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363D2B-BB6F-9046-9648-31DA315E6268}" type="slidenum">
              <a:rPr lang="en-US" smtClean="0"/>
              <a:t>‹#›</a:t>
            </a:fld>
            <a:endParaRPr lang="en-US"/>
          </a:p>
        </p:txBody>
      </p:sp>
    </p:spTree>
    <p:extLst>
      <p:ext uri="{BB962C8B-B14F-4D97-AF65-F5344CB8AC3E}">
        <p14:creationId xmlns:p14="http://schemas.microsoft.com/office/powerpoint/2010/main" val="149269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7/1/19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47854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7/1/19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91157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7/1/19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9038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7/1/19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51757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AFB87D-38D7-4FEC-AC0F-7D539262653F}" type="datetimeFigureOut">
              <a:rPr lang="en-US" smtClean="0"/>
              <a:t>7/1/19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81983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AFB87D-38D7-4FEC-AC0F-7D539262653F}" type="datetimeFigureOut">
              <a:rPr lang="en-US" smtClean="0"/>
              <a:t>7/1/19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52388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AFB87D-38D7-4FEC-AC0F-7D539262653F}" type="datetimeFigureOut">
              <a:rPr lang="en-US" smtClean="0"/>
              <a:t>7/1/19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5688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AFB87D-38D7-4FEC-AC0F-7D539262653F}" type="datetimeFigureOut">
              <a:rPr lang="en-US" smtClean="0"/>
              <a:t>7/1/19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7877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FB87D-38D7-4FEC-AC0F-7D539262653F}" type="datetimeFigureOut">
              <a:rPr lang="en-US" smtClean="0"/>
              <a:t>7/1/19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2434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7/1/19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414546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7/1/19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672339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FB87D-38D7-4FEC-AC0F-7D539262653F}" type="datetimeFigureOut">
              <a:rPr lang="en-US" smtClean="0"/>
              <a:t>7/1/19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98C16-3685-40E2-B16C-428ED1DC65B6}" type="slidenum">
              <a:rPr lang="en-US" smtClean="0"/>
              <a:t>‹#›</a:t>
            </a:fld>
            <a:endParaRPr lang="en-US"/>
          </a:p>
        </p:txBody>
      </p:sp>
    </p:spTree>
    <p:extLst>
      <p:ext uri="{BB962C8B-B14F-4D97-AF65-F5344CB8AC3E}">
        <p14:creationId xmlns:p14="http://schemas.microsoft.com/office/powerpoint/2010/main" val="392703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rrs.net/SA_Mara.htm" TargetMode="Externa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3276600" y="3352800"/>
            <a:ext cx="5638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dirty="0" smtClean="0">
                <a:solidFill>
                  <a:schemeClr val="bg1"/>
                </a:solidFill>
              </a:rPr>
              <a:t>GIZI KEBUGARAN</a:t>
            </a:r>
          </a:p>
          <a:p>
            <a:pPr algn="ctr" eaLnBrk="1" hangingPunct="1"/>
            <a:r>
              <a:rPr lang="en-US" sz="2200" b="1" smtClean="0">
                <a:solidFill>
                  <a:schemeClr val="bg1"/>
                </a:solidFill>
              </a:rPr>
              <a:t>PERTEMUAN IX</a:t>
            </a:r>
            <a:endParaRPr lang="en-US" sz="2200" b="1" dirty="0">
              <a:solidFill>
                <a:schemeClr val="bg1"/>
              </a:solidFill>
            </a:endParaRPr>
          </a:p>
          <a:p>
            <a:pPr algn="ctr" eaLnBrk="1" hangingPunct="1"/>
            <a:r>
              <a:rPr lang="en-US" sz="2200" b="1" dirty="0" smtClean="0">
                <a:solidFill>
                  <a:schemeClr val="bg1"/>
                </a:solidFill>
              </a:rPr>
              <a:t>Program </a:t>
            </a:r>
            <a:r>
              <a:rPr lang="en-US" sz="2200" b="1" dirty="0" err="1" smtClean="0">
                <a:solidFill>
                  <a:schemeClr val="bg1"/>
                </a:solidFill>
              </a:rPr>
              <a:t>Studi</a:t>
            </a:r>
            <a:r>
              <a:rPr lang="en-US" sz="2200" b="1" dirty="0" smtClean="0">
                <a:solidFill>
                  <a:schemeClr val="bg1"/>
                </a:solidFill>
              </a:rPr>
              <a:t> </a:t>
            </a:r>
            <a:r>
              <a:rPr lang="en-US" sz="2200" b="1" dirty="0" err="1">
                <a:solidFill>
                  <a:schemeClr val="bg1"/>
                </a:solidFill>
              </a:rPr>
              <a:t>Gizi</a:t>
            </a:r>
            <a:r>
              <a:rPr lang="en-US" sz="2200" b="1" dirty="0">
                <a:solidFill>
                  <a:schemeClr val="bg1"/>
                </a:solidFill>
              </a:rPr>
              <a:t> </a:t>
            </a:r>
            <a:endParaRPr lang="en-US" sz="2200" b="1" dirty="0" smtClean="0">
              <a:solidFill>
                <a:schemeClr val="bg1"/>
              </a:solidFill>
            </a:endParaRPr>
          </a:p>
          <a:p>
            <a:pPr algn="ctr" eaLnBrk="1" hangingPunct="1"/>
            <a:r>
              <a:rPr lang="en-US" sz="2200" b="1" dirty="0" err="1" smtClean="0">
                <a:solidFill>
                  <a:schemeClr val="bg1"/>
                </a:solidFill>
              </a:rPr>
              <a:t>Fakultas</a:t>
            </a:r>
            <a:r>
              <a:rPr lang="en-US" sz="2200" b="1" dirty="0" smtClean="0">
                <a:solidFill>
                  <a:schemeClr val="bg1"/>
                </a:solidFill>
              </a:rPr>
              <a:t> </a:t>
            </a:r>
            <a:r>
              <a:rPr lang="en-US" sz="2200" b="1" dirty="0" err="1" smtClean="0">
                <a:solidFill>
                  <a:schemeClr val="bg1"/>
                </a:solidFill>
              </a:rPr>
              <a:t>Ilmu-ilmu</a:t>
            </a:r>
            <a:r>
              <a:rPr lang="en-US" sz="2200" b="1" dirty="0" smtClean="0">
                <a:solidFill>
                  <a:schemeClr val="bg1"/>
                </a:solidFill>
              </a:rPr>
              <a:t> </a:t>
            </a:r>
            <a:r>
              <a:rPr lang="en-US" sz="2200" b="1" dirty="0" err="1" smtClean="0">
                <a:solidFill>
                  <a:schemeClr val="bg1"/>
                </a:solidFill>
              </a:rPr>
              <a:t>Kesehatan</a:t>
            </a:r>
            <a:endParaRPr lang="en-US" sz="2200" b="1" dirty="0">
              <a:solidFill>
                <a:schemeClr val="bg1"/>
              </a:solidFill>
            </a:endParaRPr>
          </a:p>
        </p:txBody>
      </p:sp>
    </p:spTree>
    <p:extLst>
      <p:ext uri="{BB962C8B-B14F-4D97-AF65-F5344CB8AC3E}">
        <p14:creationId xmlns:p14="http://schemas.microsoft.com/office/powerpoint/2010/main" val="699262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a:bodyPr>
          <a:lstStyle/>
          <a:p>
            <a:pPr algn="l"/>
            <a:r>
              <a:rPr lang="en-US" sz="4000" b="1" dirty="0">
                <a:solidFill>
                  <a:srgbClr val="1F497D"/>
                </a:solidFill>
              </a:rPr>
              <a:t>Bone Mineral Density </a:t>
            </a:r>
            <a:endParaRPr lang="en-US" sz="4000" dirty="0">
              <a:solidFill>
                <a:srgbClr val="1F497D"/>
              </a:solidFill>
            </a:endParaRPr>
          </a:p>
        </p:txBody>
      </p:sp>
      <p:sp>
        <p:nvSpPr>
          <p:cNvPr id="3" name="Content Placeholder 2"/>
          <p:cNvSpPr>
            <a:spLocks noGrp="1"/>
          </p:cNvSpPr>
          <p:nvPr>
            <p:ph idx="1"/>
          </p:nvPr>
        </p:nvSpPr>
        <p:spPr>
          <a:xfrm>
            <a:off x="304800" y="1570037"/>
            <a:ext cx="8458200" cy="4525963"/>
          </a:xfrm>
        </p:spPr>
        <p:txBody>
          <a:bodyPr>
            <a:normAutofit/>
          </a:bodyPr>
          <a:lstStyle/>
          <a:p>
            <a:r>
              <a:rPr lang="en-US" sz="2200" dirty="0">
                <a:solidFill>
                  <a:srgbClr val="1F497D"/>
                </a:solidFill>
              </a:rPr>
              <a:t>Master athletes tend to have better bone health, both greater bone mineral density and bone mineral content compared to </a:t>
            </a:r>
            <a:r>
              <a:rPr lang="en-US" sz="2200" b="1" dirty="0">
                <a:solidFill>
                  <a:srgbClr val="1F497D"/>
                </a:solidFill>
              </a:rPr>
              <a:t>sedentary individuals</a:t>
            </a:r>
            <a:r>
              <a:rPr lang="en-US" sz="2200" dirty="0">
                <a:solidFill>
                  <a:srgbClr val="1F497D"/>
                </a:solidFill>
              </a:rPr>
              <a:t>, </a:t>
            </a:r>
            <a:r>
              <a:rPr lang="en-US" sz="2200" dirty="0" smtClean="0">
                <a:solidFill>
                  <a:srgbClr val="1F497D"/>
                </a:solidFill>
              </a:rPr>
              <a:t>probably </a:t>
            </a:r>
            <a:r>
              <a:rPr lang="en-US" sz="2200" dirty="0">
                <a:solidFill>
                  <a:srgbClr val="1F497D"/>
                </a:solidFill>
              </a:rPr>
              <a:t>related to the mechanical stress on bone through exercise. </a:t>
            </a:r>
            <a:endParaRPr lang="en-US" sz="2200" dirty="0" smtClean="0">
              <a:solidFill>
                <a:srgbClr val="1F497D"/>
              </a:solidFill>
            </a:endParaRPr>
          </a:p>
          <a:p>
            <a:r>
              <a:rPr lang="en-US" sz="2200" dirty="0">
                <a:solidFill>
                  <a:srgbClr val="1F497D"/>
                </a:solidFill>
              </a:rPr>
              <a:t>Male athletes had 14% larger tibias and female athletes 26% larger tibias compared to controls; there was also about 4% increase in </a:t>
            </a:r>
            <a:r>
              <a:rPr lang="en-US" sz="2200" dirty="0" smtClean="0">
                <a:solidFill>
                  <a:srgbClr val="1F497D"/>
                </a:solidFill>
              </a:rPr>
              <a:t>cortical </a:t>
            </a:r>
            <a:r>
              <a:rPr lang="en-US" sz="2200" dirty="0">
                <a:solidFill>
                  <a:srgbClr val="1F497D"/>
                </a:solidFill>
              </a:rPr>
              <a:t>bone in the athletes. </a:t>
            </a:r>
            <a:endParaRPr lang="en-US" sz="2200" dirty="0" smtClean="0">
              <a:solidFill>
                <a:srgbClr val="1F497D"/>
              </a:solidFill>
            </a:endParaRPr>
          </a:p>
          <a:p>
            <a:r>
              <a:rPr lang="en-US" sz="2200" dirty="0">
                <a:solidFill>
                  <a:srgbClr val="1F497D"/>
                </a:solidFill>
              </a:rPr>
              <a:t>The researchers found that total body bone mineral density of runners was significantly greater than controls and marginally improved in the swimmers, suggesting that impact sports have a greater positive effect on bone than non-impact sports. </a:t>
            </a:r>
            <a:endParaRPr lang="en-US" dirty="0">
              <a:solidFill>
                <a:srgbClr val="1F497D"/>
              </a:solidFill>
            </a:endParaRPr>
          </a:p>
          <a:p>
            <a:endParaRPr lang="en-US" dirty="0">
              <a:solidFill>
                <a:srgbClr val="1F497D"/>
              </a:solidFill>
            </a:endParaRPr>
          </a:p>
          <a:p>
            <a:endParaRPr lang="en-US" dirty="0">
              <a:solidFill>
                <a:srgbClr val="1F497D"/>
              </a:solidFill>
            </a:endParaRPr>
          </a:p>
        </p:txBody>
      </p:sp>
    </p:spTree>
    <p:extLst>
      <p:ext uri="{BB962C8B-B14F-4D97-AF65-F5344CB8AC3E}">
        <p14:creationId xmlns:p14="http://schemas.microsoft.com/office/powerpoint/2010/main" val="30903974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pPr algn="l"/>
            <a:r>
              <a:rPr lang="en-US" b="1" dirty="0">
                <a:solidFill>
                  <a:schemeClr val="tx2"/>
                </a:solidFill>
              </a:rPr>
              <a:t>Emerging Health Benefit of Exercise </a:t>
            </a:r>
            <a:endParaRPr lang="en-US" dirty="0">
              <a:solidFill>
                <a:schemeClr val="tx2"/>
              </a:solidFill>
            </a:endParaRPr>
          </a:p>
        </p:txBody>
      </p:sp>
      <p:sp>
        <p:nvSpPr>
          <p:cNvPr id="3" name="Content Placeholder 2"/>
          <p:cNvSpPr>
            <a:spLocks noGrp="1"/>
          </p:cNvSpPr>
          <p:nvPr>
            <p:ph idx="1"/>
          </p:nvPr>
        </p:nvSpPr>
        <p:spPr>
          <a:xfrm>
            <a:off x="457200" y="1676400"/>
            <a:ext cx="8458200" cy="4449763"/>
          </a:xfrm>
        </p:spPr>
        <p:txBody>
          <a:bodyPr>
            <a:normAutofit/>
          </a:bodyPr>
          <a:lstStyle/>
          <a:p>
            <a:r>
              <a:rPr lang="en-US" sz="2400" dirty="0" smtClean="0">
                <a:solidFill>
                  <a:srgbClr val="1F497D"/>
                </a:solidFill>
              </a:rPr>
              <a:t>Aging </a:t>
            </a:r>
            <a:r>
              <a:rPr lang="en-US" sz="2400" dirty="0">
                <a:solidFill>
                  <a:srgbClr val="1F497D"/>
                </a:solidFill>
              </a:rPr>
              <a:t>athletes have lower cardiovascular disease risk, improved ability to maintain skeletal muscle, better bone architecture and mass, and less risk of obesity and diabetes </a:t>
            </a:r>
            <a:endParaRPr lang="en-US" sz="2400" dirty="0" smtClean="0">
              <a:solidFill>
                <a:srgbClr val="1F497D"/>
              </a:solidFill>
            </a:endParaRPr>
          </a:p>
          <a:p>
            <a:r>
              <a:rPr lang="en-US" sz="2400" dirty="0" smtClean="0">
                <a:solidFill>
                  <a:srgbClr val="1F497D"/>
                </a:solidFill>
              </a:rPr>
              <a:t>Masters </a:t>
            </a:r>
            <a:r>
              <a:rPr lang="en-US" sz="2400" dirty="0">
                <a:solidFill>
                  <a:srgbClr val="1F497D"/>
                </a:solidFill>
              </a:rPr>
              <a:t>athletes had greater white matter integrity in areas of the brain related to motor </a:t>
            </a:r>
            <a:r>
              <a:rPr lang="en-US" sz="2400" dirty="0" smtClean="0">
                <a:solidFill>
                  <a:srgbClr val="1F497D"/>
                </a:solidFill>
              </a:rPr>
              <a:t>control </a:t>
            </a:r>
            <a:r>
              <a:rPr lang="en-US" sz="2400" dirty="0">
                <a:solidFill>
                  <a:srgbClr val="1F497D"/>
                </a:solidFill>
              </a:rPr>
              <a:t>and working memory, suggesting that these functions are better preserved in aging athletes. </a:t>
            </a:r>
          </a:p>
          <a:p>
            <a:endParaRPr lang="en-US" dirty="0">
              <a:solidFill>
                <a:srgbClr val="1F497D"/>
              </a:solidFill>
            </a:endParaRPr>
          </a:p>
        </p:txBody>
      </p:sp>
    </p:spTree>
    <p:extLst>
      <p:ext uri="{BB962C8B-B14F-4D97-AF65-F5344CB8AC3E}">
        <p14:creationId xmlns:p14="http://schemas.microsoft.com/office/powerpoint/2010/main" val="36199315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533400"/>
          </a:xfrm>
        </p:spPr>
        <p:txBody>
          <a:bodyPr>
            <a:noAutofit/>
          </a:bodyPr>
          <a:lstStyle/>
          <a:p>
            <a:r>
              <a:rPr lang="en-US" sz="2800" b="1" dirty="0">
                <a:solidFill>
                  <a:srgbClr val="1F497D"/>
                </a:solidFill>
              </a:rPr>
              <a:t>Macronutrient recommendations for aging athletes </a:t>
            </a:r>
          </a:p>
        </p:txBody>
      </p:sp>
      <p:sp>
        <p:nvSpPr>
          <p:cNvPr id="4" name="TextBox 3"/>
          <p:cNvSpPr txBox="1"/>
          <p:nvPr/>
        </p:nvSpPr>
        <p:spPr>
          <a:xfrm>
            <a:off x="152400" y="5791200"/>
            <a:ext cx="8229600" cy="369332"/>
          </a:xfrm>
          <a:prstGeom prst="rect">
            <a:avLst/>
          </a:prstGeom>
          <a:noFill/>
        </p:spPr>
        <p:txBody>
          <a:bodyPr wrap="square" rtlCol="0">
            <a:spAutoFit/>
          </a:bodyPr>
          <a:lstStyle/>
          <a:p>
            <a:r>
              <a:rPr lang="nb-NO" sz="1600" dirty="0">
                <a:solidFill>
                  <a:srgbClr val="1F497D"/>
                </a:solidFill>
              </a:rPr>
              <a:t>Source: </a:t>
            </a:r>
            <a:r>
              <a:rPr lang="nb-NO" sz="1600" dirty="0" err="1">
                <a:solidFill>
                  <a:srgbClr val="1F497D"/>
                </a:solidFill>
              </a:rPr>
              <a:t>Burke</a:t>
            </a:r>
            <a:r>
              <a:rPr lang="nb-NO" sz="1600" dirty="0">
                <a:solidFill>
                  <a:srgbClr val="1F497D"/>
                </a:solidFill>
              </a:rPr>
              <a:t> et al. (2011), Rodriguez, et al. (2009), </a:t>
            </a:r>
            <a:r>
              <a:rPr lang="nb-NO" sz="1600" dirty="0" err="1">
                <a:solidFill>
                  <a:srgbClr val="1F497D"/>
                </a:solidFill>
              </a:rPr>
              <a:t>Tarnopolsky</a:t>
            </a:r>
            <a:r>
              <a:rPr lang="nb-NO" sz="1600" dirty="0">
                <a:solidFill>
                  <a:srgbClr val="1F497D"/>
                </a:solidFill>
              </a:rPr>
              <a:t> (2008), IOM (2002)</a:t>
            </a:r>
            <a:r>
              <a:rPr lang="nb-NO" dirty="0">
                <a:solidFill>
                  <a:srgbClr val="1F497D"/>
                </a:solidFill>
              </a:rPr>
              <a:t>. </a:t>
            </a:r>
          </a:p>
        </p:txBody>
      </p:sp>
      <p:pic>
        <p:nvPicPr>
          <p:cNvPr id="5" name="Picture 4" descr="Screen Shot 2018-06-04 at 12.11.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0"/>
            <a:ext cx="9144000" cy="2306701"/>
          </a:xfrm>
          <a:prstGeom prst="rect">
            <a:avLst/>
          </a:prstGeom>
        </p:spPr>
      </p:pic>
    </p:spTree>
    <p:extLst>
      <p:ext uri="{BB962C8B-B14F-4D97-AF65-F5344CB8AC3E}">
        <p14:creationId xmlns:p14="http://schemas.microsoft.com/office/powerpoint/2010/main" val="24073968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5867400" cy="1447800"/>
          </a:xfrm>
        </p:spPr>
        <p:txBody>
          <a:bodyPr>
            <a:noAutofit/>
          </a:bodyPr>
          <a:lstStyle/>
          <a:p>
            <a:pPr algn="l"/>
            <a:r>
              <a:rPr lang="en-US" sz="3600" b="1" dirty="0">
                <a:solidFill>
                  <a:schemeClr val="tx2"/>
                </a:solidFill>
              </a:rPr>
              <a:t>Nutritional Considerations for Aging Athletes </a:t>
            </a:r>
            <a:endParaRPr lang="en-US" sz="3600" dirty="0">
              <a:solidFill>
                <a:schemeClr val="tx2"/>
              </a:solidFill>
            </a:endParaRPr>
          </a:p>
        </p:txBody>
      </p:sp>
      <p:sp>
        <p:nvSpPr>
          <p:cNvPr id="3" name="Content Placeholder 2"/>
          <p:cNvSpPr>
            <a:spLocks noGrp="1"/>
          </p:cNvSpPr>
          <p:nvPr>
            <p:ph idx="1"/>
          </p:nvPr>
        </p:nvSpPr>
        <p:spPr>
          <a:xfrm>
            <a:off x="304800" y="2209800"/>
            <a:ext cx="8382000" cy="3763963"/>
          </a:xfrm>
        </p:spPr>
        <p:txBody>
          <a:bodyPr>
            <a:normAutofit/>
          </a:bodyPr>
          <a:lstStyle/>
          <a:p>
            <a:r>
              <a:rPr lang="en-US" sz="2400" dirty="0">
                <a:solidFill>
                  <a:srgbClr val="1F497D"/>
                </a:solidFill>
              </a:rPr>
              <a:t>Energy Needs </a:t>
            </a:r>
          </a:p>
          <a:p>
            <a:r>
              <a:rPr lang="en-US" sz="2400" dirty="0">
                <a:solidFill>
                  <a:srgbClr val="1F497D"/>
                </a:solidFill>
              </a:rPr>
              <a:t>Carbohydrate Needs </a:t>
            </a:r>
          </a:p>
          <a:p>
            <a:r>
              <a:rPr lang="en-US" sz="2400" dirty="0">
                <a:solidFill>
                  <a:srgbClr val="1F497D"/>
                </a:solidFill>
              </a:rPr>
              <a:t>Protein Needs </a:t>
            </a:r>
          </a:p>
          <a:p>
            <a:r>
              <a:rPr lang="en-US" sz="2400" dirty="0">
                <a:solidFill>
                  <a:srgbClr val="1F497D"/>
                </a:solidFill>
              </a:rPr>
              <a:t>Micronutrients </a:t>
            </a:r>
          </a:p>
        </p:txBody>
      </p:sp>
      <p:pic>
        <p:nvPicPr>
          <p:cNvPr id="4" name="Picture 3" descr="HildegundBuerkle-1024x682.jpg"/>
          <p:cNvPicPr>
            <a:picLocks noChangeAspect="1"/>
          </p:cNvPicPr>
          <p:nvPr/>
        </p:nvPicPr>
        <p:blipFill rotWithShape="1">
          <a:blip r:embed="rId2">
            <a:extLst>
              <a:ext uri="{28A0092B-C50C-407E-A947-70E740481C1C}">
                <a14:useLocalDpi xmlns:a14="http://schemas.microsoft.com/office/drawing/2010/main" val="0"/>
              </a:ext>
            </a:extLst>
          </a:blip>
          <a:srcRect l="24106" r="10485"/>
          <a:stretch/>
        </p:blipFill>
        <p:spPr>
          <a:xfrm>
            <a:off x="4648200" y="1752600"/>
            <a:ext cx="4341484" cy="4420589"/>
          </a:xfrm>
          <a:prstGeom prst="rect">
            <a:avLst/>
          </a:prstGeom>
        </p:spPr>
      </p:pic>
    </p:spTree>
    <p:extLst>
      <p:ext uri="{BB962C8B-B14F-4D97-AF65-F5344CB8AC3E}">
        <p14:creationId xmlns:p14="http://schemas.microsoft.com/office/powerpoint/2010/main" val="9176738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819400"/>
            <a:ext cx="6858000" cy="1107996"/>
          </a:xfrm>
          <a:prstGeom prst="rect">
            <a:avLst/>
          </a:prstGeom>
          <a:noFill/>
        </p:spPr>
        <p:txBody>
          <a:bodyPr wrap="square" rtlCol="0">
            <a:spAutoFit/>
          </a:bodyPr>
          <a:lstStyle/>
          <a:p>
            <a:r>
              <a:rPr lang="en-US" sz="6600" b="1" dirty="0" smtClean="0">
                <a:solidFill>
                  <a:srgbClr val="1F497D"/>
                </a:solidFill>
                <a:latin typeface="Calibri"/>
                <a:cs typeface="Calibri"/>
              </a:rPr>
              <a:t>TERIMA KASIH</a:t>
            </a:r>
            <a:endParaRPr lang="en-US" sz="6600" b="1" dirty="0">
              <a:solidFill>
                <a:srgbClr val="1F497D"/>
              </a:solidFill>
              <a:latin typeface="Calibri"/>
              <a:cs typeface="Calibri"/>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831019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MxBHRslFRj42nqjaJQxXzQ.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5715000"/>
          </a:xfrm>
          <a:prstGeom prst="rect">
            <a:avLst/>
          </a:prstGeom>
        </p:spPr>
      </p:pic>
      <p:sp>
        <p:nvSpPr>
          <p:cNvPr id="4" name="Rectangle 3"/>
          <p:cNvSpPr/>
          <p:nvPr/>
        </p:nvSpPr>
        <p:spPr>
          <a:xfrm>
            <a:off x="0" y="3962400"/>
            <a:ext cx="9144000" cy="14478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038600"/>
            <a:ext cx="8229600" cy="1143000"/>
          </a:xfrm>
        </p:spPr>
        <p:txBody>
          <a:bodyPr>
            <a:normAutofit/>
          </a:bodyPr>
          <a:lstStyle/>
          <a:p>
            <a:r>
              <a:rPr lang="en-US" sz="5400" b="1" dirty="0" smtClean="0">
                <a:solidFill>
                  <a:schemeClr val="bg1"/>
                </a:solidFill>
              </a:rPr>
              <a:t>THE AGING ATHLETE </a:t>
            </a:r>
            <a:endParaRPr lang="en-US" sz="5400" b="1" dirty="0">
              <a:solidFill>
                <a:schemeClr val="bg1"/>
              </a:solidFill>
            </a:endParaRPr>
          </a:p>
        </p:txBody>
      </p:sp>
    </p:spTree>
    <p:extLst>
      <p:ext uri="{BB962C8B-B14F-4D97-AF65-F5344CB8AC3E}">
        <p14:creationId xmlns:p14="http://schemas.microsoft.com/office/powerpoint/2010/main" val="6169060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pPr algn="l"/>
            <a:r>
              <a:rPr lang="en-US" b="1" dirty="0" smtClean="0">
                <a:solidFill>
                  <a:srgbClr val="1F497D"/>
                </a:solidFill>
              </a:rPr>
              <a:t>Objective</a:t>
            </a:r>
            <a:endParaRPr lang="en-US" b="1" dirty="0">
              <a:solidFill>
                <a:srgbClr val="1F497D"/>
              </a:solidFill>
            </a:endParaRPr>
          </a:p>
        </p:txBody>
      </p:sp>
      <p:sp>
        <p:nvSpPr>
          <p:cNvPr id="3" name="Content Placeholder 2"/>
          <p:cNvSpPr>
            <a:spLocks noGrp="1"/>
          </p:cNvSpPr>
          <p:nvPr>
            <p:ph idx="1"/>
          </p:nvPr>
        </p:nvSpPr>
        <p:spPr>
          <a:xfrm>
            <a:off x="381000" y="1447800"/>
            <a:ext cx="8458200" cy="2667000"/>
          </a:xfrm>
        </p:spPr>
        <p:txBody>
          <a:bodyPr>
            <a:normAutofit/>
          </a:bodyPr>
          <a:lstStyle/>
          <a:p>
            <a:pPr marL="0" indent="0">
              <a:lnSpc>
                <a:spcPct val="110000"/>
              </a:lnSpc>
              <a:buNone/>
            </a:pPr>
            <a:r>
              <a:rPr lang="en-US" sz="2200" dirty="0" smtClean="0">
                <a:solidFill>
                  <a:srgbClr val="1F497D"/>
                </a:solidFill>
              </a:rPr>
              <a:t>To overview </a:t>
            </a:r>
            <a:r>
              <a:rPr lang="en-US" sz="2200" dirty="0">
                <a:solidFill>
                  <a:srgbClr val="1F497D"/>
                </a:solidFill>
              </a:rPr>
              <a:t>of the </a:t>
            </a:r>
            <a:r>
              <a:rPr lang="en-US" sz="2200" dirty="0" smtClean="0">
                <a:solidFill>
                  <a:srgbClr val="1F497D"/>
                </a:solidFill>
              </a:rPr>
              <a:t>physiological </a:t>
            </a:r>
            <a:r>
              <a:rPr lang="en-US" sz="2200" dirty="0">
                <a:solidFill>
                  <a:srgbClr val="1F497D"/>
                </a:solidFill>
              </a:rPr>
              <a:t>benefits of sport to the aging individual, discusses </a:t>
            </a:r>
            <a:r>
              <a:rPr lang="en-US" sz="2200" b="1" dirty="0">
                <a:solidFill>
                  <a:srgbClr val="1F497D"/>
                </a:solidFill>
              </a:rPr>
              <a:t>nutrition recommendations </a:t>
            </a:r>
            <a:r>
              <a:rPr lang="en-US" sz="2200" dirty="0">
                <a:solidFill>
                  <a:srgbClr val="1F497D"/>
                </a:solidFill>
              </a:rPr>
              <a:t>for the aging athlete, and highlights special nutrition concerns including hydration, nutrient–medication </a:t>
            </a:r>
            <a:r>
              <a:rPr lang="en-US" sz="2200" dirty="0" smtClean="0">
                <a:solidFill>
                  <a:srgbClr val="1F497D"/>
                </a:solidFill>
              </a:rPr>
              <a:t>interactions</a:t>
            </a:r>
            <a:r>
              <a:rPr lang="en-US" sz="2200" dirty="0">
                <a:solidFill>
                  <a:srgbClr val="1F497D"/>
                </a:solidFill>
              </a:rPr>
              <a:t>, and dietary supplements. </a:t>
            </a:r>
          </a:p>
          <a:p>
            <a:endParaRPr lang="en-US" sz="2200" dirty="0"/>
          </a:p>
        </p:txBody>
      </p:sp>
      <p:pic>
        <p:nvPicPr>
          <p:cNvPr id="4" name="Picture 3" descr="SheilaChampion1-1024x68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200400"/>
            <a:ext cx="4347645" cy="2895600"/>
          </a:xfrm>
          <a:prstGeom prst="rect">
            <a:avLst/>
          </a:prstGeom>
        </p:spPr>
      </p:pic>
    </p:spTree>
    <p:extLst>
      <p:ext uri="{BB962C8B-B14F-4D97-AF65-F5344CB8AC3E}">
        <p14:creationId xmlns:p14="http://schemas.microsoft.com/office/powerpoint/2010/main" val="3404415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410200"/>
            <a:ext cx="8991600" cy="914400"/>
          </a:xfrm>
        </p:spPr>
        <p:txBody>
          <a:bodyPr>
            <a:noAutofit/>
          </a:bodyPr>
          <a:lstStyle/>
          <a:p>
            <a:r>
              <a:rPr lang="en-US" sz="1600" b="1" dirty="0" smtClean="0"/>
              <a:t>Rank </a:t>
            </a:r>
            <a:r>
              <a:rPr lang="en-US" sz="1600" b="1" dirty="0"/>
              <a:t>order of the world’s 10 largest older populations: 2008 (in millions) rank country population aged 65 and over. From US Census Bureau, International Data Base, accessed on October 2, 2011. </a:t>
            </a:r>
            <a:br>
              <a:rPr lang="en-US" sz="1600" b="1" dirty="0"/>
            </a:br>
            <a:endParaRPr lang="en-US" sz="1600" b="1" dirty="0"/>
          </a:p>
        </p:txBody>
      </p:sp>
      <p:pic>
        <p:nvPicPr>
          <p:cNvPr id="4" name="Picture 3" descr="Screen Shot 2018-06-04 at 1.09.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38200"/>
            <a:ext cx="7429500" cy="4533900"/>
          </a:xfrm>
          <a:prstGeom prst="rect">
            <a:avLst/>
          </a:prstGeom>
        </p:spPr>
      </p:pic>
      <p:sp>
        <p:nvSpPr>
          <p:cNvPr id="5" name="Frame 4"/>
          <p:cNvSpPr/>
          <p:nvPr/>
        </p:nvSpPr>
        <p:spPr>
          <a:xfrm>
            <a:off x="685800" y="2133600"/>
            <a:ext cx="7696200" cy="381000"/>
          </a:xfrm>
          <a:prstGeom prst="frame">
            <a:avLst>
              <a:gd name="adj1" fmla="val 1378"/>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9335430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638801"/>
            <a:ext cx="8991600" cy="457200"/>
          </a:xfrm>
        </p:spPr>
        <p:txBody>
          <a:bodyPr>
            <a:normAutofit/>
          </a:bodyPr>
          <a:lstStyle/>
          <a:p>
            <a:pPr marL="0" indent="0">
              <a:buNone/>
            </a:pPr>
            <a:r>
              <a:rPr lang="en-US" sz="1800" dirty="0"/>
              <a:t>World male and female single age </a:t>
            </a:r>
            <a:r>
              <a:rPr lang="en-US" sz="1800" dirty="0" err="1" smtClean="0"/>
              <a:t>recordsmarathon</a:t>
            </a:r>
            <a:r>
              <a:rPr lang="en-US" sz="1800" dirty="0"/>
              <a:t>. </a:t>
            </a:r>
            <a:r>
              <a:rPr lang="en-US" sz="1800" dirty="0" smtClean="0">
                <a:hlinkClick r:id="rId2"/>
              </a:rPr>
              <a:t>http</a:t>
            </a:r>
            <a:r>
              <a:rPr lang="en-US" sz="1800" dirty="0">
                <a:hlinkClick r:id="rId2"/>
              </a:rPr>
              <a:t>://www.arrs.net/</a:t>
            </a:r>
            <a:r>
              <a:rPr lang="en-US" sz="1800" dirty="0" smtClean="0">
                <a:hlinkClick r:id="rId2"/>
              </a:rPr>
              <a:t>SA_Mara.htm</a:t>
            </a:r>
            <a:endParaRPr lang="en-US" sz="1800" dirty="0"/>
          </a:p>
        </p:txBody>
      </p:sp>
      <p:pic>
        <p:nvPicPr>
          <p:cNvPr id="4" name="Picture 3" descr="Screen Shot 2018-06-04 at 1.08.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685800"/>
            <a:ext cx="6858000" cy="4838179"/>
          </a:xfrm>
          <a:prstGeom prst="rect">
            <a:avLst/>
          </a:prstGeom>
        </p:spPr>
      </p:pic>
      <p:sp>
        <p:nvSpPr>
          <p:cNvPr id="2" name="Frame 1"/>
          <p:cNvSpPr/>
          <p:nvPr/>
        </p:nvSpPr>
        <p:spPr>
          <a:xfrm>
            <a:off x="6553200" y="838200"/>
            <a:ext cx="1143000" cy="4343400"/>
          </a:xfrm>
          <a:prstGeom prst="frame">
            <a:avLst>
              <a:gd name="adj1" fmla="val 1378"/>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2688269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9800"/>
            <a:ext cx="8001000" cy="1524000"/>
          </a:xfrm>
        </p:spPr>
        <p:txBody>
          <a:bodyPr>
            <a:noAutofit/>
          </a:bodyPr>
          <a:lstStyle/>
          <a:p>
            <a:r>
              <a:rPr lang="en-US" sz="4000" b="1" dirty="0" smtClean="0">
                <a:solidFill>
                  <a:srgbClr val="1F497D"/>
                </a:solidFill>
              </a:rPr>
              <a:t>SPORTS PARTICIPATION AND EFFECTS ON PHYSIOLOGICAL SYSTEMS </a:t>
            </a:r>
            <a:endParaRPr lang="en-US" sz="4000" dirty="0">
              <a:solidFill>
                <a:srgbClr val="1F497D"/>
              </a:solidFill>
            </a:endParaRPr>
          </a:p>
        </p:txBody>
      </p:sp>
    </p:spTree>
    <p:extLst>
      <p:ext uri="{BB962C8B-B14F-4D97-AF65-F5344CB8AC3E}">
        <p14:creationId xmlns:p14="http://schemas.microsoft.com/office/powerpoint/2010/main" val="35191761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r>
              <a:rPr lang="en-US" sz="3200" b="1" dirty="0">
                <a:solidFill>
                  <a:srgbClr val="1F497D"/>
                </a:solidFill>
              </a:rPr>
              <a:t>Cardiorespiratory Function and Cardiovascular Disease Risk </a:t>
            </a:r>
            <a:endParaRPr lang="en-US" sz="3200" dirty="0">
              <a:solidFill>
                <a:srgbClr val="1F497D"/>
              </a:solidFill>
            </a:endParaRPr>
          </a:p>
        </p:txBody>
      </p:sp>
      <p:sp>
        <p:nvSpPr>
          <p:cNvPr id="3" name="Content Placeholder 2"/>
          <p:cNvSpPr>
            <a:spLocks noGrp="1"/>
          </p:cNvSpPr>
          <p:nvPr>
            <p:ph idx="1"/>
          </p:nvPr>
        </p:nvSpPr>
        <p:spPr>
          <a:xfrm>
            <a:off x="457200" y="2133600"/>
            <a:ext cx="8382000" cy="3992563"/>
          </a:xfrm>
        </p:spPr>
        <p:txBody>
          <a:bodyPr>
            <a:normAutofit/>
          </a:bodyPr>
          <a:lstStyle/>
          <a:p>
            <a:pPr>
              <a:lnSpc>
                <a:spcPct val="110000"/>
              </a:lnSpc>
            </a:pPr>
            <a:r>
              <a:rPr lang="en-US" sz="2400" dirty="0" smtClean="0">
                <a:solidFill>
                  <a:srgbClr val="1F497D"/>
                </a:solidFill>
              </a:rPr>
              <a:t>Aging </a:t>
            </a:r>
            <a:r>
              <a:rPr lang="en-US" sz="2400" dirty="0">
                <a:solidFill>
                  <a:srgbClr val="1F497D"/>
                </a:solidFill>
              </a:rPr>
              <a:t>athletes who continue to perform </a:t>
            </a:r>
            <a:r>
              <a:rPr lang="en-US" sz="2400" dirty="0" smtClean="0">
                <a:solidFill>
                  <a:srgbClr val="1F497D"/>
                </a:solidFill>
              </a:rPr>
              <a:t>endurance type </a:t>
            </a:r>
            <a:r>
              <a:rPr lang="en-US" sz="2400" dirty="0">
                <a:solidFill>
                  <a:srgbClr val="1F497D"/>
                </a:solidFill>
              </a:rPr>
              <a:t>activities retain </a:t>
            </a:r>
            <a:r>
              <a:rPr lang="en-US" sz="2400" b="1" dirty="0">
                <a:solidFill>
                  <a:srgbClr val="1F497D"/>
                </a:solidFill>
              </a:rPr>
              <a:t>greater aerobic capacity</a:t>
            </a:r>
            <a:r>
              <a:rPr lang="en-US" sz="2400" dirty="0">
                <a:solidFill>
                  <a:srgbClr val="1F497D"/>
                </a:solidFill>
              </a:rPr>
              <a:t> than sedentary </a:t>
            </a:r>
            <a:r>
              <a:rPr lang="en-US" sz="2400" dirty="0" smtClean="0">
                <a:solidFill>
                  <a:srgbClr val="1F497D"/>
                </a:solidFill>
              </a:rPr>
              <a:t>age</a:t>
            </a:r>
            <a:r>
              <a:rPr lang="en-US" sz="2400" dirty="0">
                <a:solidFill>
                  <a:srgbClr val="1F497D"/>
                </a:solidFill>
              </a:rPr>
              <a:t> </a:t>
            </a:r>
            <a:r>
              <a:rPr lang="en-US" sz="2400" dirty="0" smtClean="0">
                <a:solidFill>
                  <a:srgbClr val="1F497D"/>
                </a:solidFill>
              </a:rPr>
              <a:t>matched controls.</a:t>
            </a:r>
          </a:p>
          <a:p>
            <a:pPr>
              <a:lnSpc>
                <a:spcPct val="110000"/>
              </a:lnSpc>
            </a:pPr>
            <a:r>
              <a:rPr lang="en-US" sz="2400" dirty="0">
                <a:solidFill>
                  <a:srgbClr val="1F497D"/>
                </a:solidFill>
              </a:rPr>
              <a:t>Research on masters runners has shown that peak endurance is maintained until about the age of 35 years and then modest declines are seen until the fifth and sixth decade with more severe decreases in performance after the age of </a:t>
            </a:r>
            <a:r>
              <a:rPr lang="en-US" sz="2400" dirty="0" smtClean="0">
                <a:solidFill>
                  <a:srgbClr val="1F497D"/>
                </a:solidFill>
              </a:rPr>
              <a:t>60.</a:t>
            </a:r>
          </a:p>
        </p:txBody>
      </p:sp>
    </p:spTree>
    <p:extLst>
      <p:ext uri="{BB962C8B-B14F-4D97-AF65-F5344CB8AC3E}">
        <p14:creationId xmlns:p14="http://schemas.microsoft.com/office/powerpoint/2010/main" val="13012644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4648200" cy="4525963"/>
          </a:xfrm>
        </p:spPr>
        <p:txBody>
          <a:bodyPr>
            <a:normAutofit/>
          </a:bodyPr>
          <a:lstStyle/>
          <a:p>
            <a:pPr marL="0" indent="0">
              <a:lnSpc>
                <a:spcPct val="110000"/>
              </a:lnSpc>
              <a:buNone/>
            </a:pPr>
            <a:r>
              <a:rPr lang="en-US" sz="2400" dirty="0">
                <a:solidFill>
                  <a:srgbClr val="1F497D"/>
                </a:solidFill>
              </a:rPr>
              <a:t>Studying participants over the age of 50 competing in the 2001 National Senior Olympic Games, found a 3.4% decrease in </a:t>
            </a:r>
            <a:r>
              <a:rPr lang="en-US" sz="2400" dirty="0" smtClean="0">
                <a:solidFill>
                  <a:srgbClr val="1F497D"/>
                </a:solidFill>
              </a:rPr>
              <a:t>performance </a:t>
            </a:r>
            <a:r>
              <a:rPr lang="en-US" sz="2400" dirty="0">
                <a:solidFill>
                  <a:srgbClr val="1F497D"/>
                </a:solidFill>
              </a:rPr>
              <a:t>per year over 35 years of competition in both male and female athletes (50–75 years)</a:t>
            </a:r>
          </a:p>
          <a:p>
            <a:endParaRPr lang="en-US" sz="2400" dirty="0">
              <a:solidFill>
                <a:srgbClr val="1F497D"/>
              </a:solidFill>
            </a:endParaRPr>
          </a:p>
          <a:p>
            <a:endParaRPr lang="en-US" sz="2400" dirty="0"/>
          </a:p>
        </p:txBody>
      </p:sp>
      <p:pic>
        <p:nvPicPr>
          <p:cNvPr id="5" name="Picture 4" descr="ed65e22fa725f95666edad7151b6d64e--old-ladies-aging-gracefull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685800"/>
            <a:ext cx="3733800" cy="5600700"/>
          </a:xfrm>
          <a:prstGeom prst="rect">
            <a:avLst/>
          </a:prstGeom>
        </p:spPr>
      </p:pic>
    </p:spTree>
    <p:extLst>
      <p:ext uri="{BB962C8B-B14F-4D97-AF65-F5344CB8AC3E}">
        <p14:creationId xmlns:p14="http://schemas.microsoft.com/office/powerpoint/2010/main" val="42872647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pPr algn="l"/>
            <a:r>
              <a:rPr lang="en-US" b="1" dirty="0">
                <a:solidFill>
                  <a:srgbClr val="1F497D"/>
                </a:solidFill>
              </a:rPr>
              <a:t>Muscle Function </a:t>
            </a:r>
            <a:endParaRPr lang="en-US" dirty="0">
              <a:solidFill>
                <a:srgbClr val="1F497D"/>
              </a:solidFill>
            </a:endParaRPr>
          </a:p>
        </p:txBody>
      </p:sp>
      <p:sp>
        <p:nvSpPr>
          <p:cNvPr id="3" name="Content Placeholder 2"/>
          <p:cNvSpPr>
            <a:spLocks noGrp="1"/>
          </p:cNvSpPr>
          <p:nvPr>
            <p:ph idx="1"/>
          </p:nvPr>
        </p:nvSpPr>
        <p:spPr>
          <a:xfrm>
            <a:off x="228600" y="1600200"/>
            <a:ext cx="5486400" cy="4525963"/>
          </a:xfrm>
        </p:spPr>
        <p:txBody>
          <a:bodyPr>
            <a:normAutofit/>
          </a:bodyPr>
          <a:lstStyle/>
          <a:p>
            <a:pPr marL="0" indent="0">
              <a:buNone/>
            </a:pPr>
            <a:r>
              <a:rPr lang="en-US" sz="2400" dirty="0">
                <a:solidFill>
                  <a:srgbClr val="1F497D"/>
                </a:solidFill>
              </a:rPr>
              <a:t>Whereas VO2 max starts to decline in the early fourth decade, age-related muscle atrophy usually begins at about age 50 when a loss of both muscle mass and strength of about 10–15% per </a:t>
            </a:r>
            <a:r>
              <a:rPr lang="en-US" sz="2400" dirty="0" smtClean="0">
                <a:solidFill>
                  <a:srgbClr val="1F497D"/>
                </a:solidFill>
              </a:rPr>
              <a:t>decade</a:t>
            </a:r>
            <a:endParaRPr lang="en-US" sz="2400" dirty="0">
              <a:solidFill>
                <a:srgbClr val="1F497D"/>
              </a:solidFill>
            </a:endParaRPr>
          </a:p>
        </p:txBody>
      </p:sp>
      <p:pic>
        <p:nvPicPr>
          <p:cNvPr id="4" name="Picture 3" descr="aging-athlete_med_hr.jpeg"/>
          <p:cNvPicPr>
            <a:picLocks noChangeAspect="1"/>
          </p:cNvPicPr>
          <p:nvPr/>
        </p:nvPicPr>
        <p:blipFill rotWithShape="1">
          <a:blip r:embed="rId2">
            <a:extLst>
              <a:ext uri="{28A0092B-C50C-407E-A947-70E740481C1C}">
                <a14:useLocalDpi xmlns:a14="http://schemas.microsoft.com/office/drawing/2010/main" val="0"/>
              </a:ext>
            </a:extLst>
          </a:blip>
          <a:srcRect l="19483" r="14668"/>
          <a:stretch/>
        </p:blipFill>
        <p:spPr>
          <a:xfrm>
            <a:off x="5791200" y="1676400"/>
            <a:ext cx="3204143" cy="3429000"/>
          </a:xfrm>
          <a:prstGeom prst="rect">
            <a:avLst/>
          </a:prstGeom>
        </p:spPr>
      </p:pic>
    </p:spTree>
    <p:extLst>
      <p:ext uri="{BB962C8B-B14F-4D97-AF65-F5344CB8AC3E}">
        <p14:creationId xmlns:p14="http://schemas.microsoft.com/office/powerpoint/2010/main" val="42092340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5354</TotalTime>
  <Words>487</Words>
  <Application>Microsoft Macintosh PowerPoint</Application>
  <PresentationFormat>On-screen Show (4:3)</PresentationFormat>
  <Paragraphs>31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THE AGING ATHLETE </vt:lpstr>
      <vt:lpstr>Objective</vt:lpstr>
      <vt:lpstr>Rank order of the world’s 10 largest older populations: 2008 (in millions) rank country population aged 65 and over. From US Census Bureau, International Data Base, accessed on October 2, 2011.  </vt:lpstr>
      <vt:lpstr>PowerPoint Presentation</vt:lpstr>
      <vt:lpstr>SPORTS PARTICIPATION AND EFFECTS ON PHYSIOLOGICAL SYSTEMS </vt:lpstr>
      <vt:lpstr>Cardiorespiratory Function and Cardiovascular Disease Risk </vt:lpstr>
      <vt:lpstr>PowerPoint Presentation</vt:lpstr>
      <vt:lpstr>Muscle Function </vt:lpstr>
      <vt:lpstr>Bone Mineral Density </vt:lpstr>
      <vt:lpstr>Emerging Health Benefit of Exercise </vt:lpstr>
      <vt:lpstr>Macronutrient recommendations for aging athletes </vt:lpstr>
      <vt:lpstr>Nutritional Considerations for Aging Athletes </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Nazhif Gifari</cp:lastModifiedBy>
  <cp:revision>162</cp:revision>
  <cp:lastPrinted>2018-06-03T16:36:28Z</cp:lastPrinted>
  <dcterms:created xsi:type="dcterms:W3CDTF">2018-03-13T02:49:38Z</dcterms:created>
  <dcterms:modified xsi:type="dcterms:W3CDTF">2019-06-30T17:14:49Z</dcterms:modified>
</cp:coreProperties>
</file>