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9" r:id="rId2"/>
    <p:sldId id="271" r:id="rId3"/>
    <p:sldId id="281" r:id="rId4"/>
    <p:sldId id="282" r:id="rId5"/>
    <p:sldId id="280" r:id="rId6"/>
    <p:sldId id="279" r:id="rId7"/>
    <p:sldId id="277" r:id="rId8"/>
    <p:sldId id="278" r:id="rId9"/>
    <p:sldId id="274" r:id="rId10"/>
    <p:sldId id="275" r:id="rId11"/>
    <p:sldId id="283" r:id="rId12"/>
    <p:sldId id="284" r:id="rId13"/>
    <p:sldId id="285" r:id="rId14"/>
    <p:sldId id="288" r:id="rId15"/>
    <p:sldId id="290" r:id="rId16"/>
    <p:sldId id="291" r:id="rId17"/>
    <p:sldId id="292" r:id="rId18"/>
    <p:sldId id="293" r:id="rId19"/>
    <p:sldId id="295" r:id="rId20"/>
    <p:sldId id="296" r:id="rId21"/>
    <p:sldId id="297" r:id="rId22"/>
    <p:sldId id="298" r:id="rId23"/>
    <p:sldId id="2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94660"/>
  </p:normalViewPr>
  <p:slideViewPr>
    <p:cSldViewPr>
      <p:cViewPr>
        <p:scale>
          <a:sx n="72" d="100"/>
          <a:sy n="72" d="100"/>
        </p:scale>
        <p:origin x="-11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B39E1B3-8937-46B1-8B3E-0832137B4316}" type="datetimeFigureOut">
              <a:rPr lang="en-US" smtClean="0"/>
              <a:t>6/13/2019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2F10F53-1F47-472E-8AAD-91A1138F8DD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39E1B3-8937-46B1-8B3E-0832137B4316}"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10F53-1F47-472E-8AAD-91A1138F8DD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39E1B3-8937-46B1-8B3E-0832137B4316}"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10F53-1F47-472E-8AAD-91A1138F8DD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589F57B9-6ED1-4F23-B913-61ED0B3666F8}" type="slidenum">
              <a:rPr lang="en-US"/>
              <a:pPr/>
              <a:t>‹#›</a:t>
            </a:fld>
            <a:endParaRPr lang="en-US"/>
          </a:p>
        </p:txBody>
      </p:sp>
    </p:spTree>
    <p:extLst>
      <p:ext uri="{BB962C8B-B14F-4D97-AF65-F5344CB8AC3E}">
        <p14:creationId xmlns:p14="http://schemas.microsoft.com/office/powerpoint/2010/main" val="1138625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39E1B3-8937-46B1-8B3E-0832137B4316}"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10F53-1F47-472E-8AAD-91A1138F8DD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B39E1B3-8937-46B1-8B3E-0832137B4316}"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10F53-1F47-472E-8AAD-91A1138F8DD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B39E1B3-8937-46B1-8B3E-0832137B4316}"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10F53-1F47-472E-8AAD-91A1138F8DD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B39E1B3-8937-46B1-8B3E-0832137B4316}" type="datetimeFigureOut">
              <a:rPr lang="en-US" smtClean="0"/>
              <a:t>6/13/2019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F10F53-1F47-472E-8AAD-91A1138F8DD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B39E1B3-8937-46B1-8B3E-0832137B4316}" type="datetimeFigureOut">
              <a:rPr lang="en-US" smtClean="0"/>
              <a:t>6/13/2019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10F53-1F47-472E-8AAD-91A1138F8DD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9E1B3-8937-46B1-8B3E-0832137B4316}" type="datetimeFigureOut">
              <a:rPr lang="en-US" smtClean="0"/>
              <a:t>6/13/2019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F10F53-1F47-472E-8AAD-91A1138F8DD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B39E1B3-8937-46B1-8B3E-0832137B4316}"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10F53-1F47-472E-8AAD-91A1138F8DD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B39E1B3-8937-46B1-8B3E-0832137B4316}"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2F10F53-1F47-472E-8AAD-91A1138F8DD1}"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B39E1B3-8937-46B1-8B3E-0832137B4316}" type="datetimeFigureOut">
              <a:rPr lang="en-US" smtClean="0"/>
              <a:t>6/13/2019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2F10F53-1F47-472E-8AAD-91A1138F8DD1}"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20688" y="3189288"/>
            <a:ext cx="8458200" cy="1676400"/>
          </a:xfrm>
        </p:spPr>
        <p:txBody>
          <a:bodyPr/>
          <a:lstStyle/>
          <a:p>
            <a:r>
              <a:rPr lang="en-US" sz="4000" dirty="0" smtClean="0">
                <a:solidFill>
                  <a:schemeClr val="tx1"/>
                </a:solidFill>
              </a:rPr>
              <a:t>Pembangunan </a:t>
            </a:r>
            <a:r>
              <a:rPr lang="en-US" sz="4000" dirty="0" err="1" smtClean="0">
                <a:solidFill>
                  <a:schemeClr val="tx1"/>
                </a:solidFill>
              </a:rPr>
              <a:t>dan</a:t>
            </a:r>
            <a:r>
              <a:rPr lang="en-US" sz="4000" dirty="0" smtClean="0">
                <a:solidFill>
                  <a:schemeClr val="tx1"/>
                </a:solidFill>
              </a:rPr>
              <a:t> </a:t>
            </a:r>
            <a:r>
              <a:rPr lang="en-US" sz="4000" dirty="0" err="1" smtClean="0">
                <a:solidFill>
                  <a:schemeClr val="tx1"/>
                </a:solidFill>
              </a:rPr>
              <a:t>Otonomi</a:t>
            </a:r>
            <a:r>
              <a:rPr lang="en-US" sz="4000" dirty="0" smtClean="0">
                <a:solidFill>
                  <a:schemeClr val="tx1"/>
                </a:solidFill>
              </a:rPr>
              <a:t> Daerah</a:t>
            </a:r>
          </a:p>
        </p:txBody>
      </p:sp>
      <p:pic>
        <p:nvPicPr>
          <p:cNvPr id="11267" name="Picture 6" descr="Image result for logo esa unggu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73038"/>
            <a:ext cx="1905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28788" y="2209800"/>
            <a:ext cx="5762625"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a:defRPr/>
            </a:pPr>
            <a:r>
              <a:rPr lang="en-US" sz="2800" b="1" dirty="0">
                <a:solidFill>
                  <a:schemeClr val="tx1"/>
                </a:solidFill>
                <a:latin typeface="Adobe Garamond Pro Bold" pitchFamily="18" charset="0"/>
              </a:rPr>
              <a:t>PEREKONOMIAN INDONESIA</a:t>
            </a:r>
          </a:p>
          <a:p>
            <a:pPr algn="ctr">
              <a:defRPr/>
            </a:pPr>
            <a:r>
              <a:rPr lang="en-US" sz="2800" b="1" dirty="0" err="1">
                <a:solidFill>
                  <a:schemeClr val="tx1"/>
                </a:solidFill>
                <a:latin typeface="Adobe Garamond Pro Bold" pitchFamily="18" charset="0"/>
              </a:rPr>
              <a:t>Sesi</a:t>
            </a:r>
            <a:r>
              <a:rPr lang="en-US" sz="2800" b="1" dirty="0">
                <a:solidFill>
                  <a:schemeClr val="tx1"/>
                </a:solidFill>
                <a:latin typeface="Adobe Garamond Pro Bold" pitchFamily="18" charset="0"/>
              </a:rPr>
              <a:t> </a:t>
            </a:r>
            <a:r>
              <a:rPr lang="en-US" sz="2800" b="1" dirty="0" smtClean="0">
                <a:solidFill>
                  <a:schemeClr val="tx1"/>
                </a:solidFill>
                <a:latin typeface="Adobe Garamond Pro Bold" pitchFamily="18" charset="0"/>
              </a:rPr>
              <a:t>12 Online 10</a:t>
            </a:r>
            <a:endParaRPr lang="en-US" sz="2800" b="1" dirty="0">
              <a:solidFill>
                <a:schemeClr val="tx1"/>
              </a:solidFill>
              <a:latin typeface="Adobe Garamond Pro Bold" pitchFamily="18" charset="0"/>
            </a:endParaRPr>
          </a:p>
        </p:txBody>
      </p:sp>
      <p:sp>
        <p:nvSpPr>
          <p:cNvPr id="11269" name="Text Box 6"/>
          <p:cNvSpPr txBox="1">
            <a:spLocks noChangeArrowheads="1"/>
          </p:cNvSpPr>
          <p:nvPr/>
        </p:nvSpPr>
        <p:spPr bwMode="auto">
          <a:xfrm>
            <a:off x="1728788" y="4687888"/>
            <a:ext cx="5908675"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endParaRPr lang="en-US" b="1">
              <a:latin typeface="Swis721 BlkEx BT"/>
              <a:cs typeface="Arial" pitchFamily="34" charset="0"/>
            </a:endParaRPr>
          </a:p>
          <a:p>
            <a:pPr algn="ctr" eaLnBrk="1" hangingPunct="1">
              <a:spcBef>
                <a:spcPct val="50000"/>
              </a:spcBef>
            </a:pPr>
            <a:r>
              <a:rPr lang="en-US" sz="2000" b="1">
                <a:latin typeface="Adobe Garamond Pro Bold" pitchFamily="18" charset="0"/>
                <a:cs typeface="Arial" pitchFamily="34" charset="0"/>
              </a:rPr>
              <a:t>FAKULTAS EKONOMI </a:t>
            </a:r>
          </a:p>
          <a:p>
            <a:pPr algn="ctr" eaLnBrk="1" hangingPunct="1">
              <a:spcBef>
                <a:spcPct val="50000"/>
              </a:spcBef>
            </a:pPr>
            <a:r>
              <a:rPr lang="en-US" sz="2000" b="1">
                <a:latin typeface="Adobe Garamond Pro Bold" pitchFamily="18" charset="0"/>
                <a:cs typeface="Arial" pitchFamily="34" charset="0"/>
              </a:rPr>
              <a:t>Universitas Esa Unggul, Jakarta</a:t>
            </a:r>
          </a:p>
          <a:p>
            <a:pPr algn="ctr" eaLnBrk="1" hangingPunct="1">
              <a:spcBef>
                <a:spcPct val="50000"/>
              </a:spcBef>
            </a:pPr>
            <a:r>
              <a:rPr lang="en-US" sz="2000" b="1">
                <a:latin typeface="Adobe Garamond Pro Bold" pitchFamily="18" charset="0"/>
                <a:cs typeface="Arial" pitchFamily="34" charset="0"/>
              </a:rPr>
              <a:t>2019</a:t>
            </a:r>
          </a:p>
          <a:p>
            <a:pPr eaLnBrk="1" hangingPunct="1">
              <a:spcBef>
                <a:spcPct val="50000"/>
              </a:spcBef>
            </a:pPr>
            <a:endParaRPr lang="en-US" b="1">
              <a:latin typeface="Swis721 BlkEx BT"/>
              <a:cs typeface="Arial" pitchFamily="34" charset="0"/>
            </a:endParaRPr>
          </a:p>
        </p:txBody>
      </p:sp>
    </p:spTree>
    <p:extLst>
      <p:ext uri="{BB962C8B-B14F-4D97-AF65-F5344CB8AC3E}">
        <p14:creationId xmlns:p14="http://schemas.microsoft.com/office/powerpoint/2010/main" val="2529720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76400" y="228600"/>
            <a:ext cx="7086600" cy="1447800"/>
          </a:xfrm>
        </p:spPr>
        <p:txBody>
          <a:bodyPr/>
          <a:lstStyle/>
          <a:p>
            <a:r>
              <a:rPr lang="en-US" b="1" smtClean="0"/>
              <a:t>PEMECAHAN MASALAH</a:t>
            </a:r>
          </a:p>
        </p:txBody>
      </p:sp>
      <p:sp>
        <p:nvSpPr>
          <p:cNvPr id="11267" name="Rectangle 3"/>
          <p:cNvSpPr>
            <a:spLocks noGrp="1" noChangeArrowheads="1"/>
          </p:cNvSpPr>
          <p:nvPr>
            <p:ph type="body" idx="1"/>
          </p:nvPr>
        </p:nvSpPr>
        <p:spPr>
          <a:xfrm>
            <a:off x="1143000" y="1905000"/>
            <a:ext cx="7467600" cy="2438400"/>
          </a:xfrm>
        </p:spPr>
        <p:txBody>
          <a:bodyPr/>
          <a:lstStyle/>
          <a:p>
            <a:pPr>
              <a:buFont typeface="Wingdings" pitchFamily="2" charset="2"/>
              <a:buNone/>
            </a:pPr>
            <a:endParaRPr lang="sv-SE" sz="3000" smtClean="0"/>
          </a:p>
          <a:p>
            <a:pPr>
              <a:buFontTx/>
              <a:buChar char="•"/>
            </a:pPr>
            <a:r>
              <a:rPr lang="sv-SE" sz="3000" smtClean="0"/>
              <a:t>Otonomi yang luas </a:t>
            </a:r>
          </a:p>
          <a:p>
            <a:pPr>
              <a:buFontTx/>
              <a:buChar char="•"/>
            </a:pPr>
            <a:r>
              <a:rPr lang="en-US" sz="3000" smtClean="0"/>
              <a:t>Otonomi nyata </a:t>
            </a:r>
          </a:p>
          <a:p>
            <a:pPr>
              <a:buFontTx/>
              <a:buChar char="•"/>
            </a:pPr>
            <a:r>
              <a:rPr lang="en-US" sz="3000" smtClean="0"/>
              <a:t>Otonomi yang bertanggung jawab </a:t>
            </a:r>
          </a:p>
        </p:txBody>
      </p:sp>
      <p:sp>
        <p:nvSpPr>
          <p:cNvPr id="11268" name="Rectangle 4"/>
          <p:cNvSpPr>
            <a:spLocks noChangeArrowheads="1"/>
          </p:cNvSpPr>
          <p:nvPr/>
        </p:nvSpPr>
        <p:spPr bwMode="auto">
          <a:xfrm>
            <a:off x="609600" y="1706563"/>
            <a:ext cx="73231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sv-SE" sz="3600"/>
              <a:t>Prinsip otonomi daerah yang digunakan:</a:t>
            </a:r>
            <a:endParaRPr lang="en-US" sz="3600"/>
          </a:p>
        </p:txBody>
      </p:sp>
    </p:spTree>
    <p:extLst>
      <p:ext uri="{BB962C8B-B14F-4D97-AF65-F5344CB8AC3E}">
        <p14:creationId xmlns:p14="http://schemas.microsoft.com/office/powerpoint/2010/main" val="258465682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668125" cy="1166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4399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Penjelasan</a:t>
            </a:r>
            <a:r>
              <a:rPr lang="en-US" dirty="0" smtClean="0"/>
              <a:t> :</a:t>
            </a:r>
            <a:endParaRPr lang="en-US" dirty="0"/>
          </a:p>
        </p:txBody>
      </p:sp>
      <p:sp>
        <p:nvSpPr>
          <p:cNvPr id="3" name="Content Placeholder 2"/>
          <p:cNvSpPr>
            <a:spLocks noGrp="1"/>
          </p:cNvSpPr>
          <p:nvPr>
            <p:ph idx="1"/>
          </p:nvPr>
        </p:nvSpPr>
        <p:spPr/>
        <p:txBody>
          <a:bodyPr>
            <a:normAutofit fontScale="70000" lnSpcReduction="20000"/>
          </a:bodyPr>
          <a:lstStyle/>
          <a:p>
            <a:r>
              <a:rPr lang="en-US" dirty="0"/>
              <a:t>Pembangunan </a:t>
            </a:r>
            <a:r>
              <a:rPr lang="en-US" dirty="0" err="1"/>
              <a:t>manusia</a:t>
            </a:r>
            <a:r>
              <a:rPr lang="en-US" dirty="0"/>
              <a:t> di Indonesia </a:t>
            </a:r>
            <a:r>
              <a:rPr lang="en-US" dirty="0" err="1"/>
              <a:t>terus</a:t>
            </a:r>
            <a:r>
              <a:rPr lang="en-US" dirty="0"/>
              <a:t> </a:t>
            </a:r>
            <a:r>
              <a:rPr lang="en-US" dirty="0" err="1"/>
              <a:t>mengalami</a:t>
            </a:r>
            <a:r>
              <a:rPr lang="en-US" dirty="0"/>
              <a:t> </a:t>
            </a:r>
            <a:r>
              <a:rPr lang="en-US" dirty="0" err="1"/>
              <a:t>kemajuan</a:t>
            </a:r>
            <a:r>
              <a:rPr lang="en-US" dirty="0"/>
              <a:t>. </a:t>
            </a:r>
            <a:r>
              <a:rPr lang="en-US" dirty="0" err="1"/>
              <a:t>Pada</a:t>
            </a:r>
            <a:r>
              <a:rPr lang="en-US" dirty="0"/>
              <a:t> </a:t>
            </a:r>
            <a:r>
              <a:rPr lang="en-US" dirty="0" err="1"/>
              <a:t>tahun</a:t>
            </a:r>
            <a:r>
              <a:rPr lang="en-US" dirty="0"/>
              <a:t> 2018, </a:t>
            </a:r>
            <a:r>
              <a:rPr lang="en-US" dirty="0" err="1"/>
              <a:t>Indeks</a:t>
            </a:r>
            <a:r>
              <a:rPr lang="en-US" dirty="0"/>
              <a:t> Pembangunan </a:t>
            </a:r>
            <a:r>
              <a:rPr lang="en-US" dirty="0" err="1"/>
              <a:t>Manusia</a:t>
            </a:r>
            <a:r>
              <a:rPr lang="en-US" dirty="0"/>
              <a:t> (IPM) Indonesia </a:t>
            </a:r>
            <a:r>
              <a:rPr lang="en-US" dirty="0" err="1"/>
              <a:t>mencapai</a:t>
            </a:r>
            <a:r>
              <a:rPr lang="en-US" dirty="0"/>
              <a:t> 71,39. </a:t>
            </a:r>
            <a:r>
              <a:rPr lang="en-US" dirty="0" err="1"/>
              <a:t>Angka</a:t>
            </a:r>
            <a:r>
              <a:rPr lang="en-US" dirty="0"/>
              <a:t> </a:t>
            </a:r>
            <a:r>
              <a:rPr lang="en-US" dirty="0" err="1"/>
              <a:t>ini</a:t>
            </a:r>
            <a:r>
              <a:rPr lang="en-US" dirty="0"/>
              <a:t> </a:t>
            </a:r>
            <a:r>
              <a:rPr lang="en-US" dirty="0" err="1"/>
              <a:t>meningkat</a:t>
            </a:r>
            <a:r>
              <a:rPr lang="en-US" dirty="0"/>
              <a:t> </a:t>
            </a:r>
            <a:r>
              <a:rPr lang="en-US" dirty="0" err="1"/>
              <a:t>sebesar</a:t>
            </a:r>
            <a:r>
              <a:rPr lang="en-US" dirty="0"/>
              <a:t> 0,58 </a:t>
            </a:r>
            <a:r>
              <a:rPr lang="en-US" dirty="0" err="1"/>
              <a:t>poin</a:t>
            </a:r>
            <a:r>
              <a:rPr lang="en-US" dirty="0"/>
              <a:t> </a:t>
            </a:r>
            <a:r>
              <a:rPr lang="en-US" dirty="0" err="1"/>
              <a:t>atau</a:t>
            </a:r>
            <a:r>
              <a:rPr lang="en-US" dirty="0"/>
              <a:t> </a:t>
            </a:r>
            <a:r>
              <a:rPr lang="en-US" dirty="0" err="1"/>
              <a:t>tumbuh</a:t>
            </a:r>
            <a:r>
              <a:rPr lang="en-US" dirty="0"/>
              <a:t> </a:t>
            </a:r>
            <a:r>
              <a:rPr lang="en-US" dirty="0" err="1"/>
              <a:t>sebesar</a:t>
            </a:r>
            <a:r>
              <a:rPr lang="en-US" dirty="0"/>
              <a:t> 0,82 </a:t>
            </a:r>
            <a:r>
              <a:rPr lang="en-US" dirty="0" err="1"/>
              <a:t>persen</a:t>
            </a:r>
            <a:r>
              <a:rPr lang="en-US" dirty="0"/>
              <a:t> </a:t>
            </a:r>
            <a:r>
              <a:rPr lang="en-US" dirty="0" err="1"/>
              <a:t>dibandingkan</a:t>
            </a:r>
            <a:r>
              <a:rPr lang="en-US" dirty="0"/>
              <a:t> </a:t>
            </a:r>
            <a:r>
              <a:rPr lang="en-US" dirty="0" err="1"/>
              <a:t>tahun</a:t>
            </a:r>
            <a:r>
              <a:rPr lang="en-US" dirty="0"/>
              <a:t> 2017.</a:t>
            </a:r>
          </a:p>
          <a:p>
            <a:r>
              <a:rPr lang="en-US" dirty="0" err="1"/>
              <a:t>Bayi</a:t>
            </a:r>
            <a:r>
              <a:rPr lang="en-US" dirty="0"/>
              <a:t> yang </a:t>
            </a:r>
            <a:r>
              <a:rPr lang="en-US" dirty="0" err="1"/>
              <a:t>lahir</a:t>
            </a:r>
            <a:r>
              <a:rPr lang="en-US" dirty="0"/>
              <a:t> </a:t>
            </a:r>
            <a:r>
              <a:rPr lang="en-US" dirty="0" err="1"/>
              <a:t>pada</a:t>
            </a:r>
            <a:r>
              <a:rPr lang="en-US" dirty="0"/>
              <a:t> </a:t>
            </a:r>
            <a:r>
              <a:rPr lang="en-US" dirty="0" err="1"/>
              <a:t>tahun</a:t>
            </a:r>
            <a:r>
              <a:rPr lang="en-US" dirty="0"/>
              <a:t> 2018 </a:t>
            </a:r>
            <a:r>
              <a:rPr lang="en-US" dirty="0" err="1"/>
              <a:t>memiliki</a:t>
            </a:r>
            <a:r>
              <a:rPr lang="en-US" dirty="0"/>
              <a:t> </a:t>
            </a:r>
            <a:r>
              <a:rPr lang="en-US" dirty="0" err="1"/>
              <a:t>harapan</a:t>
            </a:r>
            <a:r>
              <a:rPr lang="en-US" dirty="0"/>
              <a:t> </a:t>
            </a:r>
            <a:r>
              <a:rPr lang="en-US" dirty="0" err="1"/>
              <a:t>untuk</a:t>
            </a:r>
            <a:r>
              <a:rPr lang="en-US" dirty="0"/>
              <a:t> </a:t>
            </a:r>
            <a:r>
              <a:rPr lang="en-US" dirty="0" err="1"/>
              <a:t>dapat</a:t>
            </a:r>
            <a:r>
              <a:rPr lang="en-US" dirty="0"/>
              <a:t> </a:t>
            </a:r>
            <a:r>
              <a:rPr lang="en-US" dirty="0" err="1"/>
              <a:t>hidup</a:t>
            </a:r>
            <a:r>
              <a:rPr lang="en-US" dirty="0"/>
              <a:t> </a:t>
            </a:r>
            <a:r>
              <a:rPr lang="en-US" dirty="0" err="1"/>
              <a:t>hingga</a:t>
            </a:r>
            <a:r>
              <a:rPr lang="en-US" dirty="0"/>
              <a:t> 71,20 </a:t>
            </a:r>
            <a:r>
              <a:rPr lang="en-US" dirty="0" err="1"/>
              <a:t>tahun</a:t>
            </a:r>
            <a:r>
              <a:rPr lang="en-US" dirty="0"/>
              <a:t>, </a:t>
            </a:r>
            <a:r>
              <a:rPr lang="en-US" dirty="0" err="1"/>
              <a:t>lebih</a:t>
            </a:r>
            <a:r>
              <a:rPr lang="en-US" dirty="0"/>
              <a:t> lama 0,14 </a:t>
            </a:r>
            <a:r>
              <a:rPr lang="en-US" dirty="0" err="1"/>
              <a:t>tahun</a:t>
            </a:r>
            <a:r>
              <a:rPr lang="en-US" dirty="0"/>
              <a:t> </a:t>
            </a:r>
            <a:r>
              <a:rPr lang="en-US" dirty="0" err="1"/>
              <a:t>dibandingkan</a:t>
            </a:r>
            <a:r>
              <a:rPr lang="en-US" dirty="0"/>
              <a:t> </a:t>
            </a:r>
            <a:r>
              <a:rPr lang="en-US" dirty="0" err="1"/>
              <a:t>dengan</a:t>
            </a:r>
            <a:r>
              <a:rPr lang="en-US" dirty="0"/>
              <a:t> </a:t>
            </a:r>
            <a:r>
              <a:rPr lang="en-US" dirty="0" err="1"/>
              <a:t>mereka</a:t>
            </a:r>
            <a:r>
              <a:rPr lang="en-US" dirty="0"/>
              <a:t> yang </a:t>
            </a:r>
            <a:r>
              <a:rPr lang="en-US" dirty="0" err="1"/>
              <a:t>lahir</a:t>
            </a:r>
            <a:r>
              <a:rPr lang="en-US" dirty="0"/>
              <a:t> </a:t>
            </a:r>
            <a:r>
              <a:rPr lang="en-US" dirty="0" err="1"/>
              <a:t>tahun</a:t>
            </a:r>
            <a:r>
              <a:rPr lang="en-US" dirty="0"/>
              <a:t> </a:t>
            </a:r>
            <a:r>
              <a:rPr lang="en-US" dirty="0" err="1"/>
              <a:t>sebelumnya</a:t>
            </a:r>
            <a:r>
              <a:rPr lang="en-US" dirty="0"/>
              <a:t>.</a:t>
            </a:r>
          </a:p>
          <a:p>
            <a:r>
              <a:rPr lang="en-US" dirty="0" err="1"/>
              <a:t>Anak-anak</a:t>
            </a:r>
            <a:r>
              <a:rPr lang="en-US" dirty="0"/>
              <a:t> yang </a:t>
            </a:r>
            <a:r>
              <a:rPr lang="en-US" dirty="0" err="1"/>
              <a:t>pada</a:t>
            </a:r>
            <a:r>
              <a:rPr lang="en-US" dirty="0"/>
              <a:t> </a:t>
            </a:r>
            <a:r>
              <a:rPr lang="en-US" dirty="0" err="1"/>
              <a:t>tahun</a:t>
            </a:r>
            <a:r>
              <a:rPr lang="en-US" dirty="0"/>
              <a:t> 2018 </a:t>
            </a:r>
            <a:r>
              <a:rPr lang="en-US" dirty="0" err="1"/>
              <a:t>berusia</a:t>
            </a:r>
            <a:r>
              <a:rPr lang="en-US" dirty="0"/>
              <a:t> 7 </a:t>
            </a:r>
            <a:r>
              <a:rPr lang="en-US" dirty="0" err="1"/>
              <a:t>tahun</a:t>
            </a:r>
            <a:r>
              <a:rPr lang="en-US" dirty="0"/>
              <a:t> </a:t>
            </a:r>
            <a:r>
              <a:rPr lang="en-US" dirty="0" err="1"/>
              <a:t>memiliki</a:t>
            </a:r>
            <a:r>
              <a:rPr lang="en-US" dirty="0"/>
              <a:t> </a:t>
            </a:r>
            <a:r>
              <a:rPr lang="en-US" dirty="0" err="1"/>
              <a:t>harapan</a:t>
            </a:r>
            <a:r>
              <a:rPr lang="en-US" dirty="0"/>
              <a:t> </a:t>
            </a:r>
            <a:r>
              <a:rPr lang="en-US" dirty="0" err="1"/>
              <a:t>dapat</a:t>
            </a:r>
            <a:r>
              <a:rPr lang="en-US" dirty="0"/>
              <a:t> </a:t>
            </a:r>
            <a:r>
              <a:rPr lang="en-US" dirty="0" err="1"/>
              <a:t>menikmati</a:t>
            </a:r>
            <a:r>
              <a:rPr lang="en-US" dirty="0"/>
              <a:t> </a:t>
            </a:r>
            <a:r>
              <a:rPr lang="en-US" dirty="0" err="1"/>
              <a:t>pendidikan</a:t>
            </a:r>
            <a:r>
              <a:rPr lang="en-US" dirty="0"/>
              <a:t> </a:t>
            </a:r>
            <a:r>
              <a:rPr lang="en-US" dirty="0" err="1"/>
              <a:t>selama</a:t>
            </a:r>
            <a:r>
              <a:rPr lang="en-US" dirty="0"/>
              <a:t> 12,91 </a:t>
            </a:r>
            <a:r>
              <a:rPr lang="en-US" dirty="0" err="1"/>
              <a:t>tahun</a:t>
            </a:r>
            <a:r>
              <a:rPr lang="en-US" dirty="0"/>
              <a:t> (Diploma I), </a:t>
            </a:r>
            <a:r>
              <a:rPr lang="en-US" dirty="0" err="1"/>
              <a:t>lebih</a:t>
            </a:r>
            <a:r>
              <a:rPr lang="en-US" dirty="0"/>
              <a:t> lama 0,06 </a:t>
            </a:r>
            <a:r>
              <a:rPr lang="en-US" dirty="0" err="1"/>
              <a:t>tahun</a:t>
            </a:r>
            <a:r>
              <a:rPr lang="en-US" dirty="0"/>
              <a:t> </a:t>
            </a:r>
            <a:r>
              <a:rPr lang="en-US" dirty="0" err="1"/>
              <a:t>dibandingkan</a:t>
            </a:r>
            <a:r>
              <a:rPr lang="en-US" dirty="0"/>
              <a:t> </a:t>
            </a:r>
            <a:r>
              <a:rPr lang="en-US" dirty="0" err="1"/>
              <a:t>dengan</a:t>
            </a:r>
            <a:r>
              <a:rPr lang="en-US" dirty="0"/>
              <a:t> yang </a:t>
            </a:r>
            <a:r>
              <a:rPr lang="en-US" dirty="0" err="1"/>
              <a:t>berumur</a:t>
            </a:r>
            <a:r>
              <a:rPr lang="en-US" dirty="0"/>
              <a:t> </a:t>
            </a:r>
            <a:r>
              <a:rPr lang="en-US" dirty="0" err="1"/>
              <a:t>sama</a:t>
            </a:r>
            <a:r>
              <a:rPr lang="en-US" dirty="0"/>
              <a:t> </a:t>
            </a:r>
            <a:r>
              <a:rPr lang="en-US" dirty="0" err="1"/>
              <a:t>pada</a:t>
            </a:r>
            <a:r>
              <a:rPr lang="en-US" dirty="0"/>
              <a:t> </a:t>
            </a:r>
            <a:r>
              <a:rPr lang="en-US" dirty="0" err="1"/>
              <a:t>tahun</a:t>
            </a:r>
            <a:r>
              <a:rPr lang="en-US" dirty="0"/>
              <a:t> 2017.</a:t>
            </a:r>
          </a:p>
          <a:p>
            <a:r>
              <a:rPr lang="en-US" dirty="0" err="1"/>
              <a:t>Penduduk</a:t>
            </a:r>
            <a:r>
              <a:rPr lang="en-US" dirty="0"/>
              <a:t> </a:t>
            </a:r>
            <a:r>
              <a:rPr lang="en-US" dirty="0" err="1"/>
              <a:t>usia</a:t>
            </a:r>
            <a:r>
              <a:rPr lang="en-US" dirty="0"/>
              <a:t> 25 </a:t>
            </a:r>
            <a:r>
              <a:rPr lang="en-US" dirty="0" err="1"/>
              <a:t>tahun</a:t>
            </a:r>
            <a:r>
              <a:rPr lang="en-US" dirty="0"/>
              <a:t> </a:t>
            </a:r>
            <a:r>
              <a:rPr lang="en-US" dirty="0" err="1"/>
              <a:t>ke</a:t>
            </a:r>
            <a:r>
              <a:rPr lang="en-US" dirty="0"/>
              <a:t> </a:t>
            </a:r>
            <a:r>
              <a:rPr lang="en-US" dirty="0" err="1"/>
              <a:t>atas</a:t>
            </a:r>
            <a:r>
              <a:rPr lang="en-US" dirty="0"/>
              <a:t> </a:t>
            </a:r>
            <a:r>
              <a:rPr lang="en-US" dirty="0" err="1"/>
              <a:t>secara</a:t>
            </a:r>
            <a:r>
              <a:rPr lang="en-US" dirty="0"/>
              <a:t> rata-rata </a:t>
            </a:r>
            <a:r>
              <a:rPr lang="en-US" dirty="0" err="1"/>
              <a:t>telah</a:t>
            </a:r>
            <a:r>
              <a:rPr lang="en-US" dirty="0"/>
              <a:t> </a:t>
            </a:r>
            <a:r>
              <a:rPr lang="en-US" dirty="0" err="1"/>
              <a:t>menempuh</a:t>
            </a:r>
            <a:r>
              <a:rPr lang="en-US" dirty="0"/>
              <a:t> </a:t>
            </a:r>
            <a:r>
              <a:rPr lang="en-US" dirty="0" err="1"/>
              <a:t>pendidikan</a:t>
            </a:r>
            <a:r>
              <a:rPr lang="en-US" dirty="0"/>
              <a:t> </a:t>
            </a:r>
            <a:r>
              <a:rPr lang="en-US" dirty="0" err="1"/>
              <a:t>selama</a:t>
            </a:r>
            <a:r>
              <a:rPr lang="en-US" dirty="0"/>
              <a:t> 8,17 </a:t>
            </a:r>
            <a:r>
              <a:rPr lang="en-US" dirty="0" err="1"/>
              <a:t>tahun</a:t>
            </a:r>
            <a:r>
              <a:rPr lang="en-US" dirty="0"/>
              <a:t> (</a:t>
            </a:r>
            <a:r>
              <a:rPr lang="en-US" dirty="0" err="1"/>
              <a:t>kelas</a:t>
            </a:r>
            <a:r>
              <a:rPr lang="en-US" dirty="0"/>
              <a:t> IX), </a:t>
            </a:r>
            <a:r>
              <a:rPr lang="en-US" dirty="0" err="1"/>
              <a:t>lebih</a:t>
            </a:r>
            <a:r>
              <a:rPr lang="en-US" dirty="0"/>
              <a:t> lama 0,07 </a:t>
            </a:r>
            <a:r>
              <a:rPr lang="en-US" dirty="0" err="1"/>
              <a:t>tahun</a:t>
            </a:r>
            <a:r>
              <a:rPr lang="en-US" dirty="0"/>
              <a:t> </a:t>
            </a:r>
            <a:r>
              <a:rPr lang="en-US" dirty="0" err="1"/>
              <a:t>dibandingkan</a:t>
            </a:r>
            <a:r>
              <a:rPr lang="en-US" dirty="0"/>
              <a:t> </a:t>
            </a:r>
            <a:r>
              <a:rPr lang="en-US" dirty="0" err="1"/>
              <a:t>tahun</a:t>
            </a:r>
            <a:r>
              <a:rPr lang="en-US" dirty="0"/>
              <a:t> </a:t>
            </a:r>
            <a:r>
              <a:rPr lang="en-US" dirty="0" err="1"/>
              <a:t>sebelumnya</a:t>
            </a:r>
            <a:r>
              <a:rPr lang="en-US" dirty="0"/>
              <a:t>.</a:t>
            </a:r>
          </a:p>
          <a:p>
            <a:r>
              <a:rPr lang="en-US" dirty="0" err="1"/>
              <a:t>Pada</a:t>
            </a:r>
            <a:r>
              <a:rPr lang="en-US" dirty="0"/>
              <a:t> </a:t>
            </a:r>
            <a:r>
              <a:rPr lang="en-US" dirty="0" err="1"/>
              <a:t>tahun</a:t>
            </a:r>
            <a:r>
              <a:rPr lang="en-US" dirty="0"/>
              <a:t> 2018, </a:t>
            </a:r>
            <a:r>
              <a:rPr lang="en-US" dirty="0" err="1"/>
              <a:t>masyarakat</a:t>
            </a:r>
            <a:r>
              <a:rPr lang="en-US" dirty="0"/>
              <a:t> Indonesia </a:t>
            </a:r>
            <a:r>
              <a:rPr lang="en-US" dirty="0" err="1"/>
              <a:t>memenuhi</a:t>
            </a:r>
            <a:r>
              <a:rPr lang="en-US" dirty="0"/>
              <a:t> </a:t>
            </a:r>
            <a:r>
              <a:rPr lang="en-US" dirty="0" err="1"/>
              <a:t>kebutuhan</a:t>
            </a:r>
            <a:r>
              <a:rPr lang="en-US" dirty="0"/>
              <a:t> </a:t>
            </a:r>
            <a:r>
              <a:rPr lang="en-US" dirty="0" err="1"/>
              <a:t>hidup</a:t>
            </a:r>
            <a:r>
              <a:rPr lang="en-US" dirty="0"/>
              <a:t> </a:t>
            </a:r>
            <a:r>
              <a:rPr lang="en-US" dirty="0" err="1"/>
              <a:t>dengan</a:t>
            </a:r>
            <a:r>
              <a:rPr lang="en-US" dirty="0"/>
              <a:t> rata-rata </a:t>
            </a:r>
            <a:r>
              <a:rPr lang="en-US" dirty="0" err="1"/>
              <a:t>pengeluaran</a:t>
            </a:r>
            <a:r>
              <a:rPr lang="en-US" dirty="0"/>
              <a:t> per </a:t>
            </a:r>
            <a:r>
              <a:rPr lang="en-US" dirty="0" err="1"/>
              <a:t>kapita</a:t>
            </a:r>
            <a:r>
              <a:rPr lang="en-US" dirty="0"/>
              <a:t> </a:t>
            </a:r>
            <a:r>
              <a:rPr lang="en-US" dirty="0" err="1"/>
              <a:t>sebesar</a:t>
            </a:r>
            <a:r>
              <a:rPr lang="en-US" dirty="0"/>
              <a:t> 11,06 </a:t>
            </a:r>
            <a:r>
              <a:rPr lang="en-US" dirty="0" err="1"/>
              <a:t>juta</a:t>
            </a:r>
            <a:r>
              <a:rPr lang="en-US" dirty="0"/>
              <a:t> rupiah per </a:t>
            </a:r>
            <a:r>
              <a:rPr lang="en-US" dirty="0" err="1"/>
              <a:t>tahun</a:t>
            </a:r>
            <a:r>
              <a:rPr lang="en-US" dirty="0"/>
              <a:t>, </a:t>
            </a:r>
            <a:r>
              <a:rPr lang="en-US" dirty="0" err="1"/>
              <a:t>meningkat</a:t>
            </a:r>
            <a:r>
              <a:rPr lang="en-US" dirty="0"/>
              <a:t> 395 </a:t>
            </a:r>
            <a:r>
              <a:rPr lang="en-US" dirty="0" err="1"/>
              <a:t>ribu</a:t>
            </a:r>
            <a:r>
              <a:rPr lang="en-US" dirty="0"/>
              <a:t> rupiah </a:t>
            </a:r>
            <a:r>
              <a:rPr lang="en-US" dirty="0" err="1"/>
              <a:t>dibandingkan</a:t>
            </a:r>
            <a:r>
              <a:rPr lang="en-US" dirty="0"/>
              <a:t> </a:t>
            </a:r>
            <a:r>
              <a:rPr lang="en-US" dirty="0" err="1"/>
              <a:t>pengeluaran</a:t>
            </a:r>
            <a:r>
              <a:rPr lang="en-US" dirty="0"/>
              <a:t> </a:t>
            </a:r>
            <a:r>
              <a:rPr lang="en-US" dirty="0" err="1"/>
              <a:t>tahun</a:t>
            </a:r>
            <a:r>
              <a:rPr lang="en-US" dirty="0"/>
              <a:t> </a:t>
            </a:r>
            <a:r>
              <a:rPr lang="en-US" dirty="0" err="1"/>
              <a:t>sebelumnya</a:t>
            </a:r>
            <a:r>
              <a:rPr lang="en-US" dirty="0"/>
              <a:t>.</a:t>
            </a:r>
          </a:p>
          <a:p>
            <a:endParaRPr lang="en-US" dirty="0"/>
          </a:p>
        </p:txBody>
      </p:sp>
    </p:spTree>
    <p:extLst>
      <p:ext uri="{BB962C8B-B14F-4D97-AF65-F5344CB8AC3E}">
        <p14:creationId xmlns:p14="http://schemas.microsoft.com/office/powerpoint/2010/main" val="3427758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3492500" y="333375"/>
            <a:ext cx="2160588" cy="865188"/>
          </a:xfrm>
          <a:prstGeom prst="ellipse">
            <a:avLst/>
          </a:prstGeom>
          <a:gradFill rotWithShape="1">
            <a:gsLst>
              <a:gs pos="0">
                <a:srgbClr val="339933"/>
              </a:gs>
              <a:gs pos="100000">
                <a:srgbClr val="339933">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Times New Roman" pitchFamily="18" charset="0"/>
              </a:rPr>
              <a:t>Formulasi tujuan</a:t>
            </a:r>
          </a:p>
        </p:txBody>
      </p:sp>
      <p:sp>
        <p:nvSpPr>
          <p:cNvPr id="22531" name="Oval 3"/>
          <p:cNvSpPr>
            <a:spLocks noChangeArrowheads="1"/>
          </p:cNvSpPr>
          <p:nvPr/>
        </p:nvSpPr>
        <p:spPr bwMode="auto">
          <a:xfrm>
            <a:off x="6516688" y="1916113"/>
            <a:ext cx="2089150" cy="863600"/>
          </a:xfrm>
          <a:prstGeom prst="ellipse">
            <a:avLst/>
          </a:prstGeom>
          <a:gradFill rotWithShape="1">
            <a:gsLst>
              <a:gs pos="0">
                <a:srgbClr val="339933"/>
              </a:gs>
              <a:gs pos="100000">
                <a:srgbClr val="339933">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Times New Roman" pitchFamily="18" charset="0"/>
              </a:rPr>
              <a:t>Formulasi sasaran</a:t>
            </a:r>
          </a:p>
        </p:txBody>
      </p:sp>
      <p:sp>
        <p:nvSpPr>
          <p:cNvPr id="22532" name="Oval 4"/>
          <p:cNvSpPr>
            <a:spLocks noChangeArrowheads="1"/>
          </p:cNvSpPr>
          <p:nvPr/>
        </p:nvSpPr>
        <p:spPr bwMode="auto">
          <a:xfrm>
            <a:off x="5940425" y="3933825"/>
            <a:ext cx="2376488" cy="912813"/>
          </a:xfrm>
          <a:prstGeom prst="ellipse">
            <a:avLst/>
          </a:prstGeom>
          <a:gradFill rotWithShape="1">
            <a:gsLst>
              <a:gs pos="0">
                <a:srgbClr val="339933"/>
              </a:gs>
              <a:gs pos="100000">
                <a:srgbClr val="339933">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Times New Roman" pitchFamily="18" charset="0"/>
              </a:rPr>
              <a:t>Identifikasi</a:t>
            </a:r>
          </a:p>
          <a:p>
            <a:pPr algn="ctr"/>
            <a:r>
              <a:rPr lang="en-US" sz="2000" b="1">
                <a:latin typeface="Times New Roman" pitchFamily="18" charset="0"/>
              </a:rPr>
              <a:t>alternatif/Pilihan </a:t>
            </a:r>
          </a:p>
        </p:txBody>
      </p:sp>
      <p:sp>
        <p:nvSpPr>
          <p:cNvPr id="22533" name="Oval 5"/>
          <p:cNvSpPr>
            <a:spLocks noChangeArrowheads="1"/>
          </p:cNvSpPr>
          <p:nvPr/>
        </p:nvSpPr>
        <p:spPr bwMode="auto">
          <a:xfrm>
            <a:off x="3924300" y="5300663"/>
            <a:ext cx="2303463" cy="1081087"/>
          </a:xfrm>
          <a:prstGeom prst="ellipse">
            <a:avLst/>
          </a:prstGeom>
          <a:gradFill rotWithShape="1">
            <a:gsLst>
              <a:gs pos="0">
                <a:srgbClr val="339933"/>
              </a:gs>
              <a:gs pos="100000">
                <a:srgbClr val="339933">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Times New Roman" pitchFamily="18" charset="0"/>
              </a:rPr>
              <a:t>Penilaian komparasi</a:t>
            </a:r>
          </a:p>
        </p:txBody>
      </p:sp>
      <p:sp>
        <p:nvSpPr>
          <p:cNvPr id="22534" name="Oval 6"/>
          <p:cNvSpPr>
            <a:spLocks noChangeArrowheads="1"/>
          </p:cNvSpPr>
          <p:nvPr/>
        </p:nvSpPr>
        <p:spPr bwMode="auto">
          <a:xfrm>
            <a:off x="1042988" y="4365625"/>
            <a:ext cx="2233612" cy="935038"/>
          </a:xfrm>
          <a:prstGeom prst="ellipse">
            <a:avLst/>
          </a:prstGeom>
          <a:gradFill rotWithShape="1">
            <a:gsLst>
              <a:gs pos="0">
                <a:srgbClr val="339933"/>
              </a:gs>
              <a:gs pos="100000">
                <a:srgbClr val="339933">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Times New Roman" pitchFamily="18" charset="0"/>
              </a:rPr>
              <a:t>Perencanaan</a:t>
            </a:r>
          </a:p>
          <a:p>
            <a:pPr algn="ctr"/>
            <a:r>
              <a:rPr lang="en-US" sz="2000" b="1">
                <a:latin typeface="Times New Roman" pitchFamily="18" charset="0"/>
              </a:rPr>
              <a:t>implementasi</a:t>
            </a:r>
          </a:p>
        </p:txBody>
      </p:sp>
      <p:sp>
        <p:nvSpPr>
          <p:cNvPr id="22535" name="Oval 7"/>
          <p:cNvSpPr>
            <a:spLocks noChangeArrowheads="1"/>
          </p:cNvSpPr>
          <p:nvPr/>
        </p:nvSpPr>
        <p:spPr bwMode="auto">
          <a:xfrm>
            <a:off x="323850" y="2924175"/>
            <a:ext cx="1944688" cy="865188"/>
          </a:xfrm>
          <a:prstGeom prst="ellipse">
            <a:avLst/>
          </a:prstGeom>
          <a:gradFill rotWithShape="1">
            <a:gsLst>
              <a:gs pos="0">
                <a:srgbClr val="339933"/>
              </a:gs>
              <a:gs pos="100000">
                <a:srgbClr val="339933">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Times New Roman" pitchFamily="18" charset="0"/>
              </a:rPr>
              <a:t>Implementasi </a:t>
            </a:r>
          </a:p>
        </p:txBody>
      </p:sp>
      <p:sp>
        <p:nvSpPr>
          <p:cNvPr id="22536" name="Oval 8"/>
          <p:cNvSpPr>
            <a:spLocks noChangeArrowheads="1"/>
          </p:cNvSpPr>
          <p:nvPr/>
        </p:nvSpPr>
        <p:spPr bwMode="auto">
          <a:xfrm>
            <a:off x="1331913" y="1412875"/>
            <a:ext cx="1871662" cy="720725"/>
          </a:xfrm>
          <a:prstGeom prst="ellipse">
            <a:avLst/>
          </a:prstGeom>
          <a:gradFill rotWithShape="1">
            <a:gsLst>
              <a:gs pos="0">
                <a:srgbClr val="339933"/>
              </a:gs>
              <a:gs pos="100000">
                <a:srgbClr val="339933">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latin typeface="Times New Roman" pitchFamily="18" charset="0"/>
              </a:rPr>
              <a:t>Evaluasi </a:t>
            </a:r>
          </a:p>
        </p:txBody>
      </p:sp>
      <p:sp>
        <p:nvSpPr>
          <p:cNvPr id="22537" name="Oval 9"/>
          <p:cNvSpPr>
            <a:spLocks noChangeArrowheads="1"/>
          </p:cNvSpPr>
          <p:nvPr/>
        </p:nvSpPr>
        <p:spPr bwMode="auto">
          <a:xfrm>
            <a:off x="3419475" y="2420938"/>
            <a:ext cx="2232025" cy="1223962"/>
          </a:xfrm>
          <a:prstGeom prst="ellipse">
            <a:avLst/>
          </a:prstGeom>
          <a:gradFill rotWithShape="1">
            <a:gsLst>
              <a:gs pos="0">
                <a:srgbClr val="339933"/>
              </a:gs>
              <a:gs pos="100000">
                <a:srgbClr val="339933">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Times New Roman" pitchFamily="18" charset="0"/>
              </a:rPr>
              <a:t>Pengumpulan dan</a:t>
            </a:r>
          </a:p>
          <a:p>
            <a:pPr algn="ctr"/>
            <a:r>
              <a:rPr lang="en-US" sz="2000" b="1">
                <a:latin typeface="Times New Roman" pitchFamily="18" charset="0"/>
              </a:rPr>
              <a:t>Analisis data</a:t>
            </a:r>
          </a:p>
        </p:txBody>
      </p:sp>
      <p:sp>
        <p:nvSpPr>
          <p:cNvPr id="22538" name="Text Box 10"/>
          <p:cNvSpPr txBox="1">
            <a:spLocks noChangeArrowheads="1"/>
          </p:cNvSpPr>
          <p:nvPr/>
        </p:nvSpPr>
        <p:spPr bwMode="auto">
          <a:xfrm>
            <a:off x="395288" y="5805488"/>
            <a:ext cx="19446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latin typeface="Times New Roman" pitchFamily="18" charset="0"/>
              </a:rPr>
              <a:t>Rencana yang dipublikasikan</a:t>
            </a:r>
          </a:p>
        </p:txBody>
      </p:sp>
      <p:cxnSp>
        <p:nvCxnSpPr>
          <p:cNvPr id="22539" name="AutoShape 11"/>
          <p:cNvCxnSpPr>
            <a:cxnSpLocks noChangeShapeType="1"/>
            <a:stCxn id="22530" idx="6"/>
            <a:endCxn id="22531" idx="0"/>
          </p:cNvCxnSpPr>
          <p:nvPr/>
        </p:nvCxnSpPr>
        <p:spPr bwMode="auto">
          <a:xfrm>
            <a:off x="5653088" y="766763"/>
            <a:ext cx="1908175" cy="1149350"/>
          </a:xfrm>
          <a:prstGeom prst="curvedConnector2">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40" name="AutoShape 12"/>
          <p:cNvCxnSpPr>
            <a:cxnSpLocks noChangeShapeType="1"/>
            <a:stCxn id="22532" idx="4"/>
            <a:endCxn id="22533" idx="6"/>
          </p:cNvCxnSpPr>
          <p:nvPr/>
        </p:nvCxnSpPr>
        <p:spPr bwMode="auto">
          <a:xfrm rot="5400000">
            <a:off x="6180932" y="4893469"/>
            <a:ext cx="995362" cy="901700"/>
          </a:xfrm>
          <a:prstGeom prst="curvedConnector2">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41" name="AutoShape 13"/>
          <p:cNvCxnSpPr>
            <a:cxnSpLocks noChangeShapeType="1"/>
            <a:stCxn id="22533" idx="2"/>
            <a:endCxn id="22534" idx="4"/>
          </p:cNvCxnSpPr>
          <p:nvPr/>
        </p:nvCxnSpPr>
        <p:spPr bwMode="auto">
          <a:xfrm rot="10800000">
            <a:off x="2160588" y="5300663"/>
            <a:ext cx="1763712" cy="541337"/>
          </a:xfrm>
          <a:prstGeom prst="curvedConnector2">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42" name="AutoShape 14"/>
          <p:cNvCxnSpPr>
            <a:cxnSpLocks noChangeShapeType="1"/>
            <a:stCxn id="22533" idx="2"/>
            <a:endCxn id="22538" idx="3"/>
          </p:cNvCxnSpPr>
          <p:nvPr/>
        </p:nvCxnSpPr>
        <p:spPr bwMode="auto">
          <a:xfrm rot="10800000" flipV="1">
            <a:off x="2339975" y="5842000"/>
            <a:ext cx="1584325" cy="314325"/>
          </a:xfrm>
          <a:prstGeom prst="curvedConnector3">
            <a:avLst>
              <a:gd name="adj1" fmla="val 50000"/>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43" name="AutoShape 15"/>
          <p:cNvCxnSpPr>
            <a:cxnSpLocks noChangeShapeType="1"/>
            <a:stCxn id="22531" idx="6"/>
            <a:endCxn id="22532" idx="6"/>
          </p:cNvCxnSpPr>
          <p:nvPr/>
        </p:nvCxnSpPr>
        <p:spPr bwMode="auto">
          <a:xfrm flipH="1">
            <a:off x="8316913" y="2347913"/>
            <a:ext cx="288925" cy="2043112"/>
          </a:xfrm>
          <a:prstGeom prst="curvedConnector3">
            <a:avLst>
              <a:gd name="adj1" fmla="val -79120"/>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44" name="AutoShape 16"/>
          <p:cNvCxnSpPr>
            <a:cxnSpLocks noChangeShapeType="1"/>
            <a:stCxn id="22534" idx="2"/>
            <a:endCxn id="22535" idx="3"/>
          </p:cNvCxnSpPr>
          <p:nvPr/>
        </p:nvCxnSpPr>
        <p:spPr bwMode="auto">
          <a:xfrm rot="10800000">
            <a:off x="608013" y="3662363"/>
            <a:ext cx="434975" cy="1171575"/>
          </a:xfrm>
          <a:prstGeom prst="curvedConnector2">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45" name="AutoShape 17"/>
          <p:cNvCxnSpPr>
            <a:cxnSpLocks noChangeShapeType="1"/>
          </p:cNvCxnSpPr>
          <p:nvPr/>
        </p:nvCxnSpPr>
        <p:spPr bwMode="auto">
          <a:xfrm rot="16200000">
            <a:off x="334169" y="2050257"/>
            <a:ext cx="1277937" cy="723900"/>
          </a:xfrm>
          <a:prstGeom prst="curvedConnector2">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46" name="AutoShape 18"/>
          <p:cNvCxnSpPr>
            <a:cxnSpLocks noChangeShapeType="1"/>
            <a:stCxn id="22536" idx="0"/>
            <a:endCxn id="22530" idx="2"/>
          </p:cNvCxnSpPr>
          <p:nvPr/>
        </p:nvCxnSpPr>
        <p:spPr bwMode="auto">
          <a:xfrm rot="16200000">
            <a:off x="2557463" y="477838"/>
            <a:ext cx="646112" cy="1223962"/>
          </a:xfrm>
          <a:prstGeom prst="curvedConnector2">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47" name="AutoShape 19"/>
          <p:cNvCxnSpPr>
            <a:cxnSpLocks noChangeShapeType="1"/>
            <a:stCxn id="22537" idx="0"/>
            <a:endCxn id="22530" idx="4"/>
          </p:cNvCxnSpPr>
          <p:nvPr/>
        </p:nvCxnSpPr>
        <p:spPr bwMode="auto">
          <a:xfrm flipV="1">
            <a:off x="4535488" y="1198563"/>
            <a:ext cx="38100" cy="1222375"/>
          </a:xfrm>
          <a:prstGeom prst="straightConnector1">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48" name="AutoShape 20"/>
          <p:cNvCxnSpPr>
            <a:cxnSpLocks noChangeShapeType="1"/>
            <a:stCxn id="22537" idx="1"/>
            <a:endCxn id="22536" idx="5"/>
          </p:cNvCxnSpPr>
          <p:nvPr/>
        </p:nvCxnSpPr>
        <p:spPr bwMode="auto">
          <a:xfrm flipH="1" flipV="1">
            <a:off x="2928938" y="2028825"/>
            <a:ext cx="817562" cy="571500"/>
          </a:xfrm>
          <a:prstGeom prst="straightConnector1">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49" name="AutoShape 21"/>
          <p:cNvCxnSpPr>
            <a:cxnSpLocks noChangeShapeType="1"/>
            <a:stCxn id="22537" idx="6"/>
            <a:endCxn id="22531" idx="3"/>
          </p:cNvCxnSpPr>
          <p:nvPr/>
        </p:nvCxnSpPr>
        <p:spPr bwMode="auto">
          <a:xfrm flipV="1">
            <a:off x="5651500" y="2652713"/>
            <a:ext cx="1171575" cy="381000"/>
          </a:xfrm>
          <a:prstGeom prst="straightConnector1">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50" name="AutoShape 22"/>
          <p:cNvCxnSpPr>
            <a:cxnSpLocks noChangeShapeType="1"/>
            <a:stCxn id="22537" idx="5"/>
            <a:endCxn id="22532" idx="1"/>
          </p:cNvCxnSpPr>
          <p:nvPr/>
        </p:nvCxnSpPr>
        <p:spPr bwMode="auto">
          <a:xfrm>
            <a:off x="5324475" y="3465513"/>
            <a:ext cx="963613" cy="601662"/>
          </a:xfrm>
          <a:prstGeom prst="straightConnector1">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51" name="AutoShape 23"/>
          <p:cNvCxnSpPr>
            <a:cxnSpLocks noChangeShapeType="1"/>
            <a:stCxn id="22537" idx="4"/>
            <a:endCxn id="22533" idx="0"/>
          </p:cNvCxnSpPr>
          <p:nvPr/>
        </p:nvCxnSpPr>
        <p:spPr bwMode="auto">
          <a:xfrm>
            <a:off x="4535488" y="3644900"/>
            <a:ext cx="541337" cy="1655763"/>
          </a:xfrm>
          <a:prstGeom prst="straightConnector1">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52" name="AutoShape 24"/>
          <p:cNvCxnSpPr>
            <a:cxnSpLocks noChangeShapeType="1"/>
            <a:stCxn id="22537" idx="3"/>
            <a:endCxn id="22534" idx="7"/>
          </p:cNvCxnSpPr>
          <p:nvPr/>
        </p:nvCxnSpPr>
        <p:spPr bwMode="auto">
          <a:xfrm flipH="1">
            <a:off x="2949575" y="3465513"/>
            <a:ext cx="796925" cy="1036637"/>
          </a:xfrm>
          <a:prstGeom prst="straightConnector1">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53" name="AutoShape 25"/>
          <p:cNvCxnSpPr>
            <a:cxnSpLocks noChangeShapeType="1"/>
            <a:stCxn id="22537" idx="2"/>
            <a:endCxn id="22535" idx="6"/>
          </p:cNvCxnSpPr>
          <p:nvPr/>
        </p:nvCxnSpPr>
        <p:spPr bwMode="auto">
          <a:xfrm flipH="1">
            <a:off x="2268538" y="3033713"/>
            <a:ext cx="1150937" cy="323850"/>
          </a:xfrm>
          <a:prstGeom prst="straightConnector1">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91936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amond(in)">
                                      <p:cBhvr>
                                        <p:cTn id="7" dur="20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22539"/>
                                        </p:tgtEl>
                                        <p:attrNameLst>
                                          <p:attrName>style.visibility</p:attrName>
                                        </p:attrNameLst>
                                      </p:cBhvr>
                                      <p:to>
                                        <p:strVal val="visible"/>
                                      </p:to>
                                    </p:set>
                                    <p:animEffect transition="in" filter="fade">
                                      <p:cBhvr>
                                        <p:cTn id="12" dur="800" decel="100000"/>
                                        <p:tgtEl>
                                          <p:spTgt spid="22539"/>
                                        </p:tgtEl>
                                      </p:cBhvr>
                                    </p:animEffect>
                                    <p:anim calcmode="lin" valueType="num">
                                      <p:cBhvr>
                                        <p:cTn id="13" dur="800" decel="100000" fill="hold"/>
                                        <p:tgtEl>
                                          <p:spTgt spid="22539"/>
                                        </p:tgtEl>
                                        <p:attrNameLst>
                                          <p:attrName>style.rotation</p:attrName>
                                        </p:attrNameLst>
                                      </p:cBhvr>
                                      <p:tavLst>
                                        <p:tav tm="0">
                                          <p:val>
                                            <p:fltVal val="-90"/>
                                          </p:val>
                                        </p:tav>
                                        <p:tav tm="100000">
                                          <p:val>
                                            <p:fltVal val="0"/>
                                          </p:val>
                                        </p:tav>
                                      </p:tavLst>
                                    </p:anim>
                                    <p:anim calcmode="lin" valueType="num">
                                      <p:cBhvr>
                                        <p:cTn id="14" dur="800" decel="100000" fill="hold"/>
                                        <p:tgtEl>
                                          <p:spTgt spid="22539"/>
                                        </p:tgtEl>
                                        <p:attrNameLst>
                                          <p:attrName>ppt_x</p:attrName>
                                        </p:attrNameLst>
                                      </p:cBhvr>
                                      <p:tavLst>
                                        <p:tav tm="0">
                                          <p:val>
                                            <p:strVal val="#ppt_x+0.4"/>
                                          </p:val>
                                        </p:tav>
                                        <p:tav tm="100000">
                                          <p:val>
                                            <p:strVal val="#ppt_x-0.05"/>
                                          </p:val>
                                        </p:tav>
                                      </p:tavLst>
                                    </p:anim>
                                    <p:anim calcmode="lin" valueType="num">
                                      <p:cBhvr>
                                        <p:cTn id="15" dur="800" decel="100000" fill="hold"/>
                                        <p:tgtEl>
                                          <p:spTgt spid="22539"/>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2539"/>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2539"/>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2531"/>
                                        </p:tgtEl>
                                        <p:attrNameLst>
                                          <p:attrName>style.visibility</p:attrName>
                                        </p:attrNameLst>
                                      </p:cBhvr>
                                      <p:to>
                                        <p:strVal val="visible"/>
                                      </p:to>
                                    </p:set>
                                    <p:animEffect transition="in" filter="diamond(in)">
                                      <p:cBhvr>
                                        <p:cTn id="22" dur="2000"/>
                                        <p:tgtEl>
                                          <p:spTgt spid="225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22543"/>
                                        </p:tgtEl>
                                        <p:attrNameLst>
                                          <p:attrName>style.visibility</p:attrName>
                                        </p:attrNameLst>
                                      </p:cBhvr>
                                      <p:to>
                                        <p:strVal val="visible"/>
                                      </p:to>
                                    </p:set>
                                    <p:animEffect transition="in" filter="fade">
                                      <p:cBhvr>
                                        <p:cTn id="27" dur="800" decel="100000"/>
                                        <p:tgtEl>
                                          <p:spTgt spid="22543"/>
                                        </p:tgtEl>
                                      </p:cBhvr>
                                    </p:animEffect>
                                    <p:anim calcmode="lin" valueType="num">
                                      <p:cBhvr>
                                        <p:cTn id="28" dur="800" decel="100000" fill="hold"/>
                                        <p:tgtEl>
                                          <p:spTgt spid="22543"/>
                                        </p:tgtEl>
                                        <p:attrNameLst>
                                          <p:attrName>style.rotation</p:attrName>
                                        </p:attrNameLst>
                                      </p:cBhvr>
                                      <p:tavLst>
                                        <p:tav tm="0">
                                          <p:val>
                                            <p:fltVal val="-90"/>
                                          </p:val>
                                        </p:tav>
                                        <p:tav tm="100000">
                                          <p:val>
                                            <p:fltVal val="0"/>
                                          </p:val>
                                        </p:tav>
                                      </p:tavLst>
                                    </p:anim>
                                    <p:anim calcmode="lin" valueType="num">
                                      <p:cBhvr>
                                        <p:cTn id="29" dur="800" decel="100000" fill="hold"/>
                                        <p:tgtEl>
                                          <p:spTgt spid="22543"/>
                                        </p:tgtEl>
                                        <p:attrNameLst>
                                          <p:attrName>ppt_x</p:attrName>
                                        </p:attrNameLst>
                                      </p:cBhvr>
                                      <p:tavLst>
                                        <p:tav tm="0">
                                          <p:val>
                                            <p:strVal val="#ppt_x+0.4"/>
                                          </p:val>
                                        </p:tav>
                                        <p:tav tm="100000">
                                          <p:val>
                                            <p:strVal val="#ppt_x-0.05"/>
                                          </p:val>
                                        </p:tav>
                                      </p:tavLst>
                                    </p:anim>
                                    <p:anim calcmode="lin" valueType="num">
                                      <p:cBhvr>
                                        <p:cTn id="30" dur="800" decel="100000" fill="hold"/>
                                        <p:tgtEl>
                                          <p:spTgt spid="2254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254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2543"/>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2532"/>
                                        </p:tgtEl>
                                        <p:attrNameLst>
                                          <p:attrName>style.visibility</p:attrName>
                                        </p:attrNameLst>
                                      </p:cBhvr>
                                      <p:to>
                                        <p:strVal val="visible"/>
                                      </p:to>
                                    </p:set>
                                    <p:animEffect transition="in" filter="diamond(in)">
                                      <p:cBhvr>
                                        <p:cTn id="37" dur="2000"/>
                                        <p:tgtEl>
                                          <p:spTgt spid="225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0" presetClass="entr" presetSubtype="0" fill="hold" nodeType="clickEffect">
                                  <p:stCondLst>
                                    <p:cond delay="0"/>
                                  </p:stCondLst>
                                  <p:childTnLst>
                                    <p:set>
                                      <p:cBhvr>
                                        <p:cTn id="41" dur="1" fill="hold">
                                          <p:stCondLst>
                                            <p:cond delay="0"/>
                                          </p:stCondLst>
                                        </p:cTn>
                                        <p:tgtEl>
                                          <p:spTgt spid="22540"/>
                                        </p:tgtEl>
                                        <p:attrNameLst>
                                          <p:attrName>style.visibility</p:attrName>
                                        </p:attrNameLst>
                                      </p:cBhvr>
                                      <p:to>
                                        <p:strVal val="visible"/>
                                      </p:to>
                                    </p:set>
                                    <p:animEffect transition="in" filter="fade">
                                      <p:cBhvr>
                                        <p:cTn id="42" dur="800" decel="100000"/>
                                        <p:tgtEl>
                                          <p:spTgt spid="22540"/>
                                        </p:tgtEl>
                                      </p:cBhvr>
                                    </p:animEffect>
                                    <p:anim calcmode="lin" valueType="num">
                                      <p:cBhvr>
                                        <p:cTn id="43" dur="800" decel="100000" fill="hold"/>
                                        <p:tgtEl>
                                          <p:spTgt spid="22540"/>
                                        </p:tgtEl>
                                        <p:attrNameLst>
                                          <p:attrName>style.rotation</p:attrName>
                                        </p:attrNameLst>
                                      </p:cBhvr>
                                      <p:tavLst>
                                        <p:tav tm="0">
                                          <p:val>
                                            <p:fltVal val="-90"/>
                                          </p:val>
                                        </p:tav>
                                        <p:tav tm="100000">
                                          <p:val>
                                            <p:fltVal val="0"/>
                                          </p:val>
                                        </p:tav>
                                      </p:tavLst>
                                    </p:anim>
                                    <p:anim calcmode="lin" valueType="num">
                                      <p:cBhvr>
                                        <p:cTn id="44" dur="800" decel="100000" fill="hold"/>
                                        <p:tgtEl>
                                          <p:spTgt spid="22540"/>
                                        </p:tgtEl>
                                        <p:attrNameLst>
                                          <p:attrName>ppt_x</p:attrName>
                                        </p:attrNameLst>
                                      </p:cBhvr>
                                      <p:tavLst>
                                        <p:tav tm="0">
                                          <p:val>
                                            <p:strVal val="#ppt_x+0.4"/>
                                          </p:val>
                                        </p:tav>
                                        <p:tav tm="100000">
                                          <p:val>
                                            <p:strVal val="#ppt_x-0.05"/>
                                          </p:val>
                                        </p:tav>
                                      </p:tavLst>
                                    </p:anim>
                                    <p:anim calcmode="lin" valueType="num">
                                      <p:cBhvr>
                                        <p:cTn id="45" dur="800" decel="100000" fill="hold"/>
                                        <p:tgtEl>
                                          <p:spTgt spid="22540"/>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22540"/>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22540"/>
                                        </p:tgtEl>
                                        <p:attrNameLst>
                                          <p:attrName>ppt_y</p:attrName>
                                        </p:attrNameLst>
                                      </p:cBhvr>
                                      <p:tavLst>
                                        <p:tav tm="0">
                                          <p:val>
                                            <p:strVal val="#ppt_y+0.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22533"/>
                                        </p:tgtEl>
                                        <p:attrNameLst>
                                          <p:attrName>style.visibility</p:attrName>
                                        </p:attrNameLst>
                                      </p:cBhvr>
                                      <p:to>
                                        <p:strVal val="visible"/>
                                      </p:to>
                                    </p:set>
                                    <p:animEffect transition="in" filter="diamond(in)">
                                      <p:cBhvr>
                                        <p:cTn id="52" dur="2000"/>
                                        <p:tgtEl>
                                          <p:spTgt spid="2253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nodeType="clickEffect">
                                  <p:stCondLst>
                                    <p:cond delay="0"/>
                                  </p:stCondLst>
                                  <p:childTnLst>
                                    <p:set>
                                      <p:cBhvr>
                                        <p:cTn id="56" dur="1" fill="hold">
                                          <p:stCondLst>
                                            <p:cond delay="0"/>
                                          </p:stCondLst>
                                        </p:cTn>
                                        <p:tgtEl>
                                          <p:spTgt spid="22542"/>
                                        </p:tgtEl>
                                        <p:attrNameLst>
                                          <p:attrName>style.visibility</p:attrName>
                                        </p:attrNameLst>
                                      </p:cBhvr>
                                      <p:to>
                                        <p:strVal val="visible"/>
                                      </p:to>
                                    </p:set>
                                    <p:animEffect transition="in" filter="fade">
                                      <p:cBhvr>
                                        <p:cTn id="57" dur="800" decel="100000"/>
                                        <p:tgtEl>
                                          <p:spTgt spid="22542"/>
                                        </p:tgtEl>
                                      </p:cBhvr>
                                    </p:animEffect>
                                    <p:anim calcmode="lin" valueType="num">
                                      <p:cBhvr>
                                        <p:cTn id="58" dur="800" decel="100000" fill="hold"/>
                                        <p:tgtEl>
                                          <p:spTgt spid="22542"/>
                                        </p:tgtEl>
                                        <p:attrNameLst>
                                          <p:attrName>style.rotation</p:attrName>
                                        </p:attrNameLst>
                                      </p:cBhvr>
                                      <p:tavLst>
                                        <p:tav tm="0">
                                          <p:val>
                                            <p:fltVal val="-90"/>
                                          </p:val>
                                        </p:tav>
                                        <p:tav tm="100000">
                                          <p:val>
                                            <p:fltVal val="0"/>
                                          </p:val>
                                        </p:tav>
                                      </p:tavLst>
                                    </p:anim>
                                    <p:anim calcmode="lin" valueType="num">
                                      <p:cBhvr>
                                        <p:cTn id="59" dur="800" decel="100000" fill="hold"/>
                                        <p:tgtEl>
                                          <p:spTgt spid="22542"/>
                                        </p:tgtEl>
                                        <p:attrNameLst>
                                          <p:attrName>ppt_x</p:attrName>
                                        </p:attrNameLst>
                                      </p:cBhvr>
                                      <p:tavLst>
                                        <p:tav tm="0">
                                          <p:val>
                                            <p:strVal val="#ppt_x+0.4"/>
                                          </p:val>
                                        </p:tav>
                                        <p:tav tm="100000">
                                          <p:val>
                                            <p:strVal val="#ppt_x-0.05"/>
                                          </p:val>
                                        </p:tav>
                                      </p:tavLst>
                                    </p:anim>
                                    <p:anim calcmode="lin" valueType="num">
                                      <p:cBhvr>
                                        <p:cTn id="60" dur="800" decel="100000" fill="hold"/>
                                        <p:tgtEl>
                                          <p:spTgt spid="22542"/>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22542"/>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22542"/>
                                        </p:tgtEl>
                                        <p:attrNameLst>
                                          <p:attrName>ppt_y</p:attrName>
                                        </p:attrNameLst>
                                      </p:cBhvr>
                                      <p:tavLst>
                                        <p:tav tm="0">
                                          <p:val>
                                            <p:strVal val="#ppt_y+0.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22538"/>
                                        </p:tgtEl>
                                        <p:attrNameLst>
                                          <p:attrName>style.visibility</p:attrName>
                                        </p:attrNameLst>
                                      </p:cBhvr>
                                      <p:to>
                                        <p:strVal val="visible"/>
                                      </p:to>
                                    </p:set>
                                    <p:animEffect transition="in" filter="diamond(in)">
                                      <p:cBhvr>
                                        <p:cTn id="67" dur="2000"/>
                                        <p:tgtEl>
                                          <p:spTgt spid="2253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0" presetClass="entr" presetSubtype="0" fill="hold" nodeType="clickEffect">
                                  <p:stCondLst>
                                    <p:cond delay="0"/>
                                  </p:stCondLst>
                                  <p:childTnLst>
                                    <p:set>
                                      <p:cBhvr>
                                        <p:cTn id="71" dur="1" fill="hold">
                                          <p:stCondLst>
                                            <p:cond delay="0"/>
                                          </p:stCondLst>
                                        </p:cTn>
                                        <p:tgtEl>
                                          <p:spTgt spid="22541"/>
                                        </p:tgtEl>
                                        <p:attrNameLst>
                                          <p:attrName>style.visibility</p:attrName>
                                        </p:attrNameLst>
                                      </p:cBhvr>
                                      <p:to>
                                        <p:strVal val="visible"/>
                                      </p:to>
                                    </p:set>
                                    <p:animEffect transition="in" filter="fade">
                                      <p:cBhvr>
                                        <p:cTn id="72" dur="800" decel="100000"/>
                                        <p:tgtEl>
                                          <p:spTgt spid="22541"/>
                                        </p:tgtEl>
                                      </p:cBhvr>
                                    </p:animEffect>
                                    <p:anim calcmode="lin" valueType="num">
                                      <p:cBhvr>
                                        <p:cTn id="73" dur="800" decel="100000" fill="hold"/>
                                        <p:tgtEl>
                                          <p:spTgt spid="22541"/>
                                        </p:tgtEl>
                                        <p:attrNameLst>
                                          <p:attrName>style.rotation</p:attrName>
                                        </p:attrNameLst>
                                      </p:cBhvr>
                                      <p:tavLst>
                                        <p:tav tm="0">
                                          <p:val>
                                            <p:fltVal val="-90"/>
                                          </p:val>
                                        </p:tav>
                                        <p:tav tm="100000">
                                          <p:val>
                                            <p:fltVal val="0"/>
                                          </p:val>
                                        </p:tav>
                                      </p:tavLst>
                                    </p:anim>
                                    <p:anim calcmode="lin" valueType="num">
                                      <p:cBhvr>
                                        <p:cTn id="74" dur="800" decel="100000" fill="hold"/>
                                        <p:tgtEl>
                                          <p:spTgt spid="22541"/>
                                        </p:tgtEl>
                                        <p:attrNameLst>
                                          <p:attrName>ppt_x</p:attrName>
                                        </p:attrNameLst>
                                      </p:cBhvr>
                                      <p:tavLst>
                                        <p:tav tm="0">
                                          <p:val>
                                            <p:strVal val="#ppt_x+0.4"/>
                                          </p:val>
                                        </p:tav>
                                        <p:tav tm="100000">
                                          <p:val>
                                            <p:strVal val="#ppt_x-0.05"/>
                                          </p:val>
                                        </p:tav>
                                      </p:tavLst>
                                    </p:anim>
                                    <p:anim calcmode="lin" valueType="num">
                                      <p:cBhvr>
                                        <p:cTn id="75" dur="800" decel="100000" fill="hold"/>
                                        <p:tgtEl>
                                          <p:spTgt spid="22541"/>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22541"/>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22541"/>
                                        </p:tgtEl>
                                        <p:attrNameLst>
                                          <p:attrName>ppt_y</p:attrName>
                                        </p:attrNameLst>
                                      </p:cBhvr>
                                      <p:tavLst>
                                        <p:tav tm="0">
                                          <p:val>
                                            <p:strVal val="#ppt_y+0.1"/>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8" presetClass="entr" presetSubtype="16" fill="hold" grpId="0" nodeType="clickEffect">
                                  <p:stCondLst>
                                    <p:cond delay="0"/>
                                  </p:stCondLst>
                                  <p:childTnLst>
                                    <p:set>
                                      <p:cBhvr>
                                        <p:cTn id="81" dur="1" fill="hold">
                                          <p:stCondLst>
                                            <p:cond delay="0"/>
                                          </p:stCondLst>
                                        </p:cTn>
                                        <p:tgtEl>
                                          <p:spTgt spid="22534"/>
                                        </p:tgtEl>
                                        <p:attrNameLst>
                                          <p:attrName>style.visibility</p:attrName>
                                        </p:attrNameLst>
                                      </p:cBhvr>
                                      <p:to>
                                        <p:strVal val="visible"/>
                                      </p:to>
                                    </p:set>
                                    <p:animEffect transition="in" filter="diamond(in)">
                                      <p:cBhvr>
                                        <p:cTn id="82" dur="2000"/>
                                        <p:tgtEl>
                                          <p:spTgt spid="2253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0" presetClass="entr" presetSubtype="0" fill="hold" nodeType="clickEffect">
                                  <p:stCondLst>
                                    <p:cond delay="0"/>
                                  </p:stCondLst>
                                  <p:childTnLst>
                                    <p:set>
                                      <p:cBhvr>
                                        <p:cTn id="86" dur="1" fill="hold">
                                          <p:stCondLst>
                                            <p:cond delay="0"/>
                                          </p:stCondLst>
                                        </p:cTn>
                                        <p:tgtEl>
                                          <p:spTgt spid="22544"/>
                                        </p:tgtEl>
                                        <p:attrNameLst>
                                          <p:attrName>style.visibility</p:attrName>
                                        </p:attrNameLst>
                                      </p:cBhvr>
                                      <p:to>
                                        <p:strVal val="visible"/>
                                      </p:to>
                                    </p:set>
                                    <p:animEffect transition="in" filter="fade">
                                      <p:cBhvr>
                                        <p:cTn id="87" dur="800" decel="100000"/>
                                        <p:tgtEl>
                                          <p:spTgt spid="22544"/>
                                        </p:tgtEl>
                                      </p:cBhvr>
                                    </p:animEffect>
                                    <p:anim calcmode="lin" valueType="num">
                                      <p:cBhvr>
                                        <p:cTn id="88" dur="800" decel="100000" fill="hold"/>
                                        <p:tgtEl>
                                          <p:spTgt spid="22544"/>
                                        </p:tgtEl>
                                        <p:attrNameLst>
                                          <p:attrName>style.rotation</p:attrName>
                                        </p:attrNameLst>
                                      </p:cBhvr>
                                      <p:tavLst>
                                        <p:tav tm="0">
                                          <p:val>
                                            <p:fltVal val="-90"/>
                                          </p:val>
                                        </p:tav>
                                        <p:tav tm="100000">
                                          <p:val>
                                            <p:fltVal val="0"/>
                                          </p:val>
                                        </p:tav>
                                      </p:tavLst>
                                    </p:anim>
                                    <p:anim calcmode="lin" valueType="num">
                                      <p:cBhvr>
                                        <p:cTn id="89" dur="800" decel="100000" fill="hold"/>
                                        <p:tgtEl>
                                          <p:spTgt spid="22544"/>
                                        </p:tgtEl>
                                        <p:attrNameLst>
                                          <p:attrName>ppt_x</p:attrName>
                                        </p:attrNameLst>
                                      </p:cBhvr>
                                      <p:tavLst>
                                        <p:tav tm="0">
                                          <p:val>
                                            <p:strVal val="#ppt_x+0.4"/>
                                          </p:val>
                                        </p:tav>
                                        <p:tav tm="100000">
                                          <p:val>
                                            <p:strVal val="#ppt_x-0.05"/>
                                          </p:val>
                                        </p:tav>
                                      </p:tavLst>
                                    </p:anim>
                                    <p:anim calcmode="lin" valueType="num">
                                      <p:cBhvr>
                                        <p:cTn id="90" dur="800" decel="100000" fill="hold"/>
                                        <p:tgtEl>
                                          <p:spTgt spid="22544"/>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22544"/>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22544"/>
                                        </p:tgtEl>
                                        <p:attrNameLst>
                                          <p:attrName>ppt_y</p:attrName>
                                        </p:attrNameLst>
                                      </p:cBhvr>
                                      <p:tavLst>
                                        <p:tav tm="0">
                                          <p:val>
                                            <p:strVal val="#ppt_y+0.1"/>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30" presetClass="entr" presetSubtype="0" fill="hold" grpId="0" nodeType="clickEffect">
                                  <p:stCondLst>
                                    <p:cond delay="0"/>
                                  </p:stCondLst>
                                  <p:childTnLst>
                                    <p:set>
                                      <p:cBhvr>
                                        <p:cTn id="96" dur="1" fill="hold">
                                          <p:stCondLst>
                                            <p:cond delay="0"/>
                                          </p:stCondLst>
                                        </p:cTn>
                                        <p:tgtEl>
                                          <p:spTgt spid="22535"/>
                                        </p:tgtEl>
                                        <p:attrNameLst>
                                          <p:attrName>style.visibility</p:attrName>
                                        </p:attrNameLst>
                                      </p:cBhvr>
                                      <p:to>
                                        <p:strVal val="visible"/>
                                      </p:to>
                                    </p:set>
                                    <p:animEffect transition="in" filter="fade">
                                      <p:cBhvr>
                                        <p:cTn id="97" dur="800" decel="100000"/>
                                        <p:tgtEl>
                                          <p:spTgt spid="22535"/>
                                        </p:tgtEl>
                                      </p:cBhvr>
                                    </p:animEffect>
                                    <p:anim calcmode="lin" valueType="num">
                                      <p:cBhvr>
                                        <p:cTn id="98" dur="800" decel="100000" fill="hold"/>
                                        <p:tgtEl>
                                          <p:spTgt spid="22535"/>
                                        </p:tgtEl>
                                        <p:attrNameLst>
                                          <p:attrName>style.rotation</p:attrName>
                                        </p:attrNameLst>
                                      </p:cBhvr>
                                      <p:tavLst>
                                        <p:tav tm="0">
                                          <p:val>
                                            <p:fltVal val="-90"/>
                                          </p:val>
                                        </p:tav>
                                        <p:tav tm="100000">
                                          <p:val>
                                            <p:fltVal val="0"/>
                                          </p:val>
                                        </p:tav>
                                      </p:tavLst>
                                    </p:anim>
                                    <p:anim calcmode="lin" valueType="num">
                                      <p:cBhvr>
                                        <p:cTn id="99" dur="800" decel="100000" fill="hold"/>
                                        <p:tgtEl>
                                          <p:spTgt spid="22535"/>
                                        </p:tgtEl>
                                        <p:attrNameLst>
                                          <p:attrName>ppt_x</p:attrName>
                                        </p:attrNameLst>
                                      </p:cBhvr>
                                      <p:tavLst>
                                        <p:tav tm="0">
                                          <p:val>
                                            <p:strVal val="#ppt_x+0.4"/>
                                          </p:val>
                                        </p:tav>
                                        <p:tav tm="100000">
                                          <p:val>
                                            <p:strVal val="#ppt_x-0.05"/>
                                          </p:val>
                                        </p:tav>
                                      </p:tavLst>
                                    </p:anim>
                                    <p:anim calcmode="lin" valueType="num">
                                      <p:cBhvr>
                                        <p:cTn id="100" dur="800" decel="100000" fill="hold"/>
                                        <p:tgtEl>
                                          <p:spTgt spid="22535"/>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22535"/>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22535"/>
                                        </p:tgtEl>
                                        <p:attrNameLst>
                                          <p:attrName>ppt_y</p:attrName>
                                        </p:attrNameLst>
                                      </p:cBhvr>
                                      <p:tavLst>
                                        <p:tav tm="0">
                                          <p:val>
                                            <p:strVal val="#ppt_y+0.1"/>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0" presetClass="entr" presetSubtype="0" fill="hold" nodeType="clickEffect">
                                  <p:stCondLst>
                                    <p:cond delay="0"/>
                                  </p:stCondLst>
                                  <p:childTnLst>
                                    <p:set>
                                      <p:cBhvr>
                                        <p:cTn id="106" dur="1" fill="hold">
                                          <p:stCondLst>
                                            <p:cond delay="0"/>
                                          </p:stCondLst>
                                        </p:cTn>
                                        <p:tgtEl>
                                          <p:spTgt spid="22545"/>
                                        </p:tgtEl>
                                        <p:attrNameLst>
                                          <p:attrName>style.visibility</p:attrName>
                                        </p:attrNameLst>
                                      </p:cBhvr>
                                      <p:to>
                                        <p:strVal val="visible"/>
                                      </p:to>
                                    </p:set>
                                    <p:animEffect transition="in" filter="fade">
                                      <p:cBhvr>
                                        <p:cTn id="107" dur="800" decel="100000"/>
                                        <p:tgtEl>
                                          <p:spTgt spid="22545"/>
                                        </p:tgtEl>
                                      </p:cBhvr>
                                    </p:animEffect>
                                    <p:anim calcmode="lin" valueType="num">
                                      <p:cBhvr>
                                        <p:cTn id="108" dur="800" decel="100000" fill="hold"/>
                                        <p:tgtEl>
                                          <p:spTgt spid="22545"/>
                                        </p:tgtEl>
                                        <p:attrNameLst>
                                          <p:attrName>style.rotation</p:attrName>
                                        </p:attrNameLst>
                                      </p:cBhvr>
                                      <p:tavLst>
                                        <p:tav tm="0">
                                          <p:val>
                                            <p:fltVal val="-90"/>
                                          </p:val>
                                        </p:tav>
                                        <p:tav tm="100000">
                                          <p:val>
                                            <p:fltVal val="0"/>
                                          </p:val>
                                        </p:tav>
                                      </p:tavLst>
                                    </p:anim>
                                    <p:anim calcmode="lin" valueType="num">
                                      <p:cBhvr>
                                        <p:cTn id="109" dur="800" decel="100000" fill="hold"/>
                                        <p:tgtEl>
                                          <p:spTgt spid="22545"/>
                                        </p:tgtEl>
                                        <p:attrNameLst>
                                          <p:attrName>ppt_x</p:attrName>
                                        </p:attrNameLst>
                                      </p:cBhvr>
                                      <p:tavLst>
                                        <p:tav tm="0">
                                          <p:val>
                                            <p:strVal val="#ppt_x+0.4"/>
                                          </p:val>
                                        </p:tav>
                                        <p:tav tm="100000">
                                          <p:val>
                                            <p:strVal val="#ppt_x-0.05"/>
                                          </p:val>
                                        </p:tav>
                                      </p:tavLst>
                                    </p:anim>
                                    <p:anim calcmode="lin" valueType="num">
                                      <p:cBhvr>
                                        <p:cTn id="110" dur="800" decel="100000" fill="hold"/>
                                        <p:tgtEl>
                                          <p:spTgt spid="22545"/>
                                        </p:tgtEl>
                                        <p:attrNameLst>
                                          <p:attrName>ppt_y</p:attrName>
                                        </p:attrNameLst>
                                      </p:cBhvr>
                                      <p:tavLst>
                                        <p:tav tm="0">
                                          <p:val>
                                            <p:strVal val="#ppt_y-0.4"/>
                                          </p:val>
                                        </p:tav>
                                        <p:tav tm="100000">
                                          <p:val>
                                            <p:strVal val="#ppt_y+0.1"/>
                                          </p:val>
                                        </p:tav>
                                      </p:tavLst>
                                    </p:anim>
                                    <p:anim calcmode="lin" valueType="num">
                                      <p:cBhvr>
                                        <p:cTn id="111" dur="200" accel="100000" fill="hold">
                                          <p:stCondLst>
                                            <p:cond delay="800"/>
                                          </p:stCondLst>
                                        </p:cTn>
                                        <p:tgtEl>
                                          <p:spTgt spid="22545"/>
                                        </p:tgtEl>
                                        <p:attrNameLst>
                                          <p:attrName>ppt_x</p:attrName>
                                        </p:attrNameLst>
                                      </p:cBhvr>
                                      <p:tavLst>
                                        <p:tav tm="0">
                                          <p:val>
                                            <p:strVal val="#ppt_x-0.05"/>
                                          </p:val>
                                        </p:tav>
                                        <p:tav tm="100000">
                                          <p:val>
                                            <p:strVal val="#ppt_x"/>
                                          </p:val>
                                        </p:tav>
                                      </p:tavLst>
                                    </p:anim>
                                    <p:anim calcmode="lin" valueType="num">
                                      <p:cBhvr>
                                        <p:cTn id="112" dur="200" accel="100000" fill="hold">
                                          <p:stCondLst>
                                            <p:cond delay="800"/>
                                          </p:stCondLst>
                                        </p:cTn>
                                        <p:tgtEl>
                                          <p:spTgt spid="22545"/>
                                        </p:tgtEl>
                                        <p:attrNameLst>
                                          <p:attrName>ppt_y</p:attrName>
                                        </p:attrNameLst>
                                      </p:cBhvr>
                                      <p:tavLst>
                                        <p:tav tm="0">
                                          <p:val>
                                            <p:strVal val="#ppt_y+0.1"/>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8" presetClass="entr" presetSubtype="16" fill="hold" grpId="0" nodeType="clickEffect">
                                  <p:stCondLst>
                                    <p:cond delay="0"/>
                                  </p:stCondLst>
                                  <p:childTnLst>
                                    <p:set>
                                      <p:cBhvr>
                                        <p:cTn id="116" dur="1" fill="hold">
                                          <p:stCondLst>
                                            <p:cond delay="0"/>
                                          </p:stCondLst>
                                        </p:cTn>
                                        <p:tgtEl>
                                          <p:spTgt spid="22536"/>
                                        </p:tgtEl>
                                        <p:attrNameLst>
                                          <p:attrName>style.visibility</p:attrName>
                                        </p:attrNameLst>
                                      </p:cBhvr>
                                      <p:to>
                                        <p:strVal val="visible"/>
                                      </p:to>
                                    </p:set>
                                    <p:animEffect transition="in" filter="diamond(in)">
                                      <p:cBhvr>
                                        <p:cTn id="117" dur="2000"/>
                                        <p:tgtEl>
                                          <p:spTgt spid="22536"/>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0" presetClass="entr" presetSubtype="0" fill="hold" nodeType="clickEffect">
                                  <p:stCondLst>
                                    <p:cond delay="0"/>
                                  </p:stCondLst>
                                  <p:childTnLst>
                                    <p:set>
                                      <p:cBhvr>
                                        <p:cTn id="121" dur="1" fill="hold">
                                          <p:stCondLst>
                                            <p:cond delay="0"/>
                                          </p:stCondLst>
                                        </p:cTn>
                                        <p:tgtEl>
                                          <p:spTgt spid="22546"/>
                                        </p:tgtEl>
                                        <p:attrNameLst>
                                          <p:attrName>style.visibility</p:attrName>
                                        </p:attrNameLst>
                                      </p:cBhvr>
                                      <p:to>
                                        <p:strVal val="visible"/>
                                      </p:to>
                                    </p:set>
                                    <p:animEffect transition="in" filter="fade">
                                      <p:cBhvr>
                                        <p:cTn id="122" dur="800" decel="100000"/>
                                        <p:tgtEl>
                                          <p:spTgt spid="22546"/>
                                        </p:tgtEl>
                                      </p:cBhvr>
                                    </p:animEffect>
                                    <p:anim calcmode="lin" valueType="num">
                                      <p:cBhvr>
                                        <p:cTn id="123" dur="800" decel="100000" fill="hold"/>
                                        <p:tgtEl>
                                          <p:spTgt spid="22546"/>
                                        </p:tgtEl>
                                        <p:attrNameLst>
                                          <p:attrName>style.rotation</p:attrName>
                                        </p:attrNameLst>
                                      </p:cBhvr>
                                      <p:tavLst>
                                        <p:tav tm="0">
                                          <p:val>
                                            <p:fltVal val="-90"/>
                                          </p:val>
                                        </p:tav>
                                        <p:tav tm="100000">
                                          <p:val>
                                            <p:fltVal val="0"/>
                                          </p:val>
                                        </p:tav>
                                      </p:tavLst>
                                    </p:anim>
                                    <p:anim calcmode="lin" valueType="num">
                                      <p:cBhvr>
                                        <p:cTn id="124" dur="800" decel="100000" fill="hold"/>
                                        <p:tgtEl>
                                          <p:spTgt spid="22546"/>
                                        </p:tgtEl>
                                        <p:attrNameLst>
                                          <p:attrName>ppt_x</p:attrName>
                                        </p:attrNameLst>
                                      </p:cBhvr>
                                      <p:tavLst>
                                        <p:tav tm="0">
                                          <p:val>
                                            <p:strVal val="#ppt_x+0.4"/>
                                          </p:val>
                                        </p:tav>
                                        <p:tav tm="100000">
                                          <p:val>
                                            <p:strVal val="#ppt_x-0.05"/>
                                          </p:val>
                                        </p:tav>
                                      </p:tavLst>
                                    </p:anim>
                                    <p:anim calcmode="lin" valueType="num">
                                      <p:cBhvr>
                                        <p:cTn id="125" dur="800" decel="100000" fill="hold"/>
                                        <p:tgtEl>
                                          <p:spTgt spid="22546"/>
                                        </p:tgtEl>
                                        <p:attrNameLst>
                                          <p:attrName>ppt_y</p:attrName>
                                        </p:attrNameLst>
                                      </p:cBhvr>
                                      <p:tavLst>
                                        <p:tav tm="0">
                                          <p:val>
                                            <p:strVal val="#ppt_y-0.4"/>
                                          </p:val>
                                        </p:tav>
                                        <p:tav tm="100000">
                                          <p:val>
                                            <p:strVal val="#ppt_y+0.1"/>
                                          </p:val>
                                        </p:tav>
                                      </p:tavLst>
                                    </p:anim>
                                    <p:anim calcmode="lin" valueType="num">
                                      <p:cBhvr>
                                        <p:cTn id="126" dur="200" accel="100000" fill="hold">
                                          <p:stCondLst>
                                            <p:cond delay="800"/>
                                          </p:stCondLst>
                                        </p:cTn>
                                        <p:tgtEl>
                                          <p:spTgt spid="22546"/>
                                        </p:tgtEl>
                                        <p:attrNameLst>
                                          <p:attrName>ppt_x</p:attrName>
                                        </p:attrNameLst>
                                      </p:cBhvr>
                                      <p:tavLst>
                                        <p:tav tm="0">
                                          <p:val>
                                            <p:strVal val="#ppt_x-0.05"/>
                                          </p:val>
                                        </p:tav>
                                        <p:tav tm="100000">
                                          <p:val>
                                            <p:strVal val="#ppt_x"/>
                                          </p:val>
                                        </p:tav>
                                      </p:tavLst>
                                    </p:anim>
                                    <p:anim calcmode="lin" valueType="num">
                                      <p:cBhvr>
                                        <p:cTn id="127" dur="200" accel="100000" fill="hold">
                                          <p:stCondLst>
                                            <p:cond delay="800"/>
                                          </p:stCondLst>
                                        </p:cTn>
                                        <p:tgtEl>
                                          <p:spTgt spid="22546"/>
                                        </p:tgtEl>
                                        <p:attrNameLst>
                                          <p:attrName>ppt_y</p:attrName>
                                        </p:attrNameLst>
                                      </p:cBhvr>
                                      <p:tavLst>
                                        <p:tav tm="0">
                                          <p:val>
                                            <p:strVal val="#ppt_y+0.1"/>
                                          </p:val>
                                        </p:tav>
                                        <p:tav tm="100000">
                                          <p:val>
                                            <p:strVal val="#ppt_y"/>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8" presetClass="entr" presetSubtype="16" fill="hold" grpId="0" nodeType="clickEffect">
                                  <p:stCondLst>
                                    <p:cond delay="0"/>
                                  </p:stCondLst>
                                  <p:childTnLst>
                                    <p:set>
                                      <p:cBhvr>
                                        <p:cTn id="131" dur="1" fill="hold">
                                          <p:stCondLst>
                                            <p:cond delay="0"/>
                                          </p:stCondLst>
                                        </p:cTn>
                                        <p:tgtEl>
                                          <p:spTgt spid="22537"/>
                                        </p:tgtEl>
                                        <p:attrNameLst>
                                          <p:attrName>style.visibility</p:attrName>
                                        </p:attrNameLst>
                                      </p:cBhvr>
                                      <p:to>
                                        <p:strVal val="visible"/>
                                      </p:to>
                                    </p:set>
                                    <p:animEffect transition="in" filter="diamond(in)">
                                      <p:cBhvr>
                                        <p:cTn id="132" dur="2000"/>
                                        <p:tgtEl>
                                          <p:spTgt spid="22537"/>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30" presetClass="entr" presetSubtype="0" fill="hold" nodeType="clickEffect">
                                  <p:stCondLst>
                                    <p:cond delay="0"/>
                                  </p:stCondLst>
                                  <p:childTnLst>
                                    <p:set>
                                      <p:cBhvr>
                                        <p:cTn id="136" dur="1" fill="hold">
                                          <p:stCondLst>
                                            <p:cond delay="0"/>
                                          </p:stCondLst>
                                        </p:cTn>
                                        <p:tgtEl>
                                          <p:spTgt spid="22547"/>
                                        </p:tgtEl>
                                        <p:attrNameLst>
                                          <p:attrName>style.visibility</p:attrName>
                                        </p:attrNameLst>
                                      </p:cBhvr>
                                      <p:to>
                                        <p:strVal val="visible"/>
                                      </p:to>
                                    </p:set>
                                    <p:animEffect transition="in" filter="fade">
                                      <p:cBhvr>
                                        <p:cTn id="137" dur="800" decel="100000"/>
                                        <p:tgtEl>
                                          <p:spTgt spid="22547"/>
                                        </p:tgtEl>
                                      </p:cBhvr>
                                    </p:animEffect>
                                    <p:anim calcmode="lin" valueType="num">
                                      <p:cBhvr>
                                        <p:cTn id="138" dur="800" decel="100000" fill="hold"/>
                                        <p:tgtEl>
                                          <p:spTgt spid="22547"/>
                                        </p:tgtEl>
                                        <p:attrNameLst>
                                          <p:attrName>style.rotation</p:attrName>
                                        </p:attrNameLst>
                                      </p:cBhvr>
                                      <p:tavLst>
                                        <p:tav tm="0">
                                          <p:val>
                                            <p:fltVal val="-90"/>
                                          </p:val>
                                        </p:tav>
                                        <p:tav tm="100000">
                                          <p:val>
                                            <p:fltVal val="0"/>
                                          </p:val>
                                        </p:tav>
                                      </p:tavLst>
                                    </p:anim>
                                    <p:anim calcmode="lin" valueType="num">
                                      <p:cBhvr>
                                        <p:cTn id="139" dur="800" decel="100000" fill="hold"/>
                                        <p:tgtEl>
                                          <p:spTgt spid="22547"/>
                                        </p:tgtEl>
                                        <p:attrNameLst>
                                          <p:attrName>ppt_x</p:attrName>
                                        </p:attrNameLst>
                                      </p:cBhvr>
                                      <p:tavLst>
                                        <p:tav tm="0">
                                          <p:val>
                                            <p:strVal val="#ppt_x+0.4"/>
                                          </p:val>
                                        </p:tav>
                                        <p:tav tm="100000">
                                          <p:val>
                                            <p:strVal val="#ppt_x-0.05"/>
                                          </p:val>
                                        </p:tav>
                                      </p:tavLst>
                                    </p:anim>
                                    <p:anim calcmode="lin" valueType="num">
                                      <p:cBhvr>
                                        <p:cTn id="140" dur="800" decel="100000" fill="hold"/>
                                        <p:tgtEl>
                                          <p:spTgt spid="22547"/>
                                        </p:tgtEl>
                                        <p:attrNameLst>
                                          <p:attrName>ppt_y</p:attrName>
                                        </p:attrNameLst>
                                      </p:cBhvr>
                                      <p:tavLst>
                                        <p:tav tm="0">
                                          <p:val>
                                            <p:strVal val="#ppt_y-0.4"/>
                                          </p:val>
                                        </p:tav>
                                        <p:tav tm="100000">
                                          <p:val>
                                            <p:strVal val="#ppt_y+0.1"/>
                                          </p:val>
                                        </p:tav>
                                      </p:tavLst>
                                    </p:anim>
                                    <p:anim calcmode="lin" valueType="num">
                                      <p:cBhvr>
                                        <p:cTn id="141" dur="200" accel="100000" fill="hold">
                                          <p:stCondLst>
                                            <p:cond delay="800"/>
                                          </p:stCondLst>
                                        </p:cTn>
                                        <p:tgtEl>
                                          <p:spTgt spid="22547"/>
                                        </p:tgtEl>
                                        <p:attrNameLst>
                                          <p:attrName>ppt_x</p:attrName>
                                        </p:attrNameLst>
                                      </p:cBhvr>
                                      <p:tavLst>
                                        <p:tav tm="0">
                                          <p:val>
                                            <p:strVal val="#ppt_x-0.05"/>
                                          </p:val>
                                        </p:tav>
                                        <p:tav tm="100000">
                                          <p:val>
                                            <p:strVal val="#ppt_x"/>
                                          </p:val>
                                        </p:tav>
                                      </p:tavLst>
                                    </p:anim>
                                    <p:anim calcmode="lin" valueType="num">
                                      <p:cBhvr>
                                        <p:cTn id="142" dur="200" accel="100000" fill="hold">
                                          <p:stCondLst>
                                            <p:cond delay="800"/>
                                          </p:stCondLst>
                                        </p:cTn>
                                        <p:tgtEl>
                                          <p:spTgt spid="22547"/>
                                        </p:tgtEl>
                                        <p:attrNameLst>
                                          <p:attrName>ppt_y</p:attrName>
                                        </p:attrNameLst>
                                      </p:cBhvr>
                                      <p:tavLst>
                                        <p:tav tm="0">
                                          <p:val>
                                            <p:strVal val="#ppt_y+0.1"/>
                                          </p:val>
                                        </p:tav>
                                        <p:tav tm="100000">
                                          <p:val>
                                            <p:strVal val="#ppt_y"/>
                                          </p:val>
                                        </p:tav>
                                      </p:tavLst>
                                    </p:anim>
                                  </p:childTnLst>
                                </p:cTn>
                              </p:par>
                              <p:par>
                                <p:cTn id="143" presetID="30" presetClass="entr" presetSubtype="0" fill="hold" nodeType="withEffect">
                                  <p:stCondLst>
                                    <p:cond delay="0"/>
                                  </p:stCondLst>
                                  <p:childTnLst>
                                    <p:set>
                                      <p:cBhvr>
                                        <p:cTn id="144" dur="1" fill="hold">
                                          <p:stCondLst>
                                            <p:cond delay="0"/>
                                          </p:stCondLst>
                                        </p:cTn>
                                        <p:tgtEl>
                                          <p:spTgt spid="22549"/>
                                        </p:tgtEl>
                                        <p:attrNameLst>
                                          <p:attrName>style.visibility</p:attrName>
                                        </p:attrNameLst>
                                      </p:cBhvr>
                                      <p:to>
                                        <p:strVal val="visible"/>
                                      </p:to>
                                    </p:set>
                                    <p:animEffect transition="in" filter="fade">
                                      <p:cBhvr>
                                        <p:cTn id="145" dur="800" decel="100000"/>
                                        <p:tgtEl>
                                          <p:spTgt spid="22549"/>
                                        </p:tgtEl>
                                      </p:cBhvr>
                                    </p:animEffect>
                                    <p:anim calcmode="lin" valueType="num">
                                      <p:cBhvr>
                                        <p:cTn id="146" dur="800" decel="100000" fill="hold"/>
                                        <p:tgtEl>
                                          <p:spTgt spid="22549"/>
                                        </p:tgtEl>
                                        <p:attrNameLst>
                                          <p:attrName>style.rotation</p:attrName>
                                        </p:attrNameLst>
                                      </p:cBhvr>
                                      <p:tavLst>
                                        <p:tav tm="0">
                                          <p:val>
                                            <p:fltVal val="-90"/>
                                          </p:val>
                                        </p:tav>
                                        <p:tav tm="100000">
                                          <p:val>
                                            <p:fltVal val="0"/>
                                          </p:val>
                                        </p:tav>
                                      </p:tavLst>
                                    </p:anim>
                                    <p:anim calcmode="lin" valueType="num">
                                      <p:cBhvr>
                                        <p:cTn id="147" dur="800" decel="100000" fill="hold"/>
                                        <p:tgtEl>
                                          <p:spTgt spid="22549"/>
                                        </p:tgtEl>
                                        <p:attrNameLst>
                                          <p:attrName>ppt_x</p:attrName>
                                        </p:attrNameLst>
                                      </p:cBhvr>
                                      <p:tavLst>
                                        <p:tav tm="0">
                                          <p:val>
                                            <p:strVal val="#ppt_x+0.4"/>
                                          </p:val>
                                        </p:tav>
                                        <p:tav tm="100000">
                                          <p:val>
                                            <p:strVal val="#ppt_x-0.05"/>
                                          </p:val>
                                        </p:tav>
                                      </p:tavLst>
                                    </p:anim>
                                    <p:anim calcmode="lin" valueType="num">
                                      <p:cBhvr>
                                        <p:cTn id="148" dur="800" decel="100000" fill="hold"/>
                                        <p:tgtEl>
                                          <p:spTgt spid="22549"/>
                                        </p:tgtEl>
                                        <p:attrNameLst>
                                          <p:attrName>ppt_y</p:attrName>
                                        </p:attrNameLst>
                                      </p:cBhvr>
                                      <p:tavLst>
                                        <p:tav tm="0">
                                          <p:val>
                                            <p:strVal val="#ppt_y-0.4"/>
                                          </p:val>
                                        </p:tav>
                                        <p:tav tm="100000">
                                          <p:val>
                                            <p:strVal val="#ppt_y+0.1"/>
                                          </p:val>
                                        </p:tav>
                                      </p:tavLst>
                                    </p:anim>
                                    <p:anim calcmode="lin" valueType="num">
                                      <p:cBhvr>
                                        <p:cTn id="149" dur="200" accel="100000" fill="hold">
                                          <p:stCondLst>
                                            <p:cond delay="800"/>
                                          </p:stCondLst>
                                        </p:cTn>
                                        <p:tgtEl>
                                          <p:spTgt spid="22549"/>
                                        </p:tgtEl>
                                        <p:attrNameLst>
                                          <p:attrName>ppt_x</p:attrName>
                                        </p:attrNameLst>
                                      </p:cBhvr>
                                      <p:tavLst>
                                        <p:tav tm="0">
                                          <p:val>
                                            <p:strVal val="#ppt_x-0.05"/>
                                          </p:val>
                                        </p:tav>
                                        <p:tav tm="100000">
                                          <p:val>
                                            <p:strVal val="#ppt_x"/>
                                          </p:val>
                                        </p:tav>
                                      </p:tavLst>
                                    </p:anim>
                                    <p:anim calcmode="lin" valueType="num">
                                      <p:cBhvr>
                                        <p:cTn id="150" dur="200" accel="100000" fill="hold">
                                          <p:stCondLst>
                                            <p:cond delay="800"/>
                                          </p:stCondLst>
                                        </p:cTn>
                                        <p:tgtEl>
                                          <p:spTgt spid="22549"/>
                                        </p:tgtEl>
                                        <p:attrNameLst>
                                          <p:attrName>ppt_y</p:attrName>
                                        </p:attrNameLst>
                                      </p:cBhvr>
                                      <p:tavLst>
                                        <p:tav tm="0">
                                          <p:val>
                                            <p:strVal val="#ppt_y+0.1"/>
                                          </p:val>
                                        </p:tav>
                                        <p:tav tm="100000">
                                          <p:val>
                                            <p:strVal val="#ppt_y"/>
                                          </p:val>
                                        </p:tav>
                                      </p:tavLst>
                                    </p:anim>
                                  </p:childTnLst>
                                </p:cTn>
                              </p:par>
                              <p:par>
                                <p:cTn id="151" presetID="30" presetClass="entr" presetSubtype="0" fill="hold" nodeType="withEffect">
                                  <p:stCondLst>
                                    <p:cond delay="0"/>
                                  </p:stCondLst>
                                  <p:childTnLst>
                                    <p:set>
                                      <p:cBhvr>
                                        <p:cTn id="152" dur="1" fill="hold">
                                          <p:stCondLst>
                                            <p:cond delay="0"/>
                                          </p:stCondLst>
                                        </p:cTn>
                                        <p:tgtEl>
                                          <p:spTgt spid="22550"/>
                                        </p:tgtEl>
                                        <p:attrNameLst>
                                          <p:attrName>style.visibility</p:attrName>
                                        </p:attrNameLst>
                                      </p:cBhvr>
                                      <p:to>
                                        <p:strVal val="visible"/>
                                      </p:to>
                                    </p:set>
                                    <p:animEffect transition="in" filter="fade">
                                      <p:cBhvr>
                                        <p:cTn id="153" dur="800" decel="100000"/>
                                        <p:tgtEl>
                                          <p:spTgt spid="22550"/>
                                        </p:tgtEl>
                                      </p:cBhvr>
                                    </p:animEffect>
                                    <p:anim calcmode="lin" valueType="num">
                                      <p:cBhvr>
                                        <p:cTn id="154" dur="800" decel="100000" fill="hold"/>
                                        <p:tgtEl>
                                          <p:spTgt spid="22550"/>
                                        </p:tgtEl>
                                        <p:attrNameLst>
                                          <p:attrName>style.rotation</p:attrName>
                                        </p:attrNameLst>
                                      </p:cBhvr>
                                      <p:tavLst>
                                        <p:tav tm="0">
                                          <p:val>
                                            <p:fltVal val="-90"/>
                                          </p:val>
                                        </p:tav>
                                        <p:tav tm="100000">
                                          <p:val>
                                            <p:fltVal val="0"/>
                                          </p:val>
                                        </p:tav>
                                      </p:tavLst>
                                    </p:anim>
                                    <p:anim calcmode="lin" valueType="num">
                                      <p:cBhvr>
                                        <p:cTn id="155" dur="800" decel="100000" fill="hold"/>
                                        <p:tgtEl>
                                          <p:spTgt spid="22550"/>
                                        </p:tgtEl>
                                        <p:attrNameLst>
                                          <p:attrName>ppt_x</p:attrName>
                                        </p:attrNameLst>
                                      </p:cBhvr>
                                      <p:tavLst>
                                        <p:tav tm="0">
                                          <p:val>
                                            <p:strVal val="#ppt_x+0.4"/>
                                          </p:val>
                                        </p:tav>
                                        <p:tav tm="100000">
                                          <p:val>
                                            <p:strVal val="#ppt_x-0.05"/>
                                          </p:val>
                                        </p:tav>
                                      </p:tavLst>
                                    </p:anim>
                                    <p:anim calcmode="lin" valueType="num">
                                      <p:cBhvr>
                                        <p:cTn id="156" dur="800" decel="100000" fill="hold"/>
                                        <p:tgtEl>
                                          <p:spTgt spid="22550"/>
                                        </p:tgtEl>
                                        <p:attrNameLst>
                                          <p:attrName>ppt_y</p:attrName>
                                        </p:attrNameLst>
                                      </p:cBhvr>
                                      <p:tavLst>
                                        <p:tav tm="0">
                                          <p:val>
                                            <p:strVal val="#ppt_y-0.4"/>
                                          </p:val>
                                        </p:tav>
                                        <p:tav tm="100000">
                                          <p:val>
                                            <p:strVal val="#ppt_y+0.1"/>
                                          </p:val>
                                        </p:tav>
                                      </p:tavLst>
                                    </p:anim>
                                    <p:anim calcmode="lin" valueType="num">
                                      <p:cBhvr>
                                        <p:cTn id="157" dur="200" accel="100000" fill="hold">
                                          <p:stCondLst>
                                            <p:cond delay="800"/>
                                          </p:stCondLst>
                                        </p:cTn>
                                        <p:tgtEl>
                                          <p:spTgt spid="22550"/>
                                        </p:tgtEl>
                                        <p:attrNameLst>
                                          <p:attrName>ppt_x</p:attrName>
                                        </p:attrNameLst>
                                      </p:cBhvr>
                                      <p:tavLst>
                                        <p:tav tm="0">
                                          <p:val>
                                            <p:strVal val="#ppt_x-0.05"/>
                                          </p:val>
                                        </p:tav>
                                        <p:tav tm="100000">
                                          <p:val>
                                            <p:strVal val="#ppt_x"/>
                                          </p:val>
                                        </p:tav>
                                      </p:tavLst>
                                    </p:anim>
                                    <p:anim calcmode="lin" valueType="num">
                                      <p:cBhvr>
                                        <p:cTn id="158" dur="200" accel="100000" fill="hold">
                                          <p:stCondLst>
                                            <p:cond delay="800"/>
                                          </p:stCondLst>
                                        </p:cTn>
                                        <p:tgtEl>
                                          <p:spTgt spid="22550"/>
                                        </p:tgtEl>
                                        <p:attrNameLst>
                                          <p:attrName>ppt_y</p:attrName>
                                        </p:attrNameLst>
                                      </p:cBhvr>
                                      <p:tavLst>
                                        <p:tav tm="0">
                                          <p:val>
                                            <p:strVal val="#ppt_y+0.1"/>
                                          </p:val>
                                        </p:tav>
                                        <p:tav tm="100000">
                                          <p:val>
                                            <p:strVal val="#ppt_y"/>
                                          </p:val>
                                        </p:tav>
                                      </p:tavLst>
                                    </p:anim>
                                  </p:childTnLst>
                                </p:cTn>
                              </p:par>
                              <p:par>
                                <p:cTn id="159" presetID="30" presetClass="entr" presetSubtype="0" fill="hold" nodeType="withEffect">
                                  <p:stCondLst>
                                    <p:cond delay="0"/>
                                  </p:stCondLst>
                                  <p:childTnLst>
                                    <p:set>
                                      <p:cBhvr>
                                        <p:cTn id="160" dur="1" fill="hold">
                                          <p:stCondLst>
                                            <p:cond delay="0"/>
                                          </p:stCondLst>
                                        </p:cTn>
                                        <p:tgtEl>
                                          <p:spTgt spid="22551"/>
                                        </p:tgtEl>
                                        <p:attrNameLst>
                                          <p:attrName>style.visibility</p:attrName>
                                        </p:attrNameLst>
                                      </p:cBhvr>
                                      <p:to>
                                        <p:strVal val="visible"/>
                                      </p:to>
                                    </p:set>
                                    <p:animEffect transition="in" filter="fade">
                                      <p:cBhvr>
                                        <p:cTn id="161" dur="800" decel="100000"/>
                                        <p:tgtEl>
                                          <p:spTgt spid="22551"/>
                                        </p:tgtEl>
                                      </p:cBhvr>
                                    </p:animEffect>
                                    <p:anim calcmode="lin" valueType="num">
                                      <p:cBhvr>
                                        <p:cTn id="162" dur="800" decel="100000" fill="hold"/>
                                        <p:tgtEl>
                                          <p:spTgt spid="22551"/>
                                        </p:tgtEl>
                                        <p:attrNameLst>
                                          <p:attrName>style.rotation</p:attrName>
                                        </p:attrNameLst>
                                      </p:cBhvr>
                                      <p:tavLst>
                                        <p:tav tm="0">
                                          <p:val>
                                            <p:fltVal val="-90"/>
                                          </p:val>
                                        </p:tav>
                                        <p:tav tm="100000">
                                          <p:val>
                                            <p:fltVal val="0"/>
                                          </p:val>
                                        </p:tav>
                                      </p:tavLst>
                                    </p:anim>
                                    <p:anim calcmode="lin" valueType="num">
                                      <p:cBhvr>
                                        <p:cTn id="163" dur="800" decel="100000" fill="hold"/>
                                        <p:tgtEl>
                                          <p:spTgt spid="22551"/>
                                        </p:tgtEl>
                                        <p:attrNameLst>
                                          <p:attrName>ppt_x</p:attrName>
                                        </p:attrNameLst>
                                      </p:cBhvr>
                                      <p:tavLst>
                                        <p:tav tm="0">
                                          <p:val>
                                            <p:strVal val="#ppt_x+0.4"/>
                                          </p:val>
                                        </p:tav>
                                        <p:tav tm="100000">
                                          <p:val>
                                            <p:strVal val="#ppt_x-0.05"/>
                                          </p:val>
                                        </p:tav>
                                      </p:tavLst>
                                    </p:anim>
                                    <p:anim calcmode="lin" valueType="num">
                                      <p:cBhvr>
                                        <p:cTn id="164" dur="800" decel="100000" fill="hold"/>
                                        <p:tgtEl>
                                          <p:spTgt spid="22551"/>
                                        </p:tgtEl>
                                        <p:attrNameLst>
                                          <p:attrName>ppt_y</p:attrName>
                                        </p:attrNameLst>
                                      </p:cBhvr>
                                      <p:tavLst>
                                        <p:tav tm="0">
                                          <p:val>
                                            <p:strVal val="#ppt_y-0.4"/>
                                          </p:val>
                                        </p:tav>
                                        <p:tav tm="100000">
                                          <p:val>
                                            <p:strVal val="#ppt_y+0.1"/>
                                          </p:val>
                                        </p:tav>
                                      </p:tavLst>
                                    </p:anim>
                                    <p:anim calcmode="lin" valueType="num">
                                      <p:cBhvr>
                                        <p:cTn id="165" dur="200" accel="100000" fill="hold">
                                          <p:stCondLst>
                                            <p:cond delay="800"/>
                                          </p:stCondLst>
                                        </p:cTn>
                                        <p:tgtEl>
                                          <p:spTgt spid="22551"/>
                                        </p:tgtEl>
                                        <p:attrNameLst>
                                          <p:attrName>ppt_x</p:attrName>
                                        </p:attrNameLst>
                                      </p:cBhvr>
                                      <p:tavLst>
                                        <p:tav tm="0">
                                          <p:val>
                                            <p:strVal val="#ppt_x-0.05"/>
                                          </p:val>
                                        </p:tav>
                                        <p:tav tm="100000">
                                          <p:val>
                                            <p:strVal val="#ppt_x"/>
                                          </p:val>
                                        </p:tav>
                                      </p:tavLst>
                                    </p:anim>
                                    <p:anim calcmode="lin" valueType="num">
                                      <p:cBhvr>
                                        <p:cTn id="166" dur="200" accel="100000" fill="hold">
                                          <p:stCondLst>
                                            <p:cond delay="800"/>
                                          </p:stCondLst>
                                        </p:cTn>
                                        <p:tgtEl>
                                          <p:spTgt spid="22551"/>
                                        </p:tgtEl>
                                        <p:attrNameLst>
                                          <p:attrName>ppt_y</p:attrName>
                                        </p:attrNameLst>
                                      </p:cBhvr>
                                      <p:tavLst>
                                        <p:tav tm="0">
                                          <p:val>
                                            <p:strVal val="#ppt_y+0.1"/>
                                          </p:val>
                                        </p:tav>
                                        <p:tav tm="100000">
                                          <p:val>
                                            <p:strVal val="#ppt_y"/>
                                          </p:val>
                                        </p:tav>
                                      </p:tavLst>
                                    </p:anim>
                                  </p:childTnLst>
                                </p:cTn>
                              </p:par>
                              <p:par>
                                <p:cTn id="167" presetID="30" presetClass="entr" presetSubtype="0" fill="hold" nodeType="withEffect">
                                  <p:stCondLst>
                                    <p:cond delay="0"/>
                                  </p:stCondLst>
                                  <p:childTnLst>
                                    <p:set>
                                      <p:cBhvr>
                                        <p:cTn id="168" dur="1" fill="hold">
                                          <p:stCondLst>
                                            <p:cond delay="0"/>
                                          </p:stCondLst>
                                        </p:cTn>
                                        <p:tgtEl>
                                          <p:spTgt spid="22552"/>
                                        </p:tgtEl>
                                        <p:attrNameLst>
                                          <p:attrName>style.visibility</p:attrName>
                                        </p:attrNameLst>
                                      </p:cBhvr>
                                      <p:to>
                                        <p:strVal val="visible"/>
                                      </p:to>
                                    </p:set>
                                    <p:animEffect transition="in" filter="fade">
                                      <p:cBhvr>
                                        <p:cTn id="169" dur="800" decel="100000"/>
                                        <p:tgtEl>
                                          <p:spTgt spid="22552"/>
                                        </p:tgtEl>
                                      </p:cBhvr>
                                    </p:animEffect>
                                    <p:anim calcmode="lin" valueType="num">
                                      <p:cBhvr>
                                        <p:cTn id="170" dur="800" decel="100000" fill="hold"/>
                                        <p:tgtEl>
                                          <p:spTgt spid="22552"/>
                                        </p:tgtEl>
                                        <p:attrNameLst>
                                          <p:attrName>style.rotation</p:attrName>
                                        </p:attrNameLst>
                                      </p:cBhvr>
                                      <p:tavLst>
                                        <p:tav tm="0">
                                          <p:val>
                                            <p:fltVal val="-90"/>
                                          </p:val>
                                        </p:tav>
                                        <p:tav tm="100000">
                                          <p:val>
                                            <p:fltVal val="0"/>
                                          </p:val>
                                        </p:tav>
                                      </p:tavLst>
                                    </p:anim>
                                    <p:anim calcmode="lin" valueType="num">
                                      <p:cBhvr>
                                        <p:cTn id="171" dur="800" decel="100000" fill="hold"/>
                                        <p:tgtEl>
                                          <p:spTgt spid="22552"/>
                                        </p:tgtEl>
                                        <p:attrNameLst>
                                          <p:attrName>ppt_x</p:attrName>
                                        </p:attrNameLst>
                                      </p:cBhvr>
                                      <p:tavLst>
                                        <p:tav tm="0">
                                          <p:val>
                                            <p:strVal val="#ppt_x+0.4"/>
                                          </p:val>
                                        </p:tav>
                                        <p:tav tm="100000">
                                          <p:val>
                                            <p:strVal val="#ppt_x-0.05"/>
                                          </p:val>
                                        </p:tav>
                                      </p:tavLst>
                                    </p:anim>
                                    <p:anim calcmode="lin" valueType="num">
                                      <p:cBhvr>
                                        <p:cTn id="172" dur="800" decel="100000" fill="hold"/>
                                        <p:tgtEl>
                                          <p:spTgt spid="22552"/>
                                        </p:tgtEl>
                                        <p:attrNameLst>
                                          <p:attrName>ppt_y</p:attrName>
                                        </p:attrNameLst>
                                      </p:cBhvr>
                                      <p:tavLst>
                                        <p:tav tm="0">
                                          <p:val>
                                            <p:strVal val="#ppt_y-0.4"/>
                                          </p:val>
                                        </p:tav>
                                        <p:tav tm="100000">
                                          <p:val>
                                            <p:strVal val="#ppt_y+0.1"/>
                                          </p:val>
                                        </p:tav>
                                      </p:tavLst>
                                    </p:anim>
                                    <p:anim calcmode="lin" valueType="num">
                                      <p:cBhvr>
                                        <p:cTn id="173" dur="200" accel="100000" fill="hold">
                                          <p:stCondLst>
                                            <p:cond delay="800"/>
                                          </p:stCondLst>
                                        </p:cTn>
                                        <p:tgtEl>
                                          <p:spTgt spid="22552"/>
                                        </p:tgtEl>
                                        <p:attrNameLst>
                                          <p:attrName>ppt_x</p:attrName>
                                        </p:attrNameLst>
                                      </p:cBhvr>
                                      <p:tavLst>
                                        <p:tav tm="0">
                                          <p:val>
                                            <p:strVal val="#ppt_x-0.05"/>
                                          </p:val>
                                        </p:tav>
                                        <p:tav tm="100000">
                                          <p:val>
                                            <p:strVal val="#ppt_x"/>
                                          </p:val>
                                        </p:tav>
                                      </p:tavLst>
                                    </p:anim>
                                    <p:anim calcmode="lin" valueType="num">
                                      <p:cBhvr>
                                        <p:cTn id="174" dur="200" accel="100000" fill="hold">
                                          <p:stCondLst>
                                            <p:cond delay="800"/>
                                          </p:stCondLst>
                                        </p:cTn>
                                        <p:tgtEl>
                                          <p:spTgt spid="22552"/>
                                        </p:tgtEl>
                                        <p:attrNameLst>
                                          <p:attrName>ppt_y</p:attrName>
                                        </p:attrNameLst>
                                      </p:cBhvr>
                                      <p:tavLst>
                                        <p:tav tm="0">
                                          <p:val>
                                            <p:strVal val="#ppt_y+0.1"/>
                                          </p:val>
                                        </p:tav>
                                        <p:tav tm="100000">
                                          <p:val>
                                            <p:strVal val="#ppt_y"/>
                                          </p:val>
                                        </p:tav>
                                      </p:tavLst>
                                    </p:anim>
                                  </p:childTnLst>
                                </p:cTn>
                              </p:par>
                              <p:par>
                                <p:cTn id="175" presetID="30" presetClass="entr" presetSubtype="0" fill="hold" nodeType="withEffect">
                                  <p:stCondLst>
                                    <p:cond delay="0"/>
                                  </p:stCondLst>
                                  <p:childTnLst>
                                    <p:set>
                                      <p:cBhvr>
                                        <p:cTn id="176" dur="1" fill="hold">
                                          <p:stCondLst>
                                            <p:cond delay="0"/>
                                          </p:stCondLst>
                                        </p:cTn>
                                        <p:tgtEl>
                                          <p:spTgt spid="22553"/>
                                        </p:tgtEl>
                                        <p:attrNameLst>
                                          <p:attrName>style.visibility</p:attrName>
                                        </p:attrNameLst>
                                      </p:cBhvr>
                                      <p:to>
                                        <p:strVal val="visible"/>
                                      </p:to>
                                    </p:set>
                                    <p:animEffect transition="in" filter="fade">
                                      <p:cBhvr>
                                        <p:cTn id="177" dur="800" decel="100000"/>
                                        <p:tgtEl>
                                          <p:spTgt spid="22553"/>
                                        </p:tgtEl>
                                      </p:cBhvr>
                                    </p:animEffect>
                                    <p:anim calcmode="lin" valueType="num">
                                      <p:cBhvr>
                                        <p:cTn id="178" dur="800" decel="100000" fill="hold"/>
                                        <p:tgtEl>
                                          <p:spTgt spid="22553"/>
                                        </p:tgtEl>
                                        <p:attrNameLst>
                                          <p:attrName>style.rotation</p:attrName>
                                        </p:attrNameLst>
                                      </p:cBhvr>
                                      <p:tavLst>
                                        <p:tav tm="0">
                                          <p:val>
                                            <p:fltVal val="-90"/>
                                          </p:val>
                                        </p:tav>
                                        <p:tav tm="100000">
                                          <p:val>
                                            <p:fltVal val="0"/>
                                          </p:val>
                                        </p:tav>
                                      </p:tavLst>
                                    </p:anim>
                                    <p:anim calcmode="lin" valueType="num">
                                      <p:cBhvr>
                                        <p:cTn id="179" dur="800" decel="100000" fill="hold"/>
                                        <p:tgtEl>
                                          <p:spTgt spid="22553"/>
                                        </p:tgtEl>
                                        <p:attrNameLst>
                                          <p:attrName>ppt_x</p:attrName>
                                        </p:attrNameLst>
                                      </p:cBhvr>
                                      <p:tavLst>
                                        <p:tav tm="0">
                                          <p:val>
                                            <p:strVal val="#ppt_x+0.4"/>
                                          </p:val>
                                        </p:tav>
                                        <p:tav tm="100000">
                                          <p:val>
                                            <p:strVal val="#ppt_x-0.05"/>
                                          </p:val>
                                        </p:tav>
                                      </p:tavLst>
                                    </p:anim>
                                    <p:anim calcmode="lin" valueType="num">
                                      <p:cBhvr>
                                        <p:cTn id="180" dur="800" decel="100000" fill="hold"/>
                                        <p:tgtEl>
                                          <p:spTgt spid="22553"/>
                                        </p:tgtEl>
                                        <p:attrNameLst>
                                          <p:attrName>ppt_y</p:attrName>
                                        </p:attrNameLst>
                                      </p:cBhvr>
                                      <p:tavLst>
                                        <p:tav tm="0">
                                          <p:val>
                                            <p:strVal val="#ppt_y-0.4"/>
                                          </p:val>
                                        </p:tav>
                                        <p:tav tm="100000">
                                          <p:val>
                                            <p:strVal val="#ppt_y+0.1"/>
                                          </p:val>
                                        </p:tav>
                                      </p:tavLst>
                                    </p:anim>
                                    <p:anim calcmode="lin" valueType="num">
                                      <p:cBhvr>
                                        <p:cTn id="181" dur="200" accel="100000" fill="hold">
                                          <p:stCondLst>
                                            <p:cond delay="800"/>
                                          </p:stCondLst>
                                        </p:cTn>
                                        <p:tgtEl>
                                          <p:spTgt spid="22553"/>
                                        </p:tgtEl>
                                        <p:attrNameLst>
                                          <p:attrName>ppt_x</p:attrName>
                                        </p:attrNameLst>
                                      </p:cBhvr>
                                      <p:tavLst>
                                        <p:tav tm="0">
                                          <p:val>
                                            <p:strVal val="#ppt_x-0.05"/>
                                          </p:val>
                                        </p:tav>
                                        <p:tav tm="100000">
                                          <p:val>
                                            <p:strVal val="#ppt_x"/>
                                          </p:val>
                                        </p:tav>
                                      </p:tavLst>
                                    </p:anim>
                                    <p:anim calcmode="lin" valueType="num">
                                      <p:cBhvr>
                                        <p:cTn id="182" dur="200" accel="100000" fill="hold">
                                          <p:stCondLst>
                                            <p:cond delay="800"/>
                                          </p:stCondLst>
                                        </p:cTn>
                                        <p:tgtEl>
                                          <p:spTgt spid="22553"/>
                                        </p:tgtEl>
                                        <p:attrNameLst>
                                          <p:attrName>ppt_y</p:attrName>
                                        </p:attrNameLst>
                                      </p:cBhvr>
                                      <p:tavLst>
                                        <p:tav tm="0">
                                          <p:val>
                                            <p:strVal val="#ppt_y+0.1"/>
                                          </p:val>
                                        </p:tav>
                                        <p:tav tm="100000">
                                          <p:val>
                                            <p:strVal val="#ppt_y"/>
                                          </p:val>
                                        </p:tav>
                                      </p:tavLst>
                                    </p:anim>
                                  </p:childTnLst>
                                </p:cTn>
                              </p:par>
                              <p:par>
                                <p:cTn id="183" presetID="30" presetClass="entr" presetSubtype="0" fill="hold" nodeType="withEffect">
                                  <p:stCondLst>
                                    <p:cond delay="0"/>
                                  </p:stCondLst>
                                  <p:childTnLst>
                                    <p:set>
                                      <p:cBhvr>
                                        <p:cTn id="184" dur="1" fill="hold">
                                          <p:stCondLst>
                                            <p:cond delay="0"/>
                                          </p:stCondLst>
                                        </p:cTn>
                                        <p:tgtEl>
                                          <p:spTgt spid="22548"/>
                                        </p:tgtEl>
                                        <p:attrNameLst>
                                          <p:attrName>style.visibility</p:attrName>
                                        </p:attrNameLst>
                                      </p:cBhvr>
                                      <p:to>
                                        <p:strVal val="visible"/>
                                      </p:to>
                                    </p:set>
                                    <p:animEffect transition="in" filter="fade">
                                      <p:cBhvr>
                                        <p:cTn id="185" dur="800" decel="100000"/>
                                        <p:tgtEl>
                                          <p:spTgt spid="22548"/>
                                        </p:tgtEl>
                                      </p:cBhvr>
                                    </p:animEffect>
                                    <p:anim calcmode="lin" valueType="num">
                                      <p:cBhvr>
                                        <p:cTn id="186" dur="800" decel="100000" fill="hold"/>
                                        <p:tgtEl>
                                          <p:spTgt spid="22548"/>
                                        </p:tgtEl>
                                        <p:attrNameLst>
                                          <p:attrName>style.rotation</p:attrName>
                                        </p:attrNameLst>
                                      </p:cBhvr>
                                      <p:tavLst>
                                        <p:tav tm="0">
                                          <p:val>
                                            <p:fltVal val="-90"/>
                                          </p:val>
                                        </p:tav>
                                        <p:tav tm="100000">
                                          <p:val>
                                            <p:fltVal val="0"/>
                                          </p:val>
                                        </p:tav>
                                      </p:tavLst>
                                    </p:anim>
                                    <p:anim calcmode="lin" valueType="num">
                                      <p:cBhvr>
                                        <p:cTn id="187" dur="800" decel="100000" fill="hold"/>
                                        <p:tgtEl>
                                          <p:spTgt spid="22548"/>
                                        </p:tgtEl>
                                        <p:attrNameLst>
                                          <p:attrName>ppt_x</p:attrName>
                                        </p:attrNameLst>
                                      </p:cBhvr>
                                      <p:tavLst>
                                        <p:tav tm="0">
                                          <p:val>
                                            <p:strVal val="#ppt_x+0.4"/>
                                          </p:val>
                                        </p:tav>
                                        <p:tav tm="100000">
                                          <p:val>
                                            <p:strVal val="#ppt_x-0.05"/>
                                          </p:val>
                                        </p:tav>
                                      </p:tavLst>
                                    </p:anim>
                                    <p:anim calcmode="lin" valueType="num">
                                      <p:cBhvr>
                                        <p:cTn id="188" dur="800" decel="100000" fill="hold"/>
                                        <p:tgtEl>
                                          <p:spTgt spid="22548"/>
                                        </p:tgtEl>
                                        <p:attrNameLst>
                                          <p:attrName>ppt_y</p:attrName>
                                        </p:attrNameLst>
                                      </p:cBhvr>
                                      <p:tavLst>
                                        <p:tav tm="0">
                                          <p:val>
                                            <p:strVal val="#ppt_y-0.4"/>
                                          </p:val>
                                        </p:tav>
                                        <p:tav tm="100000">
                                          <p:val>
                                            <p:strVal val="#ppt_y+0.1"/>
                                          </p:val>
                                        </p:tav>
                                      </p:tavLst>
                                    </p:anim>
                                    <p:anim calcmode="lin" valueType="num">
                                      <p:cBhvr>
                                        <p:cTn id="189" dur="200" accel="100000" fill="hold">
                                          <p:stCondLst>
                                            <p:cond delay="800"/>
                                          </p:stCondLst>
                                        </p:cTn>
                                        <p:tgtEl>
                                          <p:spTgt spid="22548"/>
                                        </p:tgtEl>
                                        <p:attrNameLst>
                                          <p:attrName>ppt_x</p:attrName>
                                        </p:attrNameLst>
                                      </p:cBhvr>
                                      <p:tavLst>
                                        <p:tav tm="0">
                                          <p:val>
                                            <p:strVal val="#ppt_x-0.05"/>
                                          </p:val>
                                        </p:tav>
                                        <p:tav tm="100000">
                                          <p:val>
                                            <p:strVal val="#ppt_x"/>
                                          </p:val>
                                        </p:tav>
                                      </p:tavLst>
                                    </p:anim>
                                    <p:anim calcmode="lin" valueType="num">
                                      <p:cBhvr>
                                        <p:cTn id="190" dur="200" accel="100000" fill="hold">
                                          <p:stCondLst>
                                            <p:cond delay="800"/>
                                          </p:stCondLst>
                                        </p:cTn>
                                        <p:tgtEl>
                                          <p:spTgt spid="2254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animBg="1"/>
      <p:bldP spid="22532" grpId="0" animBg="1"/>
      <p:bldP spid="22533" grpId="0" animBg="1"/>
      <p:bldP spid="22534" grpId="0" animBg="1"/>
      <p:bldP spid="22535" grpId="0" animBg="1"/>
      <p:bldP spid="22536" grpId="0" animBg="1"/>
      <p:bldP spid="22537" grpId="0" animBg="1"/>
      <p:bldP spid="225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8229600" cy="655638"/>
          </a:xfrm>
        </p:spPr>
        <p:txBody>
          <a:bodyPr/>
          <a:lstStyle/>
          <a:p>
            <a:r>
              <a:rPr lang="en-US" sz="3000">
                <a:solidFill>
                  <a:schemeClr val="tx1"/>
                </a:solidFill>
                <a:latin typeface="Arial Rounded MT Bold" pitchFamily="34" charset="0"/>
              </a:rPr>
              <a:t>BIDANG EKONOMI</a:t>
            </a:r>
          </a:p>
        </p:txBody>
      </p:sp>
      <p:sp>
        <p:nvSpPr>
          <p:cNvPr id="15363" name="Rectangle 3"/>
          <p:cNvSpPr>
            <a:spLocks noGrp="1" noChangeArrowheads="1"/>
          </p:cNvSpPr>
          <p:nvPr>
            <p:ph type="body" idx="1"/>
          </p:nvPr>
        </p:nvSpPr>
        <p:spPr>
          <a:xfrm>
            <a:off x="250825" y="914400"/>
            <a:ext cx="8642350" cy="1447800"/>
          </a:xfrm>
        </p:spPr>
        <p:txBody>
          <a:bodyPr/>
          <a:lstStyle/>
          <a:p>
            <a:r>
              <a:rPr lang="en-US" sz="2600">
                <a:latin typeface="Arial Rounded MT Bold" pitchFamily="34" charset="0"/>
              </a:rPr>
              <a:t>Upaya peningkatan pendapatan dan tingkat kesejahteraan hidup yang bertumpu pada kekuatan ekonomi sendiri</a:t>
            </a:r>
            <a:r>
              <a:rPr lang="en-US" sz="2100">
                <a:latin typeface="Arial Rounded MT Bold" pitchFamily="34" charset="0"/>
              </a:rPr>
              <a:t>.</a:t>
            </a:r>
          </a:p>
        </p:txBody>
      </p:sp>
      <p:sp>
        <p:nvSpPr>
          <p:cNvPr id="15364" name="Rectangle 4"/>
          <p:cNvSpPr>
            <a:spLocks noChangeArrowheads="1"/>
          </p:cNvSpPr>
          <p:nvPr/>
        </p:nvSpPr>
        <p:spPr bwMode="auto">
          <a:xfrm>
            <a:off x="457200" y="2286000"/>
            <a:ext cx="82296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r>
              <a:rPr lang="en-US" sz="3000" b="1">
                <a:latin typeface="Arial Rounded MT Bold" pitchFamily="34" charset="0"/>
              </a:rPr>
              <a:t>BIDANG SOSIAL - BUDAYA</a:t>
            </a:r>
          </a:p>
        </p:txBody>
      </p:sp>
      <p:sp>
        <p:nvSpPr>
          <p:cNvPr id="15365" name="Rectangle 5"/>
          <p:cNvSpPr>
            <a:spLocks noChangeArrowheads="1"/>
          </p:cNvSpPr>
          <p:nvPr/>
        </p:nvSpPr>
        <p:spPr bwMode="auto">
          <a:xfrm>
            <a:off x="250825" y="3048000"/>
            <a:ext cx="871378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tx2"/>
              </a:buClr>
              <a:buSzPct val="70000"/>
              <a:buFont typeface="Wingdings" pitchFamily="2" charset="2"/>
              <a:buChar char="l"/>
            </a:pPr>
            <a:r>
              <a:rPr lang="en-US" sz="2600">
                <a:latin typeface="Arial Rounded MT Bold" pitchFamily="34" charset="0"/>
              </a:rPr>
              <a:t>Upaya peningkatan kehidupan sosial – budaya yang berakar pada nilai-nilai budaya yang dimiliki oleh masyarakat setempat.</a:t>
            </a:r>
          </a:p>
        </p:txBody>
      </p:sp>
      <p:sp>
        <p:nvSpPr>
          <p:cNvPr id="15366" name="Rectangle 6"/>
          <p:cNvSpPr>
            <a:spLocks noChangeArrowheads="1"/>
          </p:cNvSpPr>
          <p:nvPr/>
        </p:nvSpPr>
        <p:spPr bwMode="auto">
          <a:xfrm>
            <a:off x="304800" y="4648200"/>
            <a:ext cx="82296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r>
              <a:rPr lang="en-US" sz="3000" b="1">
                <a:latin typeface="Arial Rounded MT Bold" pitchFamily="34" charset="0"/>
              </a:rPr>
              <a:t>BIDANG POLITIK</a:t>
            </a:r>
          </a:p>
        </p:txBody>
      </p:sp>
      <p:sp>
        <p:nvSpPr>
          <p:cNvPr id="15367" name="Rectangle 7"/>
          <p:cNvSpPr>
            <a:spLocks noChangeArrowheads="1"/>
          </p:cNvSpPr>
          <p:nvPr/>
        </p:nvSpPr>
        <p:spPr bwMode="auto">
          <a:xfrm>
            <a:off x="304800" y="5410200"/>
            <a:ext cx="8588375"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tx2"/>
              </a:buClr>
              <a:buSzPct val="70000"/>
              <a:buFont typeface="Wingdings" pitchFamily="2" charset="2"/>
              <a:buChar char="l"/>
            </a:pPr>
            <a:r>
              <a:rPr lang="en-US" sz="2600">
                <a:latin typeface="Arial Rounded MT Bold" pitchFamily="34" charset="0"/>
              </a:rPr>
              <a:t>Upaya peningkatan kemampuan untuk mengambil keputusan sendiri, dari proses perencanaan pemantauan, evaluasi.</a:t>
            </a:r>
          </a:p>
        </p:txBody>
      </p:sp>
    </p:spTree>
    <p:extLst>
      <p:ext uri="{BB962C8B-B14F-4D97-AF65-F5344CB8AC3E}">
        <p14:creationId xmlns:p14="http://schemas.microsoft.com/office/powerpoint/2010/main" val="2630887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770" decel="100000"/>
                                        <p:tgtEl>
                                          <p:spTgt spid="15362"/>
                                        </p:tgtEl>
                                      </p:cBhvr>
                                    </p:animEffect>
                                    <p:animScale>
                                      <p:cBhvr>
                                        <p:cTn id="8" dur="770" decel="100000"/>
                                        <p:tgtEl>
                                          <p:spTgt spid="15362"/>
                                        </p:tgtEl>
                                      </p:cBhvr>
                                      <p:from x="10000" y="10000"/>
                                      <p:to x="200000" y="450000"/>
                                    </p:animScale>
                                    <p:animScale>
                                      <p:cBhvr>
                                        <p:cTn id="9" dur="1230" accel="100000" fill="hold">
                                          <p:stCondLst>
                                            <p:cond delay="770"/>
                                          </p:stCondLst>
                                        </p:cTn>
                                        <p:tgtEl>
                                          <p:spTgt spid="15362"/>
                                        </p:tgtEl>
                                      </p:cBhvr>
                                      <p:from x="200000" y="450000"/>
                                      <p:to x="100000" y="100000"/>
                                    </p:animScale>
                                    <p:set>
                                      <p:cBhvr>
                                        <p:cTn id="10" dur="770" fill="hold"/>
                                        <p:tgtEl>
                                          <p:spTgt spid="15362"/>
                                        </p:tgtEl>
                                        <p:attrNameLst>
                                          <p:attrName>ppt_x</p:attrName>
                                        </p:attrNameLst>
                                      </p:cBhvr>
                                      <p:to>
                                        <p:strVal val="(0.5)"/>
                                      </p:to>
                                    </p:set>
                                    <p:anim from="(0.5)" to="(#ppt_x)" calcmode="lin" valueType="num">
                                      <p:cBhvr>
                                        <p:cTn id="11" dur="1230" accel="100000" fill="hold">
                                          <p:stCondLst>
                                            <p:cond delay="770"/>
                                          </p:stCondLst>
                                        </p:cTn>
                                        <p:tgtEl>
                                          <p:spTgt spid="15362"/>
                                        </p:tgtEl>
                                        <p:attrNameLst>
                                          <p:attrName>ppt_x</p:attrName>
                                        </p:attrNameLst>
                                      </p:cBhvr>
                                    </p:anim>
                                    <p:set>
                                      <p:cBhvr>
                                        <p:cTn id="12" dur="770" fill="hold"/>
                                        <p:tgtEl>
                                          <p:spTgt spid="15362"/>
                                        </p:tgtEl>
                                        <p:attrNameLst>
                                          <p:attrName>ppt_y</p:attrName>
                                        </p:attrNameLst>
                                      </p:cBhvr>
                                      <p:to>
                                        <p:strVal val="(#ppt_y+0.4)"/>
                                      </p:to>
                                    </p:set>
                                    <p:anim from="(#ppt_y+0.4)" to="(#ppt_y)" calcmode="lin" valueType="num">
                                      <p:cBhvr>
                                        <p:cTn id="13" dur="1230" accel="100000" fill="hold">
                                          <p:stCondLst>
                                            <p:cond delay="770"/>
                                          </p:stCondLst>
                                        </p:cTn>
                                        <p:tgtEl>
                                          <p:spTgt spid="1536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15363">
                                            <p:txEl>
                                              <p:pRg st="0" end="0"/>
                                            </p:txEl>
                                          </p:spTgt>
                                        </p:tgtEl>
                                        <p:attrNameLst>
                                          <p:attrName>style.visibility</p:attrName>
                                        </p:attrNameLst>
                                      </p:cBhvr>
                                      <p:to>
                                        <p:strVal val="visible"/>
                                      </p:to>
                                    </p:set>
                                    <p:animEffect transition="in" filter="fade">
                                      <p:cBhvr>
                                        <p:cTn id="18" dur="770" decel="100000"/>
                                        <p:tgtEl>
                                          <p:spTgt spid="15363">
                                            <p:txEl>
                                              <p:pRg st="0" end="0"/>
                                            </p:txEl>
                                          </p:spTgt>
                                        </p:tgtEl>
                                      </p:cBhvr>
                                    </p:animEffect>
                                    <p:animScale>
                                      <p:cBhvr>
                                        <p:cTn id="19" dur="770" decel="100000"/>
                                        <p:tgtEl>
                                          <p:spTgt spid="15363">
                                            <p:txEl>
                                              <p:pRg st="0" end="0"/>
                                            </p:txEl>
                                          </p:spTgt>
                                        </p:tgtEl>
                                      </p:cBhvr>
                                      <p:from x="10000" y="10000"/>
                                      <p:to x="200000" y="450000"/>
                                    </p:animScale>
                                    <p:animScale>
                                      <p:cBhvr>
                                        <p:cTn id="20" dur="1230" accel="100000" fill="hold">
                                          <p:stCondLst>
                                            <p:cond delay="770"/>
                                          </p:stCondLst>
                                        </p:cTn>
                                        <p:tgtEl>
                                          <p:spTgt spid="15363">
                                            <p:txEl>
                                              <p:pRg st="0" end="0"/>
                                            </p:txEl>
                                          </p:spTgt>
                                        </p:tgtEl>
                                      </p:cBhvr>
                                      <p:from x="200000" y="450000"/>
                                      <p:to x="100000" y="100000"/>
                                    </p:animScale>
                                    <p:set>
                                      <p:cBhvr>
                                        <p:cTn id="21" dur="770" fill="hold"/>
                                        <p:tgtEl>
                                          <p:spTgt spid="15363">
                                            <p:txEl>
                                              <p:pRg st="0" end="0"/>
                                            </p:txEl>
                                          </p:spTgt>
                                        </p:tgtEl>
                                        <p:attrNameLst>
                                          <p:attrName>ppt_x</p:attrName>
                                        </p:attrNameLst>
                                      </p:cBhvr>
                                      <p:to>
                                        <p:strVal val="(0.5)"/>
                                      </p:to>
                                    </p:set>
                                    <p:anim from="(0.5)" to="(#ppt_x)" calcmode="lin" valueType="num">
                                      <p:cBhvr>
                                        <p:cTn id="22" dur="1230" accel="100000" fill="hold">
                                          <p:stCondLst>
                                            <p:cond delay="770"/>
                                          </p:stCondLst>
                                        </p:cTn>
                                        <p:tgtEl>
                                          <p:spTgt spid="15363">
                                            <p:txEl>
                                              <p:pRg st="0" end="0"/>
                                            </p:txEl>
                                          </p:spTgt>
                                        </p:tgtEl>
                                        <p:attrNameLst>
                                          <p:attrName>ppt_x</p:attrName>
                                        </p:attrNameLst>
                                      </p:cBhvr>
                                    </p:anim>
                                    <p:set>
                                      <p:cBhvr>
                                        <p:cTn id="23" dur="770" fill="hold"/>
                                        <p:tgtEl>
                                          <p:spTgt spid="15363">
                                            <p:txEl>
                                              <p:pRg st="0" end="0"/>
                                            </p:txEl>
                                          </p:spTgt>
                                        </p:tgtEl>
                                        <p:attrNameLst>
                                          <p:attrName>ppt_y</p:attrName>
                                        </p:attrNameLst>
                                      </p:cBhvr>
                                      <p:to>
                                        <p:strVal val="(#ppt_y+0.4)"/>
                                      </p:to>
                                    </p:set>
                                    <p:anim from="(#ppt_y+0.4)" to="(#ppt_y)" calcmode="lin" valueType="num">
                                      <p:cBhvr>
                                        <p:cTn id="24" dur="1230" accel="100000" fill="hold">
                                          <p:stCondLst>
                                            <p:cond delay="770"/>
                                          </p:stCondLst>
                                        </p:cTn>
                                        <p:tgtEl>
                                          <p:spTgt spid="15363">
                                            <p:txEl>
                                              <p:pRg st="0" end="0"/>
                                            </p:txEl>
                                          </p:spTgt>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15364"/>
                                        </p:tgtEl>
                                        <p:attrNameLst>
                                          <p:attrName>style.visibility</p:attrName>
                                        </p:attrNameLst>
                                      </p:cBhvr>
                                      <p:to>
                                        <p:strVal val="visible"/>
                                      </p:to>
                                    </p:set>
                                    <p:animEffect transition="in" filter="fade">
                                      <p:cBhvr>
                                        <p:cTn id="29" dur="770" decel="100000"/>
                                        <p:tgtEl>
                                          <p:spTgt spid="15364"/>
                                        </p:tgtEl>
                                      </p:cBhvr>
                                    </p:animEffect>
                                    <p:animScale>
                                      <p:cBhvr>
                                        <p:cTn id="30" dur="770" decel="100000"/>
                                        <p:tgtEl>
                                          <p:spTgt spid="15364"/>
                                        </p:tgtEl>
                                      </p:cBhvr>
                                      <p:from x="10000" y="10000"/>
                                      <p:to x="200000" y="450000"/>
                                    </p:animScale>
                                    <p:animScale>
                                      <p:cBhvr>
                                        <p:cTn id="31" dur="1230" accel="100000" fill="hold">
                                          <p:stCondLst>
                                            <p:cond delay="770"/>
                                          </p:stCondLst>
                                        </p:cTn>
                                        <p:tgtEl>
                                          <p:spTgt spid="15364"/>
                                        </p:tgtEl>
                                      </p:cBhvr>
                                      <p:from x="200000" y="450000"/>
                                      <p:to x="100000" y="100000"/>
                                    </p:animScale>
                                    <p:set>
                                      <p:cBhvr>
                                        <p:cTn id="32" dur="770" fill="hold"/>
                                        <p:tgtEl>
                                          <p:spTgt spid="15364"/>
                                        </p:tgtEl>
                                        <p:attrNameLst>
                                          <p:attrName>ppt_x</p:attrName>
                                        </p:attrNameLst>
                                      </p:cBhvr>
                                      <p:to>
                                        <p:strVal val="(0.5)"/>
                                      </p:to>
                                    </p:set>
                                    <p:anim from="(0.5)" to="(#ppt_x)" calcmode="lin" valueType="num">
                                      <p:cBhvr>
                                        <p:cTn id="33" dur="1230" accel="100000" fill="hold">
                                          <p:stCondLst>
                                            <p:cond delay="770"/>
                                          </p:stCondLst>
                                        </p:cTn>
                                        <p:tgtEl>
                                          <p:spTgt spid="15364"/>
                                        </p:tgtEl>
                                        <p:attrNameLst>
                                          <p:attrName>ppt_x</p:attrName>
                                        </p:attrNameLst>
                                      </p:cBhvr>
                                    </p:anim>
                                    <p:set>
                                      <p:cBhvr>
                                        <p:cTn id="34" dur="770" fill="hold"/>
                                        <p:tgtEl>
                                          <p:spTgt spid="15364"/>
                                        </p:tgtEl>
                                        <p:attrNameLst>
                                          <p:attrName>ppt_y</p:attrName>
                                        </p:attrNameLst>
                                      </p:cBhvr>
                                      <p:to>
                                        <p:strVal val="(#ppt_y+0.4)"/>
                                      </p:to>
                                    </p:set>
                                    <p:anim from="(#ppt_y+0.4)" to="(#ppt_y)" calcmode="lin" valueType="num">
                                      <p:cBhvr>
                                        <p:cTn id="35" dur="1230" accel="100000" fill="hold">
                                          <p:stCondLst>
                                            <p:cond delay="770"/>
                                          </p:stCondLst>
                                        </p:cTn>
                                        <p:tgtEl>
                                          <p:spTgt spid="15364"/>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15365"/>
                                        </p:tgtEl>
                                        <p:attrNameLst>
                                          <p:attrName>style.visibility</p:attrName>
                                        </p:attrNameLst>
                                      </p:cBhvr>
                                      <p:to>
                                        <p:strVal val="visible"/>
                                      </p:to>
                                    </p:set>
                                    <p:animEffect transition="in" filter="fade">
                                      <p:cBhvr>
                                        <p:cTn id="40" dur="770" decel="100000"/>
                                        <p:tgtEl>
                                          <p:spTgt spid="15365"/>
                                        </p:tgtEl>
                                      </p:cBhvr>
                                    </p:animEffect>
                                    <p:animScale>
                                      <p:cBhvr>
                                        <p:cTn id="41" dur="770" decel="100000"/>
                                        <p:tgtEl>
                                          <p:spTgt spid="15365"/>
                                        </p:tgtEl>
                                      </p:cBhvr>
                                      <p:from x="10000" y="10000"/>
                                      <p:to x="200000" y="450000"/>
                                    </p:animScale>
                                    <p:animScale>
                                      <p:cBhvr>
                                        <p:cTn id="42" dur="1230" accel="100000" fill="hold">
                                          <p:stCondLst>
                                            <p:cond delay="770"/>
                                          </p:stCondLst>
                                        </p:cTn>
                                        <p:tgtEl>
                                          <p:spTgt spid="15365"/>
                                        </p:tgtEl>
                                      </p:cBhvr>
                                      <p:from x="200000" y="450000"/>
                                      <p:to x="100000" y="100000"/>
                                    </p:animScale>
                                    <p:set>
                                      <p:cBhvr>
                                        <p:cTn id="43" dur="770" fill="hold"/>
                                        <p:tgtEl>
                                          <p:spTgt spid="15365"/>
                                        </p:tgtEl>
                                        <p:attrNameLst>
                                          <p:attrName>ppt_x</p:attrName>
                                        </p:attrNameLst>
                                      </p:cBhvr>
                                      <p:to>
                                        <p:strVal val="(0.5)"/>
                                      </p:to>
                                    </p:set>
                                    <p:anim from="(0.5)" to="(#ppt_x)" calcmode="lin" valueType="num">
                                      <p:cBhvr>
                                        <p:cTn id="44" dur="1230" accel="100000" fill="hold">
                                          <p:stCondLst>
                                            <p:cond delay="770"/>
                                          </p:stCondLst>
                                        </p:cTn>
                                        <p:tgtEl>
                                          <p:spTgt spid="15365"/>
                                        </p:tgtEl>
                                        <p:attrNameLst>
                                          <p:attrName>ppt_x</p:attrName>
                                        </p:attrNameLst>
                                      </p:cBhvr>
                                    </p:anim>
                                    <p:set>
                                      <p:cBhvr>
                                        <p:cTn id="45" dur="770" fill="hold"/>
                                        <p:tgtEl>
                                          <p:spTgt spid="15365"/>
                                        </p:tgtEl>
                                        <p:attrNameLst>
                                          <p:attrName>ppt_y</p:attrName>
                                        </p:attrNameLst>
                                      </p:cBhvr>
                                      <p:to>
                                        <p:strVal val="(#ppt_y+0.4)"/>
                                      </p:to>
                                    </p:set>
                                    <p:anim from="(#ppt_y+0.4)" to="(#ppt_y)" calcmode="lin" valueType="num">
                                      <p:cBhvr>
                                        <p:cTn id="46" dur="1230" accel="100000" fill="hold">
                                          <p:stCondLst>
                                            <p:cond delay="770"/>
                                          </p:stCondLst>
                                        </p:cTn>
                                        <p:tgtEl>
                                          <p:spTgt spid="15365"/>
                                        </p:tgtEl>
                                        <p:attrNameLst>
                                          <p:attrName>ppt_y</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15366"/>
                                        </p:tgtEl>
                                        <p:attrNameLst>
                                          <p:attrName>style.visibility</p:attrName>
                                        </p:attrNameLst>
                                      </p:cBhvr>
                                      <p:to>
                                        <p:strVal val="visible"/>
                                      </p:to>
                                    </p:set>
                                    <p:animEffect transition="in" filter="fade">
                                      <p:cBhvr>
                                        <p:cTn id="51" dur="770" decel="100000"/>
                                        <p:tgtEl>
                                          <p:spTgt spid="15366"/>
                                        </p:tgtEl>
                                      </p:cBhvr>
                                    </p:animEffect>
                                    <p:animScale>
                                      <p:cBhvr>
                                        <p:cTn id="52" dur="770" decel="100000"/>
                                        <p:tgtEl>
                                          <p:spTgt spid="15366"/>
                                        </p:tgtEl>
                                      </p:cBhvr>
                                      <p:from x="10000" y="10000"/>
                                      <p:to x="200000" y="450000"/>
                                    </p:animScale>
                                    <p:animScale>
                                      <p:cBhvr>
                                        <p:cTn id="53" dur="1230" accel="100000" fill="hold">
                                          <p:stCondLst>
                                            <p:cond delay="770"/>
                                          </p:stCondLst>
                                        </p:cTn>
                                        <p:tgtEl>
                                          <p:spTgt spid="15366"/>
                                        </p:tgtEl>
                                      </p:cBhvr>
                                      <p:from x="200000" y="450000"/>
                                      <p:to x="100000" y="100000"/>
                                    </p:animScale>
                                    <p:set>
                                      <p:cBhvr>
                                        <p:cTn id="54" dur="770" fill="hold"/>
                                        <p:tgtEl>
                                          <p:spTgt spid="15366"/>
                                        </p:tgtEl>
                                        <p:attrNameLst>
                                          <p:attrName>ppt_x</p:attrName>
                                        </p:attrNameLst>
                                      </p:cBhvr>
                                      <p:to>
                                        <p:strVal val="(0.5)"/>
                                      </p:to>
                                    </p:set>
                                    <p:anim from="(0.5)" to="(#ppt_x)" calcmode="lin" valueType="num">
                                      <p:cBhvr>
                                        <p:cTn id="55" dur="1230" accel="100000" fill="hold">
                                          <p:stCondLst>
                                            <p:cond delay="770"/>
                                          </p:stCondLst>
                                        </p:cTn>
                                        <p:tgtEl>
                                          <p:spTgt spid="15366"/>
                                        </p:tgtEl>
                                        <p:attrNameLst>
                                          <p:attrName>ppt_x</p:attrName>
                                        </p:attrNameLst>
                                      </p:cBhvr>
                                    </p:anim>
                                    <p:set>
                                      <p:cBhvr>
                                        <p:cTn id="56" dur="770" fill="hold"/>
                                        <p:tgtEl>
                                          <p:spTgt spid="15366"/>
                                        </p:tgtEl>
                                        <p:attrNameLst>
                                          <p:attrName>ppt_y</p:attrName>
                                        </p:attrNameLst>
                                      </p:cBhvr>
                                      <p:to>
                                        <p:strVal val="(#ppt_y+0.4)"/>
                                      </p:to>
                                    </p:set>
                                    <p:anim from="(#ppt_y+0.4)" to="(#ppt_y)" calcmode="lin" valueType="num">
                                      <p:cBhvr>
                                        <p:cTn id="57" dur="1230" accel="100000" fill="hold">
                                          <p:stCondLst>
                                            <p:cond delay="770"/>
                                          </p:stCondLst>
                                        </p:cTn>
                                        <p:tgtEl>
                                          <p:spTgt spid="15366"/>
                                        </p:tgtEl>
                                        <p:attrNameLst>
                                          <p:attrName>ppt_y</p:attrName>
                                        </p:attrNameLst>
                                      </p:cBhvr>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51" presetClass="entr" presetSubtype="0" fill="hold" grpId="0" nodeType="clickEffect">
                                  <p:stCondLst>
                                    <p:cond delay="0"/>
                                  </p:stCondLst>
                                  <p:childTnLst>
                                    <p:set>
                                      <p:cBhvr>
                                        <p:cTn id="61" dur="1" fill="hold">
                                          <p:stCondLst>
                                            <p:cond delay="0"/>
                                          </p:stCondLst>
                                        </p:cTn>
                                        <p:tgtEl>
                                          <p:spTgt spid="15367"/>
                                        </p:tgtEl>
                                        <p:attrNameLst>
                                          <p:attrName>style.visibility</p:attrName>
                                        </p:attrNameLst>
                                      </p:cBhvr>
                                      <p:to>
                                        <p:strVal val="visible"/>
                                      </p:to>
                                    </p:set>
                                    <p:animEffect transition="in" filter="fade">
                                      <p:cBhvr>
                                        <p:cTn id="62" dur="770" decel="100000"/>
                                        <p:tgtEl>
                                          <p:spTgt spid="15367"/>
                                        </p:tgtEl>
                                      </p:cBhvr>
                                    </p:animEffect>
                                    <p:animScale>
                                      <p:cBhvr>
                                        <p:cTn id="63" dur="770" decel="100000"/>
                                        <p:tgtEl>
                                          <p:spTgt spid="15367"/>
                                        </p:tgtEl>
                                      </p:cBhvr>
                                      <p:from x="10000" y="10000"/>
                                      <p:to x="200000" y="450000"/>
                                    </p:animScale>
                                    <p:animScale>
                                      <p:cBhvr>
                                        <p:cTn id="64" dur="1230" accel="100000" fill="hold">
                                          <p:stCondLst>
                                            <p:cond delay="770"/>
                                          </p:stCondLst>
                                        </p:cTn>
                                        <p:tgtEl>
                                          <p:spTgt spid="15367"/>
                                        </p:tgtEl>
                                      </p:cBhvr>
                                      <p:from x="200000" y="450000"/>
                                      <p:to x="100000" y="100000"/>
                                    </p:animScale>
                                    <p:set>
                                      <p:cBhvr>
                                        <p:cTn id="65" dur="770" fill="hold"/>
                                        <p:tgtEl>
                                          <p:spTgt spid="15367"/>
                                        </p:tgtEl>
                                        <p:attrNameLst>
                                          <p:attrName>ppt_x</p:attrName>
                                        </p:attrNameLst>
                                      </p:cBhvr>
                                      <p:to>
                                        <p:strVal val="(0.5)"/>
                                      </p:to>
                                    </p:set>
                                    <p:anim from="(0.5)" to="(#ppt_x)" calcmode="lin" valueType="num">
                                      <p:cBhvr>
                                        <p:cTn id="66" dur="1230" accel="100000" fill="hold">
                                          <p:stCondLst>
                                            <p:cond delay="770"/>
                                          </p:stCondLst>
                                        </p:cTn>
                                        <p:tgtEl>
                                          <p:spTgt spid="15367"/>
                                        </p:tgtEl>
                                        <p:attrNameLst>
                                          <p:attrName>ppt_x</p:attrName>
                                        </p:attrNameLst>
                                      </p:cBhvr>
                                    </p:anim>
                                    <p:set>
                                      <p:cBhvr>
                                        <p:cTn id="67" dur="770" fill="hold"/>
                                        <p:tgtEl>
                                          <p:spTgt spid="15367"/>
                                        </p:tgtEl>
                                        <p:attrNameLst>
                                          <p:attrName>ppt_y</p:attrName>
                                        </p:attrNameLst>
                                      </p:cBhvr>
                                      <p:to>
                                        <p:strVal val="(#ppt_y+0.4)"/>
                                      </p:to>
                                    </p:set>
                                    <p:anim from="(#ppt_y+0.4)" to="(#ppt_y)" calcmode="lin" valueType="num">
                                      <p:cBhvr>
                                        <p:cTn id="68" dur="1230" accel="100000" fill="hold">
                                          <p:stCondLst>
                                            <p:cond delay="770"/>
                                          </p:stCondLst>
                                        </p:cTn>
                                        <p:tgtEl>
                                          <p:spTgt spid="1536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P spid="15364" grpId="0"/>
      <p:bldP spid="15365" grpId="0"/>
      <p:bldP spid="15366" grpId="0"/>
      <p:bldP spid="153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33413" y="304800"/>
            <a:ext cx="7977187" cy="1431925"/>
          </a:xfrm>
        </p:spPr>
        <p:txBody>
          <a:bodyPr/>
          <a:lstStyle/>
          <a:p>
            <a:r>
              <a:rPr lang="en-US" sz="3600" b="1">
                <a:solidFill>
                  <a:schemeClr val="tx1"/>
                </a:solidFill>
                <a:latin typeface="Arial Rounded MT Bold" pitchFamily="34" charset="0"/>
              </a:rPr>
              <a:t>UNSUR – UNSUR</a:t>
            </a:r>
            <a:br>
              <a:rPr lang="en-US" sz="3600" b="1">
                <a:solidFill>
                  <a:schemeClr val="tx1"/>
                </a:solidFill>
                <a:latin typeface="Arial Rounded MT Bold" pitchFamily="34" charset="0"/>
              </a:rPr>
            </a:br>
            <a:r>
              <a:rPr lang="en-US" sz="3600" b="1">
                <a:solidFill>
                  <a:schemeClr val="tx1"/>
                </a:solidFill>
                <a:latin typeface="Arial Rounded MT Bold" pitchFamily="34" charset="0"/>
              </a:rPr>
              <a:t>PEMBERDAYAAN MASYARAKAT</a:t>
            </a:r>
          </a:p>
        </p:txBody>
      </p:sp>
      <p:sp>
        <p:nvSpPr>
          <p:cNvPr id="17411" name="Rectangle 3"/>
          <p:cNvSpPr>
            <a:spLocks noGrp="1" noChangeArrowheads="1"/>
          </p:cNvSpPr>
          <p:nvPr>
            <p:ph type="body" idx="1"/>
          </p:nvPr>
        </p:nvSpPr>
        <p:spPr>
          <a:xfrm>
            <a:off x="0" y="1916113"/>
            <a:ext cx="9144000" cy="4176712"/>
          </a:xfrm>
        </p:spPr>
        <p:txBody>
          <a:bodyPr/>
          <a:lstStyle/>
          <a:p>
            <a:endParaRPr lang="en-US" sz="2800">
              <a:latin typeface="Arial Rounded MT Bold" pitchFamily="34" charset="0"/>
            </a:endParaRPr>
          </a:p>
          <a:p>
            <a:r>
              <a:rPr lang="en-US" sz="3600">
                <a:latin typeface="Arial Rounded MT Bold" pitchFamily="34" charset="0"/>
              </a:rPr>
              <a:t>Pemberian Motivasi (</a:t>
            </a:r>
            <a:r>
              <a:rPr lang="en-US" sz="3600" i="1">
                <a:latin typeface="Arial Rounded MT Bold" pitchFamily="34" charset="0"/>
              </a:rPr>
              <a:t>motivating</a:t>
            </a:r>
            <a:r>
              <a:rPr lang="en-US" sz="3600">
                <a:latin typeface="Arial Rounded MT Bold" pitchFamily="34" charset="0"/>
              </a:rPr>
              <a:t>);</a:t>
            </a:r>
          </a:p>
          <a:p>
            <a:endParaRPr lang="en-US" sz="3600">
              <a:latin typeface="Arial Rounded MT Bold" pitchFamily="34" charset="0"/>
            </a:endParaRPr>
          </a:p>
          <a:p>
            <a:r>
              <a:rPr lang="en-US" sz="3600">
                <a:latin typeface="Arial Rounded MT Bold" pitchFamily="34" charset="0"/>
              </a:rPr>
              <a:t>Pemberian Penguatan (</a:t>
            </a:r>
            <a:r>
              <a:rPr lang="en-US" sz="3600" i="1">
                <a:latin typeface="Arial Rounded MT Bold" pitchFamily="34" charset="0"/>
              </a:rPr>
              <a:t>empowering</a:t>
            </a:r>
            <a:r>
              <a:rPr lang="en-US" sz="3600">
                <a:latin typeface="Arial Rounded MT Bold" pitchFamily="34" charset="0"/>
              </a:rPr>
              <a:t>);</a:t>
            </a:r>
          </a:p>
          <a:p>
            <a:endParaRPr lang="en-US" sz="3600">
              <a:latin typeface="Arial Rounded MT Bold" pitchFamily="34" charset="0"/>
            </a:endParaRPr>
          </a:p>
          <a:p>
            <a:r>
              <a:rPr lang="en-US" sz="3600">
                <a:latin typeface="Arial Rounded MT Bold" pitchFamily="34" charset="0"/>
              </a:rPr>
              <a:t>Pemberian Perlindungan (</a:t>
            </a:r>
            <a:r>
              <a:rPr lang="en-US" sz="3600" i="1">
                <a:latin typeface="Arial Rounded MT Bold" pitchFamily="34" charset="0"/>
              </a:rPr>
              <a:t>protecting</a:t>
            </a:r>
            <a:r>
              <a:rPr lang="en-US" sz="3600">
                <a:latin typeface="Arial Rounded MT Bold" pitchFamily="34" charset="0"/>
              </a:rPr>
              <a:t>).</a:t>
            </a:r>
          </a:p>
        </p:txBody>
      </p:sp>
    </p:spTree>
    <p:extLst>
      <p:ext uri="{BB962C8B-B14F-4D97-AF65-F5344CB8AC3E}">
        <p14:creationId xmlns:p14="http://schemas.microsoft.com/office/powerpoint/2010/main" val="1170038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heckerboard(across)">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anim calcmode="lin" valueType="num">
                                      <p:cBhvr>
                                        <p:cTn id="13" dur="500" fill="hold"/>
                                        <p:tgtEl>
                                          <p:spTgt spid="17411">
                                            <p:txEl>
                                              <p:pRg st="1" end="1"/>
                                            </p:txEl>
                                          </p:spTgt>
                                        </p:tgtEl>
                                        <p:attrNameLst>
                                          <p:attrName>ppt_x</p:attrName>
                                        </p:attrNameLst>
                                      </p:cBhvr>
                                      <p:tavLst>
                                        <p:tav tm="0">
                                          <p:val>
                                            <p:strVal val="#ppt_x-.1"/>
                                          </p:val>
                                        </p:tav>
                                        <p:tav tm="100000">
                                          <p:val>
                                            <p:strVal val="#ppt_x"/>
                                          </p:val>
                                        </p:tav>
                                      </p:tavLst>
                                    </p:anim>
                                    <p:anim calcmode="lin" valueType="num">
                                      <p:cBhvr>
                                        <p:cTn id="14"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17411">
                                            <p:txEl>
                                              <p:pRg st="3" end="3"/>
                                            </p:txEl>
                                          </p:spTgt>
                                        </p:tgtEl>
                                        <p:attrNameLst>
                                          <p:attrName>style.visibility</p:attrName>
                                        </p:attrNameLst>
                                      </p:cBhvr>
                                      <p:to>
                                        <p:strVal val="visible"/>
                                      </p:to>
                                    </p:set>
                                    <p:animEffect transition="in" filter="fade">
                                      <p:cBhvr>
                                        <p:cTn id="19" dur="500"/>
                                        <p:tgtEl>
                                          <p:spTgt spid="17411">
                                            <p:txEl>
                                              <p:pRg st="3" end="3"/>
                                            </p:txEl>
                                          </p:spTgt>
                                        </p:tgtEl>
                                      </p:cBhvr>
                                    </p:animEffect>
                                    <p:anim calcmode="lin" valueType="num">
                                      <p:cBhvr>
                                        <p:cTn id="20" dur="500" fill="hold"/>
                                        <p:tgtEl>
                                          <p:spTgt spid="17411">
                                            <p:txEl>
                                              <p:pRg st="3" end="3"/>
                                            </p:txEl>
                                          </p:spTgt>
                                        </p:tgtEl>
                                        <p:attrNameLst>
                                          <p:attrName>ppt_x</p:attrName>
                                        </p:attrNameLst>
                                      </p:cBhvr>
                                      <p:tavLst>
                                        <p:tav tm="0">
                                          <p:val>
                                            <p:strVal val="#ppt_x-.1"/>
                                          </p:val>
                                        </p:tav>
                                        <p:tav tm="100000">
                                          <p:val>
                                            <p:strVal val="#ppt_x"/>
                                          </p:val>
                                        </p:tav>
                                      </p:tavLst>
                                    </p:anim>
                                    <p:anim calcmode="lin" valueType="num">
                                      <p:cBhvr>
                                        <p:cTn id="21"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0" presetClass="entr" presetSubtype="0" fill="hold" grpId="0" nodeType="clickEffect">
                                  <p:stCondLst>
                                    <p:cond delay="0"/>
                                  </p:stCondLst>
                                  <p:iterate type="lt">
                                    <p:tmPct val="10000"/>
                                  </p:iterate>
                                  <p:childTnLst>
                                    <p:set>
                                      <p:cBhvr>
                                        <p:cTn id="25" dur="1" fill="hold">
                                          <p:stCondLst>
                                            <p:cond delay="0"/>
                                          </p:stCondLst>
                                        </p:cTn>
                                        <p:tgtEl>
                                          <p:spTgt spid="17411">
                                            <p:txEl>
                                              <p:pRg st="5" end="5"/>
                                            </p:txEl>
                                          </p:spTgt>
                                        </p:tgtEl>
                                        <p:attrNameLst>
                                          <p:attrName>style.visibility</p:attrName>
                                        </p:attrNameLst>
                                      </p:cBhvr>
                                      <p:to>
                                        <p:strVal val="visible"/>
                                      </p:to>
                                    </p:set>
                                    <p:animEffect transition="in" filter="fade">
                                      <p:cBhvr>
                                        <p:cTn id="26" dur="500"/>
                                        <p:tgtEl>
                                          <p:spTgt spid="17411">
                                            <p:txEl>
                                              <p:pRg st="5" end="5"/>
                                            </p:txEl>
                                          </p:spTgt>
                                        </p:tgtEl>
                                      </p:cBhvr>
                                    </p:animEffect>
                                    <p:anim calcmode="lin" valueType="num">
                                      <p:cBhvr>
                                        <p:cTn id="27" dur="500" fill="hold"/>
                                        <p:tgtEl>
                                          <p:spTgt spid="17411">
                                            <p:txEl>
                                              <p:pRg st="5" end="5"/>
                                            </p:txEl>
                                          </p:spTgt>
                                        </p:tgtEl>
                                        <p:attrNameLst>
                                          <p:attrName>ppt_x</p:attrName>
                                        </p:attrNameLst>
                                      </p:cBhvr>
                                      <p:tavLst>
                                        <p:tav tm="0">
                                          <p:val>
                                            <p:strVal val="#ppt_x-.1"/>
                                          </p:val>
                                        </p:tav>
                                        <p:tav tm="100000">
                                          <p:val>
                                            <p:strVal val="#ppt_x"/>
                                          </p:val>
                                        </p:tav>
                                      </p:tavLst>
                                    </p:anim>
                                    <p:anim calcmode="lin" valueType="num">
                                      <p:cBhvr>
                                        <p:cTn id="28" dur="500" fill="hold"/>
                                        <p:tgtEl>
                                          <p:spTgt spid="174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Mengapa partisipasi</a:t>
            </a:r>
          </a:p>
        </p:txBody>
      </p:sp>
      <p:sp>
        <p:nvSpPr>
          <p:cNvPr id="172035" name="Rectangle 3"/>
          <p:cNvSpPr>
            <a:spLocks noGrp="1" noChangeArrowheads="1"/>
          </p:cNvSpPr>
          <p:nvPr>
            <p:ph type="body" idx="1"/>
          </p:nvPr>
        </p:nvSpPr>
        <p:spPr>
          <a:xfrm>
            <a:off x="457200" y="1828800"/>
            <a:ext cx="8229600" cy="4043363"/>
          </a:xfrm>
        </p:spPr>
        <p:txBody>
          <a:bodyPr/>
          <a:lstStyle/>
          <a:p>
            <a:pPr>
              <a:lnSpc>
                <a:spcPct val="80000"/>
              </a:lnSpc>
              <a:buFont typeface="Wingdings" pitchFamily="2" charset="2"/>
              <a:buNone/>
            </a:pPr>
            <a:r>
              <a:rPr lang="en-US" sz="3600" b="1"/>
              <a:t>dua alasan</a:t>
            </a:r>
          </a:p>
          <a:p>
            <a:pPr>
              <a:lnSpc>
                <a:spcPct val="80000"/>
              </a:lnSpc>
            </a:pPr>
            <a:r>
              <a:rPr lang="en-US" sz="2800" b="1"/>
              <a:t>Pertama</a:t>
            </a:r>
            <a:r>
              <a:rPr lang="en-US" sz="2800"/>
              <a:t>, hal itu menjamin bahwa warga bisa berperan, berkontribusi dan memperoleh layanan pembangunan yang baik; </a:t>
            </a:r>
          </a:p>
          <a:p>
            <a:pPr>
              <a:lnSpc>
                <a:spcPct val="80000"/>
              </a:lnSpc>
            </a:pPr>
            <a:r>
              <a:rPr lang="en-US" sz="2800" b="1"/>
              <a:t>Kedua</a:t>
            </a:r>
            <a:r>
              <a:rPr lang="en-US" sz="2800"/>
              <a:t>, partisipasi, transparansi dan akuntabilitas dapat membangun </a:t>
            </a:r>
            <a:r>
              <a:rPr lang="en-US" sz="2800" i="1"/>
              <a:t>checks-and-balance, </a:t>
            </a:r>
            <a:r>
              <a:rPr lang="en-US" sz="2800"/>
              <a:t>karena janji-janji pejabat dan anggota DPRD dapat dikontrol melalui saluran-saluran organisasi masyarakat yang mewakili aspirasi konstituennya.</a:t>
            </a:r>
          </a:p>
        </p:txBody>
      </p:sp>
    </p:spTree>
    <p:extLst>
      <p:ext uri="{BB962C8B-B14F-4D97-AF65-F5344CB8AC3E}">
        <p14:creationId xmlns:p14="http://schemas.microsoft.com/office/powerpoint/2010/main" val="2768347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81000" y="274638"/>
            <a:ext cx="8305800" cy="1477962"/>
          </a:xfrm>
        </p:spPr>
        <p:txBody>
          <a:bodyPr>
            <a:normAutofit fontScale="90000"/>
          </a:bodyPr>
          <a:lstStyle/>
          <a:p>
            <a:r>
              <a:rPr lang="en-US" sz="3600" b="1"/>
              <a:t>model</a:t>
            </a:r>
            <a:r>
              <a:rPr lang="en-US" sz="3200"/>
              <a:t> yang telah diadopsi</a:t>
            </a:r>
            <a:br>
              <a:rPr lang="en-US" sz="3200"/>
            </a:br>
            <a:r>
              <a:rPr lang="en-US" sz="3200"/>
              <a:t>daerah untuk memperbaiki dan mengangkat kualitas maupun kuantitas partisipasi warga</a:t>
            </a:r>
          </a:p>
        </p:txBody>
      </p:sp>
      <p:sp>
        <p:nvSpPr>
          <p:cNvPr id="173059" name="Rectangle 3"/>
          <p:cNvSpPr>
            <a:spLocks noGrp="1" noChangeArrowheads="1"/>
          </p:cNvSpPr>
          <p:nvPr>
            <p:ph type="body" idx="1"/>
          </p:nvPr>
        </p:nvSpPr>
        <p:spPr>
          <a:xfrm>
            <a:off x="323850" y="1981200"/>
            <a:ext cx="8591550" cy="4400550"/>
          </a:xfrm>
        </p:spPr>
        <p:txBody>
          <a:bodyPr/>
          <a:lstStyle/>
          <a:p>
            <a:pPr>
              <a:buFont typeface="Wingdings" pitchFamily="2" charset="2"/>
              <a:buNone/>
            </a:pPr>
            <a:r>
              <a:rPr lang="en-US"/>
              <a:t>(1) Model penerbitan kerangka hukum dan peraturan.</a:t>
            </a:r>
          </a:p>
          <a:p>
            <a:pPr>
              <a:buFont typeface="Wingdings" pitchFamily="2" charset="2"/>
              <a:buNone/>
            </a:pPr>
            <a:r>
              <a:rPr lang="en-US"/>
              <a:t>(2) Model perbaikan mekanisme perencanaan dan penganggaran.</a:t>
            </a:r>
          </a:p>
          <a:p>
            <a:pPr>
              <a:buFont typeface="Wingdings" pitchFamily="2" charset="2"/>
              <a:buNone/>
            </a:pPr>
            <a:r>
              <a:rPr lang="en-US"/>
              <a:t>(3) Model fasilitasi dan penguatan forum deliberatif.</a:t>
            </a:r>
          </a:p>
          <a:p>
            <a:pPr>
              <a:buFont typeface="Wingdings" pitchFamily="2" charset="2"/>
              <a:buNone/>
            </a:pPr>
            <a:r>
              <a:rPr lang="en-US"/>
              <a:t>(4) Model ketersediaan sumber daya (dana).</a:t>
            </a:r>
          </a:p>
        </p:txBody>
      </p:sp>
    </p:spTree>
    <p:extLst>
      <p:ext uri="{BB962C8B-B14F-4D97-AF65-F5344CB8AC3E}">
        <p14:creationId xmlns:p14="http://schemas.microsoft.com/office/powerpoint/2010/main" val="2444742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152400" y="188913"/>
            <a:ext cx="8763000" cy="647700"/>
          </a:xfrm>
        </p:spPr>
        <p:txBody>
          <a:bodyPr/>
          <a:lstStyle/>
          <a:p>
            <a:r>
              <a:rPr lang="en-US" sz="2800" b="1" dirty="0" err="1"/>
              <a:t>Potensi</a:t>
            </a:r>
            <a:r>
              <a:rPr lang="en-US" sz="2800" b="1" dirty="0"/>
              <a:t> </a:t>
            </a:r>
            <a:r>
              <a:rPr lang="en-US" sz="2800" b="1" dirty="0" err="1"/>
              <a:t>Pengembangan</a:t>
            </a:r>
            <a:r>
              <a:rPr lang="en-US" sz="2800" b="1" dirty="0"/>
              <a:t> </a:t>
            </a:r>
            <a:r>
              <a:rPr lang="en-US" sz="2800" b="1" dirty="0" err="1"/>
              <a:t>Partisipasi</a:t>
            </a:r>
            <a:r>
              <a:rPr lang="en-US" sz="2800" b="1" dirty="0"/>
              <a:t> </a:t>
            </a:r>
            <a:r>
              <a:rPr lang="en-US" sz="2800" b="1" dirty="0" err="1"/>
              <a:t>Masyarakat</a:t>
            </a:r>
            <a:r>
              <a:rPr lang="en-US" sz="2800" dirty="0"/>
              <a:t> </a:t>
            </a:r>
          </a:p>
        </p:txBody>
      </p:sp>
      <p:sp>
        <p:nvSpPr>
          <p:cNvPr id="176131" name="Rectangle 3"/>
          <p:cNvSpPr>
            <a:spLocks noGrp="1" noChangeArrowheads="1"/>
          </p:cNvSpPr>
          <p:nvPr>
            <p:ph type="body" idx="1"/>
          </p:nvPr>
        </p:nvSpPr>
        <p:spPr>
          <a:xfrm>
            <a:off x="250825" y="981075"/>
            <a:ext cx="8686800" cy="5616575"/>
          </a:xfrm>
        </p:spPr>
        <p:txBody>
          <a:bodyPr/>
          <a:lstStyle/>
          <a:p>
            <a:pPr>
              <a:lnSpc>
                <a:spcPct val="80000"/>
              </a:lnSpc>
            </a:pPr>
            <a:r>
              <a:rPr lang="en-US" sz="2800" dirty="0" err="1"/>
              <a:t>Partisipasi</a:t>
            </a:r>
            <a:r>
              <a:rPr lang="en-US" sz="2800" dirty="0"/>
              <a:t> </a:t>
            </a:r>
            <a:r>
              <a:rPr lang="en-US" sz="2800" dirty="0" err="1"/>
              <a:t>dapat</a:t>
            </a:r>
            <a:r>
              <a:rPr lang="en-US" sz="2800" dirty="0"/>
              <a:t> </a:t>
            </a:r>
            <a:r>
              <a:rPr lang="en-US" sz="2800" dirty="0" err="1"/>
              <a:t>menjadi</a:t>
            </a:r>
            <a:r>
              <a:rPr lang="en-US" sz="2800" dirty="0"/>
              <a:t> </a:t>
            </a:r>
            <a:r>
              <a:rPr lang="en-US" sz="2800" dirty="0" err="1"/>
              <a:t>faktor</a:t>
            </a:r>
            <a:r>
              <a:rPr lang="en-US" sz="2800" dirty="0"/>
              <a:t> </a:t>
            </a:r>
            <a:r>
              <a:rPr lang="en-US" sz="2800" dirty="0" err="1"/>
              <a:t>untuk</a:t>
            </a:r>
            <a:r>
              <a:rPr lang="en-US" sz="2800" dirty="0"/>
              <a:t> </a:t>
            </a:r>
            <a:r>
              <a:rPr lang="en-US" sz="2800" dirty="0" err="1"/>
              <a:t>melakukan</a:t>
            </a:r>
            <a:r>
              <a:rPr lang="en-US" sz="2800" dirty="0"/>
              <a:t> </a:t>
            </a:r>
            <a:r>
              <a:rPr lang="en-US" sz="2800" dirty="0" err="1"/>
              <a:t>koreksi</a:t>
            </a:r>
            <a:r>
              <a:rPr lang="en-US" sz="2800" dirty="0"/>
              <a:t> </a:t>
            </a:r>
            <a:r>
              <a:rPr lang="en-US" sz="2800" dirty="0" err="1"/>
              <a:t>dari</a:t>
            </a:r>
            <a:r>
              <a:rPr lang="en-US" sz="2800" dirty="0"/>
              <a:t> </a:t>
            </a:r>
            <a:r>
              <a:rPr lang="en-US" sz="2800" dirty="0" err="1"/>
              <a:t>kebijakan</a:t>
            </a:r>
            <a:r>
              <a:rPr lang="en-US" sz="2800" dirty="0"/>
              <a:t> </a:t>
            </a:r>
            <a:r>
              <a:rPr lang="en-US" sz="2800" dirty="0" err="1"/>
              <a:t>daerah</a:t>
            </a:r>
            <a:r>
              <a:rPr lang="en-US" sz="2800" dirty="0"/>
              <a:t> yang </a:t>
            </a:r>
            <a:r>
              <a:rPr lang="en-US" sz="2800" dirty="0" err="1"/>
              <a:t>penting</a:t>
            </a:r>
            <a:r>
              <a:rPr lang="en-US" sz="2800" dirty="0"/>
              <a:t> </a:t>
            </a:r>
            <a:r>
              <a:rPr lang="en-US" sz="2800" dirty="0" err="1"/>
              <a:t>seperti</a:t>
            </a:r>
            <a:r>
              <a:rPr lang="en-US" sz="2800" dirty="0"/>
              <a:t> </a:t>
            </a:r>
            <a:r>
              <a:rPr lang="en-US" sz="2800" dirty="0" err="1"/>
              <a:t>perencanaan</a:t>
            </a:r>
            <a:r>
              <a:rPr lang="en-US" sz="2800" dirty="0"/>
              <a:t> </a:t>
            </a:r>
            <a:r>
              <a:rPr lang="en-US" sz="2800" dirty="0" err="1"/>
              <a:t>dan</a:t>
            </a:r>
            <a:r>
              <a:rPr lang="en-US" sz="2800" dirty="0"/>
              <a:t> </a:t>
            </a:r>
            <a:r>
              <a:rPr lang="en-US" sz="2800" dirty="0" err="1"/>
              <a:t>alokasi</a:t>
            </a:r>
            <a:r>
              <a:rPr lang="en-US" sz="2800" dirty="0"/>
              <a:t> </a:t>
            </a:r>
            <a:r>
              <a:rPr lang="en-US" sz="2800" dirty="0" err="1"/>
              <a:t>anggaran</a:t>
            </a:r>
            <a:r>
              <a:rPr lang="en-US" sz="2800" dirty="0"/>
              <a:t>. </a:t>
            </a:r>
          </a:p>
          <a:p>
            <a:pPr lvl="1">
              <a:lnSpc>
                <a:spcPct val="80000"/>
              </a:lnSpc>
            </a:pPr>
            <a:r>
              <a:rPr lang="en-US" sz="2400" dirty="0" err="1"/>
              <a:t>Efek</a:t>
            </a:r>
            <a:r>
              <a:rPr lang="en-US" sz="2400" dirty="0"/>
              <a:t> </a:t>
            </a:r>
            <a:r>
              <a:rPr lang="en-US" sz="2400" dirty="0" err="1"/>
              <a:t>dari</a:t>
            </a:r>
            <a:r>
              <a:rPr lang="en-US" sz="2400" dirty="0"/>
              <a:t> </a:t>
            </a:r>
            <a:r>
              <a:rPr lang="en-US" sz="2400" dirty="0" err="1"/>
              <a:t>tindakan</a:t>
            </a:r>
            <a:r>
              <a:rPr lang="en-US" sz="2400" dirty="0"/>
              <a:t> </a:t>
            </a:r>
            <a:r>
              <a:rPr lang="en-US" sz="2400" dirty="0" err="1"/>
              <a:t>koreksi</a:t>
            </a:r>
            <a:r>
              <a:rPr lang="en-US" sz="2400" dirty="0"/>
              <a:t> </a:t>
            </a:r>
            <a:r>
              <a:rPr lang="en-US" sz="2400" dirty="0" err="1"/>
              <a:t>ini</a:t>
            </a:r>
            <a:r>
              <a:rPr lang="en-US" sz="2400" dirty="0"/>
              <a:t> </a:t>
            </a:r>
            <a:r>
              <a:rPr lang="en-US" sz="2400" dirty="0" err="1"/>
              <a:t>semakin</a:t>
            </a:r>
            <a:r>
              <a:rPr lang="en-US" sz="2400" dirty="0"/>
              <a:t> </a:t>
            </a:r>
            <a:r>
              <a:rPr lang="en-US" sz="2400" dirty="0" err="1"/>
              <a:t>tinggi</a:t>
            </a:r>
            <a:r>
              <a:rPr lang="en-US" sz="2400" dirty="0"/>
              <a:t> di </a:t>
            </a:r>
            <a:r>
              <a:rPr lang="en-US" sz="2400" dirty="0" err="1"/>
              <a:t>daerah-daerah</a:t>
            </a:r>
            <a:r>
              <a:rPr lang="en-US" sz="2400" dirty="0"/>
              <a:t> </a:t>
            </a:r>
            <a:r>
              <a:rPr lang="en-US" sz="2400" dirty="0" err="1"/>
              <a:t>dimana</a:t>
            </a:r>
            <a:r>
              <a:rPr lang="en-US" sz="2400" dirty="0"/>
              <a:t> </a:t>
            </a:r>
            <a:r>
              <a:rPr lang="en-US" sz="2400" dirty="0" err="1"/>
              <a:t>masyarakat</a:t>
            </a:r>
            <a:r>
              <a:rPr lang="en-US" sz="2400" dirty="0"/>
              <a:t> </a:t>
            </a:r>
            <a:r>
              <a:rPr lang="en-US" sz="2400" dirty="0" err="1"/>
              <a:t>warganya</a:t>
            </a:r>
            <a:r>
              <a:rPr lang="en-US" sz="2400" dirty="0"/>
              <a:t> </a:t>
            </a:r>
            <a:r>
              <a:rPr lang="en-US" sz="2400" dirty="0" err="1"/>
              <a:t>aktif</a:t>
            </a:r>
            <a:r>
              <a:rPr lang="en-US" sz="2400" dirty="0"/>
              <a:t> </a:t>
            </a:r>
            <a:r>
              <a:rPr lang="en-US" sz="2400" dirty="0" err="1"/>
              <a:t>dan</a:t>
            </a:r>
            <a:r>
              <a:rPr lang="en-US" sz="2400" dirty="0"/>
              <a:t> </a:t>
            </a:r>
            <a:r>
              <a:rPr lang="en-US" sz="2400" dirty="0" err="1"/>
              <a:t>dimana</a:t>
            </a:r>
            <a:r>
              <a:rPr lang="en-US" sz="2400" dirty="0"/>
              <a:t> </a:t>
            </a:r>
            <a:r>
              <a:rPr lang="en-US" sz="2400" dirty="0" err="1"/>
              <a:t>aturan</a:t>
            </a:r>
            <a:r>
              <a:rPr lang="en-US" sz="2400" dirty="0"/>
              <a:t> </a:t>
            </a:r>
            <a:r>
              <a:rPr lang="en-US" sz="2400" dirty="0" err="1"/>
              <a:t>daerah</a:t>
            </a:r>
            <a:r>
              <a:rPr lang="en-US" sz="2400" dirty="0"/>
              <a:t> yang </a:t>
            </a:r>
            <a:r>
              <a:rPr lang="en-US" sz="2400" dirty="0" err="1"/>
              <a:t>ada</a:t>
            </a:r>
            <a:r>
              <a:rPr lang="en-US" sz="2400" dirty="0"/>
              <a:t> </a:t>
            </a:r>
            <a:r>
              <a:rPr lang="en-US" sz="2400" dirty="0" err="1"/>
              <a:t>mendukung</a:t>
            </a:r>
            <a:r>
              <a:rPr lang="en-US" sz="2400" dirty="0"/>
              <a:t>.</a:t>
            </a:r>
          </a:p>
          <a:p>
            <a:pPr>
              <a:lnSpc>
                <a:spcPct val="80000"/>
              </a:lnSpc>
            </a:pPr>
            <a:r>
              <a:rPr lang="en-US" sz="2800" dirty="0" err="1"/>
              <a:t>Pelibatan</a:t>
            </a:r>
            <a:r>
              <a:rPr lang="en-US" sz="2800" dirty="0"/>
              <a:t> </a:t>
            </a:r>
            <a:r>
              <a:rPr lang="en-US" sz="2800" dirty="0" err="1"/>
              <a:t>warga</a:t>
            </a:r>
            <a:r>
              <a:rPr lang="en-US" sz="2800" dirty="0"/>
              <a:t> </a:t>
            </a:r>
            <a:r>
              <a:rPr lang="en-US" sz="2800" dirty="0" err="1"/>
              <a:t>dan</a:t>
            </a:r>
            <a:r>
              <a:rPr lang="en-US" sz="2800" dirty="0"/>
              <a:t> </a:t>
            </a:r>
            <a:r>
              <a:rPr lang="en-US" sz="2800" dirty="0" err="1"/>
              <a:t>organisasi</a:t>
            </a:r>
            <a:r>
              <a:rPr lang="en-US" sz="2800" dirty="0"/>
              <a:t> </a:t>
            </a:r>
            <a:r>
              <a:rPr lang="en-US" sz="2800" dirty="0" err="1"/>
              <a:t>masyarakat</a:t>
            </a:r>
            <a:r>
              <a:rPr lang="en-US" sz="2800" dirty="0"/>
              <a:t> </a:t>
            </a:r>
            <a:r>
              <a:rPr lang="en-US" sz="2800" dirty="0" err="1"/>
              <a:t>warga</a:t>
            </a:r>
            <a:r>
              <a:rPr lang="en-US" sz="2800" dirty="0"/>
              <a:t> </a:t>
            </a:r>
            <a:r>
              <a:rPr lang="en-US" sz="2800" dirty="0" err="1"/>
              <a:t>dalam</a:t>
            </a:r>
            <a:r>
              <a:rPr lang="en-US" sz="2800" dirty="0"/>
              <a:t> </a:t>
            </a:r>
            <a:r>
              <a:rPr lang="en-US" sz="2800" dirty="0" err="1"/>
              <a:t>tata</a:t>
            </a:r>
            <a:r>
              <a:rPr lang="en-US" sz="2800" dirty="0"/>
              <a:t> </a:t>
            </a:r>
            <a:r>
              <a:rPr lang="en-US" sz="2800" dirty="0" err="1"/>
              <a:t>pemerintahan</a:t>
            </a:r>
            <a:r>
              <a:rPr lang="en-US" sz="2800" dirty="0"/>
              <a:t> </a:t>
            </a:r>
            <a:r>
              <a:rPr lang="en-US" sz="2800" dirty="0" err="1"/>
              <a:t>menjadi</a:t>
            </a:r>
            <a:r>
              <a:rPr lang="en-US" sz="2800" dirty="0"/>
              <a:t> </a:t>
            </a:r>
            <a:r>
              <a:rPr lang="en-US" sz="2800" dirty="0" err="1"/>
              <a:t>sumber</a:t>
            </a:r>
            <a:r>
              <a:rPr lang="en-US" sz="2800" dirty="0"/>
              <a:t> </a:t>
            </a:r>
            <a:r>
              <a:rPr lang="en-US" sz="2800" dirty="0" err="1"/>
              <a:t>munculnya</a:t>
            </a:r>
            <a:r>
              <a:rPr lang="en-US" sz="2800" dirty="0"/>
              <a:t> </a:t>
            </a:r>
            <a:r>
              <a:rPr lang="en-US" sz="2800" dirty="0" err="1"/>
              <a:t>pendekatan</a:t>
            </a:r>
            <a:r>
              <a:rPr lang="en-US" sz="2800" dirty="0"/>
              <a:t> </a:t>
            </a:r>
            <a:r>
              <a:rPr lang="en-US" sz="2800" dirty="0" err="1"/>
              <a:t>dan</a:t>
            </a:r>
            <a:r>
              <a:rPr lang="en-US" sz="2800" dirty="0"/>
              <a:t> program </a:t>
            </a:r>
            <a:r>
              <a:rPr lang="en-US" sz="2800" dirty="0" err="1"/>
              <a:t>pembangunan</a:t>
            </a:r>
            <a:r>
              <a:rPr lang="en-US" sz="2800" dirty="0"/>
              <a:t> yang </a:t>
            </a:r>
            <a:r>
              <a:rPr lang="en-US" sz="2800" dirty="0" err="1"/>
              <a:t>lebih</a:t>
            </a:r>
            <a:r>
              <a:rPr lang="en-US" sz="2800" dirty="0"/>
              <a:t> </a:t>
            </a:r>
            <a:r>
              <a:rPr lang="en-US" sz="2800" dirty="0" err="1"/>
              <a:t>inventif</a:t>
            </a:r>
            <a:r>
              <a:rPr lang="en-US" sz="2800" dirty="0"/>
              <a:t> </a:t>
            </a:r>
            <a:r>
              <a:rPr lang="en-US" sz="2800" dirty="0" err="1"/>
              <a:t>dan</a:t>
            </a:r>
            <a:r>
              <a:rPr lang="en-US" sz="2800" dirty="0"/>
              <a:t> </a:t>
            </a:r>
            <a:r>
              <a:rPr lang="en-US" sz="2800" dirty="0" err="1"/>
              <a:t>inovatif</a:t>
            </a:r>
            <a:r>
              <a:rPr lang="en-US" sz="2800" dirty="0"/>
              <a:t>. </a:t>
            </a:r>
          </a:p>
          <a:p>
            <a:pPr lvl="1">
              <a:lnSpc>
                <a:spcPct val="80000"/>
              </a:lnSpc>
            </a:pPr>
            <a:r>
              <a:rPr lang="en-US" sz="2400" dirty="0"/>
              <a:t>Hal </a:t>
            </a:r>
            <a:r>
              <a:rPr lang="en-US" sz="2400" dirty="0" err="1"/>
              <a:t>itu</a:t>
            </a:r>
            <a:r>
              <a:rPr lang="en-US" sz="2400" dirty="0"/>
              <a:t> </a:t>
            </a:r>
            <a:r>
              <a:rPr lang="en-US" sz="2400" dirty="0" err="1"/>
              <a:t>lebih</a:t>
            </a:r>
            <a:r>
              <a:rPr lang="en-US" sz="2400" dirty="0"/>
              <a:t> </a:t>
            </a:r>
            <a:r>
              <a:rPr lang="en-US" sz="2400" dirty="0" err="1"/>
              <a:t>berkembang</a:t>
            </a:r>
            <a:r>
              <a:rPr lang="en-US" sz="2400" dirty="0"/>
              <a:t> di </a:t>
            </a:r>
            <a:r>
              <a:rPr lang="en-US" sz="2400" dirty="0" err="1"/>
              <a:t>dalam</a:t>
            </a:r>
            <a:r>
              <a:rPr lang="en-US" sz="2400" dirty="0"/>
              <a:t> </a:t>
            </a:r>
            <a:r>
              <a:rPr lang="en-US" sz="2400" dirty="0" err="1"/>
              <a:t>situasi</a:t>
            </a:r>
            <a:r>
              <a:rPr lang="en-US" sz="2400" dirty="0"/>
              <a:t> </a:t>
            </a:r>
            <a:r>
              <a:rPr lang="en-US" sz="2400" dirty="0" err="1"/>
              <a:t>dimana</a:t>
            </a:r>
            <a:r>
              <a:rPr lang="en-US" sz="2400" dirty="0"/>
              <a:t> </a:t>
            </a:r>
            <a:r>
              <a:rPr lang="en-US" sz="2400" dirty="0" err="1"/>
              <a:t>pimpinan</a:t>
            </a:r>
            <a:r>
              <a:rPr lang="en-US" sz="2400" dirty="0"/>
              <a:t> </a:t>
            </a:r>
            <a:r>
              <a:rPr lang="en-US" sz="2400" dirty="0" err="1"/>
              <a:t>daerah</a:t>
            </a:r>
            <a:r>
              <a:rPr lang="en-US" sz="2400" dirty="0"/>
              <a:t> </a:t>
            </a:r>
            <a:r>
              <a:rPr lang="en-US" sz="2400" dirty="0" err="1"/>
              <a:t>dan</a:t>
            </a:r>
            <a:r>
              <a:rPr lang="en-US" sz="2400" dirty="0"/>
              <a:t> </a:t>
            </a:r>
            <a:r>
              <a:rPr lang="en-US" sz="2400" dirty="0" err="1"/>
              <a:t>elit</a:t>
            </a:r>
            <a:r>
              <a:rPr lang="en-US" sz="2400" dirty="0"/>
              <a:t> </a:t>
            </a:r>
            <a:r>
              <a:rPr lang="en-US" sz="2400" dirty="0" err="1"/>
              <a:t>setempat</a:t>
            </a:r>
            <a:r>
              <a:rPr lang="en-US" sz="2400" dirty="0"/>
              <a:t> </a:t>
            </a:r>
            <a:r>
              <a:rPr lang="en-US" sz="2400" dirty="0" err="1"/>
              <a:t>juga</a:t>
            </a:r>
            <a:r>
              <a:rPr lang="en-US" sz="2400" dirty="0"/>
              <a:t> </a:t>
            </a:r>
            <a:r>
              <a:rPr lang="en-US" sz="2400" dirty="0" err="1"/>
              <a:t>memiliki</a:t>
            </a:r>
            <a:r>
              <a:rPr lang="en-US" sz="2400" dirty="0"/>
              <a:t> </a:t>
            </a:r>
            <a:r>
              <a:rPr lang="en-US" sz="2400" dirty="0" err="1"/>
              <a:t>cara</a:t>
            </a:r>
            <a:r>
              <a:rPr lang="en-US" sz="2400" dirty="0"/>
              <a:t> </a:t>
            </a:r>
            <a:r>
              <a:rPr lang="en-US" sz="2400" dirty="0" err="1"/>
              <a:t>berpikir</a:t>
            </a:r>
            <a:r>
              <a:rPr lang="en-US" sz="2400" dirty="0"/>
              <a:t> yang </a:t>
            </a:r>
            <a:r>
              <a:rPr lang="en-US" sz="2400" dirty="0" err="1"/>
              <a:t>inovatif</a:t>
            </a:r>
            <a:r>
              <a:rPr lang="en-US" sz="2400" dirty="0"/>
              <a:t>.</a:t>
            </a:r>
          </a:p>
        </p:txBody>
      </p:sp>
    </p:spTree>
    <p:extLst>
      <p:ext uri="{BB962C8B-B14F-4D97-AF65-F5344CB8AC3E}">
        <p14:creationId xmlns:p14="http://schemas.microsoft.com/office/powerpoint/2010/main" val="1803307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228600" y="152400"/>
            <a:ext cx="8686800" cy="914400"/>
          </a:xfrm>
        </p:spPr>
        <p:txBody>
          <a:bodyPr>
            <a:normAutofit fontScale="90000"/>
          </a:bodyPr>
          <a:lstStyle/>
          <a:p>
            <a:r>
              <a:rPr lang="en-US" sz="3200"/>
              <a:t>Beberapa kelemahan yang mempengaruhi kualitas dan efektivitas partisipasi:</a:t>
            </a:r>
          </a:p>
        </p:txBody>
      </p:sp>
      <p:sp>
        <p:nvSpPr>
          <p:cNvPr id="178179" name="Rectangle 3"/>
          <p:cNvSpPr>
            <a:spLocks noGrp="1" noChangeArrowheads="1"/>
          </p:cNvSpPr>
          <p:nvPr>
            <p:ph type="body" idx="1"/>
          </p:nvPr>
        </p:nvSpPr>
        <p:spPr>
          <a:xfrm>
            <a:off x="304800" y="1412875"/>
            <a:ext cx="8610600" cy="5216525"/>
          </a:xfrm>
        </p:spPr>
        <p:txBody>
          <a:bodyPr/>
          <a:lstStyle/>
          <a:p>
            <a:pPr>
              <a:lnSpc>
                <a:spcPct val="80000"/>
              </a:lnSpc>
              <a:buFont typeface="Wingdings" pitchFamily="2" charset="2"/>
              <a:buNone/>
            </a:pPr>
            <a:r>
              <a:rPr lang="en-US" sz="2400"/>
              <a:t>PEMDA</a:t>
            </a:r>
          </a:p>
          <a:p>
            <a:pPr>
              <a:lnSpc>
                <a:spcPct val="80000"/>
              </a:lnSpc>
              <a:buFont typeface="Wingdings" pitchFamily="2" charset="2"/>
              <a:buNone/>
            </a:pPr>
            <a:endParaRPr lang="en-US" sz="2400"/>
          </a:p>
          <a:p>
            <a:pPr>
              <a:lnSpc>
                <a:spcPct val="80000"/>
              </a:lnSpc>
            </a:pPr>
            <a:r>
              <a:rPr lang="en-US" sz="2400"/>
              <a:t>Belum meratanya pemahaman di jajaran pemerintahan (termasuk DPRD) tentang</a:t>
            </a:r>
          </a:p>
          <a:p>
            <a:pPr lvl="1">
              <a:lnSpc>
                <a:spcPct val="80000"/>
              </a:lnSpc>
            </a:pPr>
            <a:r>
              <a:rPr lang="en-US" sz="2000"/>
              <a:t>pentingnya dan apa keuntungan kongkrit dari partisipasi.</a:t>
            </a:r>
          </a:p>
          <a:p>
            <a:pPr lvl="1">
              <a:lnSpc>
                <a:spcPct val="80000"/>
              </a:lnSpc>
            </a:pPr>
            <a:r>
              <a:rPr lang="en-US" sz="2000"/>
              <a:t>apa dan bagaimana cara melakukan partisipasi yang baik, </a:t>
            </a:r>
          </a:p>
          <a:p>
            <a:pPr>
              <a:lnSpc>
                <a:spcPct val="80000"/>
              </a:lnSpc>
              <a:spcBef>
                <a:spcPct val="0"/>
              </a:spcBef>
            </a:pPr>
            <a:endParaRPr lang="en-US" sz="2400"/>
          </a:p>
          <a:p>
            <a:pPr>
              <a:lnSpc>
                <a:spcPct val="80000"/>
              </a:lnSpc>
              <a:spcBef>
                <a:spcPct val="0"/>
              </a:spcBef>
            </a:pPr>
            <a:r>
              <a:rPr lang="en-US" sz="2400"/>
              <a:t>Belum meratanya kemauan politik di jajaran pemerintahan (termasuk DPRD) untuk tidak melihat partisipasi sebagai formalitas proyek.</a:t>
            </a:r>
          </a:p>
          <a:p>
            <a:pPr>
              <a:lnSpc>
                <a:spcPct val="80000"/>
              </a:lnSpc>
              <a:spcBef>
                <a:spcPct val="0"/>
              </a:spcBef>
            </a:pPr>
            <a:endParaRPr lang="en-US" sz="2400"/>
          </a:p>
          <a:p>
            <a:pPr>
              <a:lnSpc>
                <a:spcPct val="80000"/>
              </a:lnSpc>
              <a:spcBef>
                <a:spcPct val="0"/>
              </a:spcBef>
            </a:pPr>
            <a:r>
              <a:rPr lang="en-US" sz="2400"/>
              <a:t>Inisiatif partisipasi juga tidak jarang tergantung pada keinginan individu/kelompok kecil tertentu, tentunya hal ini bisa mengancam keberlanjutan suatu prakarsa, khususnya pada saat terjadi pergantian posisi (mutasi jabatan).</a:t>
            </a:r>
          </a:p>
        </p:txBody>
      </p:sp>
    </p:spTree>
    <p:extLst>
      <p:ext uri="{BB962C8B-B14F-4D97-AF65-F5344CB8AC3E}">
        <p14:creationId xmlns:p14="http://schemas.microsoft.com/office/powerpoint/2010/main" val="3879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t>OTONOMI</a:t>
            </a:r>
          </a:p>
        </p:txBody>
      </p:sp>
      <p:sp>
        <p:nvSpPr>
          <p:cNvPr id="168963" name="Rectangle 3"/>
          <p:cNvSpPr>
            <a:spLocks noGrp="1" noChangeArrowheads="1"/>
          </p:cNvSpPr>
          <p:nvPr>
            <p:ph type="body" idx="1"/>
          </p:nvPr>
        </p:nvSpPr>
        <p:spPr>
          <a:xfrm>
            <a:off x="457200" y="1844675"/>
            <a:ext cx="8229600" cy="4286250"/>
          </a:xfrm>
        </p:spPr>
        <p:txBody>
          <a:bodyPr>
            <a:normAutofit fontScale="92500" lnSpcReduction="10000"/>
          </a:bodyPr>
          <a:lstStyle/>
          <a:p>
            <a:r>
              <a:rPr lang="en-US" dirty="0"/>
              <a:t>Auto: </a:t>
            </a:r>
            <a:r>
              <a:rPr lang="en-US" dirty="0" err="1"/>
              <a:t>sendiri</a:t>
            </a:r>
            <a:endParaRPr lang="en-US" dirty="0"/>
          </a:p>
          <a:p>
            <a:r>
              <a:rPr lang="en-US" dirty="0" err="1"/>
              <a:t>Nomia</a:t>
            </a:r>
            <a:r>
              <a:rPr lang="en-US" dirty="0"/>
              <a:t> (</a:t>
            </a:r>
            <a:r>
              <a:rPr lang="en-US" dirty="0" err="1"/>
              <a:t>nomy</a:t>
            </a:r>
            <a:r>
              <a:rPr lang="en-US" dirty="0"/>
              <a:t>): </a:t>
            </a:r>
            <a:r>
              <a:rPr lang="en-US" dirty="0" err="1"/>
              <a:t>aturan</a:t>
            </a:r>
            <a:endParaRPr lang="en-US" dirty="0"/>
          </a:p>
          <a:p>
            <a:r>
              <a:rPr lang="en-US" dirty="0" err="1"/>
              <a:t>Otonomi</a:t>
            </a:r>
            <a:r>
              <a:rPr lang="en-US" dirty="0"/>
              <a:t>: </a:t>
            </a:r>
            <a:r>
              <a:rPr lang="en-US" dirty="0" err="1"/>
              <a:t>mengatur</a:t>
            </a:r>
            <a:r>
              <a:rPr lang="en-US" dirty="0"/>
              <a:t> </a:t>
            </a:r>
            <a:r>
              <a:rPr lang="en-US" dirty="0" err="1"/>
              <a:t>diri</a:t>
            </a:r>
            <a:r>
              <a:rPr lang="en-US" dirty="0"/>
              <a:t> </a:t>
            </a:r>
            <a:r>
              <a:rPr lang="en-US" dirty="0" err="1"/>
              <a:t>sendiri</a:t>
            </a:r>
            <a:endParaRPr lang="en-US" dirty="0"/>
          </a:p>
          <a:p>
            <a:r>
              <a:rPr lang="en-US" dirty="0" err="1"/>
              <a:t>Dalam</a:t>
            </a:r>
            <a:r>
              <a:rPr lang="en-US" dirty="0"/>
              <a:t> </a:t>
            </a:r>
            <a:r>
              <a:rPr lang="en-US" dirty="0" err="1"/>
              <a:t>pemerintahan</a:t>
            </a:r>
            <a:r>
              <a:rPr lang="en-US" dirty="0"/>
              <a:t>:</a:t>
            </a:r>
          </a:p>
          <a:p>
            <a:pPr lvl="1"/>
            <a:r>
              <a:rPr lang="en-US" dirty="0" err="1"/>
              <a:t>Pelimpaham</a:t>
            </a:r>
            <a:r>
              <a:rPr lang="en-US" dirty="0"/>
              <a:t> </a:t>
            </a:r>
            <a:r>
              <a:rPr lang="en-US" dirty="0" err="1"/>
              <a:t>sebagian</a:t>
            </a:r>
            <a:r>
              <a:rPr lang="en-US" dirty="0"/>
              <a:t> </a:t>
            </a:r>
            <a:r>
              <a:rPr lang="en-US" dirty="0" err="1"/>
              <a:t>kewenangan</a:t>
            </a:r>
            <a:r>
              <a:rPr lang="en-US" dirty="0"/>
              <a:t>, </a:t>
            </a:r>
            <a:r>
              <a:rPr lang="en-US" dirty="0" err="1"/>
              <a:t>tugas</a:t>
            </a:r>
            <a:r>
              <a:rPr lang="en-US" dirty="0"/>
              <a:t>, </a:t>
            </a:r>
            <a:r>
              <a:rPr lang="en-US" dirty="0" err="1"/>
              <a:t>kewajiban</a:t>
            </a:r>
            <a:r>
              <a:rPr lang="en-US" dirty="0"/>
              <a:t> </a:t>
            </a:r>
            <a:r>
              <a:rPr lang="en-US" dirty="0" err="1"/>
              <a:t>dan</a:t>
            </a:r>
            <a:r>
              <a:rPr lang="en-US" dirty="0"/>
              <a:t> </a:t>
            </a:r>
            <a:r>
              <a:rPr lang="en-US" dirty="0" err="1"/>
              <a:t>tanggung</a:t>
            </a:r>
            <a:r>
              <a:rPr lang="en-US" dirty="0"/>
              <a:t> </a:t>
            </a:r>
            <a:r>
              <a:rPr lang="en-US" dirty="0" err="1"/>
              <a:t>jawab</a:t>
            </a:r>
            <a:r>
              <a:rPr lang="en-US" dirty="0"/>
              <a:t> </a:t>
            </a:r>
            <a:r>
              <a:rPr lang="en-US" dirty="0" err="1"/>
              <a:t>dari</a:t>
            </a:r>
            <a:r>
              <a:rPr lang="en-US" dirty="0"/>
              <a:t> </a:t>
            </a:r>
            <a:r>
              <a:rPr lang="en-US" dirty="0" err="1"/>
              <a:t>pemerintah</a:t>
            </a:r>
            <a:r>
              <a:rPr lang="en-US" dirty="0"/>
              <a:t> </a:t>
            </a:r>
            <a:r>
              <a:rPr lang="en-US" dirty="0" err="1"/>
              <a:t>pusat</a:t>
            </a:r>
            <a:r>
              <a:rPr lang="en-US" dirty="0"/>
              <a:t> </a:t>
            </a:r>
            <a:r>
              <a:rPr lang="en-US" dirty="0" err="1"/>
              <a:t>kepada</a:t>
            </a:r>
            <a:r>
              <a:rPr lang="en-US" dirty="0"/>
              <a:t> </a:t>
            </a:r>
            <a:r>
              <a:rPr lang="en-US" dirty="0" err="1"/>
              <a:t>pemerintah</a:t>
            </a:r>
            <a:r>
              <a:rPr lang="en-US" dirty="0"/>
              <a:t> </a:t>
            </a:r>
            <a:r>
              <a:rPr lang="en-US" dirty="0" err="1" smtClean="0"/>
              <a:t>daerah</a:t>
            </a:r>
            <a:endParaRPr lang="en-US" dirty="0" smtClean="0"/>
          </a:p>
          <a:p>
            <a:pPr marL="393192" lvl="1" indent="0">
              <a:buNone/>
            </a:pPr>
            <a:endParaRPr lang="en-US" dirty="0"/>
          </a:p>
          <a:p>
            <a:pPr lvl="1">
              <a:buFont typeface="Wingdings" pitchFamily="2" charset="2"/>
              <a:buChar char="ü"/>
            </a:pPr>
            <a:r>
              <a:rPr lang="en-US" dirty="0" err="1"/>
              <a:t>Hak</a:t>
            </a:r>
            <a:r>
              <a:rPr lang="en-US" dirty="0"/>
              <a:t>, </a:t>
            </a:r>
            <a:r>
              <a:rPr lang="en-US" dirty="0" err="1"/>
              <a:t>wewenang</a:t>
            </a:r>
            <a:r>
              <a:rPr lang="en-US" dirty="0"/>
              <a:t>, </a:t>
            </a:r>
            <a:r>
              <a:rPr lang="en-US" dirty="0" err="1"/>
              <a:t>dan</a:t>
            </a:r>
            <a:r>
              <a:rPr lang="en-US" dirty="0"/>
              <a:t> </a:t>
            </a:r>
            <a:r>
              <a:rPr lang="en-US" dirty="0" err="1"/>
              <a:t>kewajiban</a:t>
            </a:r>
            <a:r>
              <a:rPr lang="en-US" dirty="0"/>
              <a:t> </a:t>
            </a:r>
            <a:r>
              <a:rPr lang="en-US" dirty="0" err="1"/>
              <a:t>daerah</a:t>
            </a:r>
            <a:r>
              <a:rPr lang="en-US" dirty="0"/>
              <a:t> </a:t>
            </a:r>
            <a:r>
              <a:rPr lang="en-US" dirty="0" err="1"/>
              <a:t>otonom</a:t>
            </a:r>
            <a:r>
              <a:rPr lang="en-US" dirty="0"/>
              <a:t> </a:t>
            </a:r>
            <a:r>
              <a:rPr lang="en-US" dirty="0" err="1"/>
              <a:t>untuk</a:t>
            </a:r>
            <a:r>
              <a:rPr lang="en-US" dirty="0"/>
              <a:t> </a:t>
            </a:r>
            <a:r>
              <a:rPr lang="en-US" dirty="0" err="1"/>
              <a:t>mengatur</a:t>
            </a:r>
            <a:r>
              <a:rPr lang="en-US" dirty="0"/>
              <a:t> </a:t>
            </a:r>
            <a:r>
              <a:rPr lang="en-US" dirty="0" err="1"/>
              <a:t>dan</a:t>
            </a:r>
            <a:r>
              <a:rPr lang="en-US" dirty="0"/>
              <a:t> </a:t>
            </a:r>
            <a:r>
              <a:rPr lang="en-US" dirty="0" err="1"/>
              <a:t>mengurus</a:t>
            </a:r>
            <a:r>
              <a:rPr lang="en-US" dirty="0"/>
              <a:t> </a:t>
            </a:r>
            <a:r>
              <a:rPr lang="en-US" dirty="0" err="1"/>
              <a:t>sendiri</a:t>
            </a:r>
            <a:r>
              <a:rPr lang="en-US" dirty="0"/>
              <a:t> </a:t>
            </a:r>
            <a:r>
              <a:rPr lang="en-US" dirty="0" err="1"/>
              <a:t>urusan</a:t>
            </a:r>
            <a:r>
              <a:rPr lang="en-US" dirty="0"/>
              <a:t> </a:t>
            </a:r>
            <a:r>
              <a:rPr lang="en-US" dirty="0" err="1"/>
              <a:t>pemerintahan</a:t>
            </a:r>
            <a:r>
              <a:rPr lang="en-US" dirty="0"/>
              <a:t> </a:t>
            </a:r>
            <a:r>
              <a:rPr lang="en-US" dirty="0" err="1"/>
              <a:t>dan</a:t>
            </a:r>
            <a:r>
              <a:rPr lang="en-US" dirty="0"/>
              <a:t> </a:t>
            </a:r>
            <a:r>
              <a:rPr lang="en-US" dirty="0" err="1"/>
              <a:t>kepentingan</a:t>
            </a:r>
            <a:r>
              <a:rPr lang="en-US" dirty="0"/>
              <a:t> </a:t>
            </a:r>
            <a:r>
              <a:rPr lang="en-US" dirty="0" err="1"/>
              <a:t>masyarakat</a:t>
            </a:r>
            <a:r>
              <a:rPr lang="en-US" dirty="0"/>
              <a:t> </a:t>
            </a:r>
            <a:r>
              <a:rPr lang="en-US" dirty="0" err="1"/>
              <a:t>setempat</a:t>
            </a:r>
            <a:r>
              <a:rPr lang="en-US" dirty="0"/>
              <a:t> </a:t>
            </a:r>
            <a:r>
              <a:rPr lang="en-US" dirty="0" err="1"/>
              <a:t>sesuai</a:t>
            </a:r>
            <a:r>
              <a:rPr lang="en-US" dirty="0"/>
              <a:t> </a:t>
            </a:r>
            <a:r>
              <a:rPr lang="en-US" dirty="0" err="1"/>
              <a:t>dengan</a:t>
            </a:r>
            <a:r>
              <a:rPr lang="en-US" dirty="0"/>
              <a:t> </a:t>
            </a:r>
            <a:r>
              <a:rPr lang="en-US" dirty="0" err="1"/>
              <a:t>peraturan</a:t>
            </a:r>
            <a:r>
              <a:rPr lang="en-US" dirty="0"/>
              <a:t> </a:t>
            </a:r>
            <a:r>
              <a:rPr lang="en-US" dirty="0" err="1" smtClean="0"/>
              <a:t>perundang-undangan</a:t>
            </a:r>
            <a:r>
              <a:rPr lang="en-US" dirty="0" smtClean="0"/>
              <a:t> (</a:t>
            </a:r>
            <a:r>
              <a:rPr lang="en-US" dirty="0"/>
              <a:t>UU NO. </a:t>
            </a:r>
            <a:r>
              <a:rPr lang="en-US" dirty="0" smtClean="0"/>
              <a:t>32/2004)</a:t>
            </a:r>
            <a:endParaRPr lang="en-US" dirty="0"/>
          </a:p>
          <a:p>
            <a:pPr marL="393192" lvl="1" indent="0">
              <a:buNone/>
            </a:pPr>
            <a:endParaRPr lang="en-US" dirty="0" smtClean="0"/>
          </a:p>
        </p:txBody>
      </p:sp>
    </p:spTree>
    <p:extLst>
      <p:ext uri="{BB962C8B-B14F-4D97-AF65-F5344CB8AC3E}">
        <p14:creationId xmlns:p14="http://schemas.microsoft.com/office/powerpoint/2010/main" val="3439471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3850" y="277813"/>
            <a:ext cx="8362950" cy="919162"/>
          </a:xfrm>
        </p:spPr>
        <p:txBody>
          <a:bodyPr>
            <a:normAutofit fontScale="90000"/>
          </a:bodyPr>
          <a:lstStyle/>
          <a:p>
            <a:r>
              <a:rPr lang="en-US" sz="3200"/>
              <a:t>Beberapa kelemahan yang mempengaruhi kualitas dan efektivitas partisipasi:</a:t>
            </a:r>
            <a:endParaRPr lang="en-US" sz="4000"/>
          </a:p>
        </p:txBody>
      </p:sp>
      <p:sp>
        <p:nvSpPr>
          <p:cNvPr id="180227" name="Rectangle 3"/>
          <p:cNvSpPr>
            <a:spLocks noGrp="1" noChangeArrowheads="1"/>
          </p:cNvSpPr>
          <p:nvPr>
            <p:ph type="body" idx="1"/>
          </p:nvPr>
        </p:nvSpPr>
        <p:spPr>
          <a:xfrm>
            <a:off x="304800" y="1412875"/>
            <a:ext cx="8610600" cy="5064125"/>
          </a:xfrm>
        </p:spPr>
        <p:txBody>
          <a:bodyPr/>
          <a:lstStyle/>
          <a:p>
            <a:pPr>
              <a:lnSpc>
                <a:spcPct val="80000"/>
              </a:lnSpc>
              <a:buFont typeface="Wingdings" pitchFamily="2" charset="2"/>
              <a:buNone/>
            </a:pPr>
            <a:r>
              <a:rPr lang="en-US" sz="2400"/>
              <a:t>PERATURAN</a:t>
            </a:r>
          </a:p>
          <a:p>
            <a:pPr>
              <a:lnSpc>
                <a:spcPct val="80000"/>
              </a:lnSpc>
            </a:pPr>
            <a:r>
              <a:rPr lang="en-US" sz="2400"/>
              <a:t>Kebijakan dan peraturan yang mengatur proses partisipasi dalam tata pemerintahan daerah (mis. Perda Partisipasi, Transparansi dan Akuntabilitas) tidak cukup mengikat dan tidak memberikan insentif yang cukup berarti untuk diterapkan secara serius dan berkelanjutan:</a:t>
            </a:r>
          </a:p>
          <a:p>
            <a:pPr lvl="1">
              <a:lnSpc>
                <a:spcPct val="80000"/>
              </a:lnSpc>
            </a:pPr>
            <a:r>
              <a:rPr lang="en-US" sz="2000"/>
              <a:t>Di beberapa daerah, peraturan tersebut tidak disusun melalui proses yang partisipatif, dan kurang tersosialisasi dengan baik. </a:t>
            </a:r>
          </a:p>
          <a:p>
            <a:pPr lvl="1">
              <a:lnSpc>
                <a:spcPct val="80000"/>
              </a:lnSpc>
            </a:pPr>
            <a:r>
              <a:rPr lang="en-US" sz="2000"/>
              <a:t>Walaupun di kebanyakan daerah prosesnya dilakukan secara partisipatif, ternyata kompromi politik dalam penyusunan peraturan ini menyebabkan pengurangan efek sangsi dan daya paksanya. </a:t>
            </a:r>
          </a:p>
          <a:p>
            <a:pPr lvl="1">
              <a:lnSpc>
                <a:spcPct val="80000"/>
              </a:lnSpc>
            </a:pPr>
            <a:r>
              <a:rPr lang="en-US" sz="2000"/>
              <a:t>Sementara itu proses monitoring dan penegakan hukum dari aturan-aturan ini juga belum menjadi prioritas dari pemerintah pusat maupun pemerintah provinsi</a:t>
            </a:r>
          </a:p>
        </p:txBody>
      </p:sp>
    </p:spTree>
    <p:extLst>
      <p:ext uri="{BB962C8B-B14F-4D97-AF65-F5344CB8AC3E}">
        <p14:creationId xmlns:p14="http://schemas.microsoft.com/office/powerpoint/2010/main" val="2011590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b="1" dirty="0"/>
              <a:t>PENENTU DAYA SAING</a:t>
            </a:r>
            <a:r>
              <a:rPr lang="en-US" dirty="0"/>
              <a:t> </a:t>
            </a:r>
            <a:endParaRPr lang="en-US" sz="6000" dirty="0"/>
          </a:p>
        </p:txBody>
      </p:sp>
      <p:sp>
        <p:nvSpPr>
          <p:cNvPr id="69635" name="Rectangle 3"/>
          <p:cNvSpPr>
            <a:spLocks noGrp="1" noChangeArrowheads="1"/>
          </p:cNvSpPr>
          <p:nvPr>
            <p:ph type="body" sz="half" idx="1"/>
          </p:nvPr>
        </p:nvSpPr>
        <p:spPr>
          <a:xfrm>
            <a:off x="323850" y="1773238"/>
            <a:ext cx="7561263" cy="4608512"/>
          </a:xfrm>
        </p:spPr>
        <p:txBody>
          <a:bodyPr/>
          <a:lstStyle/>
          <a:p>
            <a:pPr>
              <a:lnSpc>
                <a:spcPct val="90000"/>
              </a:lnSpc>
            </a:pPr>
            <a:r>
              <a:rPr lang="en-US" sz="2800"/>
              <a:t>Lingkungan fisik</a:t>
            </a:r>
          </a:p>
          <a:p>
            <a:pPr lvl="1">
              <a:lnSpc>
                <a:spcPct val="90000"/>
              </a:lnSpc>
            </a:pPr>
            <a:r>
              <a:rPr lang="en-US" sz="2400"/>
              <a:t>Infrastruktur</a:t>
            </a:r>
          </a:p>
          <a:p>
            <a:pPr lvl="1">
              <a:lnSpc>
                <a:spcPct val="90000"/>
              </a:lnSpc>
            </a:pPr>
            <a:r>
              <a:rPr lang="en-US" sz="2400"/>
              <a:t>Sumber daya alam</a:t>
            </a:r>
          </a:p>
          <a:p>
            <a:pPr>
              <a:lnSpc>
                <a:spcPct val="90000"/>
              </a:lnSpc>
            </a:pPr>
            <a:r>
              <a:rPr lang="en-US" sz="2800"/>
              <a:t>Lingkungan peraturan perundangan</a:t>
            </a:r>
          </a:p>
          <a:p>
            <a:pPr lvl="1">
              <a:lnSpc>
                <a:spcPct val="90000"/>
              </a:lnSpc>
            </a:pPr>
            <a:r>
              <a:rPr lang="en-US" sz="2400"/>
              <a:t>Kelembagaan</a:t>
            </a:r>
          </a:p>
          <a:p>
            <a:pPr lvl="1">
              <a:lnSpc>
                <a:spcPct val="90000"/>
              </a:lnSpc>
            </a:pPr>
            <a:r>
              <a:rPr lang="en-US" sz="2400"/>
              <a:t>Perijinan</a:t>
            </a:r>
          </a:p>
          <a:p>
            <a:pPr lvl="1">
              <a:lnSpc>
                <a:spcPct val="90000"/>
              </a:lnSpc>
            </a:pPr>
            <a:r>
              <a:rPr lang="en-US" sz="2400"/>
              <a:t>Insentif</a:t>
            </a:r>
          </a:p>
          <a:p>
            <a:pPr>
              <a:lnSpc>
                <a:spcPct val="90000"/>
              </a:lnSpc>
            </a:pPr>
            <a:r>
              <a:rPr lang="en-US" sz="2800"/>
              <a:t>Lingkungan sikap mental</a:t>
            </a:r>
          </a:p>
          <a:p>
            <a:pPr lvl="1">
              <a:lnSpc>
                <a:spcPct val="90000"/>
              </a:lnSpc>
            </a:pPr>
            <a:r>
              <a:rPr lang="en-US" sz="2400"/>
              <a:t>Sikap perilaku penduduk</a:t>
            </a:r>
          </a:p>
          <a:p>
            <a:pPr lvl="1">
              <a:lnSpc>
                <a:spcPct val="90000"/>
              </a:lnSpc>
            </a:pPr>
            <a:r>
              <a:rPr lang="en-US" sz="2400"/>
              <a:t>Sikap perilaku birokrat</a:t>
            </a:r>
          </a:p>
        </p:txBody>
      </p:sp>
      <p:sp>
        <p:nvSpPr>
          <p:cNvPr id="2" name="Content Placeholder 1"/>
          <p:cNvSpPr>
            <a:spLocks noGrp="1"/>
          </p:cNvSpPr>
          <p:nvPr>
            <p:ph sz="half" idx="2"/>
          </p:nvPr>
        </p:nvSpPr>
        <p:spPr/>
        <p:txBody>
          <a:bodyPr/>
          <a:lstStyle/>
          <a:p>
            <a:endParaRPr lang="en-US"/>
          </a:p>
        </p:txBody>
      </p:sp>
    </p:spTree>
    <p:extLst>
      <p:ext uri="{BB962C8B-B14F-4D97-AF65-F5344CB8AC3E}">
        <p14:creationId xmlns:p14="http://schemas.microsoft.com/office/powerpoint/2010/main" val="3661776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9634"/>
                                        </p:tgtEl>
                                        <p:attrNameLst>
                                          <p:attrName>style.visibility</p:attrName>
                                        </p:attrNameLst>
                                      </p:cBhvr>
                                      <p:to>
                                        <p:strVal val="visible"/>
                                      </p:to>
                                    </p:set>
                                    <p:animEffect transition="in" filter="fade">
                                      <p:cBhvr>
                                        <p:cTn id="7" dur="1000"/>
                                        <p:tgtEl>
                                          <p:spTgt spid="69634"/>
                                        </p:tgtEl>
                                      </p:cBhvr>
                                    </p:animEffect>
                                    <p:anim calcmode="lin" valueType="num">
                                      <p:cBhvr>
                                        <p:cTn id="8" dur="1000" fill="hold"/>
                                        <p:tgtEl>
                                          <p:spTgt spid="69634"/>
                                        </p:tgtEl>
                                        <p:attrNameLst>
                                          <p:attrName>ppt_x</p:attrName>
                                        </p:attrNameLst>
                                      </p:cBhvr>
                                      <p:tavLst>
                                        <p:tav tm="0">
                                          <p:val>
                                            <p:strVal val="#ppt_x-.1"/>
                                          </p:val>
                                        </p:tav>
                                        <p:tav tm="100000">
                                          <p:val>
                                            <p:strVal val="#ppt_x"/>
                                          </p:val>
                                        </p:tav>
                                      </p:tavLst>
                                    </p:anim>
                                    <p:anim calcmode="lin" valueType="num">
                                      <p:cBhvr>
                                        <p:cTn id="9" dur="1000" fill="hold"/>
                                        <p:tgtEl>
                                          <p:spTgt spid="69634"/>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9635">
                                            <p:txEl>
                                              <p:pRg st="0" end="0"/>
                                            </p:txEl>
                                          </p:spTgt>
                                        </p:tgtEl>
                                        <p:attrNameLst>
                                          <p:attrName>style.visibility</p:attrName>
                                        </p:attrNameLst>
                                      </p:cBhvr>
                                      <p:to>
                                        <p:strVal val="visible"/>
                                      </p:to>
                                    </p:set>
                                    <p:animEffect transition="in" filter="wipe(down)">
                                      <p:cBhvr>
                                        <p:cTn id="14" dur="580">
                                          <p:stCondLst>
                                            <p:cond delay="0"/>
                                          </p:stCondLst>
                                        </p:cTn>
                                        <p:tgtEl>
                                          <p:spTgt spid="69635">
                                            <p:txEl>
                                              <p:pRg st="0" end="0"/>
                                            </p:txEl>
                                          </p:spTgt>
                                        </p:tgtEl>
                                      </p:cBhvr>
                                    </p:animEffect>
                                    <p:anim calcmode="lin" valueType="num">
                                      <p:cBhvr>
                                        <p:cTn id="15" dur="1822" tmFilter="0,0; 0.14,0.36; 0.43,0.73; 0.71,0.91; 1.0,1.0">
                                          <p:stCondLst>
                                            <p:cond delay="0"/>
                                          </p:stCondLst>
                                        </p:cTn>
                                        <p:tgtEl>
                                          <p:spTgt spid="69635">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9635">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9635">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9635">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9635">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69635">
                                            <p:txEl>
                                              <p:pRg st="0" end="0"/>
                                            </p:txEl>
                                          </p:spTgt>
                                        </p:tgtEl>
                                      </p:cBhvr>
                                      <p:to x="100000" y="60000"/>
                                    </p:animScale>
                                    <p:animScale>
                                      <p:cBhvr>
                                        <p:cTn id="21" dur="166" decel="50000">
                                          <p:stCondLst>
                                            <p:cond delay="676"/>
                                          </p:stCondLst>
                                        </p:cTn>
                                        <p:tgtEl>
                                          <p:spTgt spid="69635">
                                            <p:txEl>
                                              <p:pRg st="0" end="0"/>
                                            </p:txEl>
                                          </p:spTgt>
                                        </p:tgtEl>
                                      </p:cBhvr>
                                      <p:to x="100000" y="100000"/>
                                    </p:animScale>
                                    <p:animScale>
                                      <p:cBhvr>
                                        <p:cTn id="22" dur="26">
                                          <p:stCondLst>
                                            <p:cond delay="1312"/>
                                          </p:stCondLst>
                                        </p:cTn>
                                        <p:tgtEl>
                                          <p:spTgt spid="69635">
                                            <p:txEl>
                                              <p:pRg st="0" end="0"/>
                                            </p:txEl>
                                          </p:spTgt>
                                        </p:tgtEl>
                                      </p:cBhvr>
                                      <p:to x="100000" y="80000"/>
                                    </p:animScale>
                                    <p:animScale>
                                      <p:cBhvr>
                                        <p:cTn id="23" dur="166" decel="50000">
                                          <p:stCondLst>
                                            <p:cond delay="1338"/>
                                          </p:stCondLst>
                                        </p:cTn>
                                        <p:tgtEl>
                                          <p:spTgt spid="69635">
                                            <p:txEl>
                                              <p:pRg st="0" end="0"/>
                                            </p:txEl>
                                          </p:spTgt>
                                        </p:tgtEl>
                                      </p:cBhvr>
                                      <p:to x="100000" y="100000"/>
                                    </p:animScale>
                                    <p:animScale>
                                      <p:cBhvr>
                                        <p:cTn id="24" dur="26">
                                          <p:stCondLst>
                                            <p:cond delay="1642"/>
                                          </p:stCondLst>
                                        </p:cTn>
                                        <p:tgtEl>
                                          <p:spTgt spid="69635">
                                            <p:txEl>
                                              <p:pRg st="0" end="0"/>
                                            </p:txEl>
                                          </p:spTgt>
                                        </p:tgtEl>
                                      </p:cBhvr>
                                      <p:to x="100000" y="90000"/>
                                    </p:animScale>
                                    <p:animScale>
                                      <p:cBhvr>
                                        <p:cTn id="25" dur="166" decel="50000">
                                          <p:stCondLst>
                                            <p:cond delay="1668"/>
                                          </p:stCondLst>
                                        </p:cTn>
                                        <p:tgtEl>
                                          <p:spTgt spid="69635">
                                            <p:txEl>
                                              <p:pRg st="0" end="0"/>
                                            </p:txEl>
                                          </p:spTgt>
                                        </p:tgtEl>
                                      </p:cBhvr>
                                      <p:to x="100000" y="100000"/>
                                    </p:animScale>
                                    <p:animScale>
                                      <p:cBhvr>
                                        <p:cTn id="26" dur="26">
                                          <p:stCondLst>
                                            <p:cond delay="1808"/>
                                          </p:stCondLst>
                                        </p:cTn>
                                        <p:tgtEl>
                                          <p:spTgt spid="69635">
                                            <p:txEl>
                                              <p:pRg st="0" end="0"/>
                                            </p:txEl>
                                          </p:spTgt>
                                        </p:tgtEl>
                                      </p:cBhvr>
                                      <p:to x="100000" y="95000"/>
                                    </p:animScale>
                                    <p:animScale>
                                      <p:cBhvr>
                                        <p:cTn id="27" dur="166" decel="50000">
                                          <p:stCondLst>
                                            <p:cond delay="1834"/>
                                          </p:stCondLst>
                                        </p:cTn>
                                        <p:tgtEl>
                                          <p:spTgt spid="69635">
                                            <p:txEl>
                                              <p:pRg st="0" end="0"/>
                                            </p:txEl>
                                          </p:spTgt>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69635">
                                            <p:txEl>
                                              <p:pRg st="1" end="1"/>
                                            </p:txEl>
                                          </p:spTgt>
                                        </p:tgtEl>
                                        <p:attrNameLst>
                                          <p:attrName>style.visibility</p:attrName>
                                        </p:attrNameLst>
                                      </p:cBhvr>
                                      <p:to>
                                        <p:strVal val="visible"/>
                                      </p:to>
                                    </p:set>
                                    <p:animEffect transition="in" filter="wipe(down)">
                                      <p:cBhvr>
                                        <p:cTn id="30" dur="580">
                                          <p:stCondLst>
                                            <p:cond delay="0"/>
                                          </p:stCondLst>
                                        </p:cTn>
                                        <p:tgtEl>
                                          <p:spTgt spid="69635">
                                            <p:txEl>
                                              <p:pRg st="1" end="1"/>
                                            </p:txEl>
                                          </p:spTgt>
                                        </p:tgtEl>
                                      </p:cBhvr>
                                    </p:animEffect>
                                    <p:anim calcmode="lin" valueType="num">
                                      <p:cBhvr>
                                        <p:cTn id="31" dur="1822" tmFilter="0,0; 0.14,0.36; 0.43,0.73; 0.71,0.91; 1.0,1.0">
                                          <p:stCondLst>
                                            <p:cond delay="0"/>
                                          </p:stCondLst>
                                        </p:cTn>
                                        <p:tgtEl>
                                          <p:spTgt spid="69635">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9635">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9635">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9635">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9635">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69635">
                                            <p:txEl>
                                              <p:pRg st="1" end="1"/>
                                            </p:txEl>
                                          </p:spTgt>
                                        </p:tgtEl>
                                      </p:cBhvr>
                                      <p:to x="100000" y="60000"/>
                                    </p:animScale>
                                    <p:animScale>
                                      <p:cBhvr>
                                        <p:cTn id="37" dur="166" decel="50000">
                                          <p:stCondLst>
                                            <p:cond delay="676"/>
                                          </p:stCondLst>
                                        </p:cTn>
                                        <p:tgtEl>
                                          <p:spTgt spid="69635">
                                            <p:txEl>
                                              <p:pRg st="1" end="1"/>
                                            </p:txEl>
                                          </p:spTgt>
                                        </p:tgtEl>
                                      </p:cBhvr>
                                      <p:to x="100000" y="100000"/>
                                    </p:animScale>
                                    <p:animScale>
                                      <p:cBhvr>
                                        <p:cTn id="38" dur="26">
                                          <p:stCondLst>
                                            <p:cond delay="1312"/>
                                          </p:stCondLst>
                                        </p:cTn>
                                        <p:tgtEl>
                                          <p:spTgt spid="69635">
                                            <p:txEl>
                                              <p:pRg st="1" end="1"/>
                                            </p:txEl>
                                          </p:spTgt>
                                        </p:tgtEl>
                                      </p:cBhvr>
                                      <p:to x="100000" y="80000"/>
                                    </p:animScale>
                                    <p:animScale>
                                      <p:cBhvr>
                                        <p:cTn id="39" dur="166" decel="50000">
                                          <p:stCondLst>
                                            <p:cond delay="1338"/>
                                          </p:stCondLst>
                                        </p:cTn>
                                        <p:tgtEl>
                                          <p:spTgt spid="69635">
                                            <p:txEl>
                                              <p:pRg st="1" end="1"/>
                                            </p:txEl>
                                          </p:spTgt>
                                        </p:tgtEl>
                                      </p:cBhvr>
                                      <p:to x="100000" y="100000"/>
                                    </p:animScale>
                                    <p:animScale>
                                      <p:cBhvr>
                                        <p:cTn id="40" dur="26">
                                          <p:stCondLst>
                                            <p:cond delay="1642"/>
                                          </p:stCondLst>
                                        </p:cTn>
                                        <p:tgtEl>
                                          <p:spTgt spid="69635">
                                            <p:txEl>
                                              <p:pRg st="1" end="1"/>
                                            </p:txEl>
                                          </p:spTgt>
                                        </p:tgtEl>
                                      </p:cBhvr>
                                      <p:to x="100000" y="90000"/>
                                    </p:animScale>
                                    <p:animScale>
                                      <p:cBhvr>
                                        <p:cTn id="41" dur="166" decel="50000">
                                          <p:stCondLst>
                                            <p:cond delay="1668"/>
                                          </p:stCondLst>
                                        </p:cTn>
                                        <p:tgtEl>
                                          <p:spTgt spid="69635">
                                            <p:txEl>
                                              <p:pRg st="1" end="1"/>
                                            </p:txEl>
                                          </p:spTgt>
                                        </p:tgtEl>
                                      </p:cBhvr>
                                      <p:to x="100000" y="100000"/>
                                    </p:animScale>
                                    <p:animScale>
                                      <p:cBhvr>
                                        <p:cTn id="42" dur="26">
                                          <p:stCondLst>
                                            <p:cond delay="1808"/>
                                          </p:stCondLst>
                                        </p:cTn>
                                        <p:tgtEl>
                                          <p:spTgt spid="69635">
                                            <p:txEl>
                                              <p:pRg st="1" end="1"/>
                                            </p:txEl>
                                          </p:spTgt>
                                        </p:tgtEl>
                                      </p:cBhvr>
                                      <p:to x="100000" y="95000"/>
                                    </p:animScale>
                                    <p:animScale>
                                      <p:cBhvr>
                                        <p:cTn id="43" dur="166" decel="50000">
                                          <p:stCondLst>
                                            <p:cond delay="1834"/>
                                          </p:stCondLst>
                                        </p:cTn>
                                        <p:tgtEl>
                                          <p:spTgt spid="69635">
                                            <p:txEl>
                                              <p:pRg st="1" end="1"/>
                                            </p:txEl>
                                          </p:spTgt>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69635">
                                            <p:txEl>
                                              <p:pRg st="2" end="2"/>
                                            </p:txEl>
                                          </p:spTgt>
                                        </p:tgtEl>
                                        <p:attrNameLst>
                                          <p:attrName>style.visibility</p:attrName>
                                        </p:attrNameLst>
                                      </p:cBhvr>
                                      <p:to>
                                        <p:strVal val="visible"/>
                                      </p:to>
                                    </p:set>
                                    <p:animEffect transition="in" filter="wipe(down)">
                                      <p:cBhvr>
                                        <p:cTn id="46" dur="580">
                                          <p:stCondLst>
                                            <p:cond delay="0"/>
                                          </p:stCondLst>
                                        </p:cTn>
                                        <p:tgtEl>
                                          <p:spTgt spid="69635">
                                            <p:txEl>
                                              <p:pRg st="2" end="2"/>
                                            </p:txEl>
                                          </p:spTgt>
                                        </p:tgtEl>
                                      </p:cBhvr>
                                    </p:animEffect>
                                    <p:anim calcmode="lin" valueType="num">
                                      <p:cBhvr>
                                        <p:cTn id="47" dur="1822" tmFilter="0,0; 0.14,0.36; 0.43,0.73; 0.71,0.91; 1.0,1.0">
                                          <p:stCondLst>
                                            <p:cond delay="0"/>
                                          </p:stCondLst>
                                        </p:cTn>
                                        <p:tgtEl>
                                          <p:spTgt spid="69635">
                                            <p:txEl>
                                              <p:pRg st="2" end="2"/>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69635">
                                            <p:txEl>
                                              <p:pRg st="2" end="2"/>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69635">
                                            <p:txEl>
                                              <p:pRg st="2" end="2"/>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69635">
                                            <p:txEl>
                                              <p:pRg st="2" end="2"/>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69635">
                                            <p:txEl>
                                              <p:pRg st="2" end="2"/>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69635">
                                            <p:txEl>
                                              <p:pRg st="2" end="2"/>
                                            </p:txEl>
                                          </p:spTgt>
                                        </p:tgtEl>
                                      </p:cBhvr>
                                      <p:to x="100000" y="60000"/>
                                    </p:animScale>
                                    <p:animScale>
                                      <p:cBhvr>
                                        <p:cTn id="53" dur="166" decel="50000">
                                          <p:stCondLst>
                                            <p:cond delay="676"/>
                                          </p:stCondLst>
                                        </p:cTn>
                                        <p:tgtEl>
                                          <p:spTgt spid="69635">
                                            <p:txEl>
                                              <p:pRg st="2" end="2"/>
                                            </p:txEl>
                                          </p:spTgt>
                                        </p:tgtEl>
                                      </p:cBhvr>
                                      <p:to x="100000" y="100000"/>
                                    </p:animScale>
                                    <p:animScale>
                                      <p:cBhvr>
                                        <p:cTn id="54" dur="26">
                                          <p:stCondLst>
                                            <p:cond delay="1312"/>
                                          </p:stCondLst>
                                        </p:cTn>
                                        <p:tgtEl>
                                          <p:spTgt spid="69635">
                                            <p:txEl>
                                              <p:pRg st="2" end="2"/>
                                            </p:txEl>
                                          </p:spTgt>
                                        </p:tgtEl>
                                      </p:cBhvr>
                                      <p:to x="100000" y="80000"/>
                                    </p:animScale>
                                    <p:animScale>
                                      <p:cBhvr>
                                        <p:cTn id="55" dur="166" decel="50000">
                                          <p:stCondLst>
                                            <p:cond delay="1338"/>
                                          </p:stCondLst>
                                        </p:cTn>
                                        <p:tgtEl>
                                          <p:spTgt spid="69635">
                                            <p:txEl>
                                              <p:pRg st="2" end="2"/>
                                            </p:txEl>
                                          </p:spTgt>
                                        </p:tgtEl>
                                      </p:cBhvr>
                                      <p:to x="100000" y="100000"/>
                                    </p:animScale>
                                    <p:animScale>
                                      <p:cBhvr>
                                        <p:cTn id="56" dur="26">
                                          <p:stCondLst>
                                            <p:cond delay="1642"/>
                                          </p:stCondLst>
                                        </p:cTn>
                                        <p:tgtEl>
                                          <p:spTgt spid="69635">
                                            <p:txEl>
                                              <p:pRg st="2" end="2"/>
                                            </p:txEl>
                                          </p:spTgt>
                                        </p:tgtEl>
                                      </p:cBhvr>
                                      <p:to x="100000" y="90000"/>
                                    </p:animScale>
                                    <p:animScale>
                                      <p:cBhvr>
                                        <p:cTn id="57" dur="166" decel="50000">
                                          <p:stCondLst>
                                            <p:cond delay="1668"/>
                                          </p:stCondLst>
                                        </p:cTn>
                                        <p:tgtEl>
                                          <p:spTgt spid="69635">
                                            <p:txEl>
                                              <p:pRg st="2" end="2"/>
                                            </p:txEl>
                                          </p:spTgt>
                                        </p:tgtEl>
                                      </p:cBhvr>
                                      <p:to x="100000" y="100000"/>
                                    </p:animScale>
                                    <p:animScale>
                                      <p:cBhvr>
                                        <p:cTn id="58" dur="26">
                                          <p:stCondLst>
                                            <p:cond delay="1808"/>
                                          </p:stCondLst>
                                        </p:cTn>
                                        <p:tgtEl>
                                          <p:spTgt spid="69635">
                                            <p:txEl>
                                              <p:pRg st="2" end="2"/>
                                            </p:txEl>
                                          </p:spTgt>
                                        </p:tgtEl>
                                      </p:cBhvr>
                                      <p:to x="100000" y="95000"/>
                                    </p:animScale>
                                    <p:animScale>
                                      <p:cBhvr>
                                        <p:cTn id="59" dur="166" decel="50000">
                                          <p:stCondLst>
                                            <p:cond delay="1834"/>
                                          </p:stCondLst>
                                        </p:cTn>
                                        <p:tgtEl>
                                          <p:spTgt spid="69635">
                                            <p:txEl>
                                              <p:pRg st="2" end="2"/>
                                            </p:txEl>
                                          </p:spTgt>
                                        </p:tgtEl>
                                      </p:cBhvr>
                                      <p:to x="100000" y="100000"/>
                                    </p:animScale>
                                  </p:childTnLst>
                                </p:cTn>
                              </p:par>
                            </p:childTnLst>
                          </p:cTn>
                        </p:par>
                      </p:childTnLst>
                    </p:cTn>
                  </p:par>
                  <p:par>
                    <p:cTn id="60" fill="hold" nodeType="clickPar">
                      <p:stCondLst>
                        <p:cond delay="indefinite"/>
                      </p:stCondLst>
                      <p:childTnLst>
                        <p:par>
                          <p:cTn id="61" fill="hold" nodeType="withGroup">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69635">
                                            <p:txEl>
                                              <p:pRg st="3" end="3"/>
                                            </p:txEl>
                                          </p:spTgt>
                                        </p:tgtEl>
                                        <p:attrNameLst>
                                          <p:attrName>style.visibility</p:attrName>
                                        </p:attrNameLst>
                                      </p:cBhvr>
                                      <p:to>
                                        <p:strVal val="visible"/>
                                      </p:to>
                                    </p:set>
                                    <p:animEffect transition="in" filter="wipe(down)">
                                      <p:cBhvr>
                                        <p:cTn id="64" dur="580">
                                          <p:stCondLst>
                                            <p:cond delay="0"/>
                                          </p:stCondLst>
                                        </p:cTn>
                                        <p:tgtEl>
                                          <p:spTgt spid="69635">
                                            <p:txEl>
                                              <p:pRg st="3" end="3"/>
                                            </p:txEl>
                                          </p:spTgt>
                                        </p:tgtEl>
                                      </p:cBhvr>
                                    </p:animEffect>
                                    <p:anim calcmode="lin" valueType="num">
                                      <p:cBhvr>
                                        <p:cTn id="65" dur="1822" tmFilter="0,0; 0.14,0.36; 0.43,0.73; 0.71,0.91; 1.0,1.0">
                                          <p:stCondLst>
                                            <p:cond delay="0"/>
                                          </p:stCondLst>
                                        </p:cTn>
                                        <p:tgtEl>
                                          <p:spTgt spid="69635">
                                            <p:txEl>
                                              <p:pRg st="3" end="3"/>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69635">
                                            <p:txEl>
                                              <p:pRg st="3" end="3"/>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69635">
                                            <p:txEl>
                                              <p:pRg st="3" end="3"/>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69635">
                                            <p:txEl>
                                              <p:pRg st="3" end="3"/>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69635">
                                            <p:txEl>
                                              <p:pRg st="3" end="3"/>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69635">
                                            <p:txEl>
                                              <p:pRg st="3" end="3"/>
                                            </p:txEl>
                                          </p:spTgt>
                                        </p:tgtEl>
                                      </p:cBhvr>
                                      <p:to x="100000" y="60000"/>
                                    </p:animScale>
                                    <p:animScale>
                                      <p:cBhvr>
                                        <p:cTn id="71" dur="166" decel="50000">
                                          <p:stCondLst>
                                            <p:cond delay="676"/>
                                          </p:stCondLst>
                                        </p:cTn>
                                        <p:tgtEl>
                                          <p:spTgt spid="69635">
                                            <p:txEl>
                                              <p:pRg st="3" end="3"/>
                                            </p:txEl>
                                          </p:spTgt>
                                        </p:tgtEl>
                                      </p:cBhvr>
                                      <p:to x="100000" y="100000"/>
                                    </p:animScale>
                                    <p:animScale>
                                      <p:cBhvr>
                                        <p:cTn id="72" dur="26">
                                          <p:stCondLst>
                                            <p:cond delay="1312"/>
                                          </p:stCondLst>
                                        </p:cTn>
                                        <p:tgtEl>
                                          <p:spTgt spid="69635">
                                            <p:txEl>
                                              <p:pRg st="3" end="3"/>
                                            </p:txEl>
                                          </p:spTgt>
                                        </p:tgtEl>
                                      </p:cBhvr>
                                      <p:to x="100000" y="80000"/>
                                    </p:animScale>
                                    <p:animScale>
                                      <p:cBhvr>
                                        <p:cTn id="73" dur="166" decel="50000">
                                          <p:stCondLst>
                                            <p:cond delay="1338"/>
                                          </p:stCondLst>
                                        </p:cTn>
                                        <p:tgtEl>
                                          <p:spTgt spid="69635">
                                            <p:txEl>
                                              <p:pRg st="3" end="3"/>
                                            </p:txEl>
                                          </p:spTgt>
                                        </p:tgtEl>
                                      </p:cBhvr>
                                      <p:to x="100000" y="100000"/>
                                    </p:animScale>
                                    <p:animScale>
                                      <p:cBhvr>
                                        <p:cTn id="74" dur="26">
                                          <p:stCondLst>
                                            <p:cond delay="1642"/>
                                          </p:stCondLst>
                                        </p:cTn>
                                        <p:tgtEl>
                                          <p:spTgt spid="69635">
                                            <p:txEl>
                                              <p:pRg st="3" end="3"/>
                                            </p:txEl>
                                          </p:spTgt>
                                        </p:tgtEl>
                                      </p:cBhvr>
                                      <p:to x="100000" y="90000"/>
                                    </p:animScale>
                                    <p:animScale>
                                      <p:cBhvr>
                                        <p:cTn id="75" dur="166" decel="50000">
                                          <p:stCondLst>
                                            <p:cond delay="1668"/>
                                          </p:stCondLst>
                                        </p:cTn>
                                        <p:tgtEl>
                                          <p:spTgt spid="69635">
                                            <p:txEl>
                                              <p:pRg st="3" end="3"/>
                                            </p:txEl>
                                          </p:spTgt>
                                        </p:tgtEl>
                                      </p:cBhvr>
                                      <p:to x="100000" y="100000"/>
                                    </p:animScale>
                                    <p:animScale>
                                      <p:cBhvr>
                                        <p:cTn id="76" dur="26">
                                          <p:stCondLst>
                                            <p:cond delay="1808"/>
                                          </p:stCondLst>
                                        </p:cTn>
                                        <p:tgtEl>
                                          <p:spTgt spid="69635">
                                            <p:txEl>
                                              <p:pRg st="3" end="3"/>
                                            </p:txEl>
                                          </p:spTgt>
                                        </p:tgtEl>
                                      </p:cBhvr>
                                      <p:to x="100000" y="95000"/>
                                    </p:animScale>
                                    <p:animScale>
                                      <p:cBhvr>
                                        <p:cTn id="77" dur="166" decel="50000">
                                          <p:stCondLst>
                                            <p:cond delay="1834"/>
                                          </p:stCondLst>
                                        </p:cTn>
                                        <p:tgtEl>
                                          <p:spTgt spid="69635">
                                            <p:txEl>
                                              <p:pRg st="3" end="3"/>
                                            </p:txEl>
                                          </p:spTgt>
                                        </p:tgtEl>
                                      </p:cBhvr>
                                      <p:to x="100000" y="100000"/>
                                    </p:animScale>
                                  </p:childTnLst>
                                </p:cTn>
                              </p:par>
                              <p:par>
                                <p:cTn id="78" presetID="26" presetClass="entr" presetSubtype="0" fill="hold" grpId="0" nodeType="withEffect">
                                  <p:stCondLst>
                                    <p:cond delay="0"/>
                                  </p:stCondLst>
                                  <p:childTnLst>
                                    <p:set>
                                      <p:cBhvr>
                                        <p:cTn id="79" dur="1" fill="hold">
                                          <p:stCondLst>
                                            <p:cond delay="0"/>
                                          </p:stCondLst>
                                        </p:cTn>
                                        <p:tgtEl>
                                          <p:spTgt spid="69635">
                                            <p:txEl>
                                              <p:pRg st="4" end="4"/>
                                            </p:txEl>
                                          </p:spTgt>
                                        </p:tgtEl>
                                        <p:attrNameLst>
                                          <p:attrName>style.visibility</p:attrName>
                                        </p:attrNameLst>
                                      </p:cBhvr>
                                      <p:to>
                                        <p:strVal val="visible"/>
                                      </p:to>
                                    </p:set>
                                    <p:animEffect transition="in" filter="wipe(down)">
                                      <p:cBhvr>
                                        <p:cTn id="80" dur="580">
                                          <p:stCondLst>
                                            <p:cond delay="0"/>
                                          </p:stCondLst>
                                        </p:cTn>
                                        <p:tgtEl>
                                          <p:spTgt spid="69635">
                                            <p:txEl>
                                              <p:pRg st="4" end="4"/>
                                            </p:txEl>
                                          </p:spTgt>
                                        </p:tgtEl>
                                      </p:cBhvr>
                                    </p:animEffect>
                                    <p:anim calcmode="lin" valueType="num">
                                      <p:cBhvr>
                                        <p:cTn id="81" dur="1822" tmFilter="0,0; 0.14,0.36; 0.43,0.73; 0.71,0.91; 1.0,1.0">
                                          <p:stCondLst>
                                            <p:cond delay="0"/>
                                          </p:stCondLst>
                                        </p:cTn>
                                        <p:tgtEl>
                                          <p:spTgt spid="69635">
                                            <p:txEl>
                                              <p:pRg st="4" end="4"/>
                                            </p:txEl>
                                          </p:spTgt>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69635">
                                            <p:txEl>
                                              <p:pRg st="4" end="4"/>
                                            </p:txEl>
                                          </p:spTgt>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69635">
                                            <p:txEl>
                                              <p:pRg st="4" end="4"/>
                                            </p:txEl>
                                          </p:spTgt>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69635">
                                            <p:txEl>
                                              <p:pRg st="4" end="4"/>
                                            </p:txEl>
                                          </p:spTgt>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69635">
                                            <p:txEl>
                                              <p:pRg st="4" end="4"/>
                                            </p:txEl>
                                          </p:spTgt>
                                        </p:tgtEl>
                                        <p:attrNameLst>
                                          <p:attrName>ppt_y</p:attrName>
                                        </p:attrNameLst>
                                      </p:cBhvr>
                                      <p:tavLst>
                                        <p:tav tm="0" fmla="#ppt_y-sin(pi*$)/81">
                                          <p:val>
                                            <p:fltVal val="0"/>
                                          </p:val>
                                        </p:tav>
                                        <p:tav tm="100000">
                                          <p:val>
                                            <p:fltVal val="1"/>
                                          </p:val>
                                        </p:tav>
                                      </p:tavLst>
                                    </p:anim>
                                    <p:animScale>
                                      <p:cBhvr>
                                        <p:cTn id="86" dur="26">
                                          <p:stCondLst>
                                            <p:cond delay="650"/>
                                          </p:stCondLst>
                                        </p:cTn>
                                        <p:tgtEl>
                                          <p:spTgt spid="69635">
                                            <p:txEl>
                                              <p:pRg st="4" end="4"/>
                                            </p:txEl>
                                          </p:spTgt>
                                        </p:tgtEl>
                                      </p:cBhvr>
                                      <p:to x="100000" y="60000"/>
                                    </p:animScale>
                                    <p:animScale>
                                      <p:cBhvr>
                                        <p:cTn id="87" dur="166" decel="50000">
                                          <p:stCondLst>
                                            <p:cond delay="676"/>
                                          </p:stCondLst>
                                        </p:cTn>
                                        <p:tgtEl>
                                          <p:spTgt spid="69635">
                                            <p:txEl>
                                              <p:pRg st="4" end="4"/>
                                            </p:txEl>
                                          </p:spTgt>
                                        </p:tgtEl>
                                      </p:cBhvr>
                                      <p:to x="100000" y="100000"/>
                                    </p:animScale>
                                    <p:animScale>
                                      <p:cBhvr>
                                        <p:cTn id="88" dur="26">
                                          <p:stCondLst>
                                            <p:cond delay="1312"/>
                                          </p:stCondLst>
                                        </p:cTn>
                                        <p:tgtEl>
                                          <p:spTgt spid="69635">
                                            <p:txEl>
                                              <p:pRg st="4" end="4"/>
                                            </p:txEl>
                                          </p:spTgt>
                                        </p:tgtEl>
                                      </p:cBhvr>
                                      <p:to x="100000" y="80000"/>
                                    </p:animScale>
                                    <p:animScale>
                                      <p:cBhvr>
                                        <p:cTn id="89" dur="166" decel="50000">
                                          <p:stCondLst>
                                            <p:cond delay="1338"/>
                                          </p:stCondLst>
                                        </p:cTn>
                                        <p:tgtEl>
                                          <p:spTgt spid="69635">
                                            <p:txEl>
                                              <p:pRg st="4" end="4"/>
                                            </p:txEl>
                                          </p:spTgt>
                                        </p:tgtEl>
                                      </p:cBhvr>
                                      <p:to x="100000" y="100000"/>
                                    </p:animScale>
                                    <p:animScale>
                                      <p:cBhvr>
                                        <p:cTn id="90" dur="26">
                                          <p:stCondLst>
                                            <p:cond delay="1642"/>
                                          </p:stCondLst>
                                        </p:cTn>
                                        <p:tgtEl>
                                          <p:spTgt spid="69635">
                                            <p:txEl>
                                              <p:pRg st="4" end="4"/>
                                            </p:txEl>
                                          </p:spTgt>
                                        </p:tgtEl>
                                      </p:cBhvr>
                                      <p:to x="100000" y="90000"/>
                                    </p:animScale>
                                    <p:animScale>
                                      <p:cBhvr>
                                        <p:cTn id="91" dur="166" decel="50000">
                                          <p:stCondLst>
                                            <p:cond delay="1668"/>
                                          </p:stCondLst>
                                        </p:cTn>
                                        <p:tgtEl>
                                          <p:spTgt spid="69635">
                                            <p:txEl>
                                              <p:pRg st="4" end="4"/>
                                            </p:txEl>
                                          </p:spTgt>
                                        </p:tgtEl>
                                      </p:cBhvr>
                                      <p:to x="100000" y="100000"/>
                                    </p:animScale>
                                    <p:animScale>
                                      <p:cBhvr>
                                        <p:cTn id="92" dur="26">
                                          <p:stCondLst>
                                            <p:cond delay="1808"/>
                                          </p:stCondLst>
                                        </p:cTn>
                                        <p:tgtEl>
                                          <p:spTgt spid="69635">
                                            <p:txEl>
                                              <p:pRg st="4" end="4"/>
                                            </p:txEl>
                                          </p:spTgt>
                                        </p:tgtEl>
                                      </p:cBhvr>
                                      <p:to x="100000" y="95000"/>
                                    </p:animScale>
                                    <p:animScale>
                                      <p:cBhvr>
                                        <p:cTn id="93" dur="166" decel="50000">
                                          <p:stCondLst>
                                            <p:cond delay="1834"/>
                                          </p:stCondLst>
                                        </p:cTn>
                                        <p:tgtEl>
                                          <p:spTgt spid="69635">
                                            <p:txEl>
                                              <p:pRg st="4" end="4"/>
                                            </p:txEl>
                                          </p:spTgt>
                                        </p:tgtEl>
                                      </p:cBhvr>
                                      <p:to x="100000" y="100000"/>
                                    </p:animScale>
                                  </p:childTnLst>
                                </p:cTn>
                              </p:par>
                              <p:par>
                                <p:cTn id="94" presetID="26" presetClass="entr" presetSubtype="0" fill="hold" grpId="0" nodeType="withEffect">
                                  <p:stCondLst>
                                    <p:cond delay="0"/>
                                  </p:stCondLst>
                                  <p:childTnLst>
                                    <p:set>
                                      <p:cBhvr>
                                        <p:cTn id="95" dur="1" fill="hold">
                                          <p:stCondLst>
                                            <p:cond delay="0"/>
                                          </p:stCondLst>
                                        </p:cTn>
                                        <p:tgtEl>
                                          <p:spTgt spid="69635">
                                            <p:txEl>
                                              <p:pRg st="5" end="5"/>
                                            </p:txEl>
                                          </p:spTgt>
                                        </p:tgtEl>
                                        <p:attrNameLst>
                                          <p:attrName>style.visibility</p:attrName>
                                        </p:attrNameLst>
                                      </p:cBhvr>
                                      <p:to>
                                        <p:strVal val="visible"/>
                                      </p:to>
                                    </p:set>
                                    <p:animEffect transition="in" filter="wipe(down)">
                                      <p:cBhvr>
                                        <p:cTn id="96" dur="580">
                                          <p:stCondLst>
                                            <p:cond delay="0"/>
                                          </p:stCondLst>
                                        </p:cTn>
                                        <p:tgtEl>
                                          <p:spTgt spid="69635">
                                            <p:txEl>
                                              <p:pRg st="5" end="5"/>
                                            </p:txEl>
                                          </p:spTgt>
                                        </p:tgtEl>
                                      </p:cBhvr>
                                    </p:animEffect>
                                    <p:anim calcmode="lin" valueType="num">
                                      <p:cBhvr>
                                        <p:cTn id="97" dur="1822" tmFilter="0,0; 0.14,0.36; 0.43,0.73; 0.71,0.91; 1.0,1.0">
                                          <p:stCondLst>
                                            <p:cond delay="0"/>
                                          </p:stCondLst>
                                        </p:cTn>
                                        <p:tgtEl>
                                          <p:spTgt spid="69635">
                                            <p:txEl>
                                              <p:pRg st="5" end="5"/>
                                            </p:txEl>
                                          </p:spTgt>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69635">
                                            <p:txEl>
                                              <p:pRg st="5" end="5"/>
                                            </p:txEl>
                                          </p:spTgt>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69635">
                                            <p:txEl>
                                              <p:pRg st="5" end="5"/>
                                            </p:txEl>
                                          </p:spTgt>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69635">
                                            <p:txEl>
                                              <p:pRg st="5" end="5"/>
                                            </p:txEl>
                                          </p:spTgt>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69635">
                                            <p:txEl>
                                              <p:pRg st="5" end="5"/>
                                            </p:txEl>
                                          </p:spTgt>
                                        </p:tgtEl>
                                        <p:attrNameLst>
                                          <p:attrName>ppt_y</p:attrName>
                                        </p:attrNameLst>
                                      </p:cBhvr>
                                      <p:tavLst>
                                        <p:tav tm="0" fmla="#ppt_y-sin(pi*$)/81">
                                          <p:val>
                                            <p:fltVal val="0"/>
                                          </p:val>
                                        </p:tav>
                                        <p:tav tm="100000">
                                          <p:val>
                                            <p:fltVal val="1"/>
                                          </p:val>
                                        </p:tav>
                                      </p:tavLst>
                                    </p:anim>
                                    <p:animScale>
                                      <p:cBhvr>
                                        <p:cTn id="102" dur="26">
                                          <p:stCondLst>
                                            <p:cond delay="650"/>
                                          </p:stCondLst>
                                        </p:cTn>
                                        <p:tgtEl>
                                          <p:spTgt spid="69635">
                                            <p:txEl>
                                              <p:pRg st="5" end="5"/>
                                            </p:txEl>
                                          </p:spTgt>
                                        </p:tgtEl>
                                      </p:cBhvr>
                                      <p:to x="100000" y="60000"/>
                                    </p:animScale>
                                    <p:animScale>
                                      <p:cBhvr>
                                        <p:cTn id="103" dur="166" decel="50000">
                                          <p:stCondLst>
                                            <p:cond delay="676"/>
                                          </p:stCondLst>
                                        </p:cTn>
                                        <p:tgtEl>
                                          <p:spTgt spid="69635">
                                            <p:txEl>
                                              <p:pRg st="5" end="5"/>
                                            </p:txEl>
                                          </p:spTgt>
                                        </p:tgtEl>
                                      </p:cBhvr>
                                      <p:to x="100000" y="100000"/>
                                    </p:animScale>
                                    <p:animScale>
                                      <p:cBhvr>
                                        <p:cTn id="104" dur="26">
                                          <p:stCondLst>
                                            <p:cond delay="1312"/>
                                          </p:stCondLst>
                                        </p:cTn>
                                        <p:tgtEl>
                                          <p:spTgt spid="69635">
                                            <p:txEl>
                                              <p:pRg st="5" end="5"/>
                                            </p:txEl>
                                          </p:spTgt>
                                        </p:tgtEl>
                                      </p:cBhvr>
                                      <p:to x="100000" y="80000"/>
                                    </p:animScale>
                                    <p:animScale>
                                      <p:cBhvr>
                                        <p:cTn id="105" dur="166" decel="50000">
                                          <p:stCondLst>
                                            <p:cond delay="1338"/>
                                          </p:stCondLst>
                                        </p:cTn>
                                        <p:tgtEl>
                                          <p:spTgt spid="69635">
                                            <p:txEl>
                                              <p:pRg st="5" end="5"/>
                                            </p:txEl>
                                          </p:spTgt>
                                        </p:tgtEl>
                                      </p:cBhvr>
                                      <p:to x="100000" y="100000"/>
                                    </p:animScale>
                                    <p:animScale>
                                      <p:cBhvr>
                                        <p:cTn id="106" dur="26">
                                          <p:stCondLst>
                                            <p:cond delay="1642"/>
                                          </p:stCondLst>
                                        </p:cTn>
                                        <p:tgtEl>
                                          <p:spTgt spid="69635">
                                            <p:txEl>
                                              <p:pRg st="5" end="5"/>
                                            </p:txEl>
                                          </p:spTgt>
                                        </p:tgtEl>
                                      </p:cBhvr>
                                      <p:to x="100000" y="90000"/>
                                    </p:animScale>
                                    <p:animScale>
                                      <p:cBhvr>
                                        <p:cTn id="107" dur="166" decel="50000">
                                          <p:stCondLst>
                                            <p:cond delay="1668"/>
                                          </p:stCondLst>
                                        </p:cTn>
                                        <p:tgtEl>
                                          <p:spTgt spid="69635">
                                            <p:txEl>
                                              <p:pRg st="5" end="5"/>
                                            </p:txEl>
                                          </p:spTgt>
                                        </p:tgtEl>
                                      </p:cBhvr>
                                      <p:to x="100000" y="100000"/>
                                    </p:animScale>
                                    <p:animScale>
                                      <p:cBhvr>
                                        <p:cTn id="108" dur="26">
                                          <p:stCondLst>
                                            <p:cond delay="1808"/>
                                          </p:stCondLst>
                                        </p:cTn>
                                        <p:tgtEl>
                                          <p:spTgt spid="69635">
                                            <p:txEl>
                                              <p:pRg st="5" end="5"/>
                                            </p:txEl>
                                          </p:spTgt>
                                        </p:tgtEl>
                                      </p:cBhvr>
                                      <p:to x="100000" y="95000"/>
                                    </p:animScale>
                                    <p:animScale>
                                      <p:cBhvr>
                                        <p:cTn id="109" dur="166" decel="50000">
                                          <p:stCondLst>
                                            <p:cond delay="1834"/>
                                          </p:stCondLst>
                                        </p:cTn>
                                        <p:tgtEl>
                                          <p:spTgt spid="69635">
                                            <p:txEl>
                                              <p:pRg st="5" end="5"/>
                                            </p:txEl>
                                          </p:spTgt>
                                        </p:tgtEl>
                                      </p:cBhvr>
                                      <p:to x="100000" y="100000"/>
                                    </p:animScale>
                                  </p:childTnLst>
                                </p:cTn>
                              </p:par>
                              <p:par>
                                <p:cTn id="110" presetID="26" presetClass="entr" presetSubtype="0" fill="hold" grpId="0" nodeType="withEffect">
                                  <p:stCondLst>
                                    <p:cond delay="0"/>
                                  </p:stCondLst>
                                  <p:childTnLst>
                                    <p:set>
                                      <p:cBhvr>
                                        <p:cTn id="111" dur="1" fill="hold">
                                          <p:stCondLst>
                                            <p:cond delay="0"/>
                                          </p:stCondLst>
                                        </p:cTn>
                                        <p:tgtEl>
                                          <p:spTgt spid="69635">
                                            <p:txEl>
                                              <p:pRg st="6" end="6"/>
                                            </p:txEl>
                                          </p:spTgt>
                                        </p:tgtEl>
                                        <p:attrNameLst>
                                          <p:attrName>style.visibility</p:attrName>
                                        </p:attrNameLst>
                                      </p:cBhvr>
                                      <p:to>
                                        <p:strVal val="visible"/>
                                      </p:to>
                                    </p:set>
                                    <p:animEffect transition="in" filter="wipe(down)">
                                      <p:cBhvr>
                                        <p:cTn id="112" dur="580">
                                          <p:stCondLst>
                                            <p:cond delay="0"/>
                                          </p:stCondLst>
                                        </p:cTn>
                                        <p:tgtEl>
                                          <p:spTgt spid="69635">
                                            <p:txEl>
                                              <p:pRg st="6" end="6"/>
                                            </p:txEl>
                                          </p:spTgt>
                                        </p:tgtEl>
                                      </p:cBhvr>
                                    </p:animEffect>
                                    <p:anim calcmode="lin" valueType="num">
                                      <p:cBhvr>
                                        <p:cTn id="113" dur="1822" tmFilter="0,0; 0.14,0.36; 0.43,0.73; 0.71,0.91; 1.0,1.0">
                                          <p:stCondLst>
                                            <p:cond delay="0"/>
                                          </p:stCondLst>
                                        </p:cTn>
                                        <p:tgtEl>
                                          <p:spTgt spid="69635">
                                            <p:txEl>
                                              <p:pRg st="6" end="6"/>
                                            </p:txEl>
                                          </p:spTgt>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69635">
                                            <p:txEl>
                                              <p:pRg st="6" end="6"/>
                                            </p:txEl>
                                          </p:spTgt>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69635">
                                            <p:txEl>
                                              <p:pRg st="6" end="6"/>
                                            </p:txEl>
                                          </p:spTgt>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69635">
                                            <p:txEl>
                                              <p:pRg st="6" end="6"/>
                                            </p:txEl>
                                          </p:spTgt>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69635">
                                            <p:txEl>
                                              <p:pRg st="6" end="6"/>
                                            </p:txEl>
                                          </p:spTgt>
                                        </p:tgtEl>
                                        <p:attrNameLst>
                                          <p:attrName>ppt_y</p:attrName>
                                        </p:attrNameLst>
                                      </p:cBhvr>
                                      <p:tavLst>
                                        <p:tav tm="0" fmla="#ppt_y-sin(pi*$)/81">
                                          <p:val>
                                            <p:fltVal val="0"/>
                                          </p:val>
                                        </p:tav>
                                        <p:tav tm="100000">
                                          <p:val>
                                            <p:fltVal val="1"/>
                                          </p:val>
                                        </p:tav>
                                      </p:tavLst>
                                    </p:anim>
                                    <p:animScale>
                                      <p:cBhvr>
                                        <p:cTn id="118" dur="26">
                                          <p:stCondLst>
                                            <p:cond delay="650"/>
                                          </p:stCondLst>
                                        </p:cTn>
                                        <p:tgtEl>
                                          <p:spTgt spid="69635">
                                            <p:txEl>
                                              <p:pRg st="6" end="6"/>
                                            </p:txEl>
                                          </p:spTgt>
                                        </p:tgtEl>
                                      </p:cBhvr>
                                      <p:to x="100000" y="60000"/>
                                    </p:animScale>
                                    <p:animScale>
                                      <p:cBhvr>
                                        <p:cTn id="119" dur="166" decel="50000">
                                          <p:stCondLst>
                                            <p:cond delay="676"/>
                                          </p:stCondLst>
                                        </p:cTn>
                                        <p:tgtEl>
                                          <p:spTgt spid="69635">
                                            <p:txEl>
                                              <p:pRg st="6" end="6"/>
                                            </p:txEl>
                                          </p:spTgt>
                                        </p:tgtEl>
                                      </p:cBhvr>
                                      <p:to x="100000" y="100000"/>
                                    </p:animScale>
                                    <p:animScale>
                                      <p:cBhvr>
                                        <p:cTn id="120" dur="26">
                                          <p:stCondLst>
                                            <p:cond delay="1312"/>
                                          </p:stCondLst>
                                        </p:cTn>
                                        <p:tgtEl>
                                          <p:spTgt spid="69635">
                                            <p:txEl>
                                              <p:pRg st="6" end="6"/>
                                            </p:txEl>
                                          </p:spTgt>
                                        </p:tgtEl>
                                      </p:cBhvr>
                                      <p:to x="100000" y="80000"/>
                                    </p:animScale>
                                    <p:animScale>
                                      <p:cBhvr>
                                        <p:cTn id="121" dur="166" decel="50000">
                                          <p:stCondLst>
                                            <p:cond delay="1338"/>
                                          </p:stCondLst>
                                        </p:cTn>
                                        <p:tgtEl>
                                          <p:spTgt spid="69635">
                                            <p:txEl>
                                              <p:pRg st="6" end="6"/>
                                            </p:txEl>
                                          </p:spTgt>
                                        </p:tgtEl>
                                      </p:cBhvr>
                                      <p:to x="100000" y="100000"/>
                                    </p:animScale>
                                    <p:animScale>
                                      <p:cBhvr>
                                        <p:cTn id="122" dur="26">
                                          <p:stCondLst>
                                            <p:cond delay="1642"/>
                                          </p:stCondLst>
                                        </p:cTn>
                                        <p:tgtEl>
                                          <p:spTgt spid="69635">
                                            <p:txEl>
                                              <p:pRg st="6" end="6"/>
                                            </p:txEl>
                                          </p:spTgt>
                                        </p:tgtEl>
                                      </p:cBhvr>
                                      <p:to x="100000" y="90000"/>
                                    </p:animScale>
                                    <p:animScale>
                                      <p:cBhvr>
                                        <p:cTn id="123" dur="166" decel="50000">
                                          <p:stCondLst>
                                            <p:cond delay="1668"/>
                                          </p:stCondLst>
                                        </p:cTn>
                                        <p:tgtEl>
                                          <p:spTgt spid="69635">
                                            <p:txEl>
                                              <p:pRg st="6" end="6"/>
                                            </p:txEl>
                                          </p:spTgt>
                                        </p:tgtEl>
                                      </p:cBhvr>
                                      <p:to x="100000" y="100000"/>
                                    </p:animScale>
                                    <p:animScale>
                                      <p:cBhvr>
                                        <p:cTn id="124" dur="26">
                                          <p:stCondLst>
                                            <p:cond delay="1808"/>
                                          </p:stCondLst>
                                        </p:cTn>
                                        <p:tgtEl>
                                          <p:spTgt spid="69635">
                                            <p:txEl>
                                              <p:pRg st="6" end="6"/>
                                            </p:txEl>
                                          </p:spTgt>
                                        </p:tgtEl>
                                      </p:cBhvr>
                                      <p:to x="100000" y="95000"/>
                                    </p:animScale>
                                    <p:animScale>
                                      <p:cBhvr>
                                        <p:cTn id="125" dur="166" decel="50000">
                                          <p:stCondLst>
                                            <p:cond delay="1834"/>
                                          </p:stCondLst>
                                        </p:cTn>
                                        <p:tgtEl>
                                          <p:spTgt spid="69635">
                                            <p:txEl>
                                              <p:pRg st="6" end="6"/>
                                            </p:txEl>
                                          </p:spTgt>
                                        </p:tgtEl>
                                      </p:cBhvr>
                                      <p:to x="100000" y="100000"/>
                                    </p:animScale>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6" presetClass="entr" presetSubtype="0" fill="hold" grpId="0" nodeType="clickEffect">
                                  <p:stCondLst>
                                    <p:cond delay="0"/>
                                  </p:stCondLst>
                                  <p:childTnLst>
                                    <p:set>
                                      <p:cBhvr>
                                        <p:cTn id="129" dur="1" fill="hold">
                                          <p:stCondLst>
                                            <p:cond delay="0"/>
                                          </p:stCondLst>
                                        </p:cTn>
                                        <p:tgtEl>
                                          <p:spTgt spid="69635">
                                            <p:txEl>
                                              <p:pRg st="7" end="7"/>
                                            </p:txEl>
                                          </p:spTgt>
                                        </p:tgtEl>
                                        <p:attrNameLst>
                                          <p:attrName>style.visibility</p:attrName>
                                        </p:attrNameLst>
                                      </p:cBhvr>
                                      <p:to>
                                        <p:strVal val="visible"/>
                                      </p:to>
                                    </p:set>
                                    <p:animEffect transition="in" filter="wipe(down)">
                                      <p:cBhvr>
                                        <p:cTn id="130" dur="580">
                                          <p:stCondLst>
                                            <p:cond delay="0"/>
                                          </p:stCondLst>
                                        </p:cTn>
                                        <p:tgtEl>
                                          <p:spTgt spid="69635">
                                            <p:txEl>
                                              <p:pRg st="7" end="7"/>
                                            </p:txEl>
                                          </p:spTgt>
                                        </p:tgtEl>
                                      </p:cBhvr>
                                    </p:animEffect>
                                    <p:anim calcmode="lin" valueType="num">
                                      <p:cBhvr>
                                        <p:cTn id="131" dur="1822" tmFilter="0,0; 0.14,0.36; 0.43,0.73; 0.71,0.91; 1.0,1.0">
                                          <p:stCondLst>
                                            <p:cond delay="0"/>
                                          </p:stCondLst>
                                        </p:cTn>
                                        <p:tgtEl>
                                          <p:spTgt spid="69635">
                                            <p:txEl>
                                              <p:pRg st="7" end="7"/>
                                            </p:txEl>
                                          </p:spTgt>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69635">
                                            <p:txEl>
                                              <p:pRg st="7" end="7"/>
                                            </p:txEl>
                                          </p:spTgt>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69635">
                                            <p:txEl>
                                              <p:pRg st="7" end="7"/>
                                            </p:txEl>
                                          </p:spTgt>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69635">
                                            <p:txEl>
                                              <p:pRg st="7" end="7"/>
                                            </p:txEl>
                                          </p:spTgt>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69635">
                                            <p:txEl>
                                              <p:pRg st="7" end="7"/>
                                            </p:txEl>
                                          </p:spTgt>
                                        </p:tgtEl>
                                        <p:attrNameLst>
                                          <p:attrName>ppt_y</p:attrName>
                                        </p:attrNameLst>
                                      </p:cBhvr>
                                      <p:tavLst>
                                        <p:tav tm="0" fmla="#ppt_y-sin(pi*$)/81">
                                          <p:val>
                                            <p:fltVal val="0"/>
                                          </p:val>
                                        </p:tav>
                                        <p:tav tm="100000">
                                          <p:val>
                                            <p:fltVal val="1"/>
                                          </p:val>
                                        </p:tav>
                                      </p:tavLst>
                                    </p:anim>
                                    <p:animScale>
                                      <p:cBhvr>
                                        <p:cTn id="136" dur="26">
                                          <p:stCondLst>
                                            <p:cond delay="650"/>
                                          </p:stCondLst>
                                        </p:cTn>
                                        <p:tgtEl>
                                          <p:spTgt spid="69635">
                                            <p:txEl>
                                              <p:pRg st="7" end="7"/>
                                            </p:txEl>
                                          </p:spTgt>
                                        </p:tgtEl>
                                      </p:cBhvr>
                                      <p:to x="100000" y="60000"/>
                                    </p:animScale>
                                    <p:animScale>
                                      <p:cBhvr>
                                        <p:cTn id="137" dur="166" decel="50000">
                                          <p:stCondLst>
                                            <p:cond delay="676"/>
                                          </p:stCondLst>
                                        </p:cTn>
                                        <p:tgtEl>
                                          <p:spTgt spid="69635">
                                            <p:txEl>
                                              <p:pRg st="7" end="7"/>
                                            </p:txEl>
                                          </p:spTgt>
                                        </p:tgtEl>
                                      </p:cBhvr>
                                      <p:to x="100000" y="100000"/>
                                    </p:animScale>
                                    <p:animScale>
                                      <p:cBhvr>
                                        <p:cTn id="138" dur="26">
                                          <p:stCondLst>
                                            <p:cond delay="1312"/>
                                          </p:stCondLst>
                                        </p:cTn>
                                        <p:tgtEl>
                                          <p:spTgt spid="69635">
                                            <p:txEl>
                                              <p:pRg st="7" end="7"/>
                                            </p:txEl>
                                          </p:spTgt>
                                        </p:tgtEl>
                                      </p:cBhvr>
                                      <p:to x="100000" y="80000"/>
                                    </p:animScale>
                                    <p:animScale>
                                      <p:cBhvr>
                                        <p:cTn id="139" dur="166" decel="50000">
                                          <p:stCondLst>
                                            <p:cond delay="1338"/>
                                          </p:stCondLst>
                                        </p:cTn>
                                        <p:tgtEl>
                                          <p:spTgt spid="69635">
                                            <p:txEl>
                                              <p:pRg st="7" end="7"/>
                                            </p:txEl>
                                          </p:spTgt>
                                        </p:tgtEl>
                                      </p:cBhvr>
                                      <p:to x="100000" y="100000"/>
                                    </p:animScale>
                                    <p:animScale>
                                      <p:cBhvr>
                                        <p:cTn id="140" dur="26">
                                          <p:stCondLst>
                                            <p:cond delay="1642"/>
                                          </p:stCondLst>
                                        </p:cTn>
                                        <p:tgtEl>
                                          <p:spTgt spid="69635">
                                            <p:txEl>
                                              <p:pRg st="7" end="7"/>
                                            </p:txEl>
                                          </p:spTgt>
                                        </p:tgtEl>
                                      </p:cBhvr>
                                      <p:to x="100000" y="90000"/>
                                    </p:animScale>
                                    <p:animScale>
                                      <p:cBhvr>
                                        <p:cTn id="141" dur="166" decel="50000">
                                          <p:stCondLst>
                                            <p:cond delay="1668"/>
                                          </p:stCondLst>
                                        </p:cTn>
                                        <p:tgtEl>
                                          <p:spTgt spid="69635">
                                            <p:txEl>
                                              <p:pRg st="7" end="7"/>
                                            </p:txEl>
                                          </p:spTgt>
                                        </p:tgtEl>
                                      </p:cBhvr>
                                      <p:to x="100000" y="100000"/>
                                    </p:animScale>
                                    <p:animScale>
                                      <p:cBhvr>
                                        <p:cTn id="142" dur="26">
                                          <p:stCondLst>
                                            <p:cond delay="1808"/>
                                          </p:stCondLst>
                                        </p:cTn>
                                        <p:tgtEl>
                                          <p:spTgt spid="69635">
                                            <p:txEl>
                                              <p:pRg st="7" end="7"/>
                                            </p:txEl>
                                          </p:spTgt>
                                        </p:tgtEl>
                                      </p:cBhvr>
                                      <p:to x="100000" y="95000"/>
                                    </p:animScale>
                                    <p:animScale>
                                      <p:cBhvr>
                                        <p:cTn id="143" dur="166" decel="50000">
                                          <p:stCondLst>
                                            <p:cond delay="1834"/>
                                          </p:stCondLst>
                                        </p:cTn>
                                        <p:tgtEl>
                                          <p:spTgt spid="69635">
                                            <p:txEl>
                                              <p:pRg st="7" end="7"/>
                                            </p:txEl>
                                          </p:spTgt>
                                        </p:tgtEl>
                                      </p:cBhvr>
                                      <p:to x="100000" y="100000"/>
                                    </p:animScale>
                                  </p:childTnLst>
                                </p:cTn>
                              </p:par>
                              <p:par>
                                <p:cTn id="144" presetID="26" presetClass="entr" presetSubtype="0" fill="hold" grpId="0" nodeType="withEffect">
                                  <p:stCondLst>
                                    <p:cond delay="0"/>
                                  </p:stCondLst>
                                  <p:childTnLst>
                                    <p:set>
                                      <p:cBhvr>
                                        <p:cTn id="145" dur="1" fill="hold">
                                          <p:stCondLst>
                                            <p:cond delay="0"/>
                                          </p:stCondLst>
                                        </p:cTn>
                                        <p:tgtEl>
                                          <p:spTgt spid="69635">
                                            <p:txEl>
                                              <p:pRg st="8" end="8"/>
                                            </p:txEl>
                                          </p:spTgt>
                                        </p:tgtEl>
                                        <p:attrNameLst>
                                          <p:attrName>style.visibility</p:attrName>
                                        </p:attrNameLst>
                                      </p:cBhvr>
                                      <p:to>
                                        <p:strVal val="visible"/>
                                      </p:to>
                                    </p:set>
                                    <p:animEffect transition="in" filter="wipe(down)">
                                      <p:cBhvr>
                                        <p:cTn id="146" dur="580">
                                          <p:stCondLst>
                                            <p:cond delay="0"/>
                                          </p:stCondLst>
                                        </p:cTn>
                                        <p:tgtEl>
                                          <p:spTgt spid="69635">
                                            <p:txEl>
                                              <p:pRg st="8" end="8"/>
                                            </p:txEl>
                                          </p:spTgt>
                                        </p:tgtEl>
                                      </p:cBhvr>
                                    </p:animEffect>
                                    <p:anim calcmode="lin" valueType="num">
                                      <p:cBhvr>
                                        <p:cTn id="147" dur="1822" tmFilter="0,0; 0.14,0.36; 0.43,0.73; 0.71,0.91; 1.0,1.0">
                                          <p:stCondLst>
                                            <p:cond delay="0"/>
                                          </p:stCondLst>
                                        </p:cTn>
                                        <p:tgtEl>
                                          <p:spTgt spid="69635">
                                            <p:txEl>
                                              <p:pRg st="8" end="8"/>
                                            </p:txEl>
                                          </p:spTgt>
                                        </p:tgtEl>
                                        <p:attrNameLst>
                                          <p:attrName>ppt_x</p:attrName>
                                        </p:attrNameLst>
                                      </p:cBhvr>
                                      <p:tavLst>
                                        <p:tav tm="0">
                                          <p:val>
                                            <p:strVal val="#ppt_x-0.25"/>
                                          </p:val>
                                        </p:tav>
                                        <p:tav tm="100000">
                                          <p:val>
                                            <p:strVal val="#ppt_x"/>
                                          </p:val>
                                        </p:tav>
                                      </p:tavLst>
                                    </p:anim>
                                    <p:anim calcmode="lin" valueType="num">
                                      <p:cBhvr>
                                        <p:cTn id="148" dur="664" tmFilter="0.0,0.0; 0.25,0.07; 0.50,0.2; 0.75,0.467; 1.0,1.0">
                                          <p:stCondLst>
                                            <p:cond delay="0"/>
                                          </p:stCondLst>
                                        </p:cTn>
                                        <p:tgtEl>
                                          <p:spTgt spid="69635">
                                            <p:txEl>
                                              <p:pRg st="8" end="8"/>
                                            </p:txEl>
                                          </p:spTgt>
                                        </p:tgtEl>
                                        <p:attrNameLst>
                                          <p:attrName>ppt_y</p:attrName>
                                        </p:attrNameLst>
                                      </p:cBhvr>
                                      <p:tavLst>
                                        <p:tav tm="0" fmla="#ppt_y-sin(pi*$)/3">
                                          <p:val>
                                            <p:fltVal val="0.5"/>
                                          </p:val>
                                        </p:tav>
                                        <p:tav tm="100000">
                                          <p:val>
                                            <p:fltVal val="1"/>
                                          </p:val>
                                        </p:tav>
                                      </p:tavLst>
                                    </p:anim>
                                    <p:anim calcmode="lin" valueType="num">
                                      <p:cBhvr>
                                        <p:cTn id="149" dur="664" tmFilter="0, 0; 0.125,0.2665; 0.25,0.4; 0.375,0.465; 0.5,0.5;  0.625,0.535; 0.75,0.6; 0.875,0.7335; 1,1">
                                          <p:stCondLst>
                                            <p:cond delay="664"/>
                                          </p:stCondLst>
                                        </p:cTn>
                                        <p:tgtEl>
                                          <p:spTgt spid="69635">
                                            <p:txEl>
                                              <p:pRg st="8" end="8"/>
                                            </p:txEl>
                                          </p:spTgt>
                                        </p:tgtEl>
                                        <p:attrNameLst>
                                          <p:attrName>ppt_y</p:attrName>
                                        </p:attrNameLst>
                                      </p:cBhvr>
                                      <p:tavLst>
                                        <p:tav tm="0" fmla="#ppt_y-sin(pi*$)/9">
                                          <p:val>
                                            <p:fltVal val="0"/>
                                          </p:val>
                                        </p:tav>
                                        <p:tav tm="100000">
                                          <p:val>
                                            <p:fltVal val="1"/>
                                          </p:val>
                                        </p:tav>
                                      </p:tavLst>
                                    </p:anim>
                                    <p:anim calcmode="lin" valueType="num">
                                      <p:cBhvr>
                                        <p:cTn id="150" dur="332" tmFilter="0, 0; 0.125,0.2665; 0.25,0.4; 0.375,0.465; 0.5,0.5;  0.625,0.535; 0.75,0.6; 0.875,0.7335; 1,1">
                                          <p:stCondLst>
                                            <p:cond delay="1324"/>
                                          </p:stCondLst>
                                        </p:cTn>
                                        <p:tgtEl>
                                          <p:spTgt spid="69635">
                                            <p:txEl>
                                              <p:pRg st="8" end="8"/>
                                            </p:txEl>
                                          </p:spTgt>
                                        </p:tgtEl>
                                        <p:attrNameLst>
                                          <p:attrName>ppt_y</p:attrName>
                                        </p:attrNameLst>
                                      </p:cBhvr>
                                      <p:tavLst>
                                        <p:tav tm="0" fmla="#ppt_y-sin(pi*$)/27">
                                          <p:val>
                                            <p:fltVal val="0"/>
                                          </p:val>
                                        </p:tav>
                                        <p:tav tm="100000">
                                          <p:val>
                                            <p:fltVal val="1"/>
                                          </p:val>
                                        </p:tav>
                                      </p:tavLst>
                                    </p:anim>
                                    <p:anim calcmode="lin" valueType="num">
                                      <p:cBhvr>
                                        <p:cTn id="151" dur="164" tmFilter="0, 0; 0.125,0.2665; 0.25,0.4; 0.375,0.465; 0.5,0.5;  0.625,0.535; 0.75,0.6; 0.875,0.7335; 1,1">
                                          <p:stCondLst>
                                            <p:cond delay="1656"/>
                                          </p:stCondLst>
                                        </p:cTn>
                                        <p:tgtEl>
                                          <p:spTgt spid="69635">
                                            <p:txEl>
                                              <p:pRg st="8" end="8"/>
                                            </p:txEl>
                                          </p:spTgt>
                                        </p:tgtEl>
                                        <p:attrNameLst>
                                          <p:attrName>ppt_y</p:attrName>
                                        </p:attrNameLst>
                                      </p:cBhvr>
                                      <p:tavLst>
                                        <p:tav tm="0" fmla="#ppt_y-sin(pi*$)/81">
                                          <p:val>
                                            <p:fltVal val="0"/>
                                          </p:val>
                                        </p:tav>
                                        <p:tav tm="100000">
                                          <p:val>
                                            <p:fltVal val="1"/>
                                          </p:val>
                                        </p:tav>
                                      </p:tavLst>
                                    </p:anim>
                                    <p:animScale>
                                      <p:cBhvr>
                                        <p:cTn id="152" dur="26">
                                          <p:stCondLst>
                                            <p:cond delay="650"/>
                                          </p:stCondLst>
                                        </p:cTn>
                                        <p:tgtEl>
                                          <p:spTgt spid="69635">
                                            <p:txEl>
                                              <p:pRg st="8" end="8"/>
                                            </p:txEl>
                                          </p:spTgt>
                                        </p:tgtEl>
                                      </p:cBhvr>
                                      <p:to x="100000" y="60000"/>
                                    </p:animScale>
                                    <p:animScale>
                                      <p:cBhvr>
                                        <p:cTn id="153" dur="166" decel="50000">
                                          <p:stCondLst>
                                            <p:cond delay="676"/>
                                          </p:stCondLst>
                                        </p:cTn>
                                        <p:tgtEl>
                                          <p:spTgt spid="69635">
                                            <p:txEl>
                                              <p:pRg st="8" end="8"/>
                                            </p:txEl>
                                          </p:spTgt>
                                        </p:tgtEl>
                                      </p:cBhvr>
                                      <p:to x="100000" y="100000"/>
                                    </p:animScale>
                                    <p:animScale>
                                      <p:cBhvr>
                                        <p:cTn id="154" dur="26">
                                          <p:stCondLst>
                                            <p:cond delay="1312"/>
                                          </p:stCondLst>
                                        </p:cTn>
                                        <p:tgtEl>
                                          <p:spTgt spid="69635">
                                            <p:txEl>
                                              <p:pRg st="8" end="8"/>
                                            </p:txEl>
                                          </p:spTgt>
                                        </p:tgtEl>
                                      </p:cBhvr>
                                      <p:to x="100000" y="80000"/>
                                    </p:animScale>
                                    <p:animScale>
                                      <p:cBhvr>
                                        <p:cTn id="155" dur="166" decel="50000">
                                          <p:stCondLst>
                                            <p:cond delay="1338"/>
                                          </p:stCondLst>
                                        </p:cTn>
                                        <p:tgtEl>
                                          <p:spTgt spid="69635">
                                            <p:txEl>
                                              <p:pRg st="8" end="8"/>
                                            </p:txEl>
                                          </p:spTgt>
                                        </p:tgtEl>
                                      </p:cBhvr>
                                      <p:to x="100000" y="100000"/>
                                    </p:animScale>
                                    <p:animScale>
                                      <p:cBhvr>
                                        <p:cTn id="156" dur="26">
                                          <p:stCondLst>
                                            <p:cond delay="1642"/>
                                          </p:stCondLst>
                                        </p:cTn>
                                        <p:tgtEl>
                                          <p:spTgt spid="69635">
                                            <p:txEl>
                                              <p:pRg st="8" end="8"/>
                                            </p:txEl>
                                          </p:spTgt>
                                        </p:tgtEl>
                                      </p:cBhvr>
                                      <p:to x="100000" y="90000"/>
                                    </p:animScale>
                                    <p:animScale>
                                      <p:cBhvr>
                                        <p:cTn id="157" dur="166" decel="50000">
                                          <p:stCondLst>
                                            <p:cond delay="1668"/>
                                          </p:stCondLst>
                                        </p:cTn>
                                        <p:tgtEl>
                                          <p:spTgt spid="69635">
                                            <p:txEl>
                                              <p:pRg st="8" end="8"/>
                                            </p:txEl>
                                          </p:spTgt>
                                        </p:tgtEl>
                                      </p:cBhvr>
                                      <p:to x="100000" y="100000"/>
                                    </p:animScale>
                                    <p:animScale>
                                      <p:cBhvr>
                                        <p:cTn id="158" dur="26">
                                          <p:stCondLst>
                                            <p:cond delay="1808"/>
                                          </p:stCondLst>
                                        </p:cTn>
                                        <p:tgtEl>
                                          <p:spTgt spid="69635">
                                            <p:txEl>
                                              <p:pRg st="8" end="8"/>
                                            </p:txEl>
                                          </p:spTgt>
                                        </p:tgtEl>
                                      </p:cBhvr>
                                      <p:to x="100000" y="95000"/>
                                    </p:animScale>
                                    <p:animScale>
                                      <p:cBhvr>
                                        <p:cTn id="159" dur="166" decel="50000">
                                          <p:stCondLst>
                                            <p:cond delay="1834"/>
                                          </p:stCondLst>
                                        </p:cTn>
                                        <p:tgtEl>
                                          <p:spTgt spid="69635">
                                            <p:txEl>
                                              <p:pRg st="8" end="8"/>
                                            </p:txEl>
                                          </p:spTgt>
                                        </p:tgtEl>
                                      </p:cBhvr>
                                      <p:to x="100000" y="100000"/>
                                    </p:animScale>
                                  </p:childTnLst>
                                </p:cTn>
                              </p:par>
                              <p:par>
                                <p:cTn id="160" presetID="26" presetClass="entr" presetSubtype="0" fill="hold" grpId="0" nodeType="withEffect">
                                  <p:stCondLst>
                                    <p:cond delay="0"/>
                                  </p:stCondLst>
                                  <p:childTnLst>
                                    <p:set>
                                      <p:cBhvr>
                                        <p:cTn id="161" dur="1" fill="hold">
                                          <p:stCondLst>
                                            <p:cond delay="0"/>
                                          </p:stCondLst>
                                        </p:cTn>
                                        <p:tgtEl>
                                          <p:spTgt spid="69635">
                                            <p:txEl>
                                              <p:pRg st="9" end="9"/>
                                            </p:txEl>
                                          </p:spTgt>
                                        </p:tgtEl>
                                        <p:attrNameLst>
                                          <p:attrName>style.visibility</p:attrName>
                                        </p:attrNameLst>
                                      </p:cBhvr>
                                      <p:to>
                                        <p:strVal val="visible"/>
                                      </p:to>
                                    </p:set>
                                    <p:animEffect transition="in" filter="wipe(down)">
                                      <p:cBhvr>
                                        <p:cTn id="162" dur="580">
                                          <p:stCondLst>
                                            <p:cond delay="0"/>
                                          </p:stCondLst>
                                        </p:cTn>
                                        <p:tgtEl>
                                          <p:spTgt spid="69635">
                                            <p:txEl>
                                              <p:pRg st="9" end="9"/>
                                            </p:txEl>
                                          </p:spTgt>
                                        </p:tgtEl>
                                      </p:cBhvr>
                                    </p:animEffect>
                                    <p:anim calcmode="lin" valueType="num">
                                      <p:cBhvr>
                                        <p:cTn id="163" dur="1822" tmFilter="0,0; 0.14,0.36; 0.43,0.73; 0.71,0.91; 1.0,1.0">
                                          <p:stCondLst>
                                            <p:cond delay="0"/>
                                          </p:stCondLst>
                                        </p:cTn>
                                        <p:tgtEl>
                                          <p:spTgt spid="69635">
                                            <p:txEl>
                                              <p:pRg st="9" end="9"/>
                                            </p:txEl>
                                          </p:spTgt>
                                        </p:tgtEl>
                                        <p:attrNameLst>
                                          <p:attrName>ppt_x</p:attrName>
                                        </p:attrNameLst>
                                      </p:cBhvr>
                                      <p:tavLst>
                                        <p:tav tm="0">
                                          <p:val>
                                            <p:strVal val="#ppt_x-0.25"/>
                                          </p:val>
                                        </p:tav>
                                        <p:tav tm="100000">
                                          <p:val>
                                            <p:strVal val="#ppt_x"/>
                                          </p:val>
                                        </p:tav>
                                      </p:tavLst>
                                    </p:anim>
                                    <p:anim calcmode="lin" valueType="num">
                                      <p:cBhvr>
                                        <p:cTn id="164" dur="664" tmFilter="0.0,0.0; 0.25,0.07; 0.50,0.2; 0.75,0.467; 1.0,1.0">
                                          <p:stCondLst>
                                            <p:cond delay="0"/>
                                          </p:stCondLst>
                                        </p:cTn>
                                        <p:tgtEl>
                                          <p:spTgt spid="69635">
                                            <p:txEl>
                                              <p:pRg st="9" end="9"/>
                                            </p:txEl>
                                          </p:spTgt>
                                        </p:tgtEl>
                                        <p:attrNameLst>
                                          <p:attrName>ppt_y</p:attrName>
                                        </p:attrNameLst>
                                      </p:cBhvr>
                                      <p:tavLst>
                                        <p:tav tm="0" fmla="#ppt_y-sin(pi*$)/3">
                                          <p:val>
                                            <p:fltVal val="0.5"/>
                                          </p:val>
                                        </p:tav>
                                        <p:tav tm="100000">
                                          <p:val>
                                            <p:fltVal val="1"/>
                                          </p:val>
                                        </p:tav>
                                      </p:tavLst>
                                    </p:anim>
                                    <p:anim calcmode="lin" valueType="num">
                                      <p:cBhvr>
                                        <p:cTn id="165" dur="664" tmFilter="0, 0; 0.125,0.2665; 0.25,0.4; 0.375,0.465; 0.5,0.5;  0.625,0.535; 0.75,0.6; 0.875,0.7335; 1,1">
                                          <p:stCondLst>
                                            <p:cond delay="664"/>
                                          </p:stCondLst>
                                        </p:cTn>
                                        <p:tgtEl>
                                          <p:spTgt spid="69635">
                                            <p:txEl>
                                              <p:pRg st="9" end="9"/>
                                            </p:txEl>
                                          </p:spTgt>
                                        </p:tgtEl>
                                        <p:attrNameLst>
                                          <p:attrName>ppt_y</p:attrName>
                                        </p:attrNameLst>
                                      </p:cBhvr>
                                      <p:tavLst>
                                        <p:tav tm="0" fmla="#ppt_y-sin(pi*$)/9">
                                          <p:val>
                                            <p:fltVal val="0"/>
                                          </p:val>
                                        </p:tav>
                                        <p:tav tm="100000">
                                          <p:val>
                                            <p:fltVal val="1"/>
                                          </p:val>
                                        </p:tav>
                                      </p:tavLst>
                                    </p:anim>
                                    <p:anim calcmode="lin" valueType="num">
                                      <p:cBhvr>
                                        <p:cTn id="166" dur="332" tmFilter="0, 0; 0.125,0.2665; 0.25,0.4; 0.375,0.465; 0.5,0.5;  0.625,0.535; 0.75,0.6; 0.875,0.7335; 1,1">
                                          <p:stCondLst>
                                            <p:cond delay="1324"/>
                                          </p:stCondLst>
                                        </p:cTn>
                                        <p:tgtEl>
                                          <p:spTgt spid="69635">
                                            <p:txEl>
                                              <p:pRg st="9" end="9"/>
                                            </p:txEl>
                                          </p:spTgt>
                                        </p:tgtEl>
                                        <p:attrNameLst>
                                          <p:attrName>ppt_y</p:attrName>
                                        </p:attrNameLst>
                                      </p:cBhvr>
                                      <p:tavLst>
                                        <p:tav tm="0" fmla="#ppt_y-sin(pi*$)/27">
                                          <p:val>
                                            <p:fltVal val="0"/>
                                          </p:val>
                                        </p:tav>
                                        <p:tav tm="100000">
                                          <p:val>
                                            <p:fltVal val="1"/>
                                          </p:val>
                                        </p:tav>
                                      </p:tavLst>
                                    </p:anim>
                                    <p:anim calcmode="lin" valueType="num">
                                      <p:cBhvr>
                                        <p:cTn id="167" dur="164" tmFilter="0, 0; 0.125,0.2665; 0.25,0.4; 0.375,0.465; 0.5,0.5;  0.625,0.535; 0.75,0.6; 0.875,0.7335; 1,1">
                                          <p:stCondLst>
                                            <p:cond delay="1656"/>
                                          </p:stCondLst>
                                        </p:cTn>
                                        <p:tgtEl>
                                          <p:spTgt spid="69635">
                                            <p:txEl>
                                              <p:pRg st="9" end="9"/>
                                            </p:txEl>
                                          </p:spTgt>
                                        </p:tgtEl>
                                        <p:attrNameLst>
                                          <p:attrName>ppt_y</p:attrName>
                                        </p:attrNameLst>
                                      </p:cBhvr>
                                      <p:tavLst>
                                        <p:tav tm="0" fmla="#ppt_y-sin(pi*$)/81">
                                          <p:val>
                                            <p:fltVal val="0"/>
                                          </p:val>
                                        </p:tav>
                                        <p:tav tm="100000">
                                          <p:val>
                                            <p:fltVal val="1"/>
                                          </p:val>
                                        </p:tav>
                                      </p:tavLst>
                                    </p:anim>
                                    <p:animScale>
                                      <p:cBhvr>
                                        <p:cTn id="168" dur="26">
                                          <p:stCondLst>
                                            <p:cond delay="650"/>
                                          </p:stCondLst>
                                        </p:cTn>
                                        <p:tgtEl>
                                          <p:spTgt spid="69635">
                                            <p:txEl>
                                              <p:pRg st="9" end="9"/>
                                            </p:txEl>
                                          </p:spTgt>
                                        </p:tgtEl>
                                      </p:cBhvr>
                                      <p:to x="100000" y="60000"/>
                                    </p:animScale>
                                    <p:animScale>
                                      <p:cBhvr>
                                        <p:cTn id="169" dur="166" decel="50000">
                                          <p:stCondLst>
                                            <p:cond delay="676"/>
                                          </p:stCondLst>
                                        </p:cTn>
                                        <p:tgtEl>
                                          <p:spTgt spid="69635">
                                            <p:txEl>
                                              <p:pRg st="9" end="9"/>
                                            </p:txEl>
                                          </p:spTgt>
                                        </p:tgtEl>
                                      </p:cBhvr>
                                      <p:to x="100000" y="100000"/>
                                    </p:animScale>
                                    <p:animScale>
                                      <p:cBhvr>
                                        <p:cTn id="170" dur="26">
                                          <p:stCondLst>
                                            <p:cond delay="1312"/>
                                          </p:stCondLst>
                                        </p:cTn>
                                        <p:tgtEl>
                                          <p:spTgt spid="69635">
                                            <p:txEl>
                                              <p:pRg st="9" end="9"/>
                                            </p:txEl>
                                          </p:spTgt>
                                        </p:tgtEl>
                                      </p:cBhvr>
                                      <p:to x="100000" y="80000"/>
                                    </p:animScale>
                                    <p:animScale>
                                      <p:cBhvr>
                                        <p:cTn id="171" dur="166" decel="50000">
                                          <p:stCondLst>
                                            <p:cond delay="1338"/>
                                          </p:stCondLst>
                                        </p:cTn>
                                        <p:tgtEl>
                                          <p:spTgt spid="69635">
                                            <p:txEl>
                                              <p:pRg st="9" end="9"/>
                                            </p:txEl>
                                          </p:spTgt>
                                        </p:tgtEl>
                                      </p:cBhvr>
                                      <p:to x="100000" y="100000"/>
                                    </p:animScale>
                                    <p:animScale>
                                      <p:cBhvr>
                                        <p:cTn id="172" dur="26">
                                          <p:stCondLst>
                                            <p:cond delay="1642"/>
                                          </p:stCondLst>
                                        </p:cTn>
                                        <p:tgtEl>
                                          <p:spTgt spid="69635">
                                            <p:txEl>
                                              <p:pRg st="9" end="9"/>
                                            </p:txEl>
                                          </p:spTgt>
                                        </p:tgtEl>
                                      </p:cBhvr>
                                      <p:to x="100000" y="90000"/>
                                    </p:animScale>
                                    <p:animScale>
                                      <p:cBhvr>
                                        <p:cTn id="173" dur="166" decel="50000">
                                          <p:stCondLst>
                                            <p:cond delay="1668"/>
                                          </p:stCondLst>
                                        </p:cTn>
                                        <p:tgtEl>
                                          <p:spTgt spid="69635">
                                            <p:txEl>
                                              <p:pRg st="9" end="9"/>
                                            </p:txEl>
                                          </p:spTgt>
                                        </p:tgtEl>
                                      </p:cBhvr>
                                      <p:to x="100000" y="100000"/>
                                    </p:animScale>
                                    <p:animScale>
                                      <p:cBhvr>
                                        <p:cTn id="174" dur="26">
                                          <p:stCondLst>
                                            <p:cond delay="1808"/>
                                          </p:stCondLst>
                                        </p:cTn>
                                        <p:tgtEl>
                                          <p:spTgt spid="69635">
                                            <p:txEl>
                                              <p:pRg st="9" end="9"/>
                                            </p:txEl>
                                          </p:spTgt>
                                        </p:tgtEl>
                                      </p:cBhvr>
                                      <p:to x="100000" y="95000"/>
                                    </p:animScale>
                                    <p:animScale>
                                      <p:cBhvr>
                                        <p:cTn id="175" dur="166" decel="50000">
                                          <p:stCondLst>
                                            <p:cond delay="1834"/>
                                          </p:stCondLst>
                                        </p:cTn>
                                        <p:tgtEl>
                                          <p:spTgt spid="69635">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sz="4000"/>
              <a:t>PILAR DAYA SAING </a:t>
            </a:r>
            <a:br>
              <a:rPr lang="en-US" sz="4000"/>
            </a:br>
            <a:r>
              <a:rPr lang="en-US" sz="3200"/>
              <a:t>(Forum Ekonomi Dunia)</a:t>
            </a:r>
          </a:p>
        </p:txBody>
      </p:sp>
      <p:sp>
        <p:nvSpPr>
          <p:cNvPr id="165891" name="Rectangle 3"/>
          <p:cNvSpPr>
            <a:spLocks noGrp="1" noChangeArrowheads="1"/>
          </p:cNvSpPr>
          <p:nvPr>
            <p:ph type="body" idx="1"/>
          </p:nvPr>
        </p:nvSpPr>
        <p:spPr>
          <a:xfrm>
            <a:off x="457200" y="1600200"/>
            <a:ext cx="8229600" cy="4852988"/>
          </a:xfrm>
        </p:spPr>
        <p:txBody>
          <a:bodyPr/>
          <a:lstStyle/>
          <a:p>
            <a:pPr>
              <a:lnSpc>
                <a:spcPct val="90000"/>
              </a:lnSpc>
            </a:pPr>
            <a:r>
              <a:rPr lang="en-US" b="1"/>
              <a:t>Kelembagaan</a:t>
            </a:r>
          </a:p>
          <a:p>
            <a:pPr>
              <a:lnSpc>
                <a:spcPct val="90000"/>
              </a:lnSpc>
            </a:pPr>
            <a:r>
              <a:rPr lang="en-US" b="1"/>
              <a:t>Infrastruktur</a:t>
            </a:r>
          </a:p>
          <a:p>
            <a:pPr>
              <a:lnSpc>
                <a:spcPct val="90000"/>
              </a:lnSpc>
            </a:pPr>
            <a:r>
              <a:rPr lang="en-US" b="1"/>
              <a:t>Ekonomi makro</a:t>
            </a:r>
          </a:p>
          <a:p>
            <a:pPr>
              <a:lnSpc>
                <a:spcPct val="90000"/>
              </a:lnSpc>
            </a:pPr>
            <a:r>
              <a:rPr lang="en-US" b="1"/>
              <a:t>Kesehatan</a:t>
            </a:r>
          </a:p>
          <a:p>
            <a:pPr>
              <a:lnSpc>
                <a:spcPct val="90000"/>
              </a:lnSpc>
            </a:pPr>
            <a:r>
              <a:rPr lang="en-US" b="1"/>
              <a:t>Pendidikan dasar, tinggi, pelatihan</a:t>
            </a:r>
          </a:p>
          <a:p>
            <a:pPr>
              <a:lnSpc>
                <a:spcPct val="90000"/>
              </a:lnSpc>
            </a:pPr>
            <a:r>
              <a:rPr lang="en-US" b="1"/>
              <a:t>Efisiensi pasar</a:t>
            </a:r>
          </a:p>
          <a:p>
            <a:pPr>
              <a:lnSpc>
                <a:spcPct val="90000"/>
              </a:lnSpc>
            </a:pPr>
            <a:r>
              <a:rPr lang="en-US" b="1"/>
              <a:t>Kesiapan teknologi</a:t>
            </a:r>
          </a:p>
          <a:p>
            <a:pPr>
              <a:lnSpc>
                <a:spcPct val="90000"/>
              </a:lnSpc>
            </a:pPr>
            <a:r>
              <a:rPr lang="en-US" b="1"/>
              <a:t>Kecanggihan</a:t>
            </a:r>
            <a:r>
              <a:rPr lang="en-US"/>
              <a:t> </a:t>
            </a:r>
            <a:r>
              <a:rPr lang="en-US" b="1"/>
              <a:t>berbisnis</a:t>
            </a:r>
          </a:p>
          <a:p>
            <a:pPr>
              <a:lnSpc>
                <a:spcPct val="90000"/>
              </a:lnSpc>
            </a:pPr>
            <a:r>
              <a:rPr lang="en-US" b="1"/>
              <a:t>Inovasi </a:t>
            </a:r>
          </a:p>
        </p:txBody>
      </p:sp>
      <p:pic>
        <p:nvPicPr>
          <p:cNvPr id="165893" name="Picture 5" descr="pe0183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9250" y="2349500"/>
            <a:ext cx="2444750" cy="352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59889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65890"/>
                                        </p:tgtEl>
                                        <p:attrNameLst>
                                          <p:attrName>style.visibility</p:attrName>
                                        </p:attrNameLst>
                                      </p:cBhvr>
                                      <p:to>
                                        <p:strVal val="visible"/>
                                      </p:to>
                                    </p:set>
                                    <p:anim calcmode="lin" valueType="num">
                                      <p:cBhvr>
                                        <p:cTn id="7" dur="500" decel="50000" fill="hold">
                                          <p:stCondLst>
                                            <p:cond delay="0"/>
                                          </p:stCondLst>
                                        </p:cTn>
                                        <p:tgtEl>
                                          <p:spTgt spid="16589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589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5890"/>
                                        </p:tgtEl>
                                        <p:attrNameLst>
                                          <p:attrName>ppt_w</p:attrName>
                                        </p:attrNameLst>
                                      </p:cBhvr>
                                      <p:tavLst>
                                        <p:tav tm="0">
                                          <p:val>
                                            <p:strVal val="#ppt_w*.05"/>
                                          </p:val>
                                        </p:tav>
                                        <p:tav tm="100000">
                                          <p:val>
                                            <p:strVal val="#ppt_w"/>
                                          </p:val>
                                        </p:tav>
                                      </p:tavLst>
                                    </p:anim>
                                    <p:anim calcmode="lin" valueType="num">
                                      <p:cBhvr>
                                        <p:cTn id="10" dur="1000" fill="hold"/>
                                        <p:tgtEl>
                                          <p:spTgt spid="16589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589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589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589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589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65893"/>
                                        </p:tgtEl>
                                        <p:attrNameLst>
                                          <p:attrName>style.visibility</p:attrName>
                                        </p:attrNameLst>
                                      </p:cBhvr>
                                      <p:to>
                                        <p:strVal val="visible"/>
                                      </p:to>
                                    </p:set>
                                    <p:animEffect transition="in" filter="dissolve">
                                      <p:cBhvr>
                                        <p:cTn id="19" dur="500"/>
                                        <p:tgtEl>
                                          <p:spTgt spid="16589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65891">
                                            <p:txEl>
                                              <p:pRg st="0" end="0"/>
                                            </p:txEl>
                                          </p:spTgt>
                                        </p:tgtEl>
                                        <p:attrNameLst>
                                          <p:attrName>style.visibility</p:attrName>
                                        </p:attrNameLst>
                                      </p:cBhvr>
                                      <p:to>
                                        <p:strVal val="visible"/>
                                      </p:to>
                                    </p:set>
                                    <p:animEffect transition="in" filter="dissolve">
                                      <p:cBhvr>
                                        <p:cTn id="24" dur="500"/>
                                        <p:tgtEl>
                                          <p:spTgt spid="165891">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65891">
                                            <p:txEl>
                                              <p:pRg st="1" end="1"/>
                                            </p:txEl>
                                          </p:spTgt>
                                        </p:tgtEl>
                                        <p:attrNameLst>
                                          <p:attrName>style.visibility</p:attrName>
                                        </p:attrNameLst>
                                      </p:cBhvr>
                                      <p:to>
                                        <p:strVal val="visible"/>
                                      </p:to>
                                    </p:set>
                                    <p:animEffect transition="in" filter="dissolve">
                                      <p:cBhvr>
                                        <p:cTn id="29" dur="500"/>
                                        <p:tgtEl>
                                          <p:spTgt spid="165891">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65891">
                                            <p:txEl>
                                              <p:pRg st="2" end="2"/>
                                            </p:txEl>
                                          </p:spTgt>
                                        </p:tgtEl>
                                        <p:attrNameLst>
                                          <p:attrName>style.visibility</p:attrName>
                                        </p:attrNameLst>
                                      </p:cBhvr>
                                      <p:to>
                                        <p:strVal val="visible"/>
                                      </p:to>
                                    </p:set>
                                    <p:animEffect transition="in" filter="dissolve">
                                      <p:cBhvr>
                                        <p:cTn id="34" dur="500"/>
                                        <p:tgtEl>
                                          <p:spTgt spid="165891">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65891">
                                            <p:txEl>
                                              <p:pRg st="3" end="3"/>
                                            </p:txEl>
                                          </p:spTgt>
                                        </p:tgtEl>
                                        <p:attrNameLst>
                                          <p:attrName>style.visibility</p:attrName>
                                        </p:attrNameLst>
                                      </p:cBhvr>
                                      <p:to>
                                        <p:strVal val="visible"/>
                                      </p:to>
                                    </p:set>
                                    <p:animEffect transition="in" filter="dissolve">
                                      <p:cBhvr>
                                        <p:cTn id="39" dur="500"/>
                                        <p:tgtEl>
                                          <p:spTgt spid="165891">
                                            <p:txEl>
                                              <p:pRg st="3" end="3"/>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65891">
                                            <p:txEl>
                                              <p:pRg st="4" end="4"/>
                                            </p:txEl>
                                          </p:spTgt>
                                        </p:tgtEl>
                                        <p:attrNameLst>
                                          <p:attrName>style.visibility</p:attrName>
                                        </p:attrNameLst>
                                      </p:cBhvr>
                                      <p:to>
                                        <p:strVal val="visible"/>
                                      </p:to>
                                    </p:set>
                                    <p:animEffect transition="in" filter="dissolve">
                                      <p:cBhvr>
                                        <p:cTn id="44" dur="500"/>
                                        <p:tgtEl>
                                          <p:spTgt spid="165891">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65891">
                                            <p:txEl>
                                              <p:pRg st="5" end="5"/>
                                            </p:txEl>
                                          </p:spTgt>
                                        </p:tgtEl>
                                        <p:attrNameLst>
                                          <p:attrName>style.visibility</p:attrName>
                                        </p:attrNameLst>
                                      </p:cBhvr>
                                      <p:to>
                                        <p:strVal val="visible"/>
                                      </p:to>
                                    </p:set>
                                    <p:animEffect transition="in" filter="dissolve">
                                      <p:cBhvr>
                                        <p:cTn id="49" dur="500"/>
                                        <p:tgtEl>
                                          <p:spTgt spid="165891">
                                            <p:txEl>
                                              <p:pRg st="5" end="5"/>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65891">
                                            <p:txEl>
                                              <p:pRg st="6" end="6"/>
                                            </p:txEl>
                                          </p:spTgt>
                                        </p:tgtEl>
                                        <p:attrNameLst>
                                          <p:attrName>style.visibility</p:attrName>
                                        </p:attrNameLst>
                                      </p:cBhvr>
                                      <p:to>
                                        <p:strVal val="visible"/>
                                      </p:to>
                                    </p:set>
                                    <p:animEffect transition="in" filter="dissolve">
                                      <p:cBhvr>
                                        <p:cTn id="54" dur="500"/>
                                        <p:tgtEl>
                                          <p:spTgt spid="165891">
                                            <p:txEl>
                                              <p:pRg st="6" end="6"/>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65891">
                                            <p:txEl>
                                              <p:pRg st="7" end="7"/>
                                            </p:txEl>
                                          </p:spTgt>
                                        </p:tgtEl>
                                        <p:attrNameLst>
                                          <p:attrName>style.visibility</p:attrName>
                                        </p:attrNameLst>
                                      </p:cBhvr>
                                      <p:to>
                                        <p:strVal val="visible"/>
                                      </p:to>
                                    </p:set>
                                    <p:animEffect transition="in" filter="dissolve">
                                      <p:cBhvr>
                                        <p:cTn id="59" dur="500"/>
                                        <p:tgtEl>
                                          <p:spTgt spid="165891">
                                            <p:txEl>
                                              <p:pRg st="7" end="7"/>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65891">
                                            <p:txEl>
                                              <p:pRg st="8" end="8"/>
                                            </p:txEl>
                                          </p:spTgt>
                                        </p:tgtEl>
                                        <p:attrNameLst>
                                          <p:attrName>style.visibility</p:attrName>
                                        </p:attrNameLst>
                                      </p:cBhvr>
                                      <p:to>
                                        <p:strVal val="visible"/>
                                      </p:to>
                                    </p:set>
                                    <p:animEffect transition="in" filter="dissolve">
                                      <p:cBhvr>
                                        <p:cTn id="64" dur="500"/>
                                        <p:tgtEl>
                                          <p:spTgt spid="1658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p:bldP spid="16589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90563" y="2743200"/>
            <a:ext cx="7772400" cy="1244600"/>
          </a:xfrm>
        </p:spPr>
        <p:txBody>
          <a:bodyPr/>
          <a:lstStyle/>
          <a:p>
            <a:pPr algn="ctr"/>
            <a:r>
              <a:rPr lang="en-US" dirty="0" smtClean="0">
                <a:solidFill>
                  <a:schemeClr val="tx1"/>
                </a:solidFill>
              </a:rPr>
              <a:t>TERIMA KASIH</a:t>
            </a:r>
          </a:p>
        </p:txBody>
      </p:sp>
      <p:sp>
        <p:nvSpPr>
          <p:cNvPr id="31747" name="Text Placeholder 2"/>
          <p:cNvSpPr>
            <a:spLocks noGrp="1"/>
          </p:cNvSpPr>
          <p:nvPr>
            <p:ph type="body" idx="1"/>
          </p:nvPr>
        </p:nvSpPr>
        <p:spPr>
          <a:xfrm>
            <a:off x="1366838" y="1436688"/>
            <a:ext cx="6418262" cy="939800"/>
          </a:xfrm>
        </p:spPr>
        <p:txBody>
          <a:bodyPr/>
          <a:lstStyle/>
          <a:p>
            <a:endParaRPr lang="en-US" smtClean="0"/>
          </a:p>
        </p:txBody>
      </p:sp>
      <p:pic>
        <p:nvPicPr>
          <p:cNvPr id="31748" name="Picture 6" descr="Image result for logo esa unggu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927100"/>
            <a:ext cx="145097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098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rmAutofit fontScale="90000"/>
          </a:bodyPr>
          <a:lstStyle/>
          <a:p>
            <a:r>
              <a:rPr lang="en-US"/>
              <a:t>PRINSIP OTONOMI DAERAH</a:t>
            </a:r>
            <a:br>
              <a:rPr lang="en-US"/>
            </a:br>
            <a:r>
              <a:rPr lang="en-US" sz="2400"/>
              <a:t>(PENJELASAN UU 32/2004)</a:t>
            </a:r>
            <a:endParaRPr lang="en-US"/>
          </a:p>
        </p:txBody>
      </p:sp>
      <p:sp>
        <p:nvSpPr>
          <p:cNvPr id="169987" name="Rectangle 3"/>
          <p:cNvSpPr>
            <a:spLocks noGrp="1" noChangeArrowheads="1"/>
          </p:cNvSpPr>
          <p:nvPr>
            <p:ph type="body" idx="1"/>
          </p:nvPr>
        </p:nvSpPr>
        <p:spPr>
          <a:xfrm>
            <a:off x="179388" y="1600200"/>
            <a:ext cx="8713787" cy="4852988"/>
          </a:xfrm>
        </p:spPr>
        <p:txBody>
          <a:bodyPr/>
          <a:lstStyle/>
          <a:p>
            <a:pPr>
              <a:lnSpc>
                <a:spcPct val="90000"/>
              </a:lnSpc>
            </a:pPr>
            <a:r>
              <a:rPr lang="en-US" sz="2800" dirty="0" err="1"/>
              <a:t>Otonomi</a:t>
            </a:r>
            <a:r>
              <a:rPr lang="en-US" sz="2800" dirty="0"/>
              <a:t> </a:t>
            </a:r>
            <a:r>
              <a:rPr lang="en-US" sz="2800" dirty="0" err="1"/>
              <a:t>seluas-luasnya</a:t>
            </a:r>
            <a:endParaRPr lang="en-US" sz="2800" dirty="0"/>
          </a:p>
          <a:p>
            <a:pPr>
              <a:lnSpc>
                <a:spcPct val="90000"/>
              </a:lnSpc>
            </a:pPr>
            <a:r>
              <a:rPr lang="en-US" sz="2800" dirty="0" err="1"/>
              <a:t>Otonomi</a:t>
            </a:r>
            <a:r>
              <a:rPr lang="en-US" sz="2800" dirty="0"/>
              <a:t> yang </a:t>
            </a:r>
            <a:r>
              <a:rPr lang="en-US" sz="2800" dirty="0" err="1"/>
              <a:t>nyata</a:t>
            </a:r>
            <a:r>
              <a:rPr lang="en-US" sz="2800" dirty="0"/>
              <a:t> </a:t>
            </a:r>
            <a:r>
              <a:rPr lang="en-US" sz="2800" dirty="0" err="1"/>
              <a:t>dan</a:t>
            </a:r>
            <a:r>
              <a:rPr lang="en-US" sz="2800" dirty="0"/>
              <a:t> </a:t>
            </a:r>
            <a:r>
              <a:rPr lang="en-US" sz="2800" dirty="0" err="1"/>
              <a:t>bertanggung</a:t>
            </a:r>
            <a:r>
              <a:rPr lang="en-US" sz="2800" dirty="0"/>
              <a:t> </a:t>
            </a:r>
            <a:r>
              <a:rPr lang="en-US" sz="2800" dirty="0" err="1"/>
              <a:t>jawab</a:t>
            </a:r>
            <a:endParaRPr lang="en-US" sz="2800" dirty="0"/>
          </a:p>
          <a:p>
            <a:pPr>
              <a:lnSpc>
                <a:spcPct val="90000"/>
              </a:lnSpc>
            </a:pPr>
            <a:r>
              <a:rPr lang="en-US" sz="2800" dirty="0" err="1"/>
              <a:t>Berorientasi</a:t>
            </a:r>
            <a:r>
              <a:rPr lang="en-US" sz="2800" dirty="0"/>
              <a:t> </a:t>
            </a:r>
            <a:r>
              <a:rPr lang="en-US" sz="2800" dirty="0" err="1"/>
              <a:t>pada</a:t>
            </a:r>
            <a:r>
              <a:rPr lang="en-US" sz="2800" dirty="0"/>
              <a:t> </a:t>
            </a:r>
            <a:r>
              <a:rPr lang="en-US" sz="2800" dirty="0" err="1"/>
              <a:t>peningkatan</a:t>
            </a:r>
            <a:r>
              <a:rPr lang="en-US" sz="2800" dirty="0"/>
              <a:t> </a:t>
            </a:r>
            <a:r>
              <a:rPr lang="en-US" sz="2800" dirty="0" err="1"/>
              <a:t>kesejahteraan</a:t>
            </a:r>
            <a:r>
              <a:rPr lang="en-US" sz="2800" dirty="0"/>
              <a:t> </a:t>
            </a:r>
            <a:r>
              <a:rPr lang="en-US" sz="2800" dirty="0" err="1"/>
              <a:t>masyarakat</a:t>
            </a:r>
            <a:r>
              <a:rPr lang="en-US" sz="2800" dirty="0"/>
              <a:t> </a:t>
            </a:r>
            <a:r>
              <a:rPr lang="en-US" sz="2800" dirty="0" err="1"/>
              <a:t>dengan</a:t>
            </a:r>
            <a:r>
              <a:rPr lang="en-US" sz="2800" dirty="0"/>
              <a:t> </a:t>
            </a:r>
            <a:r>
              <a:rPr lang="en-US" sz="2800" dirty="0" err="1"/>
              <a:t>selalu</a:t>
            </a:r>
            <a:r>
              <a:rPr lang="en-US" sz="2800" dirty="0"/>
              <a:t> </a:t>
            </a:r>
            <a:r>
              <a:rPr lang="en-US" sz="2800" dirty="0" err="1"/>
              <a:t>memperhatikan</a:t>
            </a:r>
            <a:r>
              <a:rPr lang="en-US" sz="2800" dirty="0"/>
              <a:t> </a:t>
            </a:r>
            <a:r>
              <a:rPr lang="en-US" sz="2800" dirty="0" err="1"/>
              <a:t>kepentingan</a:t>
            </a:r>
            <a:r>
              <a:rPr lang="en-US" sz="2800" dirty="0"/>
              <a:t> </a:t>
            </a:r>
            <a:r>
              <a:rPr lang="en-US" sz="2800" dirty="0" err="1"/>
              <a:t>dan</a:t>
            </a:r>
            <a:r>
              <a:rPr lang="en-US" sz="2800" dirty="0"/>
              <a:t> </a:t>
            </a:r>
            <a:r>
              <a:rPr lang="en-US" sz="2800" dirty="0" err="1"/>
              <a:t>aspirasi</a:t>
            </a:r>
            <a:r>
              <a:rPr lang="en-US" sz="2800" dirty="0"/>
              <a:t> yang </a:t>
            </a:r>
            <a:r>
              <a:rPr lang="en-US" sz="2800" dirty="0" err="1"/>
              <a:t>tumbuh</a:t>
            </a:r>
            <a:r>
              <a:rPr lang="en-US" sz="2800" dirty="0"/>
              <a:t> </a:t>
            </a:r>
            <a:r>
              <a:rPr lang="en-US" sz="2800" dirty="0" err="1"/>
              <a:t>dalam</a:t>
            </a:r>
            <a:r>
              <a:rPr lang="en-US" sz="2800" dirty="0"/>
              <a:t> </a:t>
            </a:r>
            <a:r>
              <a:rPr lang="en-US" sz="2800" dirty="0" err="1"/>
              <a:t>masyarakat</a:t>
            </a:r>
            <a:endParaRPr lang="en-US" sz="2800" dirty="0"/>
          </a:p>
          <a:p>
            <a:pPr>
              <a:lnSpc>
                <a:spcPct val="90000"/>
              </a:lnSpc>
            </a:pPr>
            <a:r>
              <a:rPr lang="en-US" sz="2800" dirty="0" err="1"/>
              <a:t>Menjamin</a:t>
            </a:r>
            <a:r>
              <a:rPr lang="en-US" sz="2800" dirty="0"/>
              <a:t> </a:t>
            </a:r>
            <a:r>
              <a:rPr lang="en-US" sz="2800" dirty="0" err="1"/>
              <a:t>keserasian</a:t>
            </a:r>
            <a:r>
              <a:rPr lang="en-US" sz="2800" dirty="0"/>
              <a:t> </a:t>
            </a:r>
            <a:r>
              <a:rPr lang="en-US" sz="2800" dirty="0" err="1"/>
              <a:t>hubungan</a:t>
            </a:r>
            <a:r>
              <a:rPr lang="en-US" sz="2800" dirty="0"/>
              <a:t> </a:t>
            </a:r>
            <a:r>
              <a:rPr lang="en-US" sz="2800" dirty="0" err="1"/>
              <a:t>antara</a:t>
            </a:r>
            <a:r>
              <a:rPr lang="en-US" sz="2800" dirty="0"/>
              <a:t> Daerah dg Daerah </a:t>
            </a:r>
            <a:r>
              <a:rPr lang="en-US" sz="2800" dirty="0" err="1"/>
              <a:t>lainnya</a:t>
            </a:r>
            <a:r>
              <a:rPr lang="en-US" sz="2800" dirty="0"/>
              <a:t>, Daerah dg </a:t>
            </a:r>
            <a:r>
              <a:rPr lang="en-US" sz="2800" dirty="0" err="1"/>
              <a:t>Pusat</a:t>
            </a:r>
            <a:endParaRPr lang="en-US" sz="2800" dirty="0"/>
          </a:p>
          <a:p>
            <a:pPr>
              <a:lnSpc>
                <a:spcPct val="90000"/>
              </a:lnSpc>
            </a:pPr>
            <a:r>
              <a:rPr lang="en-US" sz="2800" dirty="0" err="1"/>
              <a:t>Memelihara</a:t>
            </a:r>
            <a:r>
              <a:rPr lang="en-US" sz="2800" dirty="0"/>
              <a:t> </a:t>
            </a:r>
            <a:r>
              <a:rPr lang="en-US" sz="2800" dirty="0" err="1"/>
              <a:t>dan</a:t>
            </a:r>
            <a:r>
              <a:rPr lang="en-US" sz="2800" dirty="0"/>
              <a:t> </a:t>
            </a:r>
            <a:r>
              <a:rPr lang="en-US" sz="2800" dirty="0" err="1"/>
              <a:t>menjaga</a:t>
            </a:r>
            <a:r>
              <a:rPr lang="en-US" sz="2800" dirty="0"/>
              <a:t> </a:t>
            </a:r>
            <a:r>
              <a:rPr lang="en-US" sz="2800" dirty="0" err="1"/>
              <a:t>keutuhan</a:t>
            </a:r>
            <a:r>
              <a:rPr lang="en-US" sz="2800" dirty="0"/>
              <a:t> NKRI</a:t>
            </a:r>
          </a:p>
          <a:p>
            <a:pPr>
              <a:lnSpc>
                <a:spcPct val="90000"/>
              </a:lnSpc>
            </a:pPr>
            <a:r>
              <a:rPr lang="en-US" sz="2800" dirty="0" err="1"/>
              <a:t>Pemerintah</a:t>
            </a:r>
            <a:r>
              <a:rPr lang="en-US" sz="2800" dirty="0"/>
              <a:t> </a:t>
            </a:r>
            <a:r>
              <a:rPr lang="en-US" sz="2800" dirty="0" err="1"/>
              <a:t>wajib</a:t>
            </a:r>
            <a:r>
              <a:rPr lang="en-US" sz="2800" dirty="0"/>
              <a:t> </a:t>
            </a:r>
            <a:r>
              <a:rPr lang="en-US" sz="2800" dirty="0" err="1"/>
              <a:t>melakukan</a:t>
            </a:r>
            <a:r>
              <a:rPr lang="en-US" sz="2800" dirty="0"/>
              <a:t> </a:t>
            </a:r>
            <a:r>
              <a:rPr lang="en-US" sz="2800" dirty="0" err="1"/>
              <a:t>pembinaan</a:t>
            </a:r>
            <a:r>
              <a:rPr lang="en-US" sz="2800" dirty="0"/>
              <a:t> </a:t>
            </a:r>
            <a:r>
              <a:rPr lang="en-US" sz="2800" dirty="0" err="1"/>
              <a:t>dan</a:t>
            </a:r>
            <a:r>
              <a:rPr lang="en-US" sz="2800" dirty="0"/>
              <a:t> </a:t>
            </a:r>
            <a:r>
              <a:rPr lang="en-US" sz="2800" dirty="0" err="1"/>
              <a:t>fasilitasi</a:t>
            </a:r>
            <a:endParaRPr lang="en-US" sz="2800" dirty="0"/>
          </a:p>
        </p:txBody>
      </p:sp>
    </p:spTree>
    <p:extLst>
      <p:ext uri="{BB962C8B-B14F-4D97-AF65-F5344CB8AC3E}">
        <p14:creationId xmlns:p14="http://schemas.microsoft.com/office/powerpoint/2010/main" val="3136232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rrowheads="1"/>
          </p:cNvSpPr>
          <p:nvPr>
            <p:ph type="title"/>
          </p:nvPr>
        </p:nvSpPr>
        <p:spPr>
          <a:xfrm>
            <a:off x="692150" y="0"/>
            <a:ext cx="8147050" cy="1524000"/>
          </a:xfrm>
        </p:spPr>
        <p:txBody>
          <a:bodyPr/>
          <a:lstStyle/>
          <a:p>
            <a:r>
              <a:rPr lang="en-US" sz="3400" b="0"/>
              <a:t>URUSAN WAJIB YANG MENJADI KEWENANGAN PEMDA PROVINSI</a:t>
            </a:r>
            <a:br>
              <a:rPr lang="en-US" sz="3400" b="0"/>
            </a:br>
            <a:r>
              <a:rPr lang="en-US" sz="2000" b="0"/>
              <a:t>(UU NO. 32/2004</a:t>
            </a:r>
            <a:r>
              <a:rPr lang="en-US" sz="2000"/>
              <a:t>)</a:t>
            </a:r>
            <a:endParaRPr lang="en-US" sz="3400"/>
          </a:p>
        </p:txBody>
      </p:sp>
      <p:sp>
        <p:nvSpPr>
          <p:cNvPr id="184323" name="Rectangle 3"/>
          <p:cNvSpPr>
            <a:spLocks noGrp="1" noRot="1" noChangeArrowheads="1"/>
          </p:cNvSpPr>
          <p:nvPr>
            <p:ph type="body" idx="1"/>
          </p:nvPr>
        </p:nvSpPr>
        <p:spPr>
          <a:xfrm>
            <a:off x="0" y="1714500"/>
            <a:ext cx="9144000" cy="5143500"/>
          </a:xfrm>
          <a:solidFill>
            <a:srgbClr val="F9C86F"/>
          </a:solidFill>
        </p:spPr>
        <p:txBody>
          <a:bodyPr/>
          <a:lstStyle/>
          <a:p>
            <a:pPr marL="609600" indent="-609600">
              <a:buFont typeface="Wingdings" pitchFamily="2" charset="2"/>
              <a:buNone/>
            </a:pPr>
            <a:r>
              <a:rPr lang="en-US" sz="2400" dirty="0" err="1">
                <a:solidFill>
                  <a:srgbClr val="000066"/>
                </a:solidFill>
                <a:latin typeface="Impact" pitchFamily="34" charset="0"/>
              </a:rPr>
              <a:t>Urusan</a:t>
            </a:r>
            <a:r>
              <a:rPr lang="en-US" sz="2400" dirty="0">
                <a:solidFill>
                  <a:srgbClr val="000066"/>
                </a:solidFill>
                <a:latin typeface="Impact" pitchFamily="34" charset="0"/>
              </a:rPr>
              <a:t> </a:t>
            </a:r>
            <a:r>
              <a:rPr lang="en-US" sz="2400" dirty="0" err="1">
                <a:solidFill>
                  <a:srgbClr val="000066"/>
                </a:solidFill>
                <a:latin typeface="Impact" pitchFamily="34" charset="0"/>
              </a:rPr>
              <a:t>dalam</a:t>
            </a:r>
            <a:r>
              <a:rPr lang="en-US" sz="2400" dirty="0">
                <a:solidFill>
                  <a:srgbClr val="000066"/>
                </a:solidFill>
                <a:latin typeface="Impact" pitchFamily="34" charset="0"/>
              </a:rPr>
              <a:t> </a:t>
            </a:r>
            <a:r>
              <a:rPr lang="en-US" sz="2400" dirty="0" err="1">
                <a:solidFill>
                  <a:srgbClr val="000066"/>
                </a:solidFill>
                <a:latin typeface="Impact" pitchFamily="34" charset="0"/>
              </a:rPr>
              <a:t>skala</a:t>
            </a:r>
            <a:r>
              <a:rPr lang="en-US" sz="2400" dirty="0">
                <a:solidFill>
                  <a:srgbClr val="000066"/>
                </a:solidFill>
                <a:latin typeface="Impact" pitchFamily="34" charset="0"/>
              </a:rPr>
              <a:t> </a:t>
            </a:r>
            <a:r>
              <a:rPr lang="en-US" sz="2400" dirty="0" err="1">
                <a:solidFill>
                  <a:srgbClr val="000066"/>
                </a:solidFill>
                <a:latin typeface="Impact" pitchFamily="34" charset="0"/>
              </a:rPr>
              <a:t>propinsi</a:t>
            </a:r>
            <a:r>
              <a:rPr lang="en-US" sz="2400" dirty="0">
                <a:solidFill>
                  <a:srgbClr val="000066"/>
                </a:solidFill>
                <a:latin typeface="Impact" pitchFamily="34" charset="0"/>
              </a:rPr>
              <a:t> yang </a:t>
            </a:r>
            <a:r>
              <a:rPr lang="en-US" sz="2400" dirty="0" err="1">
                <a:solidFill>
                  <a:srgbClr val="000066"/>
                </a:solidFill>
                <a:latin typeface="Impact" pitchFamily="34" charset="0"/>
              </a:rPr>
              <a:t>meliputi</a:t>
            </a:r>
            <a:r>
              <a:rPr lang="en-US" sz="2400" dirty="0">
                <a:solidFill>
                  <a:srgbClr val="000066"/>
                </a:solidFill>
              </a:rPr>
              <a:t>:</a:t>
            </a:r>
          </a:p>
          <a:p>
            <a:pPr marL="609600" indent="-609600">
              <a:buFontTx/>
              <a:buAutoNum type="alphaLcPeriod"/>
            </a:pPr>
            <a:r>
              <a:rPr lang="en-US" sz="2400" b="1" dirty="0" err="1">
                <a:solidFill>
                  <a:srgbClr val="000066"/>
                </a:solidFill>
              </a:rPr>
              <a:t>Perencanaan</a:t>
            </a:r>
            <a:r>
              <a:rPr lang="en-US" sz="2400" b="1" dirty="0">
                <a:solidFill>
                  <a:srgbClr val="000066"/>
                </a:solidFill>
              </a:rPr>
              <a:t> </a:t>
            </a:r>
            <a:r>
              <a:rPr lang="en-US" sz="2400" b="1" dirty="0" err="1">
                <a:solidFill>
                  <a:srgbClr val="000066"/>
                </a:solidFill>
              </a:rPr>
              <a:t>dan</a:t>
            </a:r>
            <a:r>
              <a:rPr lang="en-US" sz="2400" b="1" dirty="0">
                <a:solidFill>
                  <a:srgbClr val="000066"/>
                </a:solidFill>
              </a:rPr>
              <a:t> </a:t>
            </a:r>
            <a:r>
              <a:rPr lang="en-US" sz="2400" b="1" dirty="0" err="1">
                <a:solidFill>
                  <a:srgbClr val="000066"/>
                </a:solidFill>
              </a:rPr>
              <a:t>pengendalian</a:t>
            </a:r>
            <a:r>
              <a:rPr lang="en-US" sz="2400" b="1" dirty="0">
                <a:solidFill>
                  <a:srgbClr val="000066"/>
                </a:solidFill>
              </a:rPr>
              <a:t> </a:t>
            </a:r>
            <a:r>
              <a:rPr lang="en-US" sz="2400" b="1" dirty="0" err="1">
                <a:solidFill>
                  <a:srgbClr val="000066"/>
                </a:solidFill>
              </a:rPr>
              <a:t>pembangunan</a:t>
            </a:r>
            <a:endParaRPr lang="en-US" sz="2400" b="1" dirty="0">
              <a:solidFill>
                <a:srgbClr val="000066"/>
              </a:solidFill>
            </a:endParaRPr>
          </a:p>
          <a:p>
            <a:pPr marL="609600" indent="-609600">
              <a:buFontTx/>
              <a:buAutoNum type="alphaLcPeriod"/>
            </a:pPr>
            <a:r>
              <a:rPr lang="en-US" sz="2400" b="1" dirty="0" err="1">
                <a:solidFill>
                  <a:srgbClr val="000066"/>
                </a:solidFill>
              </a:rPr>
              <a:t>Perencanaan</a:t>
            </a:r>
            <a:r>
              <a:rPr lang="en-US" sz="2400" b="1" dirty="0">
                <a:solidFill>
                  <a:srgbClr val="000066"/>
                </a:solidFill>
              </a:rPr>
              <a:t>, </a:t>
            </a:r>
            <a:r>
              <a:rPr lang="en-US" sz="2400" b="1" dirty="0" err="1">
                <a:solidFill>
                  <a:srgbClr val="000066"/>
                </a:solidFill>
              </a:rPr>
              <a:t>pemanfaatan</a:t>
            </a:r>
            <a:r>
              <a:rPr lang="en-US" sz="2400" b="1" dirty="0">
                <a:solidFill>
                  <a:srgbClr val="000066"/>
                </a:solidFill>
              </a:rPr>
              <a:t>, </a:t>
            </a:r>
            <a:r>
              <a:rPr lang="en-US" sz="2400" b="1" dirty="0" err="1">
                <a:solidFill>
                  <a:srgbClr val="000066"/>
                </a:solidFill>
              </a:rPr>
              <a:t>dan</a:t>
            </a:r>
            <a:r>
              <a:rPr lang="en-US" sz="2400" b="1" dirty="0">
                <a:solidFill>
                  <a:srgbClr val="000066"/>
                </a:solidFill>
              </a:rPr>
              <a:t> </a:t>
            </a:r>
            <a:r>
              <a:rPr lang="en-US" sz="2400" b="1" dirty="0" err="1">
                <a:solidFill>
                  <a:srgbClr val="000066"/>
                </a:solidFill>
              </a:rPr>
              <a:t>pengawasan</a:t>
            </a:r>
            <a:r>
              <a:rPr lang="en-US" sz="2400" b="1" dirty="0">
                <a:solidFill>
                  <a:srgbClr val="000066"/>
                </a:solidFill>
              </a:rPr>
              <a:t> </a:t>
            </a:r>
            <a:r>
              <a:rPr lang="en-US" sz="2400" b="1" dirty="0" err="1">
                <a:solidFill>
                  <a:srgbClr val="000066"/>
                </a:solidFill>
              </a:rPr>
              <a:t>tata</a:t>
            </a:r>
            <a:r>
              <a:rPr lang="en-US" sz="2400" b="1" dirty="0">
                <a:solidFill>
                  <a:srgbClr val="000066"/>
                </a:solidFill>
              </a:rPr>
              <a:t> </a:t>
            </a:r>
            <a:r>
              <a:rPr lang="en-US" sz="2400" b="1" dirty="0" err="1">
                <a:solidFill>
                  <a:srgbClr val="000066"/>
                </a:solidFill>
              </a:rPr>
              <a:t>ruang</a:t>
            </a:r>
            <a:endParaRPr lang="en-US" sz="2400" b="1" dirty="0">
              <a:solidFill>
                <a:srgbClr val="000066"/>
              </a:solidFill>
            </a:endParaRPr>
          </a:p>
          <a:p>
            <a:pPr marL="609600" indent="-609600">
              <a:buFontTx/>
              <a:buAutoNum type="alphaLcPeriod"/>
            </a:pPr>
            <a:r>
              <a:rPr lang="en-US" sz="2400" b="1" dirty="0" err="1">
                <a:solidFill>
                  <a:srgbClr val="000066"/>
                </a:solidFill>
              </a:rPr>
              <a:t>Penyelenggaraan</a:t>
            </a:r>
            <a:r>
              <a:rPr lang="en-US" sz="2400" b="1" dirty="0">
                <a:solidFill>
                  <a:srgbClr val="000066"/>
                </a:solidFill>
              </a:rPr>
              <a:t> </a:t>
            </a:r>
            <a:r>
              <a:rPr lang="en-US" sz="2400" b="1" dirty="0" err="1">
                <a:solidFill>
                  <a:srgbClr val="000066"/>
                </a:solidFill>
              </a:rPr>
              <a:t>ketertiban</a:t>
            </a:r>
            <a:r>
              <a:rPr lang="en-US" sz="2400" b="1" dirty="0">
                <a:solidFill>
                  <a:srgbClr val="000066"/>
                </a:solidFill>
              </a:rPr>
              <a:t> </a:t>
            </a:r>
            <a:r>
              <a:rPr lang="en-US" sz="2400" b="1" dirty="0" err="1">
                <a:solidFill>
                  <a:srgbClr val="000066"/>
                </a:solidFill>
              </a:rPr>
              <a:t>umum</a:t>
            </a:r>
            <a:r>
              <a:rPr lang="en-US" sz="2400" b="1" dirty="0">
                <a:solidFill>
                  <a:srgbClr val="000066"/>
                </a:solidFill>
              </a:rPr>
              <a:t> </a:t>
            </a:r>
            <a:r>
              <a:rPr lang="en-US" sz="2400" b="1" dirty="0" err="1">
                <a:solidFill>
                  <a:srgbClr val="000066"/>
                </a:solidFill>
              </a:rPr>
              <a:t>dan</a:t>
            </a:r>
            <a:r>
              <a:rPr lang="en-US" sz="2400" b="1" dirty="0">
                <a:solidFill>
                  <a:srgbClr val="000066"/>
                </a:solidFill>
              </a:rPr>
              <a:t> </a:t>
            </a:r>
            <a:r>
              <a:rPr lang="en-US" sz="2400" b="1" dirty="0" err="1">
                <a:solidFill>
                  <a:srgbClr val="000066"/>
                </a:solidFill>
              </a:rPr>
              <a:t>ketentraman</a:t>
            </a:r>
            <a:r>
              <a:rPr lang="en-US" sz="2400" b="1" dirty="0">
                <a:solidFill>
                  <a:srgbClr val="000066"/>
                </a:solidFill>
              </a:rPr>
              <a:t> </a:t>
            </a:r>
            <a:r>
              <a:rPr lang="en-US" sz="2400" b="1" dirty="0" err="1">
                <a:solidFill>
                  <a:srgbClr val="000066"/>
                </a:solidFill>
              </a:rPr>
              <a:t>masyarakat</a:t>
            </a:r>
            <a:endParaRPr lang="en-US" sz="2400" b="1" dirty="0">
              <a:solidFill>
                <a:srgbClr val="000066"/>
              </a:solidFill>
            </a:endParaRPr>
          </a:p>
          <a:p>
            <a:pPr marL="609600" indent="-609600">
              <a:buFontTx/>
              <a:buAutoNum type="alphaLcPeriod"/>
            </a:pPr>
            <a:r>
              <a:rPr lang="en-US" sz="2400" b="1" dirty="0" err="1">
                <a:solidFill>
                  <a:srgbClr val="000066"/>
                </a:solidFill>
              </a:rPr>
              <a:t>Penyediaan</a:t>
            </a:r>
            <a:r>
              <a:rPr lang="en-US" sz="2400" b="1" dirty="0">
                <a:solidFill>
                  <a:srgbClr val="000066"/>
                </a:solidFill>
              </a:rPr>
              <a:t> </a:t>
            </a:r>
            <a:r>
              <a:rPr lang="en-US" sz="2400" b="1" dirty="0" err="1">
                <a:solidFill>
                  <a:srgbClr val="000066"/>
                </a:solidFill>
              </a:rPr>
              <a:t>sarana</a:t>
            </a:r>
            <a:r>
              <a:rPr lang="en-US" sz="2400" b="1" dirty="0">
                <a:solidFill>
                  <a:srgbClr val="000066"/>
                </a:solidFill>
              </a:rPr>
              <a:t> </a:t>
            </a:r>
            <a:r>
              <a:rPr lang="en-US" sz="2400" b="1" dirty="0" err="1">
                <a:solidFill>
                  <a:srgbClr val="000066"/>
                </a:solidFill>
              </a:rPr>
              <a:t>dan</a:t>
            </a:r>
            <a:r>
              <a:rPr lang="en-US" sz="2400" b="1" dirty="0">
                <a:solidFill>
                  <a:srgbClr val="000066"/>
                </a:solidFill>
              </a:rPr>
              <a:t> </a:t>
            </a:r>
            <a:r>
              <a:rPr lang="en-US" sz="2400" b="1" dirty="0" err="1">
                <a:solidFill>
                  <a:srgbClr val="000066"/>
                </a:solidFill>
              </a:rPr>
              <a:t>prasaranan</a:t>
            </a:r>
            <a:r>
              <a:rPr lang="en-US" sz="2400" b="1" dirty="0">
                <a:solidFill>
                  <a:srgbClr val="000066"/>
                </a:solidFill>
              </a:rPr>
              <a:t> </a:t>
            </a:r>
            <a:r>
              <a:rPr lang="en-US" sz="2400" b="1" dirty="0" err="1">
                <a:solidFill>
                  <a:srgbClr val="000066"/>
                </a:solidFill>
              </a:rPr>
              <a:t>umum</a:t>
            </a:r>
            <a:endParaRPr lang="en-US" sz="2400" b="1" dirty="0">
              <a:solidFill>
                <a:srgbClr val="000066"/>
              </a:solidFill>
            </a:endParaRPr>
          </a:p>
          <a:p>
            <a:pPr marL="609600" indent="-609600">
              <a:buFontTx/>
              <a:buAutoNum type="alphaLcPeriod"/>
            </a:pPr>
            <a:r>
              <a:rPr lang="en-US" sz="2400" b="1" dirty="0" err="1">
                <a:solidFill>
                  <a:srgbClr val="000066"/>
                </a:solidFill>
              </a:rPr>
              <a:t>Penanganan</a:t>
            </a:r>
            <a:r>
              <a:rPr lang="en-US" sz="2400" b="1" dirty="0">
                <a:solidFill>
                  <a:srgbClr val="000066"/>
                </a:solidFill>
              </a:rPr>
              <a:t> </a:t>
            </a:r>
            <a:r>
              <a:rPr lang="en-US" sz="2400" b="1" dirty="0" err="1">
                <a:solidFill>
                  <a:srgbClr val="000066"/>
                </a:solidFill>
              </a:rPr>
              <a:t>bidang</a:t>
            </a:r>
            <a:r>
              <a:rPr lang="en-US" sz="2400" b="1" dirty="0">
                <a:solidFill>
                  <a:srgbClr val="000066"/>
                </a:solidFill>
              </a:rPr>
              <a:t> </a:t>
            </a:r>
            <a:r>
              <a:rPr lang="en-US" sz="2400" b="1" dirty="0" err="1">
                <a:solidFill>
                  <a:srgbClr val="000066"/>
                </a:solidFill>
              </a:rPr>
              <a:t>kesehatan</a:t>
            </a:r>
            <a:endParaRPr lang="en-US" sz="2400" b="1" dirty="0">
              <a:solidFill>
                <a:srgbClr val="000066"/>
              </a:solidFill>
            </a:endParaRPr>
          </a:p>
          <a:p>
            <a:pPr marL="609600" indent="-609600">
              <a:buFontTx/>
              <a:buAutoNum type="alphaLcPeriod"/>
            </a:pPr>
            <a:r>
              <a:rPr lang="en-US" sz="2400" b="1" dirty="0" err="1">
                <a:solidFill>
                  <a:srgbClr val="000066"/>
                </a:solidFill>
              </a:rPr>
              <a:t>Penyelenggaraan</a:t>
            </a:r>
            <a:r>
              <a:rPr lang="en-US" sz="2400" b="1" dirty="0">
                <a:solidFill>
                  <a:srgbClr val="000066"/>
                </a:solidFill>
              </a:rPr>
              <a:t> </a:t>
            </a:r>
            <a:r>
              <a:rPr lang="en-US" sz="2400" b="1" dirty="0" err="1">
                <a:solidFill>
                  <a:srgbClr val="000066"/>
                </a:solidFill>
              </a:rPr>
              <a:t>pendidikan</a:t>
            </a:r>
            <a:r>
              <a:rPr lang="en-US" sz="2400" b="1" dirty="0">
                <a:solidFill>
                  <a:srgbClr val="000066"/>
                </a:solidFill>
              </a:rPr>
              <a:t> </a:t>
            </a:r>
            <a:r>
              <a:rPr lang="en-US" sz="2400" b="1" dirty="0" err="1">
                <a:solidFill>
                  <a:srgbClr val="000066"/>
                </a:solidFill>
              </a:rPr>
              <a:t>dan</a:t>
            </a:r>
            <a:r>
              <a:rPr lang="en-US" sz="2400" b="1" dirty="0">
                <a:solidFill>
                  <a:srgbClr val="000066"/>
                </a:solidFill>
              </a:rPr>
              <a:t> </a:t>
            </a:r>
            <a:r>
              <a:rPr lang="en-US" sz="2400" b="1" dirty="0" err="1">
                <a:solidFill>
                  <a:srgbClr val="000066"/>
                </a:solidFill>
              </a:rPr>
              <a:t>alokasi</a:t>
            </a:r>
            <a:r>
              <a:rPr lang="en-US" sz="2400" b="1" dirty="0">
                <a:solidFill>
                  <a:srgbClr val="000066"/>
                </a:solidFill>
              </a:rPr>
              <a:t> </a:t>
            </a:r>
            <a:r>
              <a:rPr lang="en-US" sz="2400" b="1" dirty="0" err="1">
                <a:solidFill>
                  <a:srgbClr val="000066"/>
                </a:solidFill>
              </a:rPr>
              <a:t>sumberdaya</a:t>
            </a:r>
            <a:r>
              <a:rPr lang="en-US" sz="2400" b="1" dirty="0">
                <a:solidFill>
                  <a:srgbClr val="000066"/>
                </a:solidFill>
              </a:rPr>
              <a:t> </a:t>
            </a:r>
            <a:r>
              <a:rPr lang="en-US" sz="2400" b="1" dirty="0" err="1">
                <a:solidFill>
                  <a:srgbClr val="000066"/>
                </a:solidFill>
              </a:rPr>
              <a:t>potensial</a:t>
            </a:r>
            <a:endParaRPr lang="en-US" sz="2400" b="1" dirty="0">
              <a:solidFill>
                <a:srgbClr val="000066"/>
              </a:solidFill>
            </a:endParaRPr>
          </a:p>
          <a:p>
            <a:pPr marL="609600" indent="-609600">
              <a:buFontTx/>
              <a:buAutoNum type="alphaLcPeriod"/>
            </a:pPr>
            <a:r>
              <a:rPr lang="en-US" sz="2400" b="1" dirty="0" err="1">
                <a:solidFill>
                  <a:srgbClr val="000066"/>
                </a:solidFill>
              </a:rPr>
              <a:t>Penanggulangan</a:t>
            </a:r>
            <a:r>
              <a:rPr lang="en-US" sz="2400" b="1" dirty="0">
                <a:solidFill>
                  <a:srgbClr val="000066"/>
                </a:solidFill>
              </a:rPr>
              <a:t> </a:t>
            </a:r>
            <a:r>
              <a:rPr lang="en-US" sz="2400" b="1" dirty="0" err="1">
                <a:solidFill>
                  <a:srgbClr val="000066"/>
                </a:solidFill>
              </a:rPr>
              <a:t>masalah</a:t>
            </a:r>
            <a:r>
              <a:rPr lang="en-US" sz="2400" b="1" dirty="0">
                <a:solidFill>
                  <a:srgbClr val="000066"/>
                </a:solidFill>
              </a:rPr>
              <a:t> </a:t>
            </a:r>
            <a:r>
              <a:rPr lang="en-US" sz="2400" b="1" dirty="0" err="1">
                <a:solidFill>
                  <a:srgbClr val="000066"/>
                </a:solidFill>
              </a:rPr>
              <a:t>sosial</a:t>
            </a:r>
            <a:r>
              <a:rPr lang="en-US" sz="2400" b="1" dirty="0">
                <a:solidFill>
                  <a:srgbClr val="000066"/>
                </a:solidFill>
              </a:rPr>
              <a:t> </a:t>
            </a:r>
            <a:r>
              <a:rPr lang="en-US" sz="2400" b="1" dirty="0" err="1">
                <a:solidFill>
                  <a:srgbClr val="000066"/>
                </a:solidFill>
              </a:rPr>
              <a:t>lintas`kabupaten</a:t>
            </a:r>
            <a:r>
              <a:rPr lang="en-US" sz="2400" b="1" dirty="0">
                <a:solidFill>
                  <a:srgbClr val="000066"/>
                </a:solidFill>
              </a:rPr>
              <a:t>/</a:t>
            </a:r>
            <a:r>
              <a:rPr lang="en-US" sz="2400" b="1" dirty="0" err="1">
                <a:solidFill>
                  <a:srgbClr val="000066"/>
                </a:solidFill>
              </a:rPr>
              <a:t>kota</a:t>
            </a:r>
            <a:endParaRPr lang="en-US" sz="2400" b="1" dirty="0">
              <a:solidFill>
                <a:srgbClr val="000066"/>
              </a:solidFill>
            </a:endParaRPr>
          </a:p>
          <a:p>
            <a:pPr marL="609600" indent="-609600">
              <a:buFontTx/>
              <a:buAutoNum type="alphaLcPeriod"/>
            </a:pPr>
            <a:r>
              <a:rPr lang="en-US" sz="2400" b="1" dirty="0" err="1">
                <a:solidFill>
                  <a:srgbClr val="000066"/>
                </a:solidFill>
              </a:rPr>
              <a:t>Pelayanan</a:t>
            </a:r>
            <a:r>
              <a:rPr lang="en-US" sz="2400" b="1" dirty="0">
                <a:solidFill>
                  <a:srgbClr val="000066"/>
                </a:solidFill>
              </a:rPr>
              <a:t> </a:t>
            </a:r>
            <a:r>
              <a:rPr lang="en-US" sz="2400" b="1" dirty="0" err="1">
                <a:solidFill>
                  <a:srgbClr val="000066"/>
                </a:solidFill>
              </a:rPr>
              <a:t>bidang</a:t>
            </a:r>
            <a:r>
              <a:rPr lang="en-US" sz="2400" b="1" dirty="0">
                <a:solidFill>
                  <a:srgbClr val="000066"/>
                </a:solidFill>
              </a:rPr>
              <a:t> </a:t>
            </a:r>
            <a:r>
              <a:rPr lang="en-US" sz="2400" b="1" dirty="0" err="1">
                <a:solidFill>
                  <a:srgbClr val="000066"/>
                </a:solidFill>
              </a:rPr>
              <a:t>ketenagakerjaan</a:t>
            </a:r>
            <a:r>
              <a:rPr lang="en-US" sz="2400" b="1" dirty="0">
                <a:solidFill>
                  <a:srgbClr val="000066"/>
                </a:solidFill>
              </a:rPr>
              <a:t> </a:t>
            </a:r>
            <a:r>
              <a:rPr lang="en-US" sz="2400" b="1" dirty="0" err="1">
                <a:solidFill>
                  <a:srgbClr val="000066"/>
                </a:solidFill>
              </a:rPr>
              <a:t>lintas`kabupaten</a:t>
            </a:r>
            <a:r>
              <a:rPr lang="en-US" sz="2400" b="1" dirty="0">
                <a:solidFill>
                  <a:srgbClr val="000066"/>
                </a:solidFill>
              </a:rPr>
              <a:t>/</a:t>
            </a:r>
            <a:r>
              <a:rPr lang="en-US" sz="2400" b="1" dirty="0" err="1">
                <a:solidFill>
                  <a:srgbClr val="000066"/>
                </a:solidFill>
              </a:rPr>
              <a:t>kota</a:t>
            </a:r>
            <a:endParaRPr lang="en-US" sz="2400" b="1" dirty="0">
              <a:solidFill>
                <a:srgbClr val="000066"/>
              </a:solidFill>
            </a:endParaRPr>
          </a:p>
        </p:txBody>
      </p:sp>
    </p:spTree>
    <p:extLst>
      <p:ext uri="{BB962C8B-B14F-4D97-AF65-F5344CB8AC3E}">
        <p14:creationId xmlns:p14="http://schemas.microsoft.com/office/powerpoint/2010/main" val="370924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checkerboard(across)">
                                      <p:cBhvr>
                                        <p:cTn id="7" dur="500"/>
                                        <p:tgtEl>
                                          <p:spTgt spid="184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84323">
                                            <p:bg/>
                                          </p:spTgt>
                                        </p:tgtEl>
                                        <p:attrNameLst>
                                          <p:attrName>style.visibility</p:attrName>
                                        </p:attrNameLst>
                                      </p:cBhvr>
                                      <p:to>
                                        <p:strVal val="visible"/>
                                      </p:to>
                                    </p:set>
                                    <p:animEffect transition="in" filter="diamond(in)">
                                      <p:cBhvr>
                                        <p:cTn id="12" dur="2000"/>
                                        <p:tgtEl>
                                          <p:spTgt spid="184323">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84323">
                                            <p:txEl>
                                              <p:pRg st="0" end="0"/>
                                            </p:txEl>
                                          </p:spTgt>
                                        </p:tgtEl>
                                        <p:attrNameLst>
                                          <p:attrName>style.visibility</p:attrName>
                                        </p:attrNameLst>
                                      </p:cBhvr>
                                      <p:to>
                                        <p:strVal val="visible"/>
                                      </p:to>
                                    </p:set>
                                    <p:animEffect transition="in" filter="diamond(in)">
                                      <p:cBhvr>
                                        <p:cTn id="17" dur="2000"/>
                                        <p:tgtEl>
                                          <p:spTgt spid="18432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84323">
                                            <p:txEl>
                                              <p:pRg st="1" end="1"/>
                                            </p:txEl>
                                          </p:spTgt>
                                        </p:tgtEl>
                                        <p:attrNameLst>
                                          <p:attrName>style.visibility</p:attrName>
                                        </p:attrNameLst>
                                      </p:cBhvr>
                                      <p:to>
                                        <p:strVal val="visible"/>
                                      </p:to>
                                    </p:set>
                                    <p:animEffect transition="in" filter="diamond(in)">
                                      <p:cBhvr>
                                        <p:cTn id="22" dur="2000"/>
                                        <p:tgtEl>
                                          <p:spTgt spid="18432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84323">
                                            <p:txEl>
                                              <p:pRg st="2" end="2"/>
                                            </p:txEl>
                                          </p:spTgt>
                                        </p:tgtEl>
                                        <p:attrNameLst>
                                          <p:attrName>style.visibility</p:attrName>
                                        </p:attrNameLst>
                                      </p:cBhvr>
                                      <p:to>
                                        <p:strVal val="visible"/>
                                      </p:to>
                                    </p:set>
                                    <p:animEffect transition="in" filter="diamond(in)">
                                      <p:cBhvr>
                                        <p:cTn id="27" dur="2000"/>
                                        <p:tgtEl>
                                          <p:spTgt spid="18432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84323">
                                            <p:txEl>
                                              <p:pRg st="3" end="3"/>
                                            </p:txEl>
                                          </p:spTgt>
                                        </p:tgtEl>
                                        <p:attrNameLst>
                                          <p:attrName>style.visibility</p:attrName>
                                        </p:attrNameLst>
                                      </p:cBhvr>
                                      <p:to>
                                        <p:strVal val="visible"/>
                                      </p:to>
                                    </p:set>
                                    <p:animEffect transition="in" filter="diamond(in)">
                                      <p:cBhvr>
                                        <p:cTn id="32" dur="2000"/>
                                        <p:tgtEl>
                                          <p:spTgt spid="184323">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84323">
                                            <p:txEl>
                                              <p:pRg st="4" end="4"/>
                                            </p:txEl>
                                          </p:spTgt>
                                        </p:tgtEl>
                                        <p:attrNameLst>
                                          <p:attrName>style.visibility</p:attrName>
                                        </p:attrNameLst>
                                      </p:cBhvr>
                                      <p:to>
                                        <p:strVal val="visible"/>
                                      </p:to>
                                    </p:set>
                                    <p:animEffect transition="in" filter="diamond(in)">
                                      <p:cBhvr>
                                        <p:cTn id="37" dur="2000"/>
                                        <p:tgtEl>
                                          <p:spTgt spid="18432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84323">
                                            <p:txEl>
                                              <p:pRg st="5" end="5"/>
                                            </p:txEl>
                                          </p:spTgt>
                                        </p:tgtEl>
                                        <p:attrNameLst>
                                          <p:attrName>style.visibility</p:attrName>
                                        </p:attrNameLst>
                                      </p:cBhvr>
                                      <p:to>
                                        <p:strVal val="visible"/>
                                      </p:to>
                                    </p:set>
                                    <p:animEffect transition="in" filter="diamond(in)">
                                      <p:cBhvr>
                                        <p:cTn id="42" dur="2000"/>
                                        <p:tgtEl>
                                          <p:spTgt spid="184323">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84323">
                                            <p:txEl>
                                              <p:pRg st="6" end="6"/>
                                            </p:txEl>
                                          </p:spTgt>
                                        </p:tgtEl>
                                        <p:attrNameLst>
                                          <p:attrName>style.visibility</p:attrName>
                                        </p:attrNameLst>
                                      </p:cBhvr>
                                      <p:to>
                                        <p:strVal val="visible"/>
                                      </p:to>
                                    </p:set>
                                    <p:animEffect transition="in" filter="diamond(in)">
                                      <p:cBhvr>
                                        <p:cTn id="47" dur="2000"/>
                                        <p:tgtEl>
                                          <p:spTgt spid="184323">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84323">
                                            <p:txEl>
                                              <p:pRg st="7" end="7"/>
                                            </p:txEl>
                                          </p:spTgt>
                                        </p:tgtEl>
                                        <p:attrNameLst>
                                          <p:attrName>style.visibility</p:attrName>
                                        </p:attrNameLst>
                                      </p:cBhvr>
                                      <p:to>
                                        <p:strVal val="visible"/>
                                      </p:to>
                                    </p:set>
                                    <p:animEffect transition="in" filter="diamond(in)">
                                      <p:cBhvr>
                                        <p:cTn id="52" dur="2000"/>
                                        <p:tgtEl>
                                          <p:spTgt spid="184323">
                                            <p:txEl>
                                              <p:pRg st="7" end="7"/>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84323">
                                            <p:txEl>
                                              <p:pRg st="8" end="8"/>
                                            </p:txEl>
                                          </p:spTgt>
                                        </p:tgtEl>
                                        <p:attrNameLst>
                                          <p:attrName>style.visibility</p:attrName>
                                        </p:attrNameLst>
                                      </p:cBhvr>
                                      <p:to>
                                        <p:strVal val="visible"/>
                                      </p:to>
                                    </p:set>
                                    <p:animEffect transition="in" filter="diamond(in)">
                                      <p:cBhvr>
                                        <p:cTn id="57" dur="2000"/>
                                        <p:tgtEl>
                                          <p:spTgt spid="1843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p:bldP spid="18432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304800"/>
            <a:ext cx="8763000" cy="1143000"/>
          </a:xfrm>
        </p:spPr>
        <p:txBody>
          <a:bodyPr/>
          <a:lstStyle/>
          <a:p>
            <a:pPr eaLnBrk="1" hangingPunct="1"/>
            <a:r>
              <a:rPr lang="id-ID" sz="2800" b="1" smtClean="0">
                <a:solidFill>
                  <a:srgbClr val="FF3300"/>
                </a:solidFill>
              </a:rPr>
              <a:t>	TUJUAN PENYELENGGARAAN 	OTONOMI DAERAH</a:t>
            </a:r>
            <a:endParaRPr lang="en-GB" sz="2800" b="1" smtClean="0">
              <a:solidFill>
                <a:srgbClr val="FF3300"/>
              </a:solidFill>
            </a:endParaRPr>
          </a:p>
        </p:txBody>
      </p:sp>
      <p:sp>
        <p:nvSpPr>
          <p:cNvPr id="27651" name="Rectangle 3"/>
          <p:cNvSpPr>
            <a:spLocks noGrp="1" noChangeArrowheads="1"/>
          </p:cNvSpPr>
          <p:nvPr>
            <p:ph type="body" idx="1"/>
          </p:nvPr>
        </p:nvSpPr>
        <p:spPr>
          <a:xfrm>
            <a:off x="228600" y="1524000"/>
            <a:ext cx="8610600" cy="5181600"/>
          </a:xfrm>
        </p:spPr>
        <p:txBody>
          <a:bodyPr/>
          <a:lstStyle/>
          <a:p>
            <a:pPr marL="533400" indent="-533400" eaLnBrk="1" hangingPunct="1">
              <a:buFontTx/>
              <a:buAutoNum type="arabicPeriod"/>
            </a:pPr>
            <a:r>
              <a:rPr lang="id-ID" sz="2400" b="1" smtClean="0"/>
              <a:t>PENINGKATAN PELAYANAN DAN KESEJAHTERAAN MASYARAKAT YANG SEMAKIN BAIK</a:t>
            </a:r>
          </a:p>
          <a:p>
            <a:pPr marL="533400" indent="-533400" eaLnBrk="1" hangingPunct="1">
              <a:buFontTx/>
              <a:buAutoNum type="arabicPeriod"/>
            </a:pPr>
            <a:r>
              <a:rPr lang="id-ID" sz="2400" b="1" smtClean="0">
                <a:solidFill>
                  <a:schemeClr val="hlink"/>
                </a:solidFill>
              </a:rPr>
              <a:t>PENGEMBANGAN KEHIDUPAN DEMOKRASI, KEADILAN, DAN PEMERATAAN</a:t>
            </a:r>
          </a:p>
          <a:p>
            <a:pPr marL="533400" indent="-533400" eaLnBrk="1" hangingPunct="1">
              <a:buFontTx/>
              <a:buAutoNum type="arabicPeriod"/>
            </a:pPr>
            <a:r>
              <a:rPr lang="id-ID" sz="2400" b="1" smtClean="0">
                <a:solidFill>
                  <a:srgbClr val="C00637"/>
                </a:solidFill>
              </a:rPr>
              <a:t>PEMELIHARAAN HUBUNGAN YANG SERASI ANTARA PUSAT DENGAN DAERAH DAN ANTAR DAERAH DALAM RANGKA MENJAGA KEUTUHAN NKRI</a:t>
            </a:r>
          </a:p>
          <a:p>
            <a:pPr marL="533400" indent="-533400" eaLnBrk="1" hangingPunct="1">
              <a:buFontTx/>
              <a:buAutoNum type="arabicPeriod"/>
            </a:pPr>
            <a:r>
              <a:rPr lang="id-ID" sz="2400" b="1" smtClean="0">
                <a:solidFill>
                  <a:srgbClr val="1B9DAB"/>
                </a:solidFill>
              </a:rPr>
              <a:t>MENDORONG UNTUK MEMBERDAYAKAN MASYARAKAT</a:t>
            </a:r>
          </a:p>
          <a:p>
            <a:pPr marL="533400" indent="-533400" eaLnBrk="1" hangingPunct="1">
              <a:buFontTx/>
              <a:buAutoNum type="arabicPeriod"/>
            </a:pPr>
            <a:r>
              <a:rPr lang="id-ID" sz="2400" b="1" smtClean="0"/>
              <a:t>MENUMBUHKAN PRAKARSA DAN KREATIVITAS, MENINGKATKAN PERAN SERTA MASYARAKAT, DAN MENGEMBANGKAN PERAN DAN FUNGSI DPRD</a:t>
            </a:r>
            <a:endParaRPr lang="en-GB" sz="2400" b="1" smtClean="0"/>
          </a:p>
        </p:txBody>
      </p:sp>
    </p:spTree>
    <p:extLst>
      <p:ext uri="{BB962C8B-B14F-4D97-AF65-F5344CB8AC3E}">
        <p14:creationId xmlns:p14="http://schemas.microsoft.com/office/powerpoint/2010/main" val="1094522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additive="base">
                                        <p:cTn id="7" dur="3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765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27651">
                                            <p:txEl>
                                              <p:pRg st="0" end="0"/>
                                            </p:txEl>
                                          </p:spTgt>
                                        </p:tgtEl>
                                        <p:attrNameLst>
                                          <p:attrName>style.visibility</p:attrName>
                                        </p:attrNameLst>
                                      </p:cBhvr>
                                      <p:to>
                                        <p:strVal val="visible"/>
                                      </p:to>
                                    </p:set>
                                    <p:anim calcmode="lin" valueType="num">
                                      <p:cBhvr additive="base">
                                        <p:cTn id="13" dur="3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2765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27651">
                                            <p:txEl>
                                              <p:pRg st="1" end="1"/>
                                            </p:txEl>
                                          </p:spTgt>
                                        </p:tgtEl>
                                        <p:attrNameLst>
                                          <p:attrName>style.visibility</p:attrName>
                                        </p:attrNameLst>
                                      </p:cBhvr>
                                      <p:to>
                                        <p:strVal val="visible"/>
                                      </p:to>
                                    </p:set>
                                    <p:anim calcmode="lin" valueType="num">
                                      <p:cBhvr additive="base">
                                        <p:cTn id="19" dur="3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2765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iterate type="wd">
                                    <p:tmPct val="100000"/>
                                  </p:iterate>
                                  <p:childTnLst>
                                    <p:set>
                                      <p:cBhvr>
                                        <p:cTn id="24" dur="1" fill="hold">
                                          <p:stCondLst>
                                            <p:cond delay="0"/>
                                          </p:stCondLst>
                                        </p:cTn>
                                        <p:tgtEl>
                                          <p:spTgt spid="27651">
                                            <p:txEl>
                                              <p:pRg st="2" end="2"/>
                                            </p:txEl>
                                          </p:spTgt>
                                        </p:tgtEl>
                                        <p:attrNameLst>
                                          <p:attrName>style.visibility</p:attrName>
                                        </p:attrNameLst>
                                      </p:cBhvr>
                                      <p:to>
                                        <p:strVal val="visible"/>
                                      </p:to>
                                    </p:set>
                                    <p:anim calcmode="lin" valueType="num">
                                      <p:cBhvr additive="base">
                                        <p:cTn id="25" dur="3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2765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iterate type="wd">
                                    <p:tmPct val="100000"/>
                                  </p:iterate>
                                  <p:childTnLst>
                                    <p:set>
                                      <p:cBhvr>
                                        <p:cTn id="30" dur="1" fill="hold">
                                          <p:stCondLst>
                                            <p:cond delay="0"/>
                                          </p:stCondLst>
                                        </p:cTn>
                                        <p:tgtEl>
                                          <p:spTgt spid="27651">
                                            <p:txEl>
                                              <p:pRg st="3" end="3"/>
                                            </p:txEl>
                                          </p:spTgt>
                                        </p:tgtEl>
                                        <p:attrNameLst>
                                          <p:attrName>style.visibility</p:attrName>
                                        </p:attrNameLst>
                                      </p:cBhvr>
                                      <p:to>
                                        <p:strVal val="visible"/>
                                      </p:to>
                                    </p:set>
                                    <p:anim calcmode="lin" valueType="num">
                                      <p:cBhvr additive="base">
                                        <p:cTn id="31" dur="3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32" dur="300" fill="hold"/>
                                        <p:tgtEl>
                                          <p:spTgt spid="2765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iterate type="wd">
                                    <p:tmPct val="100000"/>
                                  </p:iterate>
                                  <p:childTnLst>
                                    <p:set>
                                      <p:cBhvr>
                                        <p:cTn id="36" dur="1" fill="hold">
                                          <p:stCondLst>
                                            <p:cond delay="0"/>
                                          </p:stCondLst>
                                        </p:cTn>
                                        <p:tgtEl>
                                          <p:spTgt spid="27651">
                                            <p:txEl>
                                              <p:pRg st="4" end="4"/>
                                            </p:txEl>
                                          </p:spTgt>
                                        </p:tgtEl>
                                        <p:attrNameLst>
                                          <p:attrName>style.visibility</p:attrName>
                                        </p:attrNameLst>
                                      </p:cBhvr>
                                      <p:to>
                                        <p:strVal val="visible"/>
                                      </p:to>
                                    </p:set>
                                    <p:anim calcmode="lin" valueType="num">
                                      <p:cBhvr additive="base">
                                        <p:cTn id="37" dur="3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38" dur="300" fill="hold"/>
                                        <p:tgtEl>
                                          <p:spTgt spid="2765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autoUpdateAnimBg="0"/>
      <p:bldP spid="2765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768350"/>
            <a:ext cx="8686800" cy="1143000"/>
          </a:xfrm>
        </p:spPr>
        <p:txBody>
          <a:bodyPr/>
          <a:lstStyle/>
          <a:p>
            <a:pPr eaLnBrk="1" hangingPunct="1"/>
            <a:r>
              <a:rPr lang="id-ID" sz="3200" b="1" smtClean="0"/>
              <a:t>SASARAN YANG AKAN DICAPAI MELALUI KEBIJAKAN OTONOMI DAERAH ?</a:t>
            </a:r>
            <a:endParaRPr lang="en-GB" sz="3200" b="1" smtClean="0"/>
          </a:p>
        </p:txBody>
      </p:sp>
      <p:sp>
        <p:nvSpPr>
          <p:cNvPr id="14339" name="Rectangle 3"/>
          <p:cNvSpPr>
            <a:spLocks noGrp="1" noChangeArrowheads="1"/>
          </p:cNvSpPr>
          <p:nvPr>
            <p:ph type="body" idx="1"/>
          </p:nvPr>
        </p:nvSpPr>
        <p:spPr>
          <a:xfrm>
            <a:off x="685800" y="1981200"/>
            <a:ext cx="8229600" cy="4343400"/>
          </a:xfrm>
        </p:spPr>
        <p:txBody>
          <a:bodyPr/>
          <a:lstStyle/>
          <a:p>
            <a:pPr marL="533400" indent="-533400" eaLnBrk="1" hangingPunct="1">
              <a:lnSpc>
                <a:spcPct val="90000"/>
              </a:lnSpc>
              <a:buFontTx/>
              <a:buAutoNum type="arabicPeriod"/>
            </a:pPr>
            <a:r>
              <a:rPr lang="id-ID" sz="2400" b="1" dirty="0" smtClean="0"/>
              <a:t>PENINGKATAN PELAYANAN PUBLIK, PENGEMBANGAN KREATIFITAS MASYARAKAT DAN APARATUR PEMERINTAH DAERAH.</a:t>
            </a:r>
          </a:p>
          <a:p>
            <a:pPr marL="533400" indent="-533400" eaLnBrk="1" hangingPunct="1">
              <a:lnSpc>
                <a:spcPct val="90000"/>
              </a:lnSpc>
              <a:buFontTx/>
              <a:buAutoNum type="arabicPeriod"/>
            </a:pPr>
            <a:r>
              <a:rPr lang="id-ID" sz="2400" b="1" dirty="0" smtClean="0"/>
              <a:t>KESETARAAN HUBUNGAN ANTARA PEMERINTAH PUSAT DAN PEMERINTAH DAERAH DALAM KEWENANGAN DAN KEUANGAN.</a:t>
            </a:r>
          </a:p>
          <a:p>
            <a:pPr marL="533400" indent="-533400" eaLnBrk="1" hangingPunct="1">
              <a:lnSpc>
                <a:spcPct val="90000"/>
              </a:lnSpc>
              <a:buFontTx/>
              <a:buAutoNum type="arabicPeriod"/>
            </a:pPr>
            <a:r>
              <a:rPr lang="id-ID" sz="2400" b="1" dirty="0" smtClean="0"/>
              <a:t>PEMBERIAN JAMINAN UNTUK MENINGKATKAN RASA KEBANGSAAN, DEMOKRASI, DAN KESEJAHTERAAN MASYARAKAT DI DAERAH.</a:t>
            </a:r>
          </a:p>
          <a:p>
            <a:pPr marL="533400" indent="-533400" eaLnBrk="1" hangingPunct="1">
              <a:lnSpc>
                <a:spcPct val="90000"/>
              </a:lnSpc>
              <a:buFontTx/>
              <a:buAutoNum type="arabicPeriod"/>
            </a:pPr>
            <a:r>
              <a:rPr lang="id-ID" sz="2400" b="1" dirty="0" smtClean="0"/>
              <a:t>PENCIPTAAN RUANG YANG LEBIH LUAS BAGI KEMANDIRIAN DAERAH.</a:t>
            </a:r>
            <a:r>
              <a:rPr lang="id-ID" sz="2800" dirty="0" smtClean="0"/>
              <a:t> </a:t>
            </a:r>
            <a:endParaRPr lang="en-GB" sz="2800" dirty="0" smtClean="0"/>
          </a:p>
        </p:txBody>
      </p:sp>
    </p:spTree>
    <p:extLst>
      <p:ext uri="{BB962C8B-B14F-4D97-AF65-F5344CB8AC3E}">
        <p14:creationId xmlns:p14="http://schemas.microsoft.com/office/powerpoint/2010/main" val="2952972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additive="base">
                                        <p:cTn id="7" dur="5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Effect transition="in" filter="dissolve">
                                      <p:cBhvr>
                                        <p:cTn id="13" dur="500"/>
                                        <p:tgtEl>
                                          <p:spTgt spid="1433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4339">
                                            <p:txEl>
                                              <p:pRg st="1" end="1"/>
                                            </p:txEl>
                                          </p:spTgt>
                                        </p:tgtEl>
                                        <p:attrNameLst>
                                          <p:attrName>style.visibility</p:attrName>
                                        </p:attrNameLst>
                                      </p:cBhvr>
                                      <p:to>
                                        <p:strVal val="visible"/>
                                      </p:to>
                                    </p:set>
                                    <p:animEffect transition="in" filter="dissolve">
                                      <p:cBhvr>
                                        <p:cTn id="18" dur="500"/>
                                        <p:tgtEl>
                                          <p:spTgt spid="1433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animEffect transition="in" filter="dissolve">
                                      <p:cBhvr>
                                        <p:cTn id="23" dur="500"/>
                                        <p:tgtEl>
                                          <p:spTgt spid="1433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4339">
                                            <p:txEl>
                                              <p:pRg st="3" end="3"/>
                                            </p:txEl>
                                          </p:spTgt>
                                        </p:tgtEl>
                                        <p:attrNameLst>
                                          <p:attrName>style.visibility</p:attrName>
                                        </p:attrNameLst>
                                      </p:cBhvr>
                                      <p:to>
                                        <p:strVal val="visible"/>
                                      </p:to>
                                    </p:set>
                                    <p:animEffect transition="in" filter="dissolve">
                                      <p:cBhvr>
                                        <p:cTn id="28"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p:bldP spid="1433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691680" y="228600"/>
            <a:ext cx="5775920" cy="838200"/>
          </a:xfrm>
        </p:spPr>
        <p:txBody>
          <a:bodyPr/>
          <a:lstStyle/>
          <a:p>
            <a:pPr algn="ctr"/>
            <a:r>
              <a:rPr lang="en-US" sz="3600" b="1" dirty="0" smtClean="0"/>
              <a:t>PENDAPATAN ASLI DAERAH</a:t>
            </a:r>
          </a:p>
        </p:txBody>
      </p:sp>
      <p:sp>
        <p:nvSpPr>
          <p:cNvPr id="12291" name="Rectangle 3"/>
          <p:cNvSpPr>
            <a:spLocks noGrp="1" noChangeArrowheads="1"/>
          </p:cNvSpPr>
          <p:nvPr>
            <p:ph type="body" idx="1"/>
          </p:nvPr>
        </p:nvSpPr>
        <p:spPr>
          <a:xfrm>
            <a:off x="304800" y="1700808"/>
            <a:ext cx="8253413" cy="4090392"/>
          </a:xfrm>
        </p:spPr>
        <p:txBody>
          <a:bodyPr/>
          <a:lstStyle/>
          <a:p>
            <a:pPr algn="ctr">
              <a:lnSpc>
                <a:spcPct val="90000"/>
              </a:lnSpc>
              <a:buFont typeface="Wingdings" pitchFamily="2" charset="2"/>
              <a:buNone/>
            </a:pPr>
            <a:r>
              <a:rPr lang="en-US" dirty="0" smtClean="0"/>
              <a:t>	</a:t>
            </a:r>
            <a:r>
              <a:rPr lang="en-US" dirty="0" err="1" smtClean="0"/>
              <a:t>Pelaksanaan</a:t>
            </a:r>
            <a:r>
              <a:rPr lang="en-US" dirty="0" smtClean="0"/>
              <a:t> </a:t>
            </a:r>
            <a:r>
              <a:rPr lang="en-US" dirty="0" err="1" smtClean="0"/>
              <a:t>otonomi</a:t>
            </a:r>
            <a:r>
              <a:rPr lang="en-US" dirty="0" smtClean="0"/>
              <a:t> </a:t>
            </a:r>
            <a:r>
              <a:rPr lang="en-US" dirty="0" err="1" smtClean="0"/>
              <a:t>daerah</a:t>
            </a:r>
            <a:r>
              <a:rPr lang="en-US" dirty="0" smtClean="0"/>
              <a:t> di </a:t>
            </a:r>
            <a:r>
              <a:rPr lang="en-US" dirty="0" err="1" smtClean="0"/>
              <a:t>beberapa</a:t>
            </a:r>
            <a:r>
              <a:rPr lang="en-US" dirty="0" smtClean="0"/>
              <a:t> </a:t>
            </a:r>
            <a:r>
              <a:rPr lang="en-US" dirty="0" err="1" smtClean="0"/>
              <a:t>daerah</a:t>
            </a:r>
            <a:r>
              <a:rPr lang="en-US" dirty="0" smtClean="0"/>
              <a:t> </a:t>
            </a:r>
            <a:r>
              <a:rPr lang="en-US" dirty="0" err="1" smtClean="0"/>
              <a:t>telah</a:t>
            </a:r>
            <a:r>
              <a:rPr lang="en-US" dirty="0" smtClean="0"/>
              <a:t> </a:t>
            </a:r>
            <a:r>
              <a:rPr lang="en-US" dirty="0" err="1" smtClean="0"/>
              <a:t>diwarnai</a:t>
            </a:r>
            <a:r>
              <a:rPr lang="en-US" dirty="0" smtClean="0"/>
              <a:t> </a:t>
            </a:r>
            <a:r>
              <a:rPr lang="en-US" dirty="0" err="1" smtClean="0"/>
              <a:t>dengan</a:t>
            </a:r>
            <a:r>
              <a:rPr lang="en-US" dirty="0" smtClean="0"/>
              <a:t> </a:t>
            </a:r>
            <a:r>
              <a:rPr lang="en-US" dirty="0" err="1" smtClean="0"/>
              <a:t>kecenderungan</a:t>
            </a:r>
            <a:r>
              <a:rPr lang="en-US" dirty="0" smtClean="0"/>
              <a:t> </a:t>
            </a:r>
            <a:r>
              <a:rPr lang="en-US" dirty="0" err="1" smtClean="0"/>
              <a:t>Pemda</a:t>
            </a:r>
            <a:r>
              <a:rPr lang="en-US" dirty="0" smtClean="0"/>
              <a:t> </a:t>
            </a:r>
            <a:r>
              <a:rPr lang="en-US" dirty="0" err="1" smtClean="0"/>
              <a:t>untuk</a:t>
            </a:r>
            <a:r>
              <a:rPr lang="en-US" dirty="0" smtClean="0"/>
              <a:t> </a:t>
            </a:r>
            <a:r>
              <a:rPr lang="en-US" dirty="0" err="1" smtClean="0"/>
              <a:t>meningkatkan</a:t>
            </a:r>
            <a:r>
              <a:rPr lang="en-US" dirty="0" smtClean="0"/>
              <a:t> </a:t>
            </a:r>
            <a:r>
              <a:rPr lang="en-US" dirty="0" err="1" smtClean="0"/>
              <a:t>pendapatan</a:t>
            </a:r>
            <a:r>
              <a:rPr lang="en-US" dirty="0" smtClean="0"/>
              <a:t> </a:t>
            </a:r>
            <a:r>
              <a:rPr lang="en-US" dirty="0" err="1" smtClean="0"/>
              <a:t>asli</a:t>
            </a:r>
            <a:r>
              <a:rPr lang="en-US" dirty="0" smtClean="0"/>
              <a:t> </a:t>
            </a:r>
            <a:r>
              <a:rPr lang="en-US" dirty="0" err="1" smtClean="0"/>
              <a:t>daerah</a:t>
            </a:r>
            <a:r>
              <a:rPr lang="en-US" dirty="0" smtClean="0"/>
              <a:t> </a:t>
            </a:r>
            <a:r>
              <a:rPr lang="en-US" dirty="0" err="1" smtClean="0"/>
              <a:t>dengan</a:t>
            </a:r>
            <a:r>
              <a:rPr lang="en-US" dirty="0" smtClean="0"/>
              <a:t> </a:t>
            </a:r>
            <a:r>
              <a:rPr lang="en-US" dirty="0" err="1" smtClean="0"/>
              <a:t>cara</a:t>
            </a:r>
            <a:r>
              <a:rPr lang="en-US" dirty="0" smtClean="0"/>
              <a:t> </a:t>
            </a:r>
            <a:r>
              <a:rPr lang="en-US" dirty="0" err="1" smtClean="0"/>
              <a:t>membuat</a:t>
            </a:r>
            <a:r>
              <a:rPr lang="en-US" dirty="0" smtClean="0"/>
              <a:t> </a:t>
            </a:r>
            <a:r>
              <a:rPr lang="en-US" dirty="0" err="1" smtClean="0"/>
              <a:t>Perda</a:t>
            </a:r>
            <a:r>
              <a:rPr lang="en-US" dirty="0" smtClean="0"/>
              <a:t> yang </a:t>
            </a:r>
            <a:r>
              <a:rPr lang="en-US" dirty="0" err="1" smtClean="0"/>
              <a:t>berisi</a:t>
            </a:r>
            <a:r>
              <a:rPr lang="en-US" dirty="0" smtClean="0"/>
              <a:t> </a:t>
            </a:r>
            <a:r>
              <a:rPr lang="en-US" dirty="0" err="1" smtClean="0"/>
              <a:t>pembebanan</a:t>
            </a:r>
            <a:r>
              <a:rPr lang="en-US" dirty="0" smtClean="0"/>
              <a:t> </a:t>
            </a:r>
            <a:r>
              <a:rPr lang="en-US" dirty="0" err="1" smtClean="0"/>
              <a:t>pajak-pajak</a:t>
            </a:r>
            <a:r>
              <a:rPr lang="en-US" dirty="0" smtClean="0"/>
              <a:t> </a:t>
            </a:r>
            <a:r>
              <a:rPr lang="en-US" dirty="0" err="1" smtClean="0"/>
              <a:t>daerah</a:t>
            </a:r>
            <a:r>
              <a:rPr lang="en-US" dirty="0" smtClean="0"/>
              <a:t>. Hal </a:t>
            </a:r>
            <a:r>
              <a:rPr lang="en-US" dirty="0" err="1" smtClean="0"/>
              <a:t>ini</a:t>
            </a:r>
            <a:r>
              <a:rPr lang="en-US" dirty="0" smtClean="0"/>
              <a:t> </a:t>
            </a:r>
            <a:r>
              <a:rPr lang="en-US" dirty="0" err="1" smtClean="0"/>
              <a:t>telah</a:t>
            </a:r>
            <a:r>
              <a:rPr lang="en-US" dirty="0" smtClean="0"/>
              <a:t> </a:t>
            </a:r>
            <a:r>
              <a:rPr lang="en-US" dirty="0" err="1" smtClean="0"/>
              <a:t>mengakibatkan</a:t>
            </a:r>
            <a:r>
              <a:rPr lang="en-US" dirty="0" smtClean="0"/>
              <a:t> </a:t>
            </a:r>
            <a:r>
              <a:rPr lang="en-US" dirty="0" err="1" smtClean="0"/>
              <a:t>timbulnya</a:t>
            </a:r>
            <a:r>
              <a:rPr lang="en-US" dirty="0" smtClean="0"/>
              <a:t> </a:t>
            </a:r>
            <a:r>
              <a:rPr lang="en-US" dirty="0" err="1" smtClean="0"/>
              <a:t>ekonomi</a:t>
            </a:r>
            <a:r>
              <a:rPr lang="en-US" dirty="0" smtClean="0"/>
              <a:t> </a:t>
            </a:r>
            <a:r>
              <a:rPr lang="en-US" dirty="0" err="1" smtClean="0"/>
              <a:t>biaya</a:t>
            </a:r>
            <a:r>
              <a:rPr lang="en-US" dirty="0" smtClean="0"/>
              <a:t> </a:t>
            </a:r>
            <a:r>
              <a:rPr lang="en-US" dirty="0" err="1" smtClean="0"/>
              <a:t>tinggi</a:t>
            </a:r>
            <a:r>
              <a:rPr lang="en-US" dirty="0" smtClean="0"/>
              <a:t> (High Cost Economy) </a:t>
            </a:r>
            <a:r>
              <a:rPr lang="en-US" dirty="0" err="1" smtClean="0"/>
              <a:t>sehingga</a:t>
            </a:r>
            <a:r>
              <a:rPr lang="en-US" dirty="0" smtClean="0"/>
              <a:t> </a:t>
            </a:r>
            <a:r>
              <a:rPr lang="en-US" dirty="0" err="1" smtClean="0"/>
              <a:t>pengusaha</a:t>
            </a:r>
            <a:r>
              <a:rPr lang="en-US" dirty="0" smtClean="0"/>
              <a:t> </a:t>
            </a:r>
            <a:r>
              <a:rPr lang="en-US" dirty="0" err="1" smtClean="0"/>
              <a:t>merasa</a:t>
            </a:r>
            <a:r>
              <a:rPr lang="en-US" dirty="0" smtClean="0"/>
              <a:t> </a:t>
            </a:r>
            <a:r>
              <a:rPr lang="en-US" dirty="0" err="1" smtClean="0"/>
              <a:t>kberatan</a:t>
            </a:r>
            <a:r>
              <a:rPr lang="en-US" dirty="0" smtClean="0"/>
              <a:t> </a:t>
            </a:r>
            <a:r>
              <a:rPr lang="en-US" dirty="0" err="1" smtClean="0"/>
              <a:t>untuk</a:t>
            </a:r>
            <a:r>
              <a:rPr lang="en-US" dirty="0" smtClean="0"/>
              <a:t> </a:t>
            </a:r>
            <a:r>
              <a:rPr lang="en-US" dirty="0" err="1" smtClean="0"/>
              <a:t>menanggung</a:t>
            </a:r>
            <a:r>
              <a:rPr lang="en-US" dirty="0" smtClean="0"/>
              <a:t> </a:t>
            </a:r>
            <a:r>
              <a:rPr lang="en-US" dirty="0" err="1" smtClean="0"/>
              <a:t>berbagai</a:t>
            </a:r>
            <a:r>
              <a:rPr lang="en-US" dirty="0" smtClean="0"/>
              <a:t> </a:t>
            </a:r>
            <a:r>
              <a:rPr lang="en-US" dirty="0" err="1" smtClean="0"/>
              <a:t>pajak</a:t>
            </a:r>
            <a:r>
              <a:rPr lang="en-US" dirty="0" smtClean="0"/>
              <a:t> </a:t>
            </a:r>
            <a:r>
              <a:rPr lang="en-US" dirty="0" err="1" smtClean="0"/>
              <a:t>tersebut</a:t>
            </a:r>
            <a:r>
              <a:rPr lang="en-US" dirty="0" smtClean="0"/>
              <a:t>.</a:t>
            </a:r>
          </a:p>
          <a:p>
            <a:pPr>
              <a:lnSpc>
                <a:spcPct val="90000"/>
              </a:lnSpc>
              <a:buFont typeface="Wingdings" pitchFamily="2" charset="2"/>
              <a:buNone/>
            </a:pPr>
            <a:endParaRPr lang="en-US" dirty="0" smtClean="0"/>
          </a:p>
          <a:p>
            <a:pPr>
              <a:lnSpc>
                <a:spcPct val="90000"/>
              </a:lnSpc>
              <a:buFont typeface="Wingdings" pitchFamily="2" charset="2"/>
              <a:buNone/>
            </a:pPr>
            <a:endParaRPr lang="en-US" dirty="0" smtClean="0"/>
          </a:p>
        </p:txBody>
      </p:sp>
    </p:spTree>
    <p:extLst>
      <p:ext uri="{BB962C8B-B14F-4D97-AF65-F5344CB8AC3E}">
        <p14:creationId xmlns:p14="http://schemas.microsoft.com/office/powerpoint/2010/main" val="1020844281"/>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sv-SE" sz="3600" b="1" smtClean="0">
                <a:solidFill>
                  <a:srgbClr val="B2B2B2"/>
                </a:solidFill>
              </a:rPr>
              <a:t>Otonomi Daerah dan Prospeknya di Masa Mendatang</a:t>
            </a:r>
            <a:r>
              <a:rPr lang="sv-SE" sz="4000" smtClean="0"/>
              <a:t> </a:t>
            </a:r>
            <a:endParaRPr lang="en-US" sz="4000" smtClean="0"/>
          </a:p>
        </p:txBody>
      </p:sp>
      <p:sp>
        <p:nvSpPr>
          <p:cNvPr id="14339" name="Rectangle 3"/>
          <p:cNvSpPr>
            <a:spLocks noGrp="1" noChangeArrowheads="1"/>
          </p:cNvSpPr>
          <p:nvPr>
            <p:ph type="body" idx="1"/>
          </p:nvPr>
        </p:nvSpPr>
        <p:spPr>
          <a:xfrm>
            <a:off x="914400" y="2590800"/>
            <a:ext cx="7772400" cy="3417888"/>
          </a:xfrm>
        </p:spPr>
        <p:txBody>
          <a:bodyPr/>
          <a:lstStyle/>
          <a:p>
            <a:r>
              <a:rPr lang="sv-SE" sz="2800" i="1" smtClean="0"/>
              <a:t>aspek pertahanan dan keamanan </a:t>
            </a:r>
            <a:endParaRPr lang="sv-SE" sz="2800" smtClean="0"/>
          </a:p>
          <a:p>
            <a:r>
              <a:rPr lang="sv-SE" sz="2800" i="1" smtClean="0"/>
              <a:t>aspek politik </a:t>
            </a:r>
            <a:endParaRPr lang="sv-SE" sz="2800" smtClean="0"/>
          </a:p>
          <a:p>
            <a:r>
              <a:rPr lang="sv-SE" sz="2800" i="1" smtClean="0"/>
              <a:t>aspek ekonomi </a:t>
            </a:r>
            <a:endParaRPr lang="sv-SE" sz="2800" smtClean="0"/>
          </a:p>
          <a:p>
            <a:r>
              <a:rPr lang="sv-SE" sz="2800" i="1" smtClean="0"/>
              <a:t>aspek sosial budaya </a:t>
            </a:r>
            <a:endParaRPr lang="sv-SE" sz="2800" smtClean="0"/>
          </a:p>
          <a:p>
            <a:r>
              <a:rPr lang="sv-SE" sz="2800" i="1" smtClean="0"/>
              <a:t>aspek ideologi</a:t>
            </a:r>
            <a:r>
              <a:rPr lang="sv-SE" smtClean="0"/>
              <a:t> </a:t>
            </a:r>
            <a:endParaRPr lang="en-US" smtClean="0"/>
          </a:p>
        </p:txBody>
      </p:sp>
      <p:sp>
        <p:nvSpPr>
          <p:cNvPr id="14340" name="Rectangle 5"/>
          <p:cNvSpPr>
            <a:spLocks noChangeArrowheads="1"/>
          </p:cNvSpPr>
          <p:nvPr/>
        </p:nvSpPr>
        <p:spPr bwMode="auto">
          <a:xfrm>
            <a:off x="533400" y="2009775"/>
            <a:ext cx="64801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tx2"/>
              </a:buClr>
              <a:buSzPct val="90000"/>
              <a:buFont typeface="Wingdings" pitchFamily="2" charset="2"/>
              <a:buNone/>
            </a:pPr>
            <a:r>
              <a:rPr lang="en-US" sz="3200" b="1">
                <a:solidFill>
                  <a:schemeClr val="tx2"/>
                </a:solidFill>
              </a:rPr>
              <a:t>Berbagai pedekatan yang dilakukan:</a:t>
            </a:r>
          </a:p>
        </p:txBody>
      </p:sp>
    </p:spTree>
    <p:extLst>
      <p:ext uri="{BB962C8B-B14F-4D97-AF65-F5344CB8AC3E}">
        <p14:creationId xmlns:p14="http://schemas.microsoft.com/office/powerpoint/2010/main" val="224641898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768350"/>
            <a:ext cx="7772400" cy="831850"/>
          </a:xfrm>
        </p:spPr>
        <p:txBody>
          <a:bodyPr/>
          <a:lstStyle/>
          <a:p>
            <a:r>
              <a:rPr lang="en-US" b="1" smtClean="0"/>
              <a:t>Kelemahan otonomi</a:t>
            </a:r>
          </a:p>
        </p:txBody>
      </p:sp>
      <p:sp>
        <p:nvSpPr>
          <p:cNvPr id="10243" name="Rectangle 3"/>
          <p:cNvSpPr>
            <a:spLocks noGrp="1" noChangeArrowheads="1"/>
          </p:cNvSpPr>
          <p:nvPr>
            <p:ph type="body" idx="1"/>
          </p:nvPr>
        </p:nvSpPr>
        <p:spPr>
          <a:xfrm>
            <a:off x="457200" y="1600200"/>
            <a:ext cx="8229600" cy="4876800"/>
          </a:xfrm>
        </p:spPr>
        <p:txBody>
          <a:bodyPr/>
          <a:lstStyle/>
          <a:p>
            <a:r>
              <a:rPr lang="sv-SE" sz="2800" b="1" smtClean="0"/>
              <a:t>Kurang responsif</a:t>
            </a:r>
            <a:r>
              <a:rPr lang="sv-SE" sz="2800" smtClean="0"/>
              <a:t>.</a:t>
            </a:r>
            <a:endParaRPr lang="sv-SE" sz="2800" b="1" smtClean="0"/>
          </a:p>
          <a:p>
            <a:r>
              <a:rPr lang="sv-SE" sz="2800" b="1" smtClean="0"/>
              <a:t>Kurang informatif</a:t>
            </a:r>
            <a:r>
              <a:rPr lang="sv-SE" sz="2800" smtClean="0"/>
              <a:t>.</a:t>
            </a:r>
            <a:endParaRPr lang="en-US" sz="2800" b="1" smtClean="0"/>
          </a:p>
          <a:p>
            <a:r>
              <a:rPr lang="en-US" sz="2800" b="1" smtClean="0"/>
              <a:t>Kurang accessible</a:t>
            </a:r>
            <a:r>
              <a:rPr lang="en-US" sz="2800" smtClean="0"/>
              <a:t>.</a:t>
            </a:r>
            <a:endParaRPr lang="sv-SE" sz="2800" b="1" smtClean="0"/>
          </a:p>
          <a:p>
            <a:r>
              <a:rPr lang="sv-SE" sz="2800" b="1" smtClean="0"/>
              <a:t>Kurang koordinasi</a:t>
            </a:r>
          </a:p>
          <a:p>
            <a:r>
              <a:rPr lang="sv-SE" sz="2800" b="1" smtClean="0"/>
              <a:t>Birokratis</a:t>
            </a:r>
            <a:r>
              <a:rPr lang="sv-SE" sz="2800" smtClean="0"/>
              <a:t>.</a:t>
            </a:r>
            <a:endParaRPr lang="sv-SE" sz="2800" b="1" smtClean="0"/>
          </a:p>
          <a:p>
            <a:r>
              <a:rPr lang="sv-SE" sz="2800" b="1" smtClean="0"/>
              <a:t>In-efisen</a:t>
            </a:r>
            <a:r>
              <a:rPr lang="sv-SE" sz="2800" smtClean="0"/>
              <a:t>.</a:t>
            </a:r>
            <a:endParaRPr lang="sv-SE" sz="2800" b="1" smtClean="0"/>
          </a:p>
          <a:p>
            <a:r>
              <a:rPr lang="sv-SE" sz="2800" b="1" smtClean="0"/>
              <a:t>Kurang mau mendengar keluhan/saran/aspirasi masyarakat</a:t>
            </a:r>
            <a:r>
              <a:rPr lang="sv-SE" sz="2800" smtClean="0"/>
              <a:t>. </a:t>
            </a:r>
            <a:endParaRPr lang="en-US" sz="2800" smtClean="0"/>
          </a:p>
        </p:txBody>
      </p:sp>
    </p:spTree>
    <p:extLst>
      <p:ext uri="{BB962C8B-B14F-4D97-AF65-F5344CB8AC3E}">
        <p14:creationId xmlns:p14="http://schemas.microsoft.com/office/powerpoint/2010/main" val="3779968328"/>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280</TotalTime>
  <Words>1032</Words>
  <Application>Microsoft Office PowerPoint</Application>
  <PresentationFormat>On-screen Show (4:3)</PresentationFormat>
  <Paragraphs>149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Pembangunan dan Otonomi Daerah</vt:lpstr>
      <vt:lpstr>OTONOMI</vt:lpstr>
      <vt:lpstr>PRINSIP OTONOMI DAERAH (PENJELASAN UU 32/2004)</vt:lpstr>
      <vt:lpstr>URUSAN WAJIB YANG MENJADI KEWENANGAN PEMDA PROVINSI (UU NO. 32/2004)</vt:lpstr>
      <vt:lpstr> TUJUAN PENYELENGGARAAN  OTONOMI DAERAH</vt:lpstr>
      <vt:lpstr>SASARAN YANG AKAN DICAPAI MELALUI KEBIJAKAN OTONOMI DAERAH ?</vt:lpstr>
      <vt:lpstr>PENDAPATAN ASLI DAERAH</vt:lpstr>
      <vt:lpstr>Otonomi Daerah dan Prospeknya di Masa Mendatang </vt:lpstr>
      <vt:lpstr>Kelemahan otonomi</vt:lpstr>
      <vt:lpstr>PEMECAHAN MASALAH</vt:lpstr>
      <vt:lpstr>PowerPoint Presentation</vt:lpstr>
      <vt:lpstr>Penjelasan :</vt:lpstr>
      <vt:lpstr>PowerPoint Presentation</vt:lpstr>
      <vt:lpstr>BIDANG EKONOMI</vt:lpstr>
      <vt:lpstr>UNSUR – UNSUR PEMBERDAYAAN MASYARAKAT</vt:lpstr>
      <vt:lpstr>Mengapa partisipasi</vt:lpstr>
      <vt:lpstr>model yang telah diadopsi daerah untuk memperbaiki dan mengangkat kualitas maupun kuantitas partisipasi warga</vt:lpstr>
      <vt:lpstr>Potensi Pengembangan Partisipasi Masyarakat </vt:lpstr>
      <vt:lpstr>Beberapa kelemahan yang mempengaruhi kualitas dan efektivitas partisipasi:</vt:lpstr>
      <vt:lpstr>Beberapa kelemahan yang mempengaruhi kualitas dan efektivitas partisipasi:</vt:lpstr>
      <vt:lpstr>PENENTU DAYA SAING </vt:lpstr>
      <vt:lpstr>PILAR DAYA SAING  (Forum Ekonomi Dunia)</vt:lpstr>
      <vt:lpstr>TERIMA KASIH</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PARADIGRMA PERENCANAAN PEMBANGUNAN DI ERA OTONOMI DAERAH</dc:title>
  <dc:creator>amnirahman</dc:creator>
  <cp:lastModifiedBy>Admin</cp:lastModifiedBy>
  <cp:revision>26</cp:revision>
  <dcterms:created xsi:type="dcterms:W3CDTF">2013-03-11T03:16:52Z</dcterms:created>
  <dcterms:modified xsi:type="dcterms:W3CDTF">2019-06-13T07:53:56Z</dcterms:modified>
</cp:coreProperties>
</file>