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554F0531-39C3-4037-807D-21749D0A8BA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6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26627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26628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/>
                <a:ahLst/>
                <a:cxnLst>
                  <a:cxn ang="0">
                    <a:pos x="0" y="3159"/>
                  </a:cxn>
                  <a:cxn ang="0">
                    <a:pos x="5184" y="3159"/>
                  </a:cxn>
                  <a:cxn ang="0">
                    <a:pos x="5184" y="0"/>
                  </a:cxn>
                  <a:cxn ang="0">
                    <a:pos x="0" y="0"/>
                  </a:cxn>
                  <a:cxn ang="0">
                    <a:pos x="0" y="3159"/>
                  </a:cxn>
                  <a:cxn ang="0">
                    <a:pos x="0" y="3159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29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159"/>
                  </a:cxn>
                  <a:cxn ang="0">
                    <a:pos x="556" y="3159"/>
                  </a:cxn>
                  <a:cxn ang="0">
                    <a:pos x="55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6630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1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/>
              <a:ahLst/>
              <a:cxnLst>
                <a:cxn ang="0">
                  <a:pos x="25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251" y="0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2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6633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26634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35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36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37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38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39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6640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6641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6642" name="Rectangle 18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6643" name="Rectangle 19"/>
          <p:cNvSpPr>
            <a:spLocks noGrp="1" noChangeArrowheads="1"/>
          </p:cNvSpPr>
          <p:nvPr>
            <p:ph type="ftr" sz="quarter" idx="3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winsr-rev2008</a:t>
            </a:r>
          </a:p>
        </p:txBody>
      </p:sp>
      <p:sp>
        <p:nvSpPr>
          <p:cNvPr id="26644" name="Rectangle 2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0C5E235-A2C7-4FAF-90A6-BC98F8E611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winsr-rev2008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135222-1EBF-4E6D-AB8D-670E4456F8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winsr-rev2008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071CC0-778A-4FDC-BB2A-10570501404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winsr-rev2008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D7E5D0-CBCD-4E3E-8229-ECA40134F5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winsr-rev2008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CA455C-B5B1-473E-BBAA-3907F56EC4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winsr-rev2008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74385F-9290-4F80-A432-721D046351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winsr-rev2008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F2B864-1ECC-4C6D-936D-8041EF906E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winsr-rev2008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2A02EA-38CD-44B6-8F8B-F08B305D873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winsr-rev2008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96E71C-CE29-4C3F-8A30-0969E83D00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winsr-rev2008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15FC06-2D76-4D22-B9F9-E92089531D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winsr-rev2008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B5E1C4-1B16-4171-99A9-C4B689CF44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2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25603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/>
              <a:ahLst/>
              <a:cxnLst>
                <a:cxn ang="0">
                  <a:pos x="0" y="3159"/>
                </a:cxn>
                <a:cxn ang="0">
                  <a:pos x="5184" y="3159"/>
                </a:cxn>
                <a:cxn ang="0">
                  <a:pos x="5184" y="0"/>
                </a:cxn>
                <a:cxn ang="0">
                  <a:pos x="0" y="0"/>
                </a:cxn>
                <a:cxn ang="0">
                  <a:pos x="0" y="3159"/>
                </a:cxn>
                <a:cxn ang="0">
                  <a:pos x="0" y="3159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04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159"/>
                </a:cxn>
                <a:cxn ang="0">
                  <a:pos x="556" y="3159"/>
                </a:cxn>
                <a:cxn ang="0">
                  <a:pos x="55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5605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25606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07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08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09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10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11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12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13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/>
                <a:ahLst/>
                <a:cxnLst>
                  <a:cxn ang="0">
                    <a:pos x="251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251" y="0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14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5615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5616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5617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25618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winsr-rev2008</a:t>
            </a:r>
          </a:p>
        </p:txBody>
      </p:sp>
      <p:sp>
        <p:nvSpPr>
          <p:cNvPr id="25619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2DBFDDE4-BB5B-4AE7-AF3E-B75856F5D303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Hiperaktivitas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Pengertian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000"/>
              <a:t>Berkonotasi Medis </a:t>
            </a:r>
            <a:r>
              <a:rPr lang="en-US" sz="2000">
                <a:sym typeface="Wingdings" pitchFamily="2" charset="2"/>
              </a:rPr>
              <a:t> banyak pd penderita MBD (Minimal Brain Dysfunction)</a:t>
            </a:r>
          </a:p>
          <a:p>
            <a:pPr>
              <a:lnSpc>
                <a:spcPct val="80000"/>
              </a:lnSpc>
            </a:pPr>
            <a:r>
              <a:rPr lang="en-US" sz="2000">
                <a:sym typeface="Wingdings" pitchFamily="2" charset="2"/>
              </a:rPr>
              <a:t>Bukan penyakit  merupakan pola perilaku &amp; simptom yg kompleks.</a:t>
            </a:r>
          </a:p>
          <a:p>
            <a:pPr>
              <a:lnSpc>
                <a:spcPct val="80000"/>
              </a:lnSpc>
            </a:pPr>
            <a:r>
              <a:rPr lang="en-US" sz="2000">
                <a:sym typeface="Wingdings" pitchFamily="2" charset="2"/>
              </a:rPr>
              <a:t>Ross &amp; Ross (1976)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Hiperaktif : seseorang yg aktifitasnya banyak, jarang berhasil menyelesaikan tugas.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Produktif : aktifitas bayak, tugas2 selesai.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Overaktif : (tdk sama dg hiperaktif).</a:t>
            </a:r>
          </a:p>
          <a:p>
            <a:pPr lvl="2">
              <a:lnSpc>
                <a:spcPct val="80000"/>
              </a:lnSpc>
            </a:pPr>
            <a:r>
              <a:rPr lang="en-US" sz="1600"/>
              <a:t>Tjd pd anak usia 3  th</a:t>
            </a:r>
          </a:p>
          <a:p>
            <a:pPr lvl="2">
              <a:lnSpc>
                <a:spcPct val="80000"/>
              </a:lnSpc>
            </a:pPr>
            <a:r>
              <a:rPr lang="en-US" sz="1600"/>
              <a:t>Kecerdasan tinggi, dorongan eksplorasi tinggi.</a:t>
            </a:r>
          </a:p>
          <a:p>
            <a:pPr lvl="2">
              <a:lnSpc>
                <a:spcPct val="80000"/>
              </a:lnSpc>
            </a:pPr>
            <a:r>
              <a:rPr lang="en-US" sz="1600"/>
              <a:t>Reaktif thd lingkungan.</a:t>
            </a:r>
          </a:p>
          <a:p>
            <a:pPr lvl="2">
              <a:lnSpc>
                <a:spcPct val="80000"/>
              </a:lnSpc>
            </a:pPr>
            <a:r>
              <a:rPr lang="en-US" sz="1600"/>
              <a:t>Bermasalah / kecemasan tinggi.</a:t>
            </a:r>
          </a:p>
          <a:p>
            <a:pPr lvl="2">
              <a:lnSpc>
                <a:spcPct val="80000"/>
              </a:lnSpc>
            </a:pPr>
            <a:r>
              <a:rPr lang="en-US" sz="1600"/>
              <a:t>Penderita Autisme infantil, epilepsi.</a:t>
            </a:r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r>
              <a:rPr lang="en-US" sz="1600"/>
              <a:t>(Berkurang seiring meningkatnya usia </a:t>
            </a:r>
            <a:r>
              <a:rPr lang="en-US" sz="1600">
                <a:sym typeface="Wingdings" pitchFamily="2" charset="2"/>
              </a:rPr>
              <a:t> kecuali yg diikuti dg kesulitan konsentrasi)</a:t>
            </a:r>
            <a:r>
              <a:rPr lang="en-US" sz="1600"/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Ciri-ciri khas hiperaktif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Kesulitan</a:t>
            </a:r>
            <a:r>
              <a:rPr lang="en-US" dirty="0"/>
              <a:t> </a:t>
            </a:r>
            <a:r>
              <a:rPr lang="en-US" dirty="0" err="1"/>
              <a:t>inhibisi</a:t>
            </a:r>
            <a:r>
              <a:rPr lang="en-US" dirty="0"/>
              <a:t> </a:t>
            </a:r>
            <a:r>
              <a:rPr lang="en-US" dirty="0" err="1"/>
              <a:t>motorik</a:t>
            </a:r>
            <a:r>
              <a:rPr lang="en-US" dirty="0"/>
              <a:t>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en-US" dirty="0" err="1">
                <a:sym typeface="Wingdings" pitchFamily="2" charset="2"/>
              </a:rPr>
              <a:t>tdk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dapat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menghentikan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respon</a:t>
            </a:r>
            <a:r>
              <a:rPr lang="en-US" dirty="0">
                <a:sym typeface="Wingdings" pitchFamily="2" charset="2"/>
              </a:rPr>
              <a:t>.</a:t>
            </a:r>
          </a:p>
          <a:p>
            <a:r>
              <a:rPr lang="en-US" dirty="0" err="1">
                <a:sym typeface="Wingdings" pitchFamily="2" charset="2"/>
              </a:rPr>
              <a:t>Disosiasi</a:t>
            </a:r>
            <a:r>
              <a:rPr lang="en-US" dirty="0">
                <a:sym typeface="Wingdings" pitchFamily="2" charset="2"/>
              </a:rPr>
              <a:t>  </a:t>
            </a:r>
            <a:r>
              <a:rPr lang="en-US" dirty="0" err="1">
                <a:sym typeface="Wingdings" pitchFamily="2" charset="2"/>
              </a:rPr>
              <a:t>cenderung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merespon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rincian</a:t>
            </a:r>
            <a:r>
              <a:rPr lang="en-US" dirty="0">
                <a:sym typeface="Wingdings" pitchFamily="2" charset="2"/>
              </a:rPr>
              <a:t> stimulus.</a:t>
            </a:r>
          </a:p>
          <a:p>
            <a:r>
              <a:rPr lang="en-US" dirty="0" err="1">
                <a:sym typeface="Wingdings" pitchFamily="2" charset="2"/>
              </a:rPr>
              <a:t>Gangguan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membedakan</a:t>
            </a:r>
            <a:r>
              <a:rPr lang="en-US" dirty="0">
                <a:sym typeface="Wingdings" pitchFamily="2" charset="2"/>
              </a:rPr>
              <a:t> Figure &amp; Ground.</a:t>
            </a:r>
          </a:p>
          <a:p>
            <a:r>
              <a:rPr lang="en-US" dirty="0" err="1">
                <a:sym typeface="Wingdings" pitchFamily="2" charset="2"/>
              </a:rPr>
              <a:t>KOnsep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diri</a:t>
            </a:r>
            <a:r>
              <a:rPr lang="en-US" dirty="0">
                <a:sym typeface="Wingdings" pitchFamily="2" charset="2"/>
              </a:rPr>
              <a:t> &amp; </a:t>
            </a:r>
            <a:r>
              <a:rPr lang="en-US" dirty="0" err="1">
                <a:sym typeface="Wingdings" pitchFamily="2" charset="2"/>
              </a:rPr>
              <a:t>gambaran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diri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tdk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adekuat</a:t>
            </a:r>
            <a:r>
              <a:rPr lang="en-US" dirty="0">
                <a:sym typeface="Wingdings" pitchFamily="2" charset="2"/>
              </a:rPr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Penyebab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Faktor neurologis</a:t>
            </a:r>
          </a:p>
          <a:p>
            <a:pPr>
              <a:lnSpc>
                <a:spcPct val="80000"/>
              </a:lnSpc>
            </a:pPr>
            <a:r>
              <a:rPr lang="en-US" sz="2800"/>
              <a:t>Kelainan biokimiawi</a:t>
            </a:r>
          </a:p>
          <a:p>
            <a:pPr>
              <a:lnSpc>
                <a:spcPct val="80000"/>
              </a:lnSpc>
            </a:pPr>
            <a:r>
              <a:rPr lang="en-US" sz="2800"/>
              <a:t>Kelambatan kematangan </a:t>
            </a:r>
          </a:p>
          <a:p>
            <a:pPr>
              <a:lnSpc>
                <a:spcPct val="80000"/>
              </a:lnSpc>
            </a:pPr>
            <a:r>
              <a:rPr lang="en-US" sz="2800"/>
              <a:t>Keracunan timah hitam (timbal)</a:t>
            </a:r>
          </a:p>
          <a:p>
            <a:pPr>
              <a:lnSpc>
                <a:spcPct val="80000"/>
              </a:lnSpc>
            </a:pPr>
            <a:r>
              <a:rPr lang="en-US" sz="2800"/>
              <a:t>Pola asuh</a:t>
            </a:r>
          </a:p>
          <a:p>
            <a:pPr>
              <a:lnSpc>
                <a:spcPct val="80000"/>
              </a:lnSpc>
            </a:pPr>
            <a:r>
              <a:rPr lang="en-US" sz="2800"/>
              <a:t>Perilaku hasil belajar</a:t>
            </a:r>
          </a:p>
          <a:p>
            <a:pPr>
              <a:lnSpc>
                <a:spcPct val="80000"/>
              </a:lnSpc>
            </a:pPr>
            <a:r>
              <a:rPr lang="en-US" sz="2800"/>
              <a:t>Faktor genetik</a:t>
            </a:r>
          </a:p>
          <a:p>
            <a:pPr>
              <a:lnSpc>
                <a:spcPct val="80000"/>
              </a:lnSpc>
            </a:pPr>
            <a:r>
              <a:rPr lang="en-US" sz="2800"/>
              <a:t>Stress radiasi</a:t>
            </a:r>
          </a:p>
          <a:p>
            <a:pPr>
              <a:lnSpc>
                <a:spcPct val="80000"/>
              </a:lnSpc>
            </a:pPr>
            <a:r>
              <a:rPr lang="en-US" sz="2800"/>
              <a:t>Alergi</a:t>
            </a:r>
          </a:p>
          <a:p>
            <a:pPr>
              <a:lnSpc>
                <a:spcPct val="80000"/>
              </a:lnSpc>
            </a:pPr>
            <a:r>
              <a:rPr lang="en-US" sz="2800"/>
              <a:t>Kondisi pre &amp; post natal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Treatment / Perlakuan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err="1"/>
              <a:t>Medis</a:t>
            </a:r>
            <a:r>
              <a:rPr lang="en-US" sz="2800" dirty="0"/>
              <a:t> / </a:t>
            </a:r>
            <a:r>
              <a:rPr lang="en-US" sz="2800" dirty="0" err="1"/>
              <a:t>terapi</a:t>
            </a:r>
            <a:r>
              <a:rPr lang="en-US" sz="2800" dirty="0"/>
              <a:t> </a:t>
            </a:r>
            <a:r>
              <a:rPr lang="en-US" sz="2800" dirty="0" err="1"/>
              <a:t>obat</a:t>
            </a:r>
            <a:r>
              <a:rPr lang="en-US" sz="2800" dirty="0"/>
              <a:t> </a:t>
            </a:r>
            <a:r>
              <a:rPr lang="en-US" sz="2800" dirty="0">
                <a:sym typeface="Wingdings" pitchFamily="2" charset="2"/>
              </a:rPr>
              <a:t> </a:t>
            </a:r>
            <a:r>
              <a:rPr lang="en-US" sz="2800" dirty="0" err="1">
                <a:sym typeface="Wingdings" pitchFamily="2" charset="2"/>
              </a:rPr>
              <a:t>perlu</a:t>
            </a:r>
            <a:r>
              <a:rPr lang="en-US" sz="2800" dirty="0">
                <a:sym typeface="Wingdings" pitchFamily="2" charset="2"/>
              </a:rPr>
              <a:t> </a:t>
            </a:r>
            <a:r>
              <a:rPr lang="en-US" sz="2800" dirty="0" err="1">
                <a:sym typeface="Wingdings" pitchFamily="2" charset="2"/>
              </a:rPr>
              <a:t>diperhatikan</a:t>
            </a:r>
            <a:r>
              <a:rPr lang="en-US" sz="2800" dirty="0">
                <a:sym typeface="Wingdings" pitchFamily="2" charset="2"/>
              </a:rPr>
              <a:t> </a:t>
            </a:r>
            <a:r>
              <a:rPr lang="en-US" sz="2800" dirty="0" err="1">
                <a:sym typeface="Wingdings" pitchFamily="2" charset="2"/>
              </a:rPr>
              <a:t>efek</a:t>
            </a:r>
            <a:r>
              <a:rPr lang="en-US" sz="2800" dirty="0">
                <a:sym typeface="Wingdings" pitchFamily="2" charset="2"/>
              </a:rPr>
              <a:t> </a:t>
            </a:r>
            <a:r>
              <a:rPr lang="en-US" sz="2800" dirty="0" err="1">
                <a:sym typeface="Wingdings" pitchFamily="2" charset="2"/>
              </a:rPr>
              <a:t>sampingnya</a:t>
            </a:r>
            <a:r>
              <a:rPr lang="en-US" sz="2800" dirty="0">
                <a:sym typeface="Wingdings" pitchFamily="2" charset="2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US" sz="2800" dirty="0" err="1">
                <a:sym typeface="Wingdings" pitchFamily="2" charset="2"/>
              </a:rPr>
              <a:t>Terapi</a:t>
            </a:r>
            <a:r>
              <a:rPr lang="en-US" sz="2800" dirty="0">
                <a:sym typeface="Wingdings" pitchFamily="2" charset="2"/>
              </a:rPr>
              <a:t> </a:t>
            </a:r>
            <a:r>
              <a:rPr lang="en-US" sz="2800" dirty="0" err="1">
                <a:sym typeface="Wingdings" pitchFamily="2" charset="2"/>
              </a:rPr>
              <a:t>perilaku</a:t>
            </a:r>
            <a:r>
              <a:rPr lang="en-US" sz="2800" dirty="0">
                <a:sym typeface="Wingdings" pitchFamily="2" charset="2"/>
              </a:rPr>
              <a:t> (behavior therapy)</a:t>
            </a:r>
          </a:p>
          <a:p>
            <a:pPr lvl="2">
              <a:lnSpc>
                <a:spcPct val="90000"/>
              </a:lnSpc>
            </a:pPr>
            <a:r>
              <a:rPr lang="en-US" sz="2000" dirty="0">
                <a:sym typeface="Wingdings" pitchFamily="2" charset="2"/>
              </a:rPr>
              <a:t>Biofeedback</a:t>
            </a:r>
          </a:p>
          <a:p>
            <a:pPr lvl="2">
              <a:lnSpc>
                <a:spcPct val="90000"/>
              </a:lnSpc>
            </a:pPr>
            <a:r>
              <a:rPr lang="en-US" sz="2000" dirty="0" err="1">
                <a:sym typeface="Wingdings" pitchFamily="2" charset="2"/>
              </a:rPr>
              <a:t>Relaksasi</a:t>
            </a:r>
            <a:endParaRPr lang="en-US" sz="2000" dirty="0">
              <a:sym typeface="Wingdings" pitchFamily="2" charset="2"/>
            </a:endParaRPr>
          </a:p>
          <a:p>
            <a:pPr lvl="2">
              <a:lnSpc>
                <a:spcPct val="90000"/>
              </a:lnSpc>
            </a:pPr>
            <a:r>
              <a:rPr lang="en-US" sz="2000" dirty="0" err="1">
                <a:sym typeface="Wingdings" pitchFamily="2" charset="2"/>
              </a:rPr>
              <a:t>Latihan</a:t>
            </a:r>
            <a:r>
              <a:rPr lang="en-US" sz="2000" dirty="0">
                <a:sym typeface="Wingdings" pitchFamily="2" charset="2"/>
              </a:rPr>
              <a:t> </a:t>
            </a:r>
            <a:r>
              <a:rPr lang="en-US" sz="2000" dirty="0" err="1">
                <a:sym typeface="Wingdings" pitchFamily="2" charset="2"/>
              </a:rPr>
              <a:t>kontrol</a:t>
            </a:r>
            <a:r>
              <a:rPr lang="en-US" sz="2000" dirty="0">
                <a:sym typeface="Wingdings" pitchFamily="2" charset="2"/>
              </a:rPr>
              <a:t> </a:t>
            </a:r>
            <a:r>
              <a:rPr lang="en-US" sz="2000" dirty="0" err="1">
                <a:sym typeface="Wingdings" pitchFamily="2" charset="2"/>
              </a:rPr>
              <a:t>diri</a:t>
            </a:r>
            <a:endParaRPr lang="en-US" sz="2000" dirty="0">
              <a:sym typeface="Wingdings" pitchFamily="2" charset="2"/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400" dirty="0">
                <a:sym typeface="Wingdings" pitchFamily="2" charset="2"/>
              </a:rPr>
              <a:t> </a:t>
            </a:r>
            <a:r>
              <a:rPr lang="en-US" sz="2400" dirty="0" err="1">
                <a:sym typeface="Wingdings" pitchFamily="2" charset="2"/>
              </a:rPr>
              <a:t>Pentingnya</a:t>
            </a:r>
            <a:r>
              <a:rPr lang="en-US" sz="2400" dirty="0">
                <a:sym typeface="Wingdings" pitchFamily="2" charset="2"/>
              </a:rPr>
              <a:t> reinforcement.</a:t>
            </a:r>
          </a:p>
          <a:p>
            <a:pPr>
              <a:lnSpc>
                <a:spcPct val="90000"/>
              </a:lnSpc>
            </a:pPr>
            <a:r>
              <a:rPr lang="en-US" sz="2800" dirty="0" err="1">
                <a:sym typeface="Wingdings" pitchFamily="2" charset="2"/>
              </a:rPr>
              <a:t>Perlakuan</a:t>
            </a:r>
            <a:r>
              <a:rPr lang="en-US" sz="2800" dirty="0">
                <a:sym typeface="Wingdings" pitchFamily="2" charset="2"/>
              </a:rPr>
              <a:t> </a:t>
            </a:r>
            <a:r>
              <a:rPr lang="en-US" sz="2800" dirty="0" err="1">
                <a:sym typeface="Wingdings" pitchFamily="2" charset="2"/>
              </a:rPr>
              <a:t>dlm</a:t>
            </a:r>
            <a:r>
              <a:rPr lang="en-US" sz="2800" dirty="0">
                <a:sym typeface="Wingdings" pitchFamily="2" charset="2"/>
              </a:rPr>
              <a:t> </a:t>
            </a:r>
            <a:r>
              <a:rPr lang="en-US" sz="2800" dirty="0" err="1">
                <a:sym typeface="Wingdings" pitchFamily="2" charset="2"/>
              </a:rPr>
              <a:t>keluarga</a:t>
            </a:r>
            <a:endParaRPr lang="en-US" sz="2800" dirty="0">
              <a:sym typeface="Wingdings" pitchFamily="2" charset="2"/>
            </a:endParaRPr>
          </a:p>
          <a:p>
            <a:pPr lvl="1">
              <a:lnSpc>
                <a:spcPct val="90000"/>
              </a:lnSpc>
            </a:pPr>
            <a:r>
              <a:rPr lang="en-US" sz="2400" dirty="0" err="1">
                <a:sym typeface="Wingdings" pitchFamily="2" charset="2"/>
              </a:rPr>
              <a:t>Konseling</a:t>
            </a:r>
            <a:r>
              <a:rPr lang="en-US" sz="2400" dirty="0">
                <a:sym typeface="Wingdings" pitchFamily="2" charset="2"/>
              </a:rPr>
              <a:t> </a:t>
            </a:r>
            <a:r>
              <a:rPr lang="en-US" sz="2400" dirty="0" err="1">
                <a:sym typeface="Wingdings" pitchFamily="2" charset="2"/>
              </a:rPr>
              <a:t>keluarga</a:t>
            </a:r>
            <a:endParaRPr lang="en-US" sz="2400" dirty="0">
              <a:sym typeface="Wingdings" pitchFamily="2" charset="2"/>
            </a:endParaRPr>
          </a:p>
          <a:p>
            <a:pPr lvl="2">
              <a:lnSpc>
                <a:spcPct val="90000"/>
              </a:lnSpc>
            </a:pPr>
            <a:r>
              <a:rPr lang="en-US" sz="2000" dirty="0" err="1">
                <a:sym typeface="Wingdings" pitchFamily="2" charset="2"/>
              </a:rPr>
              <a:t>Pola</a:t>
            </a:r>
            <a:r>
              <a:rPr lang="en-US" sz="2000" dirty="0">
                <a:sym typeface="Wingdings" pitchFamily="2" charset="2"/>
              </a:rPr>
              <a:t> </a:t>
            </a:r>
            <a:r>
              <a:rPr lang="en-US" sz="2000" dirty="0" err="1">
                <a:sym typeface="Wingdings" pitchFamily="2" charset="2"/>
              </a:rPr>
              <a:t>asuh</a:t>
            </a:r>
            <a:endParaRPr lang="en-US" sz="2000" dirty="0">
              <a:sym typeface="Wingdings" pitchFamily="2" charset="2"/>
            </a:endParaRPr>
          </a:p>
          <a:p>
            <a:pPr lvl="2">
              <a:lnSpc>
                <a:spcPct val="90000"/>
              </a:lnSpc>
            </a:pPr>
            <a:r>
              <a:rPr lang="en-US" sz="2000" dirty="0" err="1">
                <a:sym typeface="Wingdings" pitchFamily="2" charset="2"/>
              </a:rPr>
              <a:t>Modelling</a:t>
            </a:r>
            <a:endParaRPr lang="en-US" sz="2000" dirty="0">
              <a:sym typeface="Wingdings" pitchFamily="2" charset="2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Istilah-istilah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ADHD : Attention Deficit &amp; Hiperactivity Dysorder.</a:t>
            </a:r>
          </a:p>
          <a:p>
            <a:r>
              <a:rPr lang="en-US"/>
              <a:t>ADD : Attenttion Deficit Dysorder.</a:t>
            </a:r>
          </a:p>
          <a:p>
            <a:r>
              <a:rPr lang="en-US"/>
              <a:t>LD : Learning Disability</a:t>
            </a:r>
          </a:p>
          <a:p>
            <a:r>
              <a:rPr lang="en-US"/>
              <a:t>MBD : Minimal Brain Dysfunction.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LATIHAN SOAL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 err="1"/>
              <a:t>Apa</a:t>
            </a:r>
            <a:r>
              <a:rPr lang="en-US" sz="2800" dirty="0"/>
              <a:t> yang </a:t>
            </a:r>
            <a:r>
              <a:rPr lang="en-US" sz="2800" dirty="0" err="1"/>
              <a:t>dimaksud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hiperaktivitas</a:t>
            </a:r>
            <a:r>
              <a:rPr lang="en-US" sz="2800" dirty="0"/>
              <a:t> ?</a:t>
            </a:r>
          </a:p>
          <a:p>
            <a:r>
              <a:rPr lang="en-US" sz="2800" dirty="0" err="1"/>
              <a:t>Apa</a:t>
            </a:r>
            <a:r>
              <a:rPr lang="en-US" sz="2800" dirty="0"/>
              <a:t> </a:t>
            </a:r>
            <a:r>
              <a:rPr lang="en-US" sz="2800" dirty="0" err="1"/>
              <a:t>bedanya</a:t>
            </a:r>
            <a:r>
              <a:rPr lang="en-US" sz="2800" dirty="0"/>
              <a:t> </a:t>
            </a:r>
            <a:r>
              <a:rPr lang="en-US" sz="2800" dirty="0" err="1"/>
              <a:t>anak</a:t>
            </a:r>
            <a:r>
              <a:rPr lang="en-US" sz="2800" dirty="0"/>
              <a:t> yang </a:t>
            </a:r>
            <a:r>
              <a:rPr lang="en-US" sz="2800" dirty="0" err="1"/>
              <a:t>hiperaktif</a:t>
            </a:r>
            <a:r>
              <a:rPr lang="en-US" sz="2800" dirty="0"/>
              <a:t> &amp; </a:t>
            </a:r>
            <a:r>
              <a:rPr lang="en-US" sz="2800" dirty="0" err="1"/>
              <a:t>anak</a:t>
            </a:r>
            <a:r>
              <a:rPr lang="en-US" sz="2800" dirty="0"/>
              <a:t> yang </a:t>
            </a:r>
            <a:r>
              <a:rPr lang="en-US" sz="2800" dirty="0" err="1"/>
              <a:t>produktif</a:t>
            </a:r>
            <a:r>
              <a:rPr lang="en-US" sz="2800" dirty="0"/>
              <a:t> ?</a:t>
            </a:r>
          </a:p>
          <a:p>
            <a:r>
              <a:rPr lang="en-US" sz="2800" dirty="0" err="1"/>
              <a:t>Sebutkan</a:t>
            </a:r>
            <a:r>
              <a:rPr lang="en-US" sz="2800" dirty="0"/>
              <a:t> </a:t>
            </a:r>
            <a:r>
              <a:rPr lang="en-US" sz="2800" dirty="0" err="1"/>
              <a:t>ciri-ciri</a:t>
            </a:r>
            <a:r>
              <a:rPr lang="en-US" sz="2800" dirty="0"/>
              <a:t> </a:t>
            </a:r>
            <a:r>
              <a:rPr lang="en-US" sz="2800" dirty="0" err="1"/>
              <a:t>anak</a:t>
            </a:r>
            <a:r>
              <a:rPr lang="en-US" sz="2800" dirty="0"/>
              <a:t> </a:t>
            </a:r>
            <a:r>
              <a:rPr lang="en-US" sz="2800" dirty="0" err="1"/>
              <a:t>hiperaktif</a:t>
            </a:r>
            <a:r>
              <a:rPr lang="en-US" sz="2800" dirty="0"/>
              <a:t> ?</a:t>
            </a:r>
          </a:p>
          <a:p>
            <a:r>
              <a:rPr lang="en-US" sz="2800" dirty="0" err="1"/>
              <a:t>Jelaskan</a:t>
            </a:r>
            <a:r>
              <a:rPr lang="en-US" sz="2800" dirty="0"/>
              <a:t> </a:t>
            </a:r>
            <a:r>
              <a:rPr lang="en-US" sz="2800" dirty="0" err="1"/>
              <a:t>faktor</a:t>
            </a:r>
            <a:r>
              <a:rPr lang="en-US" sz="2800" dirty="0"/>
              <a:t> </a:t>
            </a:r>
            <a:r>
              <a:rPr lang="en-US" sz="2800" dirty="0" err="1"/>
              <a:t>apa</a:t>
            </a:r>
            <a:r>
              <a:rPr lang="en-US" sz="2800" dirty="0"/>
              <a:t> </a:t>
            </a:r>
            <a:r>
              <a:rPr lang="en-US" sz="2800" dirty="0" err="1"/>
              <a:t>saja</a:t>
            </a:r>
            <a:r>
              <a:rPr lang="en-US" sz="2800" dirty="0"/>
              <a:t> yang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menyebabkan</a:t>
            </a:r>
            <a:r>
              <a:rPr lang="en-US" sz="2800" dirty="0"/>
              <a:t> </a:t>
            </a:r>
            <a:r>
              <a:rPr lang="en-US" sz="2800" dirty="0" err="1"/>
              <a:t>hiperaktivitas</a:t>
            </a:r>
            <a:r>
              <a:rPr lang="en-US" sz="2800" dirty="0"/>
              <a:t> !</a:t>
            </a:r>
          </a:p>
          <a:p>
            <a:r>
              <a:rPr lang="en-US" sz="2800" dirty="0" err="1"/>
              <a:t>Bagaimana</a:t>
            </a:r>
            <a:r>
              <a:rPr lang="en-US" sz="2800" dirty="0"/>
              <a:t> treatment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masalah</a:t>
            </a:r>
            <a:r>
              <a:rPr lang="en-US" sz="2800" dirty="0"/>
              <a:t> </a:t>
            </a:r>
            <a:r>
              <a:rPr lang="en-US" sz="2800" dirty="0" err="1"/>
              <a:t>hiperaktivitas</a:t>
            </a:r>
            <a:r>
              <a:rPr lang="en-US" sz="2800" dirty="0"/>
              <a:t> ?</a:t>
            </a:r>
          </a:p>
          <a:p>
            <a:endParaRPr lang="en-US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himmer">
  <a:themeElements>
    <a:clrScheme name="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Shimm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Shimmer</Template>
  <TotalTime>74</TotalTime>
  <Words>260</Words>
  <Application>Microsoft Office PowerPoint</Application>
  <PresentationFormat>On-screen Show (4:3)</PresentationFormat>
  <Paragraphs>52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Shimmer</vt:lpstr>
      <vt:lpstr>Hiperaktivitas</vt:lpstr>
      <vt:lpstr>Pengertian</vt:lpstr>
      <vt:lpstr>Ciri-ciri khas hiperaktif</vt:lpstr>
      <vt:lpstr>Penyebab</vt:lpstr>
      <vt:lpstr>Treatment / Perlakuan</vt:lpstr>
      <vt:lpstr>Istilah-istilah </vt:lpstr>
      <vt:lpstr>LATIHAN SOAL</vt:lpstr>
    </vt:vector>
  </TitlesOfParts>
  <Company>Univ. INDONUSA Esa Unggul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Hiperaktivitas</dc:title>
  <dc:creator>wien</dc:creator>
  <cp:lastModifiedBy>Sulis psikolog</cp:lastModifiedBy>
  <cp:revision>6</cp:revision>
  <dcterms:created xsi:type="dcterms:W3CDTF">2006-06-07T19:32:59Z</dcterms:created>
  <dcterms:modified xsi:type="dcterms:W3CDTF">2015-04-14T23:12:46Z</dcterms:modified>
</cp:coreProperties>
</file>