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76" r:id="rId2"/>
    <p:sldId id="277" r:id="rId3"/>
    <p:sldId id="278" r:id="rId4"/>
    <p:sldId id="279" r:id="rId5"/>
    <p:sldId id="281" r:id="rId6"/>
    <p:sldId id="284" r:id="rId7"/>
    <p:sldId id="283" r:id="rId8"/>
    <p:sldId id="282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84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336557-2816-4BEF-9B90-E4C68FAE60E7}" type="datetimeFigureOut">
              <a:rPr lang="id-ID" smtClean="0"/>
              <a:pPr/>
              <a:t>15/10/2018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2E79F-0F05-4DA2-BD85-09378723179A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88538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976D2EC-A1D9-4E99-91AF-17F2F74A08EA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2"/>
          <a:srcRect l="1051" r="800" b="504"/>
          <a:stretch>
            <a:fillRect/>
          </a:stretch>
        </p:blipFill>
        <p:spPr bwMode="auto">
          <a:xfrm>
            <a:off x="56100" y="620688"/>
            <a:ext cx="91440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222625" y="3933056"/>
            <a:ext cx="56388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dirty="0"/>
              <a:t>STRES DAN KESELAMATAN </a:t>
            </a:r>
            <a:r>
              <a:rPr lang="en-US" sz="2000" b="1" dirty="0" smtClean="0"/>
              <a:t>KERJA</a:t>
            </a:r>
            <a:endParaRPr lang="id-ID" sz="2000" dirty="0"/>
          </a:p>
          <a:p>
            <a:pPr algn="ctr"/>
            <a:endParaRPr lang="en-US" sz="20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P</a:t>
            </a:r>
            <a:r>
              <a:rPr lang="id-ID" sz="2000" b="1" dirty="0">
                <a:solidFill>
                  <a:schemeClr val="bg1"/>
                </a:solidFill>
              </a:rPr>
              <a:t>ertemuan  </a:t>
            </a:r>
            <a:r>
              <a:rPr lang="en-US" sz="2000" b="1" dirty="0" smtClean="0">
                <a:solidFill>
                  <a:schemeClr val="bg1"/>
                </a:solidFill>
              </a:rPr>
              <a:t>11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/>
            <a:r>
              <a:rPr lang="en-US" sz="2000" b="1" dirty="0" err="1" smtClean="0">
                <a:solidFill>
                  <a:schemeClr val="bg1"/>
                </a:solidFill>
              </a:rPr>
              <a:t>Teknik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Industri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Fakultas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Teknik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" name="AutoShape 2" descr="Image result for training"/>
          <p:cNvSpPr>
            <a:spLocks noChangeAspect="1" noChangeArrowheads="1"/>
          </p:cNvSpPr>
          <p:nvPr/>
        </p:nvSpPr>
        <p:spPr bwMode="auto">
          <a:xfrm>
            <a:off x="155575" y="-1600200"/>
            <a:ext cx="438150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Image result for leadershi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354" y="1804322"/>
            <a:ext cx="3192289" cy="226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432048"/>
          </a:xfrm>
        </p:spPr>
        <p:txBody>
          <a:bodyPr>
            <a:noAutofit/>
          </a:bodyPr>
          <a:lstStyle/>
          <a:p>
            <a:r>
              <a:rPr lang="en-US" sz="2400" dirty="0" smtClean="0"/>
              <a:t>Model stress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pekerjaan</a:t>
            </a:r>
            <a:endParaRPr lang="en-US" sz="24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2736"/>
            <a:ext cx="8496944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7504" y="6400800"/>
            <a:ext cx="8640960" cy="26856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822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3192" lvl="1" indent="0">
              <a:buNone/>
            </a:pPr>
            <a:r>
              <a:rPr lang="en-US" sz="2400" i="1" dirty="0" smtClean="0"/>
              <a:t>1. </a:t>
            </a:r>
            <a:r>
              <a:rPr lang="en-US" sz="2400" i="1" dirty="0" err="1" smtClean="0"/>
              <a:t>Faktor-faktor</a:t>
            </a:r>
            <a:r>
              <a:rPr lang="en-US" sz="2400" i="1" dirty="0" smtClean="0"/>
              <a:t> </a:t>
            </a:r>
            <a:r>
              <a:rPr lang="en-US" sz="2400" i="1" dirty="0" err="1"/>
              <a:t>Intrinsik</a:t>
            </a:r>
            <a:r>
              <a:rPr lang="en-US" sz="2400" i="1" dirty="0"/>
              <a:t> </a:t>
            </a:r>
            <a:r>
              <a:rPr lang="en-US" sz="2400" i="1" dirty="0" err="1"/>
              <a:t>dalam</a:t>
            </a:r>
            <a:r>
              <a:rPr lang="en-US" sz="2400" i="1" dirty="0"/>
              <a:t> </a:t>
            </a:r>
            <a:r>
              <a:rPr lang="en-US" sz="2400" i="1" dirty="0" err="1" smtClean="0"/>
              <a:t>Pekerjaan</a:t>
            </a:r>
            <a:endParaRPr lang="en-US" sz="2400" i="1" dirty="0" smtClean="0"/>
          </a:p>
          <a:p>
            <a:pPr marL="393192" lvl="1" indent="0">
              <a:buNone/>
            </a:pPr>
            <a:endParaRPr lang="en-US" sz="2400" dirty="0"/>
          </a:p>
          <a:p>
            <a:r>
              <a:rPr lang="en-US" sz="2800" dirty="0" err="1" smtClean="0"/>
              <a:t>Termasuk</a:t>
            </a:r>
            <a:r>
              <a:rPr lang="en-US" sz="2800" dirty="0" smtClean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kategori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ialah</a:t>
            </a:r>
            <a:r>
              <a:rPr lang="en-US" sz="2800" dirty="0"/>
              <a:t> </a:t>
            </a:r>
            <a:r>
              <a:rPr lang="en-US" sz="2800" dirty="0" err="1"/>
              <a:t>tuntutan</a:t>
            </a:r>
            <a:r>
              <a:rPr lang="en-US" sz="2800" dirty="0"/>
              <a:t> </a:t>
            </a:r>
            <a:r>
              <a:rPr lang="en-US" sz="2800" dirty="0" err="1"/>
              <a:t>fisik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tuntutan</a:t>
            </a:r>
            <a:r>
              <a:rPr lang="en-US" sz="2800" dirty="0"/>
              <a:t> </a:t>
            </a:r>
            <a:r>
              <a:rPr lang="en-US" sz="2800" dirty="0" err="1"/>
              <a:t>tugas</a:t>
            </a:r>
            <a:r>
              <a:rPr lang="en-US" sz="2800" dirty="0"/>
              <a:t>. </a:t>
            </a:r>
            <a:r>
              <a:rPr lang="en-US" sz="2800" dirty="0" err="1"/>
              <a:t>Tuntutan</a:t>
            </a:r>
            <a:r>
              <a:rPr lang="en-US" sz="2800" dirty="0"/>
              <a:t> </a:t>
            </a:r>
            <a:r>
              <a:rPr lang="en-US" sz="2800" dirty="0" err="1"/>
              <a:t>fisik</a:t>
            </a:r>
            <a:r>
              <a:rPr lang="en-US" sz="2800" dirty="0"/>
              <a:t> </a:t>
            </a:r>
            <a:r>
              <a:rPr lang="en-US" sz="2800" dirty="0" err="1"/>
              <a:t>meliputi</a:t>
            </a:r>
            <a:r>
              <a:rPr lang="en-US" sz="2800" dirty="0"/>
              <a:t> : </a:t>
            </a:r>
            <a:r>
              <a:rPr lang="en-US" sz="2800" dirty="0" err="1"/>
              <a:t>bising</a:t>
            </a:r>
            <a:r>
              <a:rPr lang="en-US" sz="2800" dirty="0"/>
              <a:t>, </a:t>
            </a:r>
            <a:r>
              <a:rPr lang="en-US" sz="2800" dirty="0" err="1"/>
              <a:t>vibrasi</a:t>
            </a:r>
            <a:r>
              <a:rPr lang="en-US" sz="2800" dirty="0"/>
              <a:t>, </a:t>
            </a:r>
            <a:r>
              <a:rPr lang="en-US" sz="2800" i="1" dirty="0"/>
              <a:t>hygiene</a:t>
            </a:r>
            <a:r>
              <a:rPr lang="en-US" sz="2800" dirty="0"/>
              <a:t>.</a:t>
            </a:r>
          </a:p>
          <a:p>
            <a:r>
              <a:rPr lang="en-US" sz="2800" dirty="0" err="1" smtClean="0"/>
              <a:t>Sedangkan</a:t>
            </a:r>
            <a:r>
              <a:rPr lang="en-US" sz="2800" dirty="0" smtClean="0"/>
              <a:t> </a:t>
            </a:r>
            <a:r>
              <a:rPr lang="en-US" sz="2800" dirty="0" err="1"/>
              <a:t>faktor-faktor</a:t>
            </a:r>
            <a:r>
              <a:rPr lang="en-US" sz="2800" dirty="0"/>
              <a:t> </a:t>
            </a:r>
            <a:r>
              <a:rPr lang="en-US" sz="2800" dirty="0" err="1"/>
              <a:t>tugas</a:t>
            </a:r>
            <a:r>
              <a:rPr lang="en-US" sz="2800" dirty="0"/>
              <a:t> men </a:t>
            </a:r>
            <a:r>
              <a:rPr lang="en-US" sz="2800" dirty="0" err="1"/>
              <a:t>cakup</a:t>
            </a:r>
            <a:r>
              <a:rPr lang="en-US" sz="2800" dirty="0"/>
              <a:t> : </a:t>
            </a:r>
            <a:r>
              <a:rPr lang="en-US" sz="2800" dirty="0" err="1"/>
              <a:t>kerja</a:t>
            </a:r>
            <a:r>
              <a:rPr lang="en-US" sz="2800" dirty="0"/>
              <a:t> shift/</a:t>
            </a:r>
            <a:r>
              <a:rPr lang="en-US" sz="2800" dirty="0" err="1"/>
              <a:t>kerja</a:t>
            </a:r>
            <a:r>
              <a:rPr lang="en-US" sz="2800" dirty="0"/>
              <a:t> </a:t>
            </a:r>
            <a:r>
              <a:rPr lang="en-US" sz="2800" dirty="0" err="1"/>
              <a:t>malam</a:t>
            </a:r>
            <a:r>
              <a:rPr lang="en-US" sz="2800" dirty="0"/>
              <a:t>, </a:t>
            </a:r>
            <a:r>
              <a:rPr lang="en-US" sz="2800" dirty="0" err="1"/>
              <a:t>beban</a:t>
            </a:r>
            <a:r>
              <a:rPr lang="en-US" sz="2800" dirty="0"/>
              <a:t> </a:t>
            </a:r>
            <a:r>
              <a:rPr lang="en-US" sz="2800" dirty="0" err="1"/>
              <a:t>kerja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penghayatan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resiko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berbahaya</a:t>
            </a:r>
            <a:r>
              <a:rPr lang="en-US" sz="2800" dirty="0"/>
              <a:t>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78098"/>
          </a:xfrm>
        </p:spPr>
        <p:txBody>
          <a:bodyPr>
            <a:normAutofit/>
          </a:bodyPr>
          <a:lstStyle/>
          <a:p>
            <a:pPr lvl="0"/>
            <a:r>
              <a:rPr lang="en-US" sz="2800" dirty="0" err="1">
                <a:effectLst/>
              </a:rPr>
              <a:t>Pembangkit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Stres</a:t>
            </a:r>
            <a:r>
              <a:rPr lang="en-US" sz="2800" dirty="0">
                <a:effectLst/>
              </a:rPr>
              <a:t> (Stressors</a:t>
            </a:r>
            <a:r>
              <a:rPr lang="en-US" sz="2800" dirty="0" smtClean="0">
                <a:effectLst/>
              </a:rPr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89086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lvl="1" indent="0">
              <a:spcBef>
                <a:spcPts val="400"/>
              </a:spcBef>
              <a:buSzPct val="68000"/>
              <a:buNone/>
            </a:pPr>
            <a:r>
              <a:rPr lang="en-US" sz="3100" dirty="0" smtClean="0"/>
              <a:t>2. </a:t>
            </a:r>
            <a:r>
              <a:rPr lang="en-US" sz="3100" i="1" dirty="0" err="1"/>
              <a:t>Peran</a:t>
            </a:r>
            <a:r>
              <a:rPr lang="en-US" sz="3100" i="1" dirty="0"/>
              <a:t> </a:t>
            </a:r>
            <a:r>
              <a:rPr lang="en-US" sz="3100" i="1" dirty="0" err="1"/>
              <a:t>individu</a:t>
            </a:r>
            <a:r>
              <a:rPr lang="en-US" sz="3100" i="1" dirty="0"/>
              <a:t> </a:t>
            </a:r>
            <a:r>
              <a:rPr lang="en-US" sz="3100" i="1" dirty="0" err="1"/>
              <a:t>dalam</a:t>
            </a:r>
            <a:r>
              <a:rPr lang="en-US" sz="3100" i="1" dirty="0"/>
              <a:t> </a:t>
            </a:r>
            <a:r>
              <a:rPr lang="en-US" sz="3100" i="1" dirty="0" err="1" smtClean="0"/>
              <a:t>organisasi</a:t>
            </a:r>
            <a:endParaRPr lang="en-US" sz="3100" dirty="0"/>
          </a:p>
          <a:p>
            <a:pPr marL="109728" lvl="1" indent="0">
              <a:spcBef>
                <a:spcPts val="400"/>
              </a:spcBef>
              <a:buSzPct val="68000"/>
              <a:buNone/>
            </a:pPr>
            <a:endParaRPr lang="en-US" dirty="0" smtClean="0"/>
          </a:p>
          <a:p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perannya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,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tugasnya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aturan-aturan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yang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atasannya</a:t>
            </a:r>
            <a:r>
              <a:rPr lang="en-US" dirty="0"/>
              <a:t>.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berhasil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memainkan</a:t>
            </a:r>
            <a:r>
              <a:rPr lang="en-US" dirty="0"/>
              <a:t> </a:t>
            </a:r>
            <a:r>
              <a:rPr lang="en-US" dirty="0" err="1"/>
              <a:t>perannya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.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berfungsinya</a:t>
            </a:r>
            <a:r>
              <a:rPr lang="en-US" dirty="0"/>
              <a:t> (</a:t>
            </a:r>
            <a:r>
              <a:rPr lang="en-US" i="1" dirty="0"/>
              <a:t>dysfunction</a:t>
            </a:r>
            <a:r>
              <a:rPr lang="en-US" dirty="0"/>
              <a:t>) </a:t>
            </a:r>
            <a:r>
              <a:rPr lang="en-US" dirty="0" err="1"/>
              <a:t>peran</a:t>
            </a:r>
            <a:r>
              <a:rPr lang="en-US" dirty="0"/>
              <a:t>,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pembangkit</a:t>
            </a:r>
            <a:r>
              <a:rPr lang="en-US" dirty="0"/>
              <a:t> </a:t>
            </a:r>
            <a:r>
              <a:rPr lang="en-US" dirty="0" err="1"/>
              <a:t>stres</a:t>
            </a:r>
            <a:r>
              <a:rPr lang="en-US" dirty="0"/>
              <a:t>,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dibicarakan</a:t>
            </a:r>
            <a:r>
              <a:rPr lang="en-US" dirty="0"/>
              <a:t> di </a:t>
            </a:r>
            <a:r>
              <a:rPr lang="en-US" dirty="0" err="1"/>
              <a:t>sini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ketaksaan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(</a:t>
            </a:r>
            <a:r>
              <a:rPr lang="en-US" i="1" dirty="0"/>
              <a:t>role </a:t>
            </a:r>
            <a:r>
              <a:rPr lang="en-US" i="1" dirty="0" err="1"/>
              <a:t>ambi</a:t>
            </a:r>
            <a:r>
              <a:rPr lang="en-US" i="1" dirty="0"/>
              <a:t> </a:t>
            </a:r>
            <a:r>
              <a:rPr lang="en-US" i="1" dirty="0" err="1"/>
              <a:t>guity</a:t>
            </a:r>
            <a:r>
              <a:rPr lang="en-US" dirty="0" smtClean="0"/>
              <a:t>).</a:t>
            </a:r>
            <a:r>
              <a:rPr lang="en-US" i="1" dirty="0"/>
              <a:t/>
            </a:r>
            <a:br>
              <a:rPr lang="en-US" i="1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effectLst/>
              </a:rPr>
              <a:t>Pembangkit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Stres</a:t>
            </a:r>
            <a:r>
              <a:rPr lang="en-US" sz="2800" dirty="0">
                <a:effectLst/>
              </a:rPr>
              <a:t> (Stressors)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68490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93192" lvl="1" indent="0">
              <a:buNone/>
            </a:pPr>
            <a:r>
              <a:rPr lang="en-US" sz="2800" dirty="0" smtClean="0"/>
              <a:t>3. </a:t>
            </a:r>
            <a:r>
              <a:rPr lang="en-US" sz="2800" i="1" dirty="0" err="1"/>
              <a:t>Pengembangan</a:t>
            </a:r>
            <a:r>
              <a:rPr lang="en-US" sz="2800" i="1" dirty="0"/>
              <a:t> </a:t>
            </a:r>
            <a:r>
              <a:rPr lang="en-US" sz="2800" i="1" dirty="0" err="1"/>
              <a:t>karier</a:t>
            </a:r>
            <a:r>
              <a:rPr lang="en-US" sz="2800" i="1" dirty="0"/>
              <a:t> (career develop </a:t>
            </a:r>
            <a:r>
              <a:rPr lang="en-US" sz="2800" i="1" dirty="0" err="1"/>
              <a:t>ment</a:t>
            </a:r>
            <a:r>
              <a:rPr lang="en-US" sz="2800" i="1" dirty="0" smtClean="0"/>
              <a:t>)</a:t>
            </a:r>
          </a:p>
          <a:p>
            <a:pPr lvl="1"/>
            <a:endParaRPr lang="en-US" sz="2800" dirty="0"/>
          </a:p>
          <a:p>
            <a:r>
              <a:rPr lang="en-US" sz="2800" dirty="0" err="1"/>
              <a:t>Everly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Girdano</a:t>
            </a:r>
            <a:r>
              <a:rPr lang="en-US" sz="2800" dirty="0"/>
              <a:t> </a:t>
            </a:r>
            <a:r>
              <a:rPr lang="en-US" sz="2800" dirty="0" err="1"/>
              <a:t>menganggap</a:t>
            </a:r>
            <a:r>
              <a:rPr lang="en-US" sz="2800" dirty="0"/>
              <a:t> </a:t>
            </a:r>
            <a:r>
              <a:rPr lang="en-US" sz="2800" dirty="0" err="1"/>
              <a:t>bahwa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menghasilkan</a:t>
            </a:r>
            <a:r>
              <a:rPr lang="en-US" sz="2800" dirty="0"/>
              <a:t> </a:t>
            </a:r>
            <a:r>
              <a:rPr lang="en-US" sz="2800" dirty="0" err="1"/>
              <a:t>kepuasan</a:t>
            </a:r>
            <a:r>
              <a:rPr lang="en-US" sz="2800" dirty="0"/>
              <a:t> </a:t>
            </a:r>
            <a:r>
              <a:rPr lang="en-US" sz="2800" dirty="0" err="1"/>
              <a:t>pekerjaan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mencegah</a:t>
            </a:r>
            <a:r>
              <a:rPr lang="en-US" sz="2800" dirty="0"/>
              <a:t> </a:t>
            </a:r>
            <a:r>
              <a:rPr lang="en-US" sz="2800" dirty="0" err="1"/>
              <a:t>timbulnya</a:t>
            </a:r>
            <a:r>
              <a:rPr lang="en-US" sz="2800" dirty="0"/>
              <a:t> </a:t>
            </a:r>
            <a:r>
              <a:rPr lang="en-US" sz="2800" dirty="0" err="1"/>
              <a:t>frustasi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para</a:t>
            </a:r>
            <a:r>
              <a:rPr lang="en-US" sz="2800" dirty="0"/>
              <a:t> </a:t>
            </a:r>
            <a:r>
              <a:rPr lang="en-US" sz="2800" dirty="0" err="1"/>
              <a:t>tenaga</a:t>
            </a:r>
            <a:r>
              <a:rPr lang="en-US" sz="2800" dirty="0"/>
              <a:t> </a:t>
            </a:r>
            <a:r>
              <a:rPr lang="en-US" sz="2800" dirty="0" err="1"/>
              <a:t>kerja</a:t>
            </a:r>
            <a:r>
              <a:rPr lang="en-US" sz="2800" dirty="0"/>
              <a:t> (yang </a:t>
            </a:r>
            <a:r>
              <a:rPr lang="en-US" sz="2800" dirty="0" err="1"/>
              <a:t>merupakan</a:t>
            </a:r>
            <a:r>
              <a:rPr lang="en-US" sz="2800" dirty="0"/>
              <a:t> </a:t>
            </a: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reaksi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stres</a:t>
            </a:r>
            <a:r>
              <a:rPr lang="en-US" sz="2800" dirty="0"/>
              <a:t>), </a:t>
            </a:r>
            <a:r>
              <a:rPr lang="en-US" sz="2800" dirty="0" err="1"/>
              <a:t>perlu</a:t>
            </a:r>
            <a:r>
              <a:rPr lang="en-US" sz="2800" dirty="0"/>
              <a:t> </a:t>
            </a:r>
            <a:r>
              <a:rPr lang="en-US" sz="2800" dirty="0" err="1"/>
              <a:t>diperhatikan</a:t>
            </a:r>
            <a:r>
              <a:rPr lang="en-US" sz="2800" dirty="0"/>
              <a:t> </a:t>
            </a:r>
            <a:r>
              <a:rPr lang="en-US" sz="2800" dirty="0" err="1"/>
              <a:t>tiga</a:t>
            </a:r>
            <a:r>
              <a:rPr lang="en-US" sz="2800" dirty="0"/>
              <a:t> </a:t>
            </a:r>
            <a:r>
              <a:rPr lang="en-US" sz="2800" dirty="0" err="1"/>
              <a:t>unsur</a:t>
            </a:r>
            <a:r>
              <a:rPr lang="en-US" sz="2800" dirty="0"/>
              <a:t> yang </a:t>
            </a:r>
            <a:r>
              <a:rPr lang="en-US" sz="2800" dirty="0" err="1"/>
              <a:t>penting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pengembangan</a:t>
            </a:r>
            <a:r>
              <a:rPr lang="en-US" sz="2800" dirty="0"/>
              <a:t> </a:t>
            </a:r>
            <a:r>
              <a:rPr lang="en-US" sz="2800" dirty="0" err="1"/>
              <a:t>karier</a:t>
            </a:r>
            <a:r>
              <a:rPr lang="en-US" sz="2800" dirty="0"/>
              <a:t> </a:t>
            </a:r>
            <a:r>
              <a:rPr lang="en-US" sz="2800" dirty="0" err="1"/>
              <a:t>yaitu</a:t>
            </a:r>
            <a:r>
              <a:rPr lang="en-US" sz="2800" dirty="0"/>
              <a:t> :</a:t>
            </a:r>
          </a:p>
          <a:p>
            <a:pPr marL="109728" lvl="0" indent="0">
              <a:buNone/>
            </a:pPr>
            <a:r>
              <a:rPr lang="en-US" sz="2800" dirty="0" smtClean="0"/>
              <a:t>   - </a:t>
            </a:r>
            <a:r>
              <a:rPr lang="en-US" sz="2800" dirty="0" err="1" smtClean="0"/>
              <a:t>Peluang</a:t>
            </a:r>
            <a:r>
              <a:rPr lang="en-US" sz="2800" dirty="0" smtClean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menggunakan</a:t>
            </a:r>
            <a:r>
              <a:rPr lang="en-US" sz="2800" dirty="0"/>
              <a:t> </a:t>
            </a:r>
            <a:r>
              <a:rPr lang="en-US" sz="2800" dirty="0" err="1"/>
              <a:t>keteram</a:t>
            </a:r>
            <a:r>
              <a:rPr lang="en-US" sz="2800" dirty="0"/>
              <a:t> </a:t>
            </a:r>
            <a:r>
              <a:rPr lang="en-US" sz="2800" dirty="0" err="1" smtClean="0"/>
              <a:t>pilan</a:t>
            </a:r>
            <a:endParaRPr lang="en-US" sz="2800" dirty="0" smtClean="0"/>
          </a:p>
          <a:p>
            <a:pPr marL="109728" lv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en-US" sz="2800" dirty="0" err="1" smtClean="0"/>
              <a:t>jabatan</a:t>
            </a:r>
            <a:r>
              <a:rPr lang="en-US" sz="2800" dirty="0" smtClean="0"/>
              <a:t> </a:t>
            </a:r>
            <a:r>
              <a:rPr lang="en-US" sz="2800" dirty="0" err="1"/>
              <a:t>sepenuhnya</a:t>
            </a:r>
            <a:endParaRPr lang="en-US" sz="2800" dirty="0" smtClean="0"/>
          </a:p>
          <a:p>
            <a:pPr marL="109728" lv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- </a:t>
            </a:r>
            <a:r>
              <a:rPr lang="en-US" sz="2800" dirty="0" err="1" smtClean="0"/>
              <a:t>Peluang</a:t>
            </a:r>
            <a:r>
              <a:rPr lang="en-US" sz="2800" dirty="0" smtClean="0"/>
              <a:t> </a:t>
            </a:r>
            <a:r>
              <a:rPr lang="en-US" sz="2800" dirty="0" err="1"/>
              <a:t>mengembangkan</a:t>
            </a:r>
            <a:r>
              <a:rPr lang="en-US" sz="2800" dirty="0"/>
              <a:t> </a:t>
            </a:r>
            <a:r>
              <a:rPr lang="en-US" sz="2800" dirty="0" err="1"/>
              <a:t>keterampilan</a:t>
            </a:r>
            <a:r>
              <a:rPr lang="en-US" sz="2800" dirty="0"/>
              <a:t> </a:t>
            </a:r>
            <a:r>
              <a:rPr lang="en-US" sz="2800" dirty="0" smtClean="0"/>
              <a:t>yang</a:t>
            </a:r>
          </a:p>
          <a:p>
            <a:pPr marL="109728" indent="0">
              <a:buNone/>
            </a:pPr>
            <a:r>
              <a:rPr lang="en-US" sz="2800" dirty="0" smtClean="0"/>
              <a:t>      </a:t>
            </a:r>
            <a:r>
              <a:rPr lang="en-US" sz="2800" dirty="0" err="1" smtClean="0"/>
              <a:t>baru</a:t>
            </a:r>
            <a:endParaRPr lang="en-US" sz="2800" dirty="0"/>
          </a:p>
          <a:p>
            <a:pPr marL="109728" lvl="0" indent="0">
              <a:buNone/>
            </a:pPr>
            <a:r>
              <a:rPr lang="en-US" sz="2800" dirty="0" smtClean="0"/>
              <a:t>   - </a:t>
            </a:r>
            <a:r>
              <a:rPr lang="en-US" sz="2800" dirty="0" err="1" smtClean="0"/>
              <a:t>Penyuluhan</a:t>
            </a:r>
            <a:r>
              <a:rPr lang="en-US" sz="2800" dirty="0" smtClean="0"/>
              <a:t> </a:t>
            </a:r>
            <a:r>
              <a:rPr lang="en-US" sz="2800" dirty="0" err="1"/>
              <a:t>karier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 smtClean="0"/>
              <a:t>memudahkan</a:t>
            </a:r>
            <a:r>
              <a:rPr lang="en-US" sz="2800" dirty="0" smtClean="0"/>
              <a:t> </a:t>
            </a:r>
          </a:p>
          <a:p>
            <a:pPr marL="109728" lv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en-US" sz="2800" dirty="0" err="1" smtClean="0"/>
              <a:t>keputusan-keputusan</a:t>
            </a:r>
            <a:r>
              <a:rPr lang="en-US" sz="2800" dirty="0" smtClean="0"/>
              <a:t> </a:t>
            </a:r>
            <a:r>
              <a:rPr lang="en-US" sz="2800" dirty="0"/>
              <a:t>yang </a:t>
            </a:r>
            <a:r>
              <a:rPr lang="en-US" sz="2800" dirty="0" err="1"/>
              <a:t>menyangkut</a:t>
            </a:r>
            <a:r>
              <a:rPr lang="en-US" sz="2800" dirty="0"/>
              <a:t> </a:t>
            </a:r>
            <a:r>
              <a:rPr lang="en-US" sz="2800" dirty="0" err="1"/>
              <a:t>karier</a:t>
            </a:r>
            <a:endParaRPr lang="en-US" sz="2800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effectLst/>
              </a:rPr>
              <a:t>Pembangkit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Stres</a:t>
            </a:r>
            <a:r>
              <a:rPr lang="en-US" sz="2800" dirty="0">
                <a:effectLst/>
              </a:rPr>
              <a:t> (Stressors)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994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 fontScale="85000" lnSpcReduction="20000"/>
          </a:bodyPr>
          <a:lstStyle/>
          <a:p>
            <a:pPr marL="393192" lvl="1" indent="0">
              <a:buNone/>
            </a:pPr>
            <a:r>
              <a:rPr lang="en-US" sz="3300" dirty="0" smtClean="0"/>
              <a:t>4. </a:t>
            </a:r>
            <a:r>
              <a:rPr lang="en-US" sz="3300" i="1" dirty="0" err="1"/>
              <a:t>Hubungan</a:t>
            </a:r>
            <a:r>
              <a:rPr lang="en-US" sz="3300" i="1" dirty="0"/>
              <a:t> </a:t>
            </a:r>
            <a:r>
              <a:rPr lang="en-US" sz="3300" i="1" dirty="0" err="1"/>
              <a:t>dalam</a:t>
            </a:r>
            <a:r>
              <a:rPr lang="en-US" sz="3300" i="1" dirty="0"/>
              <a:t> </a:t>
            </a:r>
            <a:r>
              <a:rPr lang="en-US" sz="3300" i="1" dirty="0" err="1"/>
              <a:t>pekerjaan</a:t>
            </a:r>
            <a:endParaRPr lang="en-US" sz="3300" dirty="0"/>
          </a:p>
          <a:p>
            <a:pPr marL="109728" indent="0">
              <a:buNone/>
            </a:pPr>
            <a:endParaRPr lang="en-US" sz="3300" i="1" dirty="0"/>
          </a:p>
          <a:p>
            <a:pPr marL="109728" indent="0">
              <a:buNone/>
            </a:pPr>
            <a:r>
              <a:rPr lang="en-US" sz="2800" dirty="0" err="1" smtClean="0"/>
              <a:t>Hubungan</a:t>
            </a:r>
            <a:r>
              <a:rPr lang="en-US" sz="2800" dirty="0" smtClean="0"/>
              <a:t> </a:t>
            </a:r>
            <a:r>
              <a:rPr lang="en-US" sz="2800" dirty="0" err="1"/>
              <a:t>kerja</a:t>
            </a:r>
            <a:r>
              <a:rPr lang="en-US" sz="2800" dirty="0"/>
              <a:t> yang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baik</a:t>
            </a:r>
            <a:r>
              <a:rPr lang="en-US" sz="2800" dirty="0"/>
              <a:t> </a:t>
            </a:r>
            <a:r>
              <a:rPr lang="en-US" sz="2800" dirty="0" err="1"/>
              <a:t>terungkap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gejala-gejala</a:t>
            </a:r>
            <a:r>
              <a:rPr lang="en-US" sz="2800" dirty="0"/>
              <a:t> </a:t>
            </a:r>
            <a:r>
              <a:rPr lang="en-US" sz="2800" dirty="0" err="1"/>
              <a:t>adanya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percayaan</a:t>
            </a:r>
            <a:r>
              <a:rPr lang="en-US" sz="2800" dirty="0"/>
              <a:t> yang </a:t>
            </a:r>
            <a:r>
              <a:rPr lang="en-US" sz="2800" dirty="0" err="1"/>
              <a:t>rendah</a:t>
            </a:r>
            <a:r>
              <a:rPr lang="en-US" sz="2800" dirty="0"/>
              <a:t>, </a:t>
            </a:r>
            <a:r>
              <a:rPr lang="en-US" sz="2800" dirty="0" err="1"/>
              <a:t>taraf</a:t>
            </a:r>
            <a:r>
              <a:rPr lang="en-US" sz="2800" dirty="0"/>
              <a:t> </a:t>
            </a:r>
            <a:r>
              <a:rPr lang="en-US" sz="2800" dirty="0" err="1"/>
              <a:t>pemberian</a:t>
            </a:r>
            <a:r>
              <a:rPr lang="en-US" sz="2800" dirty="0"/>
              <a:t> </a:t>
            </a:r>
            <a:r>
              <a:rPr lang="en-US" sz="2800" i="1" dirty="0"/>
              <a:t>support</a:t>
            </a:r>
            <a:r>
              <a:rPr lang="en-US" sz="2800" dirty="0"/>
              <a:t> yang </a:t>
            </a:r>
            <a:r>
              <a:rPr lang="en-US" sz="2800" dirty="0" err="1"/>
              <a:t>rendah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minat</a:t>
            </a:r>
            <a:r>
              <a:rPr lang="en-US" sz="2800" dirty="0"/>
              <a:t> yang </a:t>
            </a:r>
            <a:r>
              <a:rPr lang="en-US" sz="2800" dirty="0" err="1"/>
              <a:t>rendah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pemecahan</a:t>
            </a:r>
            <a:r>
              <a:rPr lang="en-US" sz="2800" dirty="0"/>
              <a:t> </a:t>
            </a:r>
            <a:r>
              <a:rPr lang="en-US" sz="2800" dirty="0" err="1"/>
              <a:t>masalah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organisasi</a:t>
            </a:r>
            <a:r>
              <a:rPr lang="en-US" sz="2800" dirty="0"/>
              <a:t>. </a:t>
            </a:r>
            <a:r>
              <a:rPr lang="en-US" sz="2800" dirty="0" err="1" smtClean="0"/>
              <a:t>Ketidakpercayaan</a:t>
            </a:r>
            <a:r>
              <a:rPr lang="en-US" sz="2800" dirty="0" smtClean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positif</a:t>
            </a:r>
            <a:r>
              <a:rPr lang="en-US" sz="2800" dirty="0"/>
              <a:t> </a:t>
            </a:r>
            <a:r>
              <a:rPr lang="en-US" sz="2800" dirty="0" err="1"/>
              <a:t>berhubungan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ketaksaan</a:t>
            </a:r>
            <a:r>
              <a:rPr lang="en-US" sz="2800" dirty="0"/>
              <a:t> </a:t>
            </a:r>
            <a:r>
              <a:rPr lang="en-US" sz="2800" dirty="0" err="1"/>
              <a:t>peran</a:t>
            </a:r>
            <a:r>
              <a:rPr lang="en-US" sz="2800" dirty="0"/>
              <a:t> yang </a:t>
            </a:r>
            <a:r>
              <a:rPr lang="en-US" sz="2800" dirty="0" err="1"/>
              <a:t>tinggi</a:t>
            </a:r>
            <a:r>
              <a:rPr lang="en-US" sz="2800" dirty="0"/>
              <a:t>, yang </a:t>
            </a:r>
            <a:r>
              <a:rPr lang="en-US" sz="2800" dirty="0" err="1"/>
              <a:t>mengarah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komunikasi</a:t>
            </a:r>
            <a:r>
              <a:rPr lang="en-US" sz="2800" dirty="0"/>
              <a:t> </a:t>
            </a:r>
            <a:r>
              <a:rPr lang="en-US" sz="2800" dirty="0" err="1"/>
              <a:t>antar</a:t>
            </a:r>
            <a:r>
              <a:rPr lang="en-US" sz="2800" dirty="0"/>
              <a:t> </a:t>
            </a:r>
            <a:r>
              <a:rPr lang="en-US" sz="2800" dirty="0" err="1"/>
              <a:t>pribadi</a:t>
            </a:r>
            <a:r>
              <a:rPr lang="en-US" sz="2800" dirty="0"/>
              <a:t> yang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sesuai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</a:t>
            </a:r>
            <a:r>
              <a:rPr lang="en-US" sz="2800" dirty="0" err="1"/>
              <a:t>para</a:t>
            </a:r>
            <a:r>
              <a:rPr lang="en-US" sz="2800" dirty="0"/>
              <a:t> </a:t>
            </a:r>
            <a:r>
              <a:rPr lang="en-US" sz="2800" dirty="0" err="1"/>
              <a:t>tenaga</a:t>
            </a:r>
            <a:r>
              <a:rPr lang="en-US" sz="2800" dirty="0"/>
              <a:t> </a:t>
            </a:r>
            <a:r>
              <a:rPr lang="en-US" sz="2800" dirty="0" err="1"/>
              <a:t>kerja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ketegangan</a:t>
            </a:r>
            <a:r>
              <a:rPr lang="en-US" sz="2800" dirty="0"/>
              <a:t> </a:t>
            </a:r>
            <a:r>
              <a:rPr lang="en-US" sz="2800" dirty="0" err="1"/>
              <a:t>psikologikal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kepuasan</a:t>
            </a:r>
            <a:r>
              <a:rPr lang="en-US" sz="2800" dirty="0"/>
              <a:t> </a:t>
            </a:r>
            <a:r>
              <a:rPr lang="en-US" sz="2800" dirty="0" err="1"/>
              <a:t>pekerjaan</a:t>
            </a:r>
            <a:r>
              <a:rPr lang="en-US" sz="2800" dirty="0"/>
              <a:t> yang </a:t>
            </a:r>
            <a:r>
              <a:rPr lang="en-US" sz="2800" dirty="0" err="1"/>
              <a:t>rendah</a:t>
            </a:r>
            <a:r>
              <a:rPr lang="en-US" sz="2800" dirty="0"/>
              <a:t>, </a:t>
            </a:r>
            <a:r>
              <a:rPr lang="en-US" sz="2800" dirty="0" err="1"/>
              <a:t>penurunan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kondisi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rasa </a:t>
            </a:r>
            <a:r>
              <a:rPr lang="en-US" sz="2800" dirty="0" err="1"/>
              <a:t>diancam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atasan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rekan-rekan</a:t>
            </a:r>
            <a:r>
              <a:rPr lang="en-US" sz="2800" dirty="0"/>
              <a:t> </a:t>
            </a:r>
            <a:r>
              <a:rPr lang="en-US" sz="2800" dirty="0" err="1"/>
              <a:t>kerjanya</a:t>
            </a:r>
            <a:r>
              <a:rPr lang="en-US" sz="2800" dirty="0"/>
              <a:t> (Kahn, </a:t>
            </a:r>
            <a:r>
              <a:rPr lang="en-US" sz="2800" dirty="0" err="1"/>
              <a:t>dkk</a:t>
            </a:r>
            <a:r>
              <a:rPr lang="en-US" sz="2800" dirty="0"/>
              <a:t>, 1964).</a:t>
            </a:r>
          </a:p>
          <a:p>
            <a:r>
              <a:rPr lang="en-US" sz="2800" dirty="0"/>
              <a:t> 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effectLst/>
              </a:rPr>
              <a:t>Pembangkit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Stres</a:t>
            </a:r>
            <a:r>
              <a:rPr lang="en-US" sz="3200" dirty="0">
                <a:effectLst/>
              </a:rPr>
              <a:t> (Stressors)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92624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3192" lvl="1" indent="0">
              <a:buNone/>
            </a:pPr>
            <a:r>
              <a:rPr lang="en-US" sz="2400" i="1" dirty="0" smtClean="0"/>
              <a:t>5</a:t>
            </a:r>
            <a:r>
              <a:rPr lang="en-US" sz="3200" i="1" dirty="0" smtClean="0"/>
              <a:t>. </a:t>
            </a:r>
            <a:r>
              <a:rPr lang="en-US" sz="3200" i="1" dirty="0" err="1" smtClean="0"/>
              <a:t>Struktur</a:t>
            </a:r>
            <a:r>
              <a:rPr lang="en-US" sz="3200" i="1" dirty="0" smtClean="0"/>
              <a:t> </a:t>
            </a:r>
            <a:r>
              <a:rPr lang="en-US" sz="3200" i="1" dirty="0" err="1"/>
              <a:t>dan</a:t>
            </a:r>
            <a:r>
              <a:rPr lang="en-US" sz="3200" i="1" dirty="0"/>
              <a:t> </a:t>
            </a:r>
            <a:r>
              <a:rPr lang="en-US" sz="3200" i="1" dirty="0" err="1"/>
              <a:t>iklim</a:t>
            </a:r>
            <a:r>
              <a:rPr lang="en-US" sz="3200" i="1" dirty="0"/>
              <a:t> </a:t>
            </a:r>
            <a:r>
              <a:rPr lang="en-US" sz="3200" i="1" dirty="0" err="1"/>
              <a:t>organisasi</a:t>
            </a:r>
            <a:endParaRPr lang="en-US" sz="3200" dirty="0"/>
          </a:p>
          <a:p>
            <a:pPr marL="109728" indent="0">
              <a:buNone/>
            </a:pPr>
            <a:endParaRPr lang="en-US" sz="2800" dirty="0"/>
          </a:p>
          <a:p>
            <a:pPr marL="109728" indent="0">
              <a:buNone/>
            </a:pPr>
            <a:r>
              <a:rPr lang="en-US" sz="2800" dirty="0" err="1" smtClean="0"/>
              <a:t>Bagaimana</a:t>
            </a:r>
            <a:r>
              <a:rPr lang="en-US" sz="2800" dirty="0" smtClean="0"/>
              <a:t> </a:t>
            </a:r>
            <a:r>
              <a:rPr lang="en-US" sz="2800" dirty="0" err="1"/>
              <a:t>para</a:t>
            </a:r>
            <a:r>
              <a:rPr lang="en-US" sz="2800" dirty="0"/>
              <a:t> </a:t>
            </a:r>
            <a:r>
              <a:rPr lang="en-US" sz="2800" dirty="0" err="1"/>
              <a:t>tenaga</a:t>
            </a:r>
            <a:r>
              <a:rPr lang="en-US" sz="2800" dirty="0"/>
              <a:t> </a:t>
            </a:r>
            <a:r>
              <a:rPr lang="en-US" sz="2800" dirty="0" err="1"/>
              <a:t>kerja</a:t>
            </a:r>
            <a:r>
              <a:rPr lang="en-US" sz="2800" dirty="0"/>
              <a:t> </a:t>
            </a:r>
            <a:r>
              <a:rPr lang="en-US" sz="2800" dirty="0" err="1"/>
              <a:t>mempersepsikan</a:t>
            </a:r>
            <a:r>
              <a:rPr lang="en-US" sz="2800" dirty="0"/>
              <a:t> </a:t>
            </a:r>
            <a:r>
              <a:rPr lang="en-US" sz="2800" dirty="0" err="1"/>
              <a:t>kebudayaan</a:t>
            </a:r>
            <a:r>
              <a:rPr lang="en-US" sz="2800" dirty="0"/>
              <a:t>, </a:t>
            </a:r>
            <a:r>
              <a:rPr lang="en-US" sz="2800" dirty="0" err="1"/>
              <a:t>kebiasaan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iklim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organisasi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penting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memahami</a:t>
            </a:r>
            <a:r>
              <a:rPr lang="en-US" sz="2800" dirty="0"/>
              <a:t> </a:t>
            </a:r>
            <a:r>
              <a:rPr lang="en-US" sz="2800" dirty="0" err="1"/>
              <a:t>sumber</a:t>
            </a:r>
            <a:r>
              <a:rPr lang="en-US" sz="2800" dirty="0"/>
              <a:t>–</a:t>
            </a:r>
            <a:r>
              <a:rPr lang="en-US" sz="2800" dirty="0" err="1"/>
              <a:t>sumber</a:t>
            </a:r>
            <a:r>
              <a:rPr lang="en-US" sz="2800" dirty="0"/>
              <a:t> </a:t>
            </a:r>
            <a:r>
              <a:rPr lang="en-US" sz="2800" dirty="0" err="1"/>
              <a:t>stres</a:t>
            </a:r>
            <a:r>
              <a:rPr lang="en-US" sz="2800" dirty="0"/>
              <a:t> </a:t>
            </a:r>
            <a:r>
              <a:rPr lang="en-US" sz="2800" dirty="0" err="1"/>
              <a:t>poten</a:t>
            </a:r>
            <a:r>
              <a:rPr lang="en-US" sz="2800" dirty="0"/>
              <a:t> </a:t>
            </a:r>
            <a:r>
              <a:rPr lang="en-US" sz="2800" dirty="0" err="1"/>
              <a:t>sial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hasil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beradanya</a:t>
            </a:r>
            <a:r>
              <a:rPr lang="en-US" sz="2800" dirty="0"/>
              <a:t> </a:t>
            </a:r>
            <a:r>
              <a:rPr lang="en-US" sz="2800" dirty="0" err="1"/>
              <a:t>mereka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organisasi</a:t>
            </a:r>
            <a:r>
              <a:rPr lang="en-US" sz="2800" dirty="0"/>
              <a:t> : </a:t>
            </a:r>
            <a:r>
              <a:rPr lang="en-US" sz="2800" dirty="0" err="1"/>
              <a:t>kepuasan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ketidak</a:t>
            </a:r>
            <a:r>
              <a:rPr lang="en-US" sz="2800" dirty="0"/>
              <a:t> </a:t>
            </a:r>
            <a:r>
              <a:rPr lang="en-US" sz="2800" dirty="0" err="1"/>
              <a:t>puasan</a:t>
            </a:r>
            <a:r>
              <a:rPr lang="en-US" sz="2800" dirty="0"/>
              <a:t> </a:t>
            </a:r>
            <a:r>
              <a:rPr lang="en-US" sz="2800" dirty="0" err="1"/>
              <a:t>kerja</a:t>
            </a:r>
            <a:r>
              <a:rPr lang="en-US" sz="2800" dirty="0"/>
              <a:t> </a:t>
            </a:r>
            <a:r>
              <a:rPr lang="en-US" sz="2800" dirty="0" err="1"/>
              <a:t>berkaitan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penilaian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struktur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iklim</a:t>
            </a:r>
            <a:r>
              <a:rPr lang="en-US" sz="2800" dirty="0"/>
              <a:t> </a:t>
            </a:r>
            <a:r>
              <a:rPr lang="en-US" sz="2800" dirty="0" err="1"/>
              <a:t>organiasasi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735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93192" lvl="1" indent="0">
              <a:buNone/>
            </a:pPr>
            <a:r>
              <a:rPr lang="en-US" sz="2400" i="1" dirty="0"/>
              <a:t>6</a:t>
            </a:r>
            <a:r>
              <a:rPr lang="en-US" sz="2400" i="1" dirty="0" smtClean="0"/>
              <a:t>. </a:t>
            </a:r>
            <a:r>
              <a:rPr lang="en-US" sz="2400" i="1" dirty="0" err="1" smtClean="0"/>
              <a:t>Tuntutan</a:t>
            </a:r>
            <a:r>
              <a:rPr lang="en-US" sz="2400" i="1" dirty="0" smtClean="0"/>
              <a:t> </a:t>
            </a:r>
            <a:r>
              <a:rPr lang="en-US" sz="2400" i="1" dirty="0" err="1"/>
              <a:t>dari</a:t>
            </a:r>
            <a:r>
              <a:rPr lang="en-US" sz="2400" i="1" dirty="0"/>
              <a:t> </a:t>
            </a:r>
            <a:r>
              <a:rPr lang="en-US" sz="2400" i="1" dirty="0" err="1"/>
              <a:t>luar</a:t>
            </a:r>
            <a:r>
              <a:rPr lang="en-US" sz="2400" i="1" dirty="0"/>
              <a:t> </a:t>
            </a:r>
            <a:r>
              <a:rPr lang="en-US" sz="2400" i="1" dirty="0" err="1"/>
              <a:t>organisasi</a:t>
            </a:r>
            <a:r>
              <a:rPr lang="en-US" sz="2400" i="1" dirty="0"/>
              <a:t>/</a:t>
            </a:r>
            <a:r>
              <a:rPr lang="en-US" sz="2400" i="1" dirty="0" err="1"/>
              <a:t>pekerja</a:t>
            </a:r>
            <a:r>
              <a:rPr lang="en-US" sz="2400" i="1" dirty="0"/>
              <a:t> </a:t>
            </a:r>
            <a:r>
              <a:rPr lang="en-US" sz="2400" i="1" dirty="0" smtClean="0"/>
              <a:t>an</a:t>
            </a:r>
          </a:p>
          <a:p>
            <a:pPr marL="393192" lvl="1" indent="0">
              <a:buNone/>
            </a:pPr>
            <a:endParaRPr lang="en-US" sz="2400" dirty="0"/>
          </a:p>
          <a:p>
            <a:r>
              <a:rPr lang="en-US" sz="2800" dirty="0" err="1"/>
              <a:t>Kategori</a:t>
            </a:r>
            <a:r>
              <a:rPr lang="en-US" sz="2800" dirty="0"/>
              <a:t> </a:t>
            </a:r>
            <a:r>
              <a:rPr lang="en-US" sz="2800" dirty="0" err="1"/>
              <a:t>pembangkit-stres</a:t>
            </a:r>
            <a:r>
              <a:rPr lang="en-US" sz="2800" dirty="0"/>
              <a:t> </a:t>
            </a:r>
            <a:r>
              <a:rPr lang="en-US" sz="2800" dirty="0" err="1"/>
              <a:t>potensial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mencakup</a:t>
            </a:r>
            <a:r>
              <a:rPr lang="en-US" sz="2800" dirty="0"/>
              <a:t> </a:t>
            </a:r>
            <a:r>
              <a:rPr lang="en-US" sz="2800" dirty="0" err="1"/>
              <a:t>segala</a:t>
            </a:r>
            <a:r>
              <a:rPr lang="en-US" sz="2800" dirty="0"/>
              <a:t> </a:t>
            </a:r>
            <a:r>
              <a:rPr lang="en-US" sz="2800" dirty="0" err="1"/>
              <a:t>unsur</a:t>
            </a:r>
            <a:r>
              <a:rPr lang="en-US" sz="2800" dirty="0"/>
              <a:t> </a:t>
            </a:r>
            <a:r>
              <a:rPr lang="en-US" sz="2800" dirty="0" err="1"/>
              <a:t>kehidupan</a:t>
            </a:r>
            <a:r>
              <a:rPr lang="en-US" sz="2800" dirty="0"/>
              <a:t> se orang yang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berinteraksi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peristiwa</a:t>
            </a:r>
            <a:r>
              <a:rPr lang="en-US" sz="2800" dirty="0"/>
              <a:t> – </a:t>
            </a:r>
            <a:r>
              <a:rPr lang="en-US" sz="2800" dirty="0" err="1"/>
              <a:t>peristiwa</a:t>
            </a:r>
            <a:r>
              <a:rPr lang="en-US" sz="2800" dirty="0"/>
              <a:t> </a:t>
            </a:r>
            <a:r>
              <a:rPr lang="en-US" sz="2800" dirty="0" err="1"/>
              <a:t>kehidupan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kerja</a:t>
            </a:r>
            <a:r>
              <a:rPr lang="en-US" sz="2800" dirty="0"/>
              <a:t> </a:t>
            </a:r>
            <a:r>
              <a:rPr lang="en-US" sz="2800" dirty="0" err="1"/>
              <a:t>didalam</a:t>
            </a:r>
            <a:r>
              <a:rPr lang="en-US" sz="2800" dirty="0"/>
              <a:t>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organisasi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demikian</a:t>
            </a:r>
            <a:r>
              <a:rPr lang="en-US" sz="2800" dirty="0"/>
              <a:t> member </a:t>
            </a:r>
            <a:r>
              <a:rPr lang="en-US" sz="2800" dirty="0" err="1"/>
              <a:t>tekanan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individu</a:t>
            </a:r>
            <a:r>
              <a:rPr lang="en-US" sz="2800" dirty="0"/>
              <a:t>.</a:t>
            </a:r>
          </a:p>
          <a:p>
            <a:r>
              <a:rPr lang="en-US" sz="2800" dirty="0" err="1"/>
              <a:t>Isu-isu</a:t>
            </a:r>
            <a:r>
              <a:rPr lang="en-US" sz="2800" dirty="0"/>
              <a:t>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keluarga</a:t>
            </a:r>
            <a:r>
              <a:rPr lang="en-US" sz="2800" dirty="0"/>
              <a:t>, </a:t>
            </a:r>
            <a:r>
              <a:rPr lang="en-US" sz="2800" dirty="0" err="1"/>
              <a:t>krisis</a:t>
            </a:r>
            <a:r>
              <a:rPr lang="en-US" sz="2800" dirty="0"/>
              <a:t> </a:t>
            </a:r>
            <a:r>
              <a:rPr lang="en-US" sz="2800" dirty="0" err="1"/>
              <a:t>kehidupan</a:t>
            </a:r>
            <a:r>
              <a:rPr lang="en-US" sz="2800" dirty="0"/>
              <a:t>, </a:t>
            </a:r>
            <a:r>
              <a:rPr lang="en-US" sz="2800" dirty="0" err="1"/>
              <a:t>kesulitan</a:t>
            </a:r>
            <a:r>
              <a:rPr lang="en-US" sz="2800" dirty="0"/>
              <a:t> </a:t>
            </a:r>
            <a:r>
              <a:rPr lang="en-US" sz="2800" dirty="0" err="1"/>
              <a:t>keuangan</a:t>
            </a:r>
            <a:r>
              <a:rPr lang="en-US" sz="2800" dirty="0"/>
              <a:t>, </a:t>
            </a:r>
            <a:r>
              <a:rPr lang="en-US" sz="2800" dirty="0" err="1"/>
              <a:t>keyakin</a:t>
            </a:r>
            <a:r>
              <a:rPr lang="en-US" sz="2800" dirty="0"/>
              <a:t> an – </a:t>
            </a:r>
            <a:r>
              <a:rPr lang="en-US" sz="2800" dirty="0" err="1"/>
              <a:t>keyakinan</a:t>
            </a:r>
            <a:r>
              <a:rPr lang="en-US" sz="2800" dirty="0"/>
              <a:t> </a:t>
            </a:r>
            <a:r>
              <a:rPr lang="en-US" sz="2800" dirty="0" err="1"/>
              <a:t>pribadi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organisasi</a:t>
            </a:r>
            <a:r>
              <a:rPr lang="en-US" sz="2800" dirty="0"/>
              <a:t> yang </a:t>
            </a:r>
            <a:r>
              <a:rPr lang="en-US" sz="2800" dirty="0" err="1"/>
              <a:t>bertentangan</a:t>
            </a:r>
            <a:r>
              <a:rPr lang="en-US" sz="2800" dirty="0"/>
              <a:t>, </a:t>
            </a:r>
            <a:r>
              <a:rPr lang="en-US" sz="2800" dirty="0" err="1"/>
              <a:t>konflik</a:t>
            </a:r>
            <a:r>
              <a:rPr lang="en-US" sz="2800" dirty="0"/>
              <a:t>, </a:t>
            </a:r>
            <a:r>
              <a:rPr lang="en-US" sz="2800" dirty="0" err="1"/>
              <a:t>antara</a:t>
            </a:r>
            <a:r>
              <a:rPr lang="en-US" sz="2800" dirty="0"/>
              <a:t> </a:t>
            </a:r>
            <a:r>
              <a:rPr lang="en-US" sz="2800" dirty="0" err="1"/>
              <a:t>tun</a:t>
            </a:r>
            <a:r>
              <a:rPr lang="en-US" sz="2800" dirty="0"/>
              <a:t> </a:t>
            </a:r>
            <a:r>
              <a:rPr lang="en-US" sz="2800" dirty="0" err="1"/>
              <a:t>tutan</a:t>
            </a:r>
            <a:r>
              <a:rPr lang="en-US" sz="2800" dirty="0"/>
              <a:t> </a:t>
            </a:r>
            <a:r>
              <a:rPr lang="en-US" sz="2800" dirty="0" err="1"/>
              <a:t>keluarga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tuntutan</a:t>
            </a:r>
            <a:r>
              <a:rPr lang="en-US" sz="2800" dirty="0"/>
              <a:t> </a:t>
            </a:r>
            <a:r>
              <a:rPr lang="en-US" sz="2800" dirty="0" err="1"/>
              <a:t>perusahaan</a:t>
            </a:r>
            <a:r>
              <a:rPr lang="en-US" sz="2800" dirty="0"/>
              <a:t>, </a:t>
            </a:r>
            <a:r>
              <a:rPr lang="en-US" sz="2800" dirty="0" err="1"/>
              <a:t>semuanya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merupakan</a:t>
            </a:r>
            <a:r>
              <a:rPr lang="en-US" sz="2800" dirty="0"/>
              <a:t> </a:t>
            </a:r>
            <a:r>
              <a:rPr lang="en-US" sz="2800" dirty="0" err="1"/>
              <a:t>tekanan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individu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pekerjaannya</a:t>
            </a:r>
            <a:r>
              <a:rPr lang="en-US" sz="2800" dirty="0"/>
              <a:t>, se </a:t>
            </a:r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err="1"/>
              <a:t>halnya</a:t>
            </a:r>
            <a:r>
              <a:rPr lang="en-US" sz="2800" dirty="0"/>
              <a:t> </a:t>
            </a:r>
            <a:r>
              <a:rPr lang="en-US" sz="2800" dirty="0" err="1"/>
              <a:t>stres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</a:t>
            </a:r>
            <a:r>
              <a:rPr lang="en-US" sz="2800" dirty="0"/>
              <a:t> </a:t>
            </a:r>
            <a:r>
              <a:rPr lang="en-US" sz="2800" dirty="0" err="1"/>
              <a:t>kerjaan</a:t>
            </a:r>
            <a:r>
              <a:rPr lang="en-US" sz="2800" dirty="0"/>
              <a:t> </a:t>
            </a:r>
            <a:r>
              <a:rPr lang="en-US" sz="2800" dirty="0" err="1"/>
              <a:t>mempunyai</a:t>
            </a:r>
            <a:r>
              <a:rPr lang="en-US" sz="2800" dirty="0"/>
              <a:t> </a:t>
            </a:r>
            <a:r>
              <a:rPr lang="en-US" sz="2800" dirty="0" err="1"/>
              <a:t>dampak</a:t>
            </a:r>
            <a:r>
              <a:rPr lang="en-US" sz="2800" dirty="0"/>
              <a:t> yang </a:t>
            </a:r>
            <a:r>
              <a:rPr lang="en-US" sz="2800" dirty="0" err="1"/>
              <a:t>negatif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kehidupan</a:t>
            </a:r>
            <a:r>
              <a:rPr lang="en-US" sz="2800" dirty="0"/>
              <a:t> </a:t>
            </a:r>
            <a:r>
              <a:rPr lang="en-US" sz="2800" dirty="0" err="1"/>
              <a:t>keluarga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pribadi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456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93192" lvl="1" indent="0">
              <a:buNone/>
            </a:pPr>
            <a:r>
              <a:rPr lang="en-US" sz="2400" i="1" dirty="0" smtClean="0"/>
              <a:t>7</a:t>
            </a:r>
            <a:r>
              <a:rPr lang="en-US" sz="3000" i="1" dirty="0" smtClean="0"/>
              <a:t>. </a:t>
            </a:r>
            <a:r>
              <a:rPr lang="en-US" sz="3000" i="1" dirty="0" err="1" smtClean="0"/>
              <a:t>Ciri</a:t>
            </a:r>
            <a:r>
              <a:rPr lang="en-US" sz="3000" i="1" dirty="0" smtClean="0"/>
              <a:t> </a:t>
            </a:r>
            <a:r>
              <a:rPr lang="en-US" sz="3000" i="1" dirty="0"/>
              <a:t>– </a:t>
            </a:r>
            <a:r>
              <a:rPr lang="en-US" sz="3000" i="1" dirty="0" err="1"/>
              <a:t>ciri</a:t>
            </a:r>
            <a:r>
              <a:rPr lang="en-US" sz="3000" i="1" dirty="0"/>
              <a:t> </a:t>
            </a:r>
            <a:r>
              <a:rPr lang="en-US" sz="3000" i="1" dirty="0" err="1" smtClean="0"/>
              <a:t>individu</a:t>
            </a:r>
            <a:endParaRPr lang="en-US" sz="3000" i="1" dirty="0" smtClean="0"/>
          </a:p>
          <a:p>
            <a:pPr marL="393192" lvl="1" indent="0">
              <a:buNone/>
            </a:pPr>
            <a:endParaRPr lang="en-US" sz="3000" dirty="0"/>
          </a:p>
          <a:p>
            <a:r>
              <a:rPr lang="en-US" sz="2800" dirty="0" err="1"/>
              <a:t>Reakasi-reaksi</a:t>
            </a:r>
            <a:r>
              <a:rPr lang="en-US" sz="2800" dirty="0"/>
              <a:t> </a:t>
            </a:r>
            <a:r>
              <a:rPr lang="en-US" sz="2800" dirty="0" err="1"/>
              <a:t>psikologis</a:t>
            </a:r>
            <a:r>
              <a:rPr lang="en-US" sz="2800" dirty="0"/>
              <a:t>, </a:t>
            </a:r>
            <a:r>
              <a:rPr lang="en-US" sz="2800" dirty="0" err="1"/>
              <a:t>fisiologis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/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perilaku</a:t>
            </a:r>
            <a:r>
              <a:rPr lang="en-US" sz="2800" dirty="0"/>
              <a:t> </a:t>
            </a:r>
            <a:r>
              <a:rPr lang="en-US" sz="2800" dirty="0" err="1"/>
              <a:t>ter</a:t>
            </a:r>
            <a:r>
              <a:rPr lang="en-US" sz="2800" dirty="0"/>
              <a:t> </a:t>
            </a:r>
            <a:r>
              <a:rPr lang="en-US" sz="2800" dirty="0" err="1"/>
              <a:t>hadap</a:t>
            </a:r>
            <a:r>
              <a:rPr lang="en-US" sz="2800" dirty="0"/>
              <a:t> </a:t>
            </a:r>
            <a:r>
              <a:rPr lang="en-US" sz="2800" dirty="0" err="1"/>
              <a:t>stres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hasil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interaksi</a:t>
            </a:r>
            <a:r>
              <a:rPr lang="en-US" sz="2800" dirty="0"/>
              <a:t> </a:t>
            </a:r>
            <a:r>
              <a:rPr lang="en-US" sz="2800" dirty="0" err="1"/>
              <a:t>situasi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individunya</a:t>
            </a:r>
            <a:r>
              <a:rPr lang="en-US" sz="2800" dirty="0"/>
              <a:t>, </a:t>
            </a:r>
            <a:r>
              <a:rPr lang="en-US" sz="2800" dirty="0" err="1"/>
              <a:t>mencakup</a:t>
            </a:r>
            <a:r>
              <a:rPr lang="en-US" sz="2800" dirty="0"/>
              <a:t> </a:t>
            </a:r>
            <a:r>
              <a:rPr lang="en-US" sz="2800" dirty="0" err="1"/>
              <a:t>ciri-ciri</a:t>
            </a:r>
            <a:r>
              <a:rPr lang="en-US" sz="2800" dirty="0"/>
              <a:t> </a:t>
            </a:r>
            <a:r>
              <a:rPr lang="en-US" sz="2800" dirty="0" err="1"/>
              <a:t>kepribadian</a:t>
            </a:r>
            <a:r>
              <a:rPr lang="en-US" sz="2800" dirty="0"/>
              <a:t> yang </a:t>
            </a:r>
            <a:r>
              <a:rPr lang="en-US" sz="2800" dirty="0" err="1"/>
              <a:t>khusus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pola-pola</a:t>
            </a:r>
            <a:r>
              <a:rPr lang="en-US" sz="2800" dirty="0"/>
              <a:t> </a:t>
            </a:r>
            <a:r>
              <a:rPr lang="en-US" sz="2800" dirty="0" err="1"/>
              <a:t>perilaku</a:t>
            </a:r>
            <a:r>
              <a:rPr lang="en-US" sz="2800" dirty="0"/>
              <a:t> yang </a:t>
            </a:r>
            <a:r>
              <a:rPr lang="en-US" sz="2800" dirty="0" err="1"/>
              <a:t>didasarkan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sikap</a:t>
            </a:r>
            <a:r>
              <a:rPr lang="en-US" sz="2800" dirty="0"/>
              <a:t>, </a:t>
            </a:r>
            <a:r>
              <a:rPr lang="en-US" sz="2800" dirty="0" err="1"/>
              <a:t>kebutuhan</a:t>
            </a:r>
            <a:r>
              <a:rPr lang="en-US" sz="2800" dirty="0"/>
              <a:t>, </a:t>
            </a:r>
            <a:r>
              <a:rPr lang="en-US" sz="2800" dirty="0" err="1"/>
              <a:t>nilai-nilai</a:t>
            </a:r>
            <a:r>
              <a:rPr lang="en-US" sz="2800" dirty="0"/>
              <a:t>, </a:t>
            </a:r>
            <a:r>
              <a:rPr lang="en-US" sz="2800" dirty="0" err="1"/>
              <a:t>pe</a:t>
            </a:r>
            <a:r>
              <a:rPr lang="en-US" sz="2800" dirty="0"/>
              <a:t> </a:t>
            </a:r>
            <a:r>
              <a:rPr lang="en-US" sz="2800" dirty="0" err="1"/>
              <a:t>ngalaman</a:t>
            </a:r>
            <a:r>
              <a:rPr lang="en-US" sz="2800" dirty="0"/>
              <a:t> </a:t>
            </a:r>
            <a:r>
              <a:rPr lang="en-US" sz="2800" dirty="0" err="1"/>
              <a:t>lalu</a:t>
            </a:r>
            <a:r>
              <a:rPr lang="en-US" sz="2800" dirty="0"/>
              <a:t>, </a:t>
            </a:r>
            <a:r>
              <a:rPr lang="en-US" sz="2800" dirty="0" err="1"/>
              <a:t>keadaan</a:t>
            </a:r>
            <a:r>
              <a:rPr lang="en-US" sz="2800" dirty="0"/>
              <a:t> </a:t>
            </a:r>
            <a:r>
              <a:rPr lang="en-US" sz="2800" dirty="0" err="1"/>
              <a:t>kehidupan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kecakapan</a:t>
            </a:r>
            <a:r>
              <a:rPr lang="en-US" sz="2800" dirty="0"/>
              <a:t> (</a:t>
            </a:r>
            <a:r>
              <a:rPr lang="en-US" sz="2800" dirty="0" err="1"/>
              <a:t>antara</a:t>
            </a:r>
            <a:r>
              <a:rPr lang="en-US" sz="2800" dirty="0"/>
              <a:t> lain </a:t>
            </a:r>
            <a:r>
              <a:rPr lang="en-US" sz="2800" dirty="0" err="1"/>
              <a:t>intele</a:t>
            </a:r>
            <a:r>
              <a:rPr lang="en-US" sz="2800" dirty="0"/>
              <a:t> </a:t>
            </a:r>
            <a:r>
              <a:rPr lang="en-US" sz="2800" dirty="0" err="1"/>
              <a:t>gensi</a:t>
            </a:r>
            <a:r>
              <a:rPr lang="en-US" sz="2800" dirty="0"/>
              <a:t>, </a:t>
            </a:r>
            <a:r>
              <a:rPr lang="en-US" sz="2800" dirty="0" err="1"/>
              <a:t>pendidikan</a:t>
            </a:r>
            <a:r>
              <a:rPr lang="en-US" sz="2800" dirty="0"/>
              <a:t>, </a:t>
            </a:r>
            <a:r>
              <a:rPr lang="en-US" sz="2800" dirty="0" err="1"/>
              <a:t>pelatihan</a:t>
            </a:r>
            <a:r>
              <a:rPr lang="en-US" sz="2800" dirty="0"/>
              <a:t>, </a:t>
            </a:r>
            <a:r>
              <a:rPr lang="en-US" sz="2800" dirty="0" err="1"/>
              <a:t>peme</a:t>
            </a:r>
            <a:r>
              <a:rPr lang="en-US" sz="2800" dirty="0"/>
              <a:t> </a:t>
            </a:r>
            <a:r>
              <a:rPr lang="en-US" sz="2800" dirty="0" err="1"/>
              <a:t>lajaran</a:t>
            </a:r>
            <a:r>
              <a:rPr lang="en-US" sz="2800" dirty="0"/>
              <a:t>).</a:t>
            </a:r>
            <a:r>
              <a:rPr lang="en-US" sz="2800" i="1" dirty="0"/>
              <a:t>	</a:t>
            </a:r>
            <a:r>
              <a:rPr lang="en-US" sz="2800" dirty="0"/>
              <a:t> </a:t>
            </a:r>
          </a:p>
          <a:p>
            <a:r>
              <a:rPr lang="en-US" sz="2800" dirty="0"/>
              <a:t> </a:t>
            </a:r>
          </a:p>
          <a:p>
            <a:r>
              <a:rPr lang="en-US" sz="2800" b="1" dirty="0"/>
              <a:t/>
            </a:r>
            <a:br>
              <a:rPr lang="en-US" sz="2800" b="1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984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memanajemeni</a:t>
            </a:r>
            <a:r>
              <a:rPr lang="en-US" dirty="0"/>
              <a:t> </a:t>
            </a:r>
            <a:r>
              <a:rPr lang="en-US" dirty="0" err="1"/>
              <a:t>stres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diusahakan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:</a:t>
            </a:r>
          </a:p>
          <a:p>
            <a:pPr marL="109728" lvl="0" indent="0">
              <a:buNone/>
            </a:pPr>
            <a:r>
              <a:rPr lang="en-US" dirty="0" smtClean="0"/>
              <a:t>a.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/>
              <a:t>faktor-faktor</a:t>
            </a:r>
            <a:r>
              <a:rPr lang="en-US" dirty="0"/>
              <a:t> di </a:t>
            </a:r>
            <a:r>
              <a:rPr lang="en-US" dirty="0" err="1"/>
              <a:t>lingkungan</a:t>
            </a:r>
            <a:r>
              <a:rPr lang="en-US" dirty="0"/>
              <a:t> agar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pembangkit</a:t>
            </a:r>
            <a:r>
              <a:rPr lang="en-US" dirty="0"/>
              <a:t> </a:t>
            </a:r>
            <a:r>
              <a:rPr lang="en-US" dirty="0" err="1"/>
              <a:t>stres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</a:p>
          <a:p>
            <a:pPr marL="109728" lvl="0" indent="0">
              <a:buNone/>
            </a:pPr>
            <a:r>
              <a:rPr lang="en-US" dirty="0" smtClean="0"/>
              <a:t>b.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/>
              <a:t>faktor-faktor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agar :</a:t>
            </a:r>
          </a:p>
          <a:p>
            <a:pPr marL="109728" lvl="0" indent="0">
              <a:buNone/>
            </a:pPr>
            <a:r>
              <a:rPr lang="en-US" dirty="0" smtClean="0"/>
              <a:t>    1. </a:t>
            </a:r>
            <a:r>
              <a:rPr lang="en-US" dirty="0" err="1" smtClean="0"/>
              <a:t>Ambang</a:t>
            </a:r>
            <a:r>
              <a:rPr lang="en-US" dirty="0" smtClean="0"/>
              <a:t> </a:t>
            </a:r>
            <a:r>
              <a:rPr lang="en-US" dirty="0" err="1"/>
              <a:t>stres</a:t>
            </a:r>
            <a:r>
              <a:rPr lang="en-US" dirty="0"/>
              <a:t> </a:t>
            </a:r>
            <a:r>
              <a:rPr lang="en-US" dirty="0" err="1"/>
              <a:t>meningkat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  <a:endParaRPr lang="en-US" dirty="0" smtClean="0"/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merasakan</a:t>
            </a:r>
            <a:r>
              <a:rPr lang="en-US" dirty="0" smtClean="0"/>
              <a:t> </a:t>
            </a:r>
            <a:r>
              <a:rPr lang="en-US" dirty="0" err="1"/>
              <a:t>situasi</a:t>
            </a:r>
            <a:r>
              <a:rPr lang="en-US" dirty="0"/>
              <a:t> yang </a:t>
            </a:r>
            <a:r>
              <a:rPr lang="en-US" dirty="0" err="1"/>
              <a:t>dihadapi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       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stres</a:t>
            </a:r>
            <a:r>
              <a:rPr lang="en-US" dirty="0"/>
              <a:t>;</a:t>
            </a:r>
          </a:p>
          <a:p>
            <a:pPr marL="109728" lvl="0" indent="0">
              <a:buNone/>
            </a:pPr>
            <a:endParaRPr lang="en-US" dirty="0"/>
          </a:p>
          <a:p>
            <a:pPr marL="109728" lvl="0" indent="0">
              <a:buNone/>
            </a:pPr>
            <a:r>
              <a:rPr lang="en-US" dirty="0" smtClean="0"/>
              <a:t>    2. </a:t>
            </a:r>
            <a:r>
              <a:rPr lang="en-US" dirty="0" err="1" smtClean="0"/>
              <a:t>Toleransi</a:t>
            </a:r>
            <a:r>
              <a:rPr lang="en-US" dirty="0" smtClean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stres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, </a:t>
            </a:r>
            <a:r>
              <a:rPr lang="en-US" dirty="0" err="1" smtClean="0"/>
              <a:t>dapat</a:t>
            </a:r>
            <a:endParaRPr lang="en-US" dirty="0" smtClean="0"/>
          </a:p>
          <a:p>
            <a:pPr marL="109728" lvl="0" indent="0">
              <a:buNone/>
            </a:pPr>
            <a:r>
              <a:rPr lang="en-US" dirty="0" smtClean="0"/>
              <a:t>        </a:t>
            </a:r>
            <a:r>
              <a:rPr lang="en-US" dirty="0"/>
              <a:t>lama </a:t>
            </a:r>
            <a:r>
              <a:rPr lang="en-US" dirty="0" err="1"/>
              <a:t>bertahan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yang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stres</a:t>
            </a:r>
            <a:r>
              <a:rPr lang="en-US" dirty="0"/>
              <a:t>, </a:t>
            </a:r>
            <a:endParaRPr lang="en-US" dirty="0" smtClean="0"/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yang </a:t>
            </a:r>
            <a:r>
              <a:rPr lang="en-US" dirty="0" err="1"/>
              <a:t>merusak</a:t>
            </a:r>
            <a:r>
              <a:rPr lang="en-US" dirty="0"/>
              <a:t> </a:t>
            </a:r>
            <a:endParaRPr lang="en-US" dirty="0" smtClean="0"/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/>
              <a:t>stres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.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 smtClean="0"/>
              <a:t>mempertahankan</a:t>
            </a:r>
            <a:endParaRPr lang="en-US" dirty="0" smtClean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nya</a:t>
            </a:r>
            <a:r>
              <a:rPr lang="en-US" dirty="0"/>
              <a:t>.</a:t>
            </a:r>
          </a:p>
          <a:p>
            <a:pPr marL="109728" lv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072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err="1">
                <a:effectLst/>
              </a:rPr>
              <a:t>Memanajemeni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Stres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042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 smtClean="0">
                <a:solidFill>
                  <a:srgbClr val="FF0000"/>
                </a:solidFill>
                <a:latin typeface="Berlin Sans FB" pitchFamily="34" charset="0"/>
                <a:cs typeface="Arial" charset="0"/>
              </a:rPr>
              <a:t>KEMAMPUAN AKHIR YANG DIHARAPKAN</a:t>
            </a: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471487" y="2060848"/>
            <a:ext cx="8229600" cy="1544960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  <a:defRPr/>
            </a:pPr>
            <a:r>
              <a:rPr lang="id-ID" sz="2400" dirty="0" smtClean="0">
                <a:latin typeface="Berlin Sans FB" pitchFamily="34" charset="0"/>
                <a:cs typeface="Arial" charset="0"/>
              </a:rPr>
              <a:t>	</a:t>
            </a:r>
            <a:r>
              <a:rPr lang="id-ID" sz="2800" dirty="0" smtClean="0">
                <a:latin typeface="Berlin Sans FB" pitchFamily="34" charset="0"/>
                <a:cs typeface="Arial" charset="0"/>
              </a:rPr>
              <a:t>Setelah mengikuti materi perkuliahan ini mahasiswa diharapkan mampu </a:t>
            </a:r>
            <a:r>
              <a:rPr lang="id-ID" sz="2800" dirty="0">
                <a:latin typeface="Berlin Sans FB" pitchFamily="34" charset="0"/>
                <a:cs typeface="Arial" charset="0"/>
              </a:rPr>
              <a:t> </a:t>
            </a:r>
            <a:r>
              <a:rPr lang="id-ID" sz="2800" dirty="0" smtClean="0">
                <a:latin typeface="Berlin Sans FB" pitchFamily="34" charset="0"/>
                <a:cs typeface="Arial" charset="0"/>
              </a:rPr>
              <a:t>memahami bagaimana kepemimpinan dalam perusahaan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813995"/>
          </a:xfrm>
        </p:spPr>
        <p:txBody>
          <a:bodyPr/>
          <a:lstStyle/>
          <a:p>
            <a:pPr marL="109728" indent="0">
              <a:buNone/>
            </a:pPr>
            <a:r>
              <a:rPr lang="en-US" dirty="0" err="1"/>
              <a:t>Menurut</a:t>
            </a:r>
            <a:r>
              <a:rPr lang="en-US" dirty="0"/>
              <a:t> Dr. Hans </a:t>
            </a:r>
            <a:r>
              <a:rPr lang="en-US" dirty="0" err="1"/>
              <a:t>Selye</a:t>
            </a:r>
            <a:r>
              <a:rPr lang="en-US" dirty="0"/>
              <a:t> : “</a:t>
            </a:r>
            <a:r>
              <a:rPr lang="en-US" dirty="0" err="1"/>
              <a:t>Stres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abstraksi</a:t>
            </a:r>
            <a:r>
              <a:rPr lang="en-US" dirty="0"/>
              <a:t>. Orang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pembangkit</a:t>
            </a:r>
            <a:r>
              <a:rPr lang="en-US" dirty="0"/>
              <a:t> stress (stressor).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pembangkit</a:t>
            </a:r>
            <a:r>
              <a:rPr lang="en-US" dirty="0"/>
              <a:t> </a:t>
            </a:r>
            <a:r>
              <a:rPr lang="en-US" dirty="0" err="1"/>
              <a:t>stres</a:t>
            </a:r>
            <a:r>
              <a:rPr lang="en-US" dirty="0"/>
              <a:t>”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Selye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, </a:t>
            </a:r>
            <a:r>
              <a:rPr lang="en-US" dirty="0" err="1"/>
              <a:t>berlebihan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menim</a:t>
            </a:r>
            <a:r>
              <a:rPr lang="en-US" dirty="0"/>
              <a:t> </a:t>
            </a:r>
            <a:r>
              <a:rPr lang="en-US" dirty="0" err="1"/>
              <a:t>bulkan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dinamakan</a:t>
            </a:r>
            <a:r>
              <a:rPr lang="en-US" dirty="0"/>
              <a:t> </a:t>
            </a:r>
            <a:r>
              <a:rPr lang="en-US" i="1" dirty="0"/>
              <a:t>diseases of adaptation</a:t>
            </a:r>
            <a:r>
              <a:rPr lang="en-US" dirty="0"/>
              <a:t> (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adaptasi</a:t>
            </a:r>
            <a:r>
              <a:rPr lang="en-US" dirty="0"/>
              <a:t>),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92088"/>
          </a:xfrm>
        </p:spPr>
        <p:txBody>
          <a:bodyPr/>
          <a:lstStyle/>
          <a:p>
            <a:pPr algn="ctr"/>
            <a:r>
              <a:rPr lang="en-US" dirty="0" err="1" smtClean="0"/>
              <a:t>Pengertian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555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Hubungan</a:t>
            </a:r>
            <a:r>
              <a:rPr lang="en-US" sz="2800" dirty="0" smtClean="0"/>
              <a:t> </a:t>
            </a:r>
            <a:r>
              <a:rPr lang="en-US" sz="2800" dirty="0" err="1" smtClean="0"/>
              <a:t>antara</a:t>
            </a:r>
            <a:r>
              <a:rPr lang="en-US" sz="2800" dirty="0" smtClean="0"/>
              <a:t> stress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unjuk</a:t>
            </a:r>
            <a:r>
              <a:rPr lang="en-US" sz="2800" dirty="0" smtClean="0"/>
              <a:t> </a:t>
            </a:r>
            <a:r>
              <a:rPr lang="en-US" sz="2800" dirty="0" err="1" smtClean="0"/>
              <a:t>kerja</a:t>
            </a:r>
            <a:r>
              <a:rPr lang="en-US" sz="2800" dirty="0" smtClean="0"/>
              <a:t> </a:t>
            </a:r>
            <a:r>
              <a:rPr lang="en-US" sz="2800" dirty="0" err="1" smtClean="0"/>
              <a:t>pekerjaan</a:t>
            </a:r>
            <a:endParaRPr lang="en-US" sz="2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62173"/>
            <a:ext cx="8280919" cy="52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6311969"/>
            <a:ext cx="8728048" cy="4572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7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Stres</a:t>
            </a:r>
            <a:r>
              <a:rPr lang="en-US" dirty="0"/>
              <a:t> yang </a:t>
            </a:r>
            <a:r>
              <a:rPr lang="en-US" dirty="0" err="1"/>
              <a:t>meningkat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unjuk</a:t>
            </a:r>
            <a:r>
              <a:rPr lang="en-US" dirty="0"/>
              <a:t> –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optimalnya</a:t>
            </a:r>
            <a:r>
              <a:rPr lang="en-US" dirty="0"/>
              <a:t> </a:t>
            </a:r>
            <a:r>
              <a:rPr lang="en-US" dirty="0" err="1"/>
              <a:t>merupa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stres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, yang </a:t>
            </a:r>
            <a:r>
              <a:rPr lang="en-US" dirty="0" err="1"/>
              <a:t>menyenangkan</a:t>
            </a:r>
            <a:r>
              <a:rPr lang="en-US" dirty="0"/>
              <a:t>, </a:t>
            </a:r>
            <a:r>
              <a:rPr lang="en-US" i="1" dirty="0"/>
              <a:t>eustress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Dekat</a:t>
            </a:r>
            <a:r>
              <a:rPr lang="en-US" dirty="0"/>
              <a:t>,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optimalnya</a:t>
            </a:r>
            <a:r>
              <a:rPr lang="en-US" dirty="0"/>
              <a:t>, </a:t>
            </a:r>
            <a:r>
              <a:rPr lang="en-US" dirty="0" err="1"/>
              <a:t>peristiwanya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i="1" dirty="0" err="1"/>
              <a:t>situasinya</a:t>
            </a:r>
            <a:r>
              <a:rPr lang="en-US" dirty="0"/>
              <a:t> </a:t>
            </a:r>
            <a:r>
              <a:rPr lang="en-US" dirty="0" err="1"/>
              <a:t>dialami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tantangan</a:t>
            </a:r>
            <a:r>
              <a:rPr lang="en-US" dirty="0"/>
              <a:t> yang </a:t>
            </a:r>
            <a:r>
              <a:rPr lang="en-US" dirty="0" err="1"/>
              <a:t>merang</a:t>
            </a:r>
            <a:r>
              <a:rPr lang="en-US" dirty="0"/>
              <a:t> sang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/>
              <a:t>Melewati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optimal </a:t>
            </a:r>
            <a:r>
              <a:rPr lang="en-US" dirty="0" err="1"/>
              <a:t>stres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i="1" dirty="0"/>
              <a:t>distress</a:t>
            </a:r>
            <a:r>
              <a:rPr lang="en-US" dirty="0"/>
              <a:t>, </a:t>
            </a:r>
            <a:r>
              <a:rPr lang="en-US" dirty="0" err="1"/>
              <a:t>peristiwanya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situasinya</a:t>
            </a:r>
            <a:r>
              <a:rPr lang="en-US" dirty="0"/>
              <a:t> di </a:t>
            </a:r>
            <a:r>
              <a:rPr lang="en-US" dirty="0" err="1"/>
              <a:t>alami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ancaman</a:t>
            </a:r>
            <a:r>
              <a:rPr lang="en-US" dirty="0"/>
              <a:t> yang </a:t>
            </a:r>
            <a:r>
              <a:rPr lang="en-US" dirty="0" err="1"/>
              <a:t>mencemas</a:t>
            </a:r>
            <a:r>
              <a:rPr lang="en-US" dirty="0"/>
              <a:t> </a:t>
            </a:r>
            <a:r>
              <a:rPr lang="en-US" dirty="0" err="1"/>
              <a:t>kan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8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0812007"/>
              </p:ext>
            </p:extLst>
          </p:nvPr>
        </p:nvGraphicFramePr>
        <p:xfrm>
          <a:off x="395536" y="1124725"/>
          <a:ext cx="8387934" cy="5394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9984"/>
                <a:gridCol w="6181365"/>
                <a:gridCol w="88658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No. 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 err="1">
                          <a:effectLst/>
                        </a:rPr>
                        <a:t>Peristiwa</a:t>
                      </a:r>
                      <a:r>
                        <a:rPr lang="en-US" sz="600" dirty="0">
                          <a:effectLst/>
                        </a:rPr>
                        <a:t> </a:t>
                      </a:r>
                      <a:r>
                        <a:rPr lang="en-US" sz="600" dirty="0" err="1">
                          <a:effectLst/>
                        </a:rPr>
                        <a:t>Kehidupan</a:t>
                      </a:r>
                      <a:endParaRPr lang="en-US" sz="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Nilai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 err="1">
                          <a:effectLst/>
                        </a:rPr>
                        <a:t>Kematian</a:t>
                      </a:r>
                      <a:r>
                        <a:rPr lang="en-US" sz="600" dirty="0">
                          <a:effectLst/>
                        </a:rPr>
                        <a:t> </a:t>
                      </a:r>
                      <a:r>
                        <a:rPr lang="en-US" sz="600" dirty="0" err="1">
                          <a:effectLst/>
                        </a:rPr>
                        <a:t>pasangan</a:t>
                      </a:r>
                      <a:r>
                        <a:rPr lang="en-US" sz="600" dirty="0">
                          <a:effectLst/>
                        </a:rPr>
                        <a:t> </a:t>
                      </a:r>
                      <a:r>
                        <a:rPr lang="en-US" sz="600" dirty="0" err="1">
                          <a:effectLst/>
                        </a:rPr>
                        <a:t>hidup</a:t>
                      </a:r>
                      <a:endParaRPr lang="en-US" sz="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100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 err="1">
                          <a:effectLst/>
                        </a:rPr>
                        <a:t>Bercerai</a:t>
                      </a:r>
                      <a:endParaRPr lang="en-US" sz="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73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Berpisah di dalam perkawinan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65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Dipenjara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63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Kematian anggota keluarga terdekat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63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Kecelakaan atau sakit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53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7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Menikah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50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Dipecat (Putus Hubungan Kerja)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47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Rujuk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45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Dipensiun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45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11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Perubahan kesehatan anggota keluarga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44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12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Hamil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40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13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Masalah seks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39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14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Memperoleh anggota keluarga baru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39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15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Penyesuaian usaha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39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16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Perubahan keuangan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38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17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Kematian seorang sahabat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37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18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Berganti bidang pekerjaan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36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19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Berselisih paham dengan pasangan hidup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35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Meminjam uang yang cukup banyak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31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21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Menyelesaikan hutang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30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22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Tanggung jawab pekerjaan yang berubah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29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23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Anak meninggalkan rumah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29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24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Kesulitan dengan mertua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29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25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Keberhasilan yang luar biasa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28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Pasangan hidup yang berhenti kerja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27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Mulai atau berakhirnya pendidikan normal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28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Keadaan kehidupan yang tiba-tiba berubah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25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29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Memperbaiki kebiasaan pribadi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24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30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Kesulitan dengan atasan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23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537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31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Perubahan keadaan dan waktu kerja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32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Pindah rumah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33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Pindah sekolah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34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Perubahan hiburan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19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35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Perubahan kegiatan ibadah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19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36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Perubahan sosial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18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37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Membuat utang kecil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17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38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Peubahan kebiasaan tidur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16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39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Peubahan di dalam jumlah pertemuan keluarga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15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40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Peubahan kebiasaan makan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15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41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Liburan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13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42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Hari Natal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12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108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43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Menyalahi hukum secara kecil-kecilan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11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</a:tr>
              <a:tr h="2026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Sumber:</a:t>
                      </a:r>
                      <a:endParaRPr lang="en-US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Holmes, T. H. &amp; R. H. </a:t>
                      </a:r>
                      <a:r>
                        <a:rPr lang="en-US" sz="600" dirty="0" err="1">
                          <a:effectLst/>
                        </a:rPr>
                        <a:t>Rahe</a:t>
                      </a:r>
                      <a:r>
                        <a:rPr lang="en-US" sz="600" dirty="0">
                          <a:effectLst/>
                        </a:rPr>
                        <a:t>, Journal of Psychosomatic Research, 11,1967, 213-218</a:t>
                      </a:r>
                      <a:endParaRPr lang="en-US" sz="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084" marR="32084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5576" y="620688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Skala</a:t>
            </a:r>
            <a:r>
              <a:rPr lang="en-US" b="1" dirty="0"/>
              <a:t> </a:t>
            </a:r>
            <a:r>
              <a:rPr lang="en-US" b="1" dirty="0" err="1"/>
              <a:t>Pengharkatan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Penyesuaian</a:t>
            </a:r>
            <a:r>
              <a:rPr lang="en-US" b="1" dirty="0"/>
              <a:t> </a:t>
            </a:r>
            <a:r>
              <a:rPr lang="en-US" b="1" dirty="0" err="1"/>
              <a:t>Kembali</a:t>
            </a:r>
            <a:r>
              <a:rPr lang="en-US" b="1" dirty="0"/>
              <a:t> </a:t>
            </a:r>
            <a:r>
              <a:rPr lang="en-US" b="1" dirty="0" err="1"/>
              <a:t>Sosial</a:t>
            </a:r>
            <a:r>
              <a:rPr lang="en-US" b="1" dirty="0"/>
              <a:t> (The -</a:t>
            </a:r>
            <a:endParaRPr lang="en-US" dirty="0"/>
          </a:p>
          <a:p>
            <a:r>
              <a:rPr lang="en-US" b="1" dirty="0"/>
              <a:t>		  Social </a:t>
            </a:r>
            <a:r>
              <a:rPr lang="en-US" b="1" dirty="0" err="1"/>
              <a:t>Readjusment</a:t>
            </a:r>
            <a:r>
              <a:rPr lang="en-US" b="1" dirty="0"/>
              <a:t> Rating Scale)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805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lvl="0" indent="0">
              <a:buNone/>
            </a:pPr>
            <a:r>
              <a:rPr lang="en-US" dirty="0" smtClean="0"/>
              <a:t>1.</a:t>
            </a:r>
            <a:r>
              <a:rPr lang="en-US" i="1" dirty="0"/>
              <a:t> </a:t>
            </a:r>
            <a:r>
              <a:rPr lang="en-US" i="1" dirty="0" err="1"/>
              <a:t>Tanda-tanda</a:t>
            </a:r>
            <a:r>
              <a:rPr lang="en-US" i="1" dirty="0"/>
              <a:t> </a:t>
            </a:r>
            <a:r>
              <a:rPr lang="en-US" i="1" dirty="0" err="1"/>
              <a:t>suasana</a:t>
            </a:r>
            <a:r>
              <a:rPr lang="en-US" i="1" dirty="0"/>
              <a:t> </a:t>
            </a:r>
            <a:r>
              <a:rPr lang="en-US" i="1" dirty="0" err="1"/>
              <a:t>hati</a:t>
            </a:r>
            <a:r>
              <a:rPr lang="en-US" i="1" dirty="0"/>
              <a:t> (mood)</a:t>
            </a:r>
            <a:r>
              <a:rPr lang="en-US" dirty="0"/>
              <a:t>: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i="1" dirty="0" smtClean="0"/>
              <a:t>overexcited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Cemas</a:t>
            </a:r>
            <a:endParaRPr lang="en-US" dirty="0"/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Merasa</a:t>
            </a:r>
            <a:r>
              <a:rPr lang="en-US" dirty="0" smtClean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 smtClean="0"/>
              <a:t>pasti</a:t>
            </a:r>
            <a:endParaRPr lang="en-US" dirty="0"/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Sulit</a:t>
            </a:r>
            <a:r>
              <a:rPr lang="en-US" dirty="0" smtClean="0"/>
              <a:t> </a:t>
            </a:r>
            <a:r>
              <a:rPr lang="en-US" dirty="0" err="1"/>
              <a:t>tidur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malam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(</a:t>
            </a:r>
            <a:r>
              <a:rPr lang="en-US" i="1" dirty="0" err="1"/>
              <a:t>somna</a:t>
            </a:r>
            <a:r>
              <a:rPr lang="en-US" i="1" dirty="0"/>
              <a:t> </a:t>
            </a:r>
            <a:r>
              <a:rPr lang="en-US" i="1" dirty="0" err="1" smtClean="0"/>
              <a:t>bulisme</a:t>
            </a:r>
            <a:r>
              <a:rPr lang="en-US" i="1" dirty="0" smtClean="0"/>
              <a:t>)</a:t>
            </a:r>
            <a:endParaRPr lang="en-US" dirty="0"/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bingung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lupa</a:t>
            </a:r>
            <a:endParaRPr lang="en-US" dirty="0"/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tidak-enak</a:t>
            </a:r>
            <a:r>
              <a:rPr lang="en-US" dirty="0"/>
              <a:t> (</a:t>
            </a:r>
            <a:r>
              <a:rPr lang="en-US" i="1" dirty="0" err="1"/>
              <a:t>uncom</a:t>
            </a:r>
            <a:r>
              <a:rPr lang="en-US" i="1" dirty="0"/>
              <a:t> </a:t>
            </a:r>
            <a:r>
              <a:rPr lang="en-US" i="1" dirty="0" err="1"/>
              <a:t>fortable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gelisah</a:t>
            </a:r>
            <a:r>
              <a:rPr lang="en-US" dirty="0"/>
              <a:t> (</a:t>
            </a:r>
            <a:r>
              <a:rPr lang="en-US" i="1" dirty="0"/>
              <a:t>ill at </a:t>
            </a:r>
            <a:r>
              <a:rPr lang="en-US" i="1" dirty="0" smtClean="0"/>
              <a:t>case</a:t>
            </a:r>
            <a:r>
              <a:rPr lang="en-US" dirty="0" smtClean="0"/>
              <a:t>)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/>
              <a:t>gugup</a:t>
            </a:r>
            <a:r>
              <a:rPr lang="en-US" dirty="0"/>
              <a:t> (</a:t>
            </a:r>
            <a:r>
              <a:rPr lang="en-US" i="1" dirty="0"/>
              <a:t>nervous</a:t>
            </a:r>
            <a:r>
              <a:rPr lang="en-US" dirty="0"/>
              <a:t>)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Tanda</a:t>
            </a:r>
            <a:r>
              <a:rPr lang="en-US" dirty="0">
                <a:effectLst/>
              </a:rPr>
              <a:t> – </a:t>
            </a:r>
            <a:r>
              <a:rPr lang="en-US" dirty="0" err="1">
                <a:effectLst/>
              </a:rPr>
              <a:t>tanda</a:t>
            </a:r>
            <a:r>
              <a:rPr lang="en-US" dirty="0">
                <a:effectLst/>
              </a:rPr>
              <a:t> </a:t>
            </a:r>
            <a:r>
              <a:rPr lang="en-US" i="1" dirty="0" smtClean="0">
                <a:effectLst/>
              </a:rPr>
              <a:t>distress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077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lvl="0" indent="0">
              <a:buNone/>
            </a:pPr>
            <a:r>
              <a:rPr lang="en-US" dirty="0" smtClean="0"/>
              <a:t>2. </a:t>
            </a:r>
            <a:r>
              <a:rPr lang="en-US" i="1" dirty="0" err="1"/>
              <a:t>Tanda-tanda</a:t>
            </a:r>
            <a:r>
              <a:rPr lang="en-US" i="1" dirty="0"/>
              <a:t> </a:t>
            </a:r>
            <a:r>
              <a:rPr lang="en-US" i="1" dirty="0" err="1"/>
              <a:t>otot</a:t>
            </a:r>
            <a:r>
              <a:rPr lang="en-US" i="1" dirty="0"/>
              <a:t> </a:t>
            </a:r>
            <a:r>
              <a:rPr lang="en-US" i="1" dirty="0" err="1"/>
              <a:t>kerangka</a:t>
            </a:r>
            <a:r>
              <a:rPr lang="en-US" i="1" dirty="0"/>
              <a:t> (</a:t>
            </a:r>
            <a:r>
              <a:rPr lang="en-US" i="1" dirty="0" err="1"/>
              <a:t>musculos</a:t>
            </a:r>
            <a:r>
              <a:rPr lang="en-US" i="1" dirty="0"/>
              <a:t> </a:t>
            </a:r>
            <a:r>
              <a:rPr lang="en-US" i="1" dirty="0" err="1"/>
              <a:t>keletal</a:t>
            </a:r>
            <a:r>
              <a:rPr lang="en-US" i="1" dirty="0"/>
              <a:t> )</a:t>
            </a:r>
            <a:r>
              <a:rPr lang="en-US" dirty="0"/>
              <a:t>:</a:t>
            </a:r>
          </a:p>
          <a:p>
            <a:pPr lvl="0"/>
            <a:r>
              <a:rPr lang="en-US" dirty="0" err="1"/>
              <a:t>Jari</a:t>
            </a:r>
            <a:r>
              <a:rPr lang="en-US" dirty="0"/>
              <a:t> – </a:t>
            </a:r>
            <a:r>
              <a:rPr lang="en-US" dirty="0" err="1"/>
              <a:t>jari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</a:t>
            </a:r>
            <a:r>
              <a:rPr lang="en-US" dirty="0" err="1"/>
              <a:t>gemetar</a:t>
            </a:r>
            <a:endParaRPr lang="en-US" dirty="0"/>
          </a:p>
          <a:p>
            <a:pPr lvl="0"/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duduk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berdiri</a:t>
            </a:r>
            <a:r>
              <a:rPr lang="en-US" dirty="0"/>
              <a:t> di </a:t>
            </a:r>
            <a:r>
              <a:rPr lang="en-US" dirty="0" err="1"/>
              <a:t>tempat</a:t>
            </a:r>
            <a:endParaRPr lang="en-US" dirty="0"/>
          </a:p>
          <a:p>
            <a:pPr lvl="0"/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i="1" dirty="0"/>
              <a:t>tic</a:t>
            </a:r>
            <a:r>
              <a:rPr lang="en-US" dirty="0"/>
              <a:t> (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sengaja</a:t>
            </a:r>
            <a:r>
              <a:rPr lang="en-US" dirty="0"/>
              <a:t>)</a:t>
            </a:r>
          </a:p>
          <a:p>
            <a:pPr lvl="0"/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sakit</a:t>
            </a:r>
            <a:endParaRPr lang="en-US" dirty="0"/>
          </a:p>
          <a:p>
            <a:pPr lvl="0"/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otot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tegang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kaku</a:t>
            </a:r>
            <a:endParaRPr lang="en-US" dirty="0"/>
          </a:p>
          <a:p>
            <a:pPr lvl="0"/>
            <a:r>
              <a:rPr lang="en-US" dirty="0" err="1"/>
              <a:t>Menggagap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bicara</a:t>
            </a:r>
            <a:endParaRPr lang="en-US" dirty="0"/>
          </a:p>
          <a:p>
            <a:pPr lvl="0"/>
            <a:r>
              <a:rPr lang="en-US" dirty="0" err="1"/>
              <a:t>Leher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kaku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Tanda</a:t>
            </a:r>
            <a:r>
              <a:rPr lang="en-US" dirty="0">
                <a:effectLst/>
              </a:rPr>
              <a:t> – </a:t>
            </a:r>
            <a:r>
              <a:rPr lang="en-US" dirty="0" err="1">
                <a:effectLst/>
              </a:rPr>
              <a:t>tanda</a:t>
            </a:r>
            <a:r>
              <a:rPr lang="en-US" dirty="0">
                <a:effectLst/>
              </a:rPr>
              <a:t> </a:t>
            </a:r>
            <a:r>
              <a:rPr lang="en-US" i="1" dirty="0" smtClean="0">
                <a:effectLst/>
              </a:rPr>
              <a:t>distress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955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lvl="0" indent="0">
              <a:buNone/>
            </a:pPr>
            <a:r>
              <a:rPr lang="en-US" dirty="0" smtClean="0"/>
              <a:t>3. </a:t>
            </a:r>
            <a:r>
              <a:rPr lang="en-US" i="1" dirty="0" err="1"/>
              <a:t>Tanda-tanda</a:t>
            </a:r>
            <a:r>
              <a:rPr lang="en-US" i="1" dirty="0"/>
              <a:t> organ-organ </a:t>
            </a:r>
            <a:r>
              <a:rPr lang="en-US" i="1" dirty="0" err="1"/>
              <a:t>dalam</a:t>
            </a:r>
            <a:r>
              <a:rPr lang="en-US" i="1" dirty="0"/>
              <a:t> </a:t>
            </a:r>
            <a:r>
              <a:rPr lang="en-US" i="1" dirty="0" err="1"/>
              <a:t>badan</a:t>
            </a:r>
            <a:r>
              <a:rPr lang="en-US" i="1" dirty="0"/>
              <a:t> (Visceral)</a:t>
            </a:r>
            <a:r>
              <a:rPr lang="en-US" dirty="0"/>
              <a:t>:</a:t>
            </a:r>
          </a:p>
          <a:p>
            <a:pPr lvl="0"/>
            <a:r>
              <a:rPr lang="en-US" dirty="0" err="1"/>
              <a:t>Perut</a:t>
            </a:r>
            <a:r>
              <a:rPr lang="en-US" dirty="0"/>
              <a:t> </a:t>
            </a:r>
            <a:r>
              <a:rPr lang="en-US" dirty="0" err="1"/>
              <a:t>terganggu</a:t>
            </a:r>
            <a:endParaRPr lang="en-US" dirty="0"/>
          </a:p>
          <a:p>
            <a:pPr lvl="0"/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 </a:t>
            </a:r>
            <a:r>
              <a:rPr lang="en-US" dirty="0" err="1"/>
              <a:t>berdebar</a:t>
            </a:r>
            <a:endParaRPr lang="en-US" dirty="0"/>
          </a:p>
          <a:p>
            <a:pPr lvl="0"/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berkeringat</a:t>
            </a:r>
            <a:endParaRPr lang="en-US" dirty="0"/>
          </a:p>
          <a:p>
            <a:pPr lvl="0"/>
            <a:r>
              <a:rPr lang="en-US" dirty="0" err="1"/>
              <a:t>Tangan</a:t>
            </a:r>
            <a:r>
              <a:rPr lang="en-US" dirty="0"/>
              <a:t> </a:t>
            </a:r>
            <a:r>
              <a:rPr lang="en-US" dirty="0" err="1"/>
              <a:t>berkeringat</a:t>
            </a:r>
            <a:endParaRPr lang="en-US" dirty="0"/>
          </a:p>
          <a:p>
            <a:pPr lvl="0"/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ringan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pingsan</a:t>
            </a:r>
            <a:endParaRPr lang="en-US" dirty="0"/>
          </a:p>
          <a:p>
            <a:pPr lvl="0"/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kedinginan</a:t>
            </a:r>
            <a:r>
              <a:rPr lang="en-US" dirty="0"/>
              <a:t> (</a:t>
            </a:r>
            <a:r>
              <a:rPr lang="en-US" i="1" dirty="0"/>
              <a:t>cold chills</a:t>
            </a:r>
            <a:r>
              <a:rPr lang="en-US" dirty="0"/>
              <a:t>)</a:t>
            </a:r>
          </a:p>
          <a:p>
            <a:pPr lvl="0"/>
            <a:r>
              <a:rPr lang="en-US" dirty="0" err="1"/>
              <a:t>Wajah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‘</a:t>
            </a:r>
            <a:r>
              <a:rPr lang="en-US" dirty="0" err="1"/>
              <a:t>panas</a:t>
            </a:r>
            <a:r>
              <a:rPr lang="en-US" dirty="0"/>
              <a:t>’</a:t>
            </a:r>
          </a:p>
          <a:p>
            <a:pPr lvl="0"/>
            <a:r>
              <a:rPr lang="en-US" dirty="0" err="1"/>
              <a:t>Mulut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kering</a:t>
            </a:r>
            <a:endParaRPr lang="en-US" dirty="0"/>
          </a:p>
          <a:p>
            <a:pPr lvl="0"/>
            <a:r>
              <a:rPr lang="en-US" dirty="0" err="1"/>
              <a:t>Mendengar</a:t>
            </a:r>
            <a:r>
              <a:rPr lang="en-US" dirty="0"/>
              <a:t> </a:t>
            </a:r>
            <a:r>
              <a:rPr lang="en-US" dirty="0" err="1"/>
              <a:t>bunyi</a:t>
            </a:r>
            <a:r>
              <a:rPr lang="en-US" dirty="0"/>
              <a:t> bordering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kuping</a:t>
            </a:r>
            <a:endParaRPr lang="en-US" dirty="0"/>
          </a:p>
          <a:p>
            <a:pPr lvl="0"/>
            <a:r>
              <a:rPr lang="en-US" dirty="0" err="1"/>
              <a:t>Mengalami</a:t>
            </a:r>
            <a:r>
              <a:rPr lang="en-US" dirty="0"/>
              <a:t> ‘rasa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tenggelam</a:t>
            </a:r>
            <a:r>
              <a:rPr lang="en-US" dirty="0"/>
              <a:t>;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perut</a:t>
            </a:r>
            <a:r>
              <a:rPr lang="en-US" dirty="0"/>
              <a:t> (</a:t>
            </a:r>
            <a:r>
              <a:rPr lang="en-US" i="1" dirty="0"/>
              <a:t>sinking feeling</a:t>
            </a:r>
            <a:r>
              <a:rPr lang="en-US" dirty="0" smtClean="0"/>
              <a:t>)</a:t>
            </a:r>
            <a:r>
              <a:rPr lang="en-US" dirty="0"/>
              <a:t> 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Tanda</a:t>
            </a:r>
            <a:r>
              <a:rPr lang="en-US" dirty="0">
                <a:effectLst/>
              </a:rPr>
              <a:t> – </a:t>
            </a:r>
            <a:r>
              <a:rPr lang="en-US" dirty="0" err="1">
                <a:effectLst/>
              </a:rPr>
              <a:t>tanda</a:t>
            </a:r>
            <a:r>
              <a:rPr lang="en-US" dirty="0">
                <a:effectLst/>
              </a:rPr>
              <a:t> </a:t>
            </a:r>
            <a:r>
              <a:rPr lang="en-US" i="1" dirty="0" smtClean="0">
                <a:effectLst/>
              </a:rPr>
              <a:t>distress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4606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838</TotalTime>
  <Words>1167</Words>
  <Application>Microsoft Office PowerPoint</Application>
  <PresentationFormat>On-screen Show (4:3)</PresentationFormat>
  <Paragraphs>229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PowerPoint Presentation</vt:lpstr>
      <vt:lpstr>KEMAMPUAN AKHIR YANG DIHARAPKAN</vt:lpstr>
      <vt:lpstr>Pengertian</vt:lpstr>
      <vt:lpstr>Hubungan antara stress dan unjuk kerja pekerjaan</vt:lpstr>
      <vt:lpstr>PowerPoint Presentation</vt:lpstr>
      <vt:lpstr>PowerPoint Presentation</vt:lpstr>
      <vt:lpstr>Tanda – tanda distress</vt:lpstr>
      <vt:lpstr>Tanda – tanda distress</vt:lpstr>
      <vt:lpstr>Tanda – tanda distress</vt:lpstr>
      <vt:lpstr>Model stress dalam pekerjaan</vt:lpstr>
      <vt:lpstr>Pembangkit Stres (Stressors)</vt:lpstr>
      <vt:lpstr>Pembangkit Stres (Stressors)</vt:lpstr>
      <vt:lpstr>Pembangkit Stres (Stressors)</vt:lpstr>
      <vt:lpstr>Pembangkit Stres (Stressors)</vt:lpstr>
      <vt:lpstr>PowerPoint Presentation</vt:lpstr>
      <vt:lpstr>PowerPoint Presentation</vt:lpstr>
      <vt:lpstr>PowerPoint Presentation</vt:lpstr>
      <vt:lpstr>Memanajemeni Stres</vt:lpstr>
    </vt:vector>
  </TitlesOfParts>
  <Company>UNIVERSITAS INDONUSA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 Oleh : Sulis Mariyanti</dc:title>
  <dc:creator>sulis</dc:creator>
  <cp:lastModifiedBy>LENOVO</cp:lastModifiedBy>
  <cp:revision>63</cp:revision>
  <dcterms:created xsi:type="dcterms:W3CDTF">2012-10-30T04:06:36Z</dcterms:created>
  <dcterms:modified xsi:type="dcterms:W3CDTF">2018-10-15T02:37:20Z</dcterms:modified>
</cp:coreProperties>
</file>