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2" r:id="rId6"/>
    <p:sldId id="273" r:id="rId7"/>
    <p:sldId id="274" r:id="rId8"/>
    <p:sldId id="275" r:id="rId9"/>
    <p:sldId id="276" r:id="rId10"/>
    <p:sldId id="277" r:id="rId11"/>
    <p:sldId id="278" r:id="rId12"/>
    <p:sldId id="279" r:id="rId13"/>
    <p:sldId id="280" r:id="rId14"/>
    <p:sldId id="281" r:id="rId15"/>
    <p:sldId id="258" r:id="rId16"/>
    <p:sldId id="259" r:id="rId17"/>
    <p:sldId id="260" r:id="rId18"/>
    <p:sldId id="262" r:id="rId19"/>
    <p:sldId id="263" r:id="rId20"/>
    <p:sldId id="266" r:id="rId21"/>
    <p:sldId id="265"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8" d="100"/>
          <a:sy n="38" d="100"/>
        </p:scale>
        <p:origin x="-14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916480-2E1A-4B4F-8E0C-91E5D7C15C6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509376-DC15-4F20-9B43-462FE0B5F72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DA8475-45DE-4D27-9315-2245E068121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D36191-5DD2-404F-8EE8-410E8214EA2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7EF9615-1D95-47B6-B121-9A388AA83EA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5FC7218-8C41-4E9A-A260-14FC60AE8B4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0C456EF-FFAB-469A-9714-CFEBDB4119F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F9E6194-9DEB-46AB-A3D3-E92CC9C04AB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5ACEE1B-D382-4A1D-963C-36F83E4D456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7AB594-67BC-4E10-BB13-A1D6118F330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379358-D5AF-4A80-9EA8-4CD846D412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9FAEBE6-1954-4A79-AE7C-C557362573C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p:txBody>
          <a:bodyPr/>
          <a:lstStyle/>
          <a:p>
            <a:pPr eaLnBrk="1" hangingPunct="1"/>
            <a:r>
              <a:rPr lang="en-US" sz="3600" b="1" smtClean="0"/>
              <a:t>BAB 09</a:t>
            </a:r>
            <a:br>
              <a:rPr lang="en-US" sz="3600" b="1" smtClean="0"/>
            </a:br>
            <a:r>
              <a:rPr lang="id-ID" sz="3600" b="1" smtClean="0"/>
              <a:t>MOBILITAS  SOSIAL</a:t>
            </a:r>
            <a:endParaRPr lang="en-US" sz="3600" b="1" smtClean="0"/>
          </a:p>
        </p:txBody>
      </p:sp>
      <p:sp>
        <p:nvSpPr>
          <p:cNvPr id="2051" name="Rectangle 5"/>
          <p:cNvSpPr>
            <a:spLocks noGrp="1" noChangeArrowheads="1"/>
          </p:cNvSpPr>
          <p:nvPr>
            <p:ph type="body" idx="1"/>
          </p:nvPr>
        </p:nvSpPr>
        <p:spPr/>
        <p:txBody>
          <a:bodyPr/>
          <a:lstStyle/>
          <a:p>
            <a:pPr eaLnBrk="1" hangingPunct="1">
              <a:lnSpc>
                <a:spcPct val="80000"/>
              </a:lnSpc>
            </a:pPr>
            <a:endParaRPr lang="en-US" sz="2000" smtClean="0"/>
          </a:p>
          <a:p>
            <a:pPr eaLnBrk="1" hangingPunct="1">
              <a:lnSpc>
                <a:spcPct val="80000"/>
              </a:lnSpc>
            </a:pPr>
            <a:r>
              <a:rPr lang="id-ID" sz="2000" smtClean="0"/>
              <a:t>Dalam sosiologi dikenal yang dinamakan dengan Mobilitas Sosial artinya adalah perpindahan status dalam stratifikasi sosial.</a:t>
            </a:r>
            <a:r>
              <a:rPr lang="id-ID" sz="2000" i="1" smtClean="0"/>
              <a:t> </a:t>
            </a:r>
            <a:r>
              <a:rPr lang="id-ID" sz="2000" smtClean="0"/>
              <a:t>Mobilitas sosial dapat mengacu pada individu maupun kelompok. Mobilitas individu misalnya perubahan status dari tukang menjadi dokter. Mobilitas kelompok misalnya mobilitas antargenerasi, yaitu antara orangtua dengan anaknya.</a:t>
            </a:r>
            <a:endParaRPr lang="en-US" sz="2000" smtClean="0"/>
          </a:p>
          <a:p>
            <a:pPr eaLnBrk="1" hangingPunct="1">
              <a:lnSpc>
                <a:spcPct val="80000"/>
              </a:lnSpc>
            </a:pPr>
            <a:endParaRPr lang="id-ID" sz="2000" smtClean="0"/>
          </a:p>
          <a:p>
            <a:pPr eaLnBrk="1" hangingPunct="1">
              <a:lnSpc>
                <a:spcPct val="80000"/>
              </a:lnSpc>
            </a:pPr>
            <a:r>
              <a:rPr lang="id-ID" sz="2000" smtClean="0"/>
              <a:t>Menurut </a:t>
            </a:r>
            <a:r>
              <a:rPr lang="id-ID" sz="2000" b="1" smtClean="0"/>
              <a:t>Paul. B. Horton</a:t>
            </a:r>
            <a:r>
              <a:rPr lang="id-ID" sz="2000" smtClean="0"/>
              <a:t>, mobilitas sosial adalah Gerak perpindahan dari satu kelas sosial ke kelas sosial lainnya atau gerak pindah dari strata yang satu ke strata yang lainnya.</a:t>
            </a:r>
            <a:endParaRPr lang="en-US" sz="2000" smtClean="0"/>
          </a:p>
          <a:p>
            <a:pPr eaLnBrk="1" hangingPunct="1">
              <a:lnSpc>
                <a:spcPct val="80000"/>
              </a:lnSpc>
            </a:pPr>
            <a:endParaRPr lang="en-US" sz="2000" smtClean="0"/>
          </a:p>
          <a:p>
            <a:pPr eaLnBrk="1" hangingPunct="1">
              <a:lnSpc>
                <a:spcPct val="80000"/>
              </a:lnSpc>
            </a:pPr>
            <a:r>
              <a:rPr lang="en-US" sz="2000" smtClean="0"/>
              <a:t>Mobilitas sosial mempunyai kaitan atau hubungan yang sangat erat dengan pelapisan sosial atau stratifikasi sosial. Arah gerak mobilitas sosial, dapat secara horizontal maupun secara vertikal ke atas atau ke bawah. Gerak sosial lebih mudah terjadi pada masyarakat terbuka karena lebih memungkinkan untuk berpindah strata. Sebaliknya, pada masyarakat yang sifatnya tertutup, kemungkinan untuk pindah strata lebih sulit.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228600" y="152400"/>
            <a:ext cx="8610600" cy="6400800"/>
          </a:xfrm>
        </p:spPr>
        <p:txBody>
          <a:bodyPr/>
          <a:lstStyle/>
          <a:p>
            <a:pPr>
              <a:buFontTx/>
              <a:buNone/>
            </a:pPr>
            <a:r>
              <a:rPr lang="id-ID" sz="2400" b="1" u="sng" smtClean="0"/>
              <a:t>Ad. 4. Stratifikasi Keanggotaan</a:t>
            </a:r>
            <a:endParaRPr lang="id-ID" sz="2400" b="1" smtClean="0"/>
          </a:p>
          <a:p>
            <a:r>
              <a:rPr lang="id-ID" sz="2400" b="1" smtClean="0"/>
              <a:t>Stratifikasi keagamaan</a:t>
            </a:r>
          </a:p>
          <a:p>
            <a:pPr>
              <a:buFontTx/>
              <a:buNone/>
            </a:pPr>
            <a:r>
              <a:rPr lang="en-US" sz="2400" smtClean="0"/>
              <a:t>	</a:t>
            </a:r>
            <a:r>
              <a:rPr lang="id-ID" sz="2400" smtClean="0"/>
              <a:t>Stratifikasi yang membedakan warga masyarakat berdasarkan agama yang dianut seseorang.</a:t>
            </a:r>
            <a:endParaRPr lang="en-US" sz="2400" smtClean="0"/>
          </a:p>
          <a:p>
            <a:pPr>
              <a:buFontTx/>
              <a:buNone/>
            </a:pPr>
            <a:endParaRPr lang="id-ID" sz="2400" b="1" smtClean="0"/>
          </a:p>
          <a:p>
            <a:r>
              <a:rPr lang="id-ID" sz="2400" b="1" smtClean="0"/>
              <a:t>Stratifikasi etnis / ras</a:t>
            </a:r>
          </a:p>
          <a:p>
            <a:pPr>
              <a:buFontTx/>
              <a:buNone/>
            </a:pPr>
            <a:r>
              <a:rPr lang="en-US" sz="2400" smtClean="0"/>
              <a:t>	</a:t>
            </a:r>
            <a:r>
              <a:rPr lang="id-ID" sz="2400" smtClean="0"/>
              <a:t>Stratifikasi yang membedakan warga masyarakat berdasarkan keanggotaan seseorang dalam kelompok etnis / ras</a:t>
            </a:r>
            <a:endParaRPr lang="en-US" sz="2400" smtClean="0"/>
          </a:p>
          <a:p>
            <a:pPr>
              <a:buFontTx/>
              <a:buNone/>
            </a:pPr>
            <a:r>
              <a:rPr lang="en-US" sz="2400" smtClean="0"/>
              <a:t>	</a:t>
            </a:r>
          </a:p>
          <a:p>
            <a:pPr>
              <a:buFontTx/>
              <a:buNone/>
            </a:pPr>
            <a:r>
              <a:rPr lang="en-US" sz="2400" smtClean="0"/>
              <a:t>	Pembedaan hak dan kewajiban warga masyarakat berdasarkan kebudayaan dapat kita jumpai antara lain di Israel, dimana orang Palestina dan Arab tidak mempunyai hak yang sama dengan orang Yahudi.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1000"/>
                                        <p:tgtEl>
                                          <p:spTgt spid="16387">
                                            <p:txEl>
                                              <p:pRg st="0" end="0"/>
                                            </p:txEl>
                                          </p:spTgt>
                                        </p:tgtEl>
                                      </p:cBhvr>
                                    </p:animEffect>
                                    <p:anim calcmode="lin" valueType="num">
                                      <p:cBhvr>
                                        <p:cTn id="8"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387">
                                            <p:txEl>
                                              <p:pRg st="1" end="1"/>
                                            </p:txEl>
                                          </p:spTgt>
                                        </p:tgtEl>
                                        <p:attrNameLst>
                                          <p:attrName>style.visibility</p:attrName>
                                        </p:attrNameLst>
                                      </p:cBhvr>
                                      <p:to>
                                        <p:strVal val="visible"/>
                                      </p:to>
                                    </p:set>
                                    <p:animEffect transition="in" filter="fade">
                                      <p:cBhvr>
                                        <p:cTn id="14" dur="1000"/>
                                        <p:tgtEl>
                                          <p:spTgt spid="16387">
                                            <p:txEl>
                                              <p:pRg st="1" end="1"/>
                                            </p:txEl>
                                          </p:spTgt>
                                        </p:tgtEl>
                                      </p:cBhvr>
                                    </p:animEffect>
                                    <p:anim calcmode="lin" valueType="num">
                                      <p:cBhvr>
                                        <p:cTn id="15"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3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387">
                                            <p:txEl>
                                              <p:pRg st="2" end="2"/>
                                            </p:txEl>
                                          </p:spTgt>
                                        </p:tgtEl>
                                        <p:attrNameLst>
                                          <p:attrName>style.visibility</p:attrName>
                                        </p:attrNameLst>
                                      </p:cBhvr>
                                      <p:to>
                                        <p:strVal val="visible"/>
                                      </p:to>
                                    </p:set>
                                    <p:animEffect transition="in" filter="fade">
                                      <p:cBhvr>
                                        <p:cTn id="21" dur="1000"/>
                                        <p:tgtEl>
                                          <p:spTgt spid="16387">
                                            <p:txEl>
                                              <p:pRg st="2" end="2"/>
                                            </p:txEl>
                                          </p:spTgt>
                                        </p:tgtEl>
                                      </p:cBhvr>
                                    </p:animEffect>
                                    <p:anim calcmode="lin" valueType="num">
                                      <p:cBhvr>
                                        <p:cTn id="22"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38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6387">
                                            <p:txEl>
                                              <p:pRg st="4" end="4"/>
                                            </p:txEl>
                                          </p:spTgt>
                                        </p:tgtEl>
                                        <p:attrNameLst>
                                          <p:attrName>style.visibility</p:attrName>
                                        </p:attrNameLst>
                                      </p:cBhvr>
                                      <p:to>
                                        <p:strVal val="visible"/>
                                      </p:to>
                                    </p:set>
                                    <p:animEffect transition="in" filter="fade">
                                      <p:cBhvr>
                                        <p:cTn id="28" dur="1000"/>
                                        <p:tgtEl>
                                          <p:spTgt spid="16387">
                                            <p:txEl>
                                              <p:pRg st="4" end="4"/>
                                            </p:txEl>
                                          </p:spTgt>
                                        </p:tgtEl>
                                      </p:cBhvr>
                                    </p:animEffect>
                                    <p:anim calcmode="lin" valueType="num">
                                      <p:cBhvr>
                                        <p:cTn id="29" dur="10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638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6387">
                                            <p:txEl>
                                              <p:pRg st="5" end="5"/>
                                            </p:txEl>
                                          </p:spTgt>
                                        </p:tgtEl>
                                        <p:attrNameLst>
                                          <p:attrName>style.visibility</p:attrName>
                                        </p:attrNameLst>
                                      </p:cBhvr>
                                      <p:to>
                                        <p:strVal val="visible"/>
                                      </p:to>
                                    </p:set>
                                    <p:animEffect transition="in" filter="fade">
                                      <p:cBhvr>
                                        <p:cTn id="35" dur="1000"/>
                                        <p:tgtEl>
                                          <p:spTgt spid="16387">
                                            <p:txEl>
                                              <p:pRg st="5" end="5"/>
                                            </p:txEl>
                                          </p:spTgt>
                                        </p:tgtEl>
                                      </p:cBhvr>
                                    </p:animEffect>
                                    <p:anim calcmode="lin" valueType="num">
                                      <p:cBhvr>
                                        <p:cTn id="36" dur="10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1638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6387">
                                            <p:txEl>
                                              <p:pRg st="6" end="6"/>
                                            </p:txEl>
                                          </p:spTgt>
                                        </p:tgtEl>
                                        <p:attrNameLst>
                                          <p:attrName>style.visibility</p:attrName>
                                        </p:attrNameLst>
                                      </p:cBhvr>
                                      <p:to>
                                        <p:strVal val="visible"/>
                                      </p:to>
                                    </p:set>
                                    <p:animEffect transition="in" filter="fade">
                                      <p:cBhvr>
                                        <p:cTn id="42" dur="1000"/>
                                        <p:tgtEl>
                                          <p:spTgt spid="16387">
                                            <p:txEl>
                                              <p:pRg st="6" end="6"/>
                                            </p:txEl>
                                          </p:spTgt>
                                        </p:tgtEl>
                                      </p:cBhvr>
                                    </p:animEffect>
                                    <p:anim calcmode="lin" valueType="num">
                                      <p:cBhvr>
                                        <p:cTn id="43" dur="10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1638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6387">
                                            <p:txEl>
                                              <p:pRg st="7" end="7"/>
                                            </p:txEl>
                                          </p:spTgt>
                                        </p:tgtEl>
                                        <p:attrNameLst>
                                          <p:attrName>style.visibility</p:attrName>
                                        </p:attrNameLst>
                                      </p:cBhvr>
                                      <p:to>
                                        <p:strVal val="visible"/>
                                      </p:to>
                                    </p:set>
                                    <p:animEffect transition="in" filter="fade">
                                      <p:cBhvr>
                                        <p:cTn id="49" dur="1000"/>
                                        <p:tgtEl>
                                          <p:spTgt spid="16387">
                                            <p:txEl>
                                              <p:pRg st="7" end="7"/>
                                            </p:txEl>
                                          </p:spTgt>
                                        </p:tgtEl>
                                      </p:cBhvr>
                                    </p:animEffect>
                                    <p:anim calcmode="lin" valueType="num">
                                      <p:cBhvr>
                                        <p:cTn id="50" dur="1000" fill="hold"/>
                                        <p:tgtEl>
                                          <p:spTgt spid="16387">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1638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304800" y="228600"/>
            <a:ext cx="8229600" cy="6172200"/>
          </a:xfrm>
        </p:spPr>
        <p:txBody>
          <a:bodyPr/>
          <a:lstStyle/>
          <a:p>
            <a:pPr>
              <a:lnSpc>
                <a:spcPct val="80000"/>
              </a:lnSpc>
              <a:buFontTx/>
              <a:buNone/>
            </a:pPr>
            <a:r>
              <a:rPr lang="id-ID" sz="2400" smtClean="0"/>
              <a:t>Dalam masyarakat India, dijumpai empat kasta yaitu:</a:t>
            </a:r>
          </a:p>
          <a:p>
            <a:pPr>
              <a:lnSpc>
                <a:spcPct val="80000"/>
              </a:lnSpc>
              <a:buFontTx/>
              <a:buNone/>
            </a:pPr>
            <a:r>
              <a:rPr lang="en-US" sz="2400" smtClean="0"/>
              <a:t>1.	</a:t>
            </a:r>
            <a:r>
              <a:rPr lang="id-ID" sz="2400" smtClean="0"/>
              <a:t>Kasta Brahmana, merupakan kasta para pendeta.</a:t>
            </a:r>
          </a:p>
          <a:p>
            <a:pPr>
              <a:lnSpc>
                <a:spcPct val="80000"/>
              </a:lnSpc>
              <a:buFontTx/>
              <a:buNone/>
            </a:pPr>
            <a:r>
              <a:rPr lang="en-US" sz="2400" smtClean="0"/>
              <a:t>2.	</a:t>
            </a:r>
            <a:r>
              <a:rPr lang="id-ID" sz="2400" smtClean="0"/>
              <a:t>Kasta Ksatria, merupakan kasta para bangsawan &amp; tentara</a:t>
            </a:r>
          </a:p>
          <a:p>
            <a:pPr>
              <a:lnSpc>
                <a:spcPct val="80000"/>
              </a:lnSpc>
              <a:buFontTx/>
              <a:buNone/>
            </a:pPr>
            <a:r>
              <a:rPr lang="en-US" sz="2400" smtClean="0"/>
              <a:t>3. </a:t>
            </a:r>
            <a:r>
              <a:rPr lang="id-ID" sz="2400" smtClean="0"/>
              <a:t>Kasta Vaicya / Vidya, merupakan kasta para pedagang</a:t>
            </a:r>
          </a:p>
          <a:p>
            <a:pPr>
              <a:lnSpc>
                <a:spcPct val="80000"/>
              </a:lnSpc>
              <a:buFontTx/>
              <a:buNone/>
            </a:pPr>
            <a:r>
              <a:rPr lang="en-US" sz="2400" smtClean="0"/>
              <a:t>4. </a:t>
            </a:r>
            <a:r>
              <a:rPr lang="id-ID" sz="2400" smtClean="0"/>
              <a:t>Kasta Sudra, merupakan kasta orang biasa, rakyat jelata.</a:t>
            </a:r>
          </a:p>
          <a:p>
            <a:pPr>
              <a:lnSpc>
                <a:spcPct val="80000"/>
              </a:lnSpc>
            </a:pPr>
            <a:endParaRPr lang="en-US" sz="2400" smtClean="0"/>
          </a:p>
          <a:p>
            <a:pPr>
              <a:lnSpc>
                <a:spcPct val="80000"/>
              </a:lnSpc>
              <a:buFontTx/>
              <a:buNone/>
            </a:pPr>
            <a:r>
              <a:rPr lang="id-ID" sz="2400" smtClean="0"/>
              <a:t>Mereka yang tak berkasta adalah dimasukkan kedalam golongan Paria.</a:t>
            </a:r>
          </a:p>
          <a:p>
            <a:pPr>
              <a:lnSpc>
                <a:spcPct val="80000"/>
              </a:lnSpc>
              <a:buFontTx/>
              <a:buNone/>
            </a:pPr>
            <a:endParaRPr lang="en-US" sz="2400" smtClean="0"/>
          </a:p>
          <a:p>
            <a:pPr>
              <a:lnSpc>
                <a:spcPct val="80000"/>
              </a:lnSpc>
              <a:buFontTx/>
              <a:buNone/>
            </a:pPr>
            <a:r>
              <a:rPr lang="id-ID" sz="2400" smtClean="0"/>
              <a:t>Sistem Kasta di India dijumpai pula di Amerika Serikat dimana terdapat pemisahan yang tajam antara golongan kulit putih dengan golongan kulit berwarna. Sistem tersebut dikenal dengan istilah </a:t>
            </a:r>
            <a:r>
              <a:rPr lang="id-ID" sz="2400" i="1" smtClean="0"/>
              <a:t>Segregation</a:t>
            </a:r>
            <a:r>
              <a:rPr lang="id-ID" sz="2400" smtClean="0"/>
              <a:t> yang sebenarnya tidak berbeda dengan sistem </a:t>
            </a:r>
            <a:r>
              <a:rPr lang="id-ID" sz="2400" i="1" smtClean="0"/>
              <a:t>apartheid</a:t>
            </a:r>
            <a:r>
              <a:rPr lang="id-ID" sz="2400" smtClean="0"/>
              <a:t> di Uni Afrika Selatan.</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p:cTn id="7" dur="500" fill="hold"/>
                                        <p:tgtEl>
                                          <p:spTgt spid="17411">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17411">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17411">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1741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17411">
                                            <p:txEl>
                                              <p:pRg st="1" end="1"/>
                                            </p:txEl>
                                          </p:spTgt>
                                        </p:tgtEl>
                                        <p:attrNameLst>
                                          <p:attrName>style.visibility</p:attrName>
                                        </p:attrNameLst>
                                      </p:cBhvr>
                                      <p:to>
                                        <p:strVal val="visible"/>
                                      </p:to>
                                    </p:set>
                                    <p:anim calcmode="lin" valueType="num">
                                      <p:cBhvr>
                                        <p:cTn id="16" dur="500" fill="hold"/>
                                        <p:tgtEl>
                                          <p:spTgt spid="17411">
                                            <p:txEl>
                                              <p:pRg st="1" end="1"/>
                                            </p:txEl>
                                          </p:spTgt>
                                        </p:tgtEl>
                                        <p:attrNameLst>
                                          <p:attrName>ppt_w</p:attrName>
                                        </p:attrNameLst>
                                      </p:cBhvr>
                                      <p:tavLst>
                                        <p:tav tm="0">
                                          <p:val>
                                            <p:strVal val="#ppt_w*2.5"/>
                                          </p:val>
                                        </p:tav>
                                        <p:tav tm="100000">
                                          <p:val>
                                            <p:strVal val="#ppt_w"/>
                                          </p:val>
                                        </p:tav>
                                      </p:tavLst>
                                    </p:anim>
                                    <p:anim calcmode="lin" valueType="num">
                                      <p:cBhvr>
                                        <p:cTn id="17" dur="500" fill="hold"/>
                                        <p:tgtEl>
                                          <p:spTgt spid="17411">
                                            <p:txEl>
                                              <p:pRg st="1" end="1"/>
                                            </p:txEl>
                                          </p:spTgt>
                                        </p:tgtEl>
                                        <p:attrNameLst>
                                          <p:attrName>ppt_h</p:attrName>
                                        </p:attrNameLst>
                                      </p:cBhvr>
                                      <p:tavLst>
                                        <p:tav tm="0">
                                          <p:val>
                                            <p:strVal val="#ppt_h*0.01"/>
                                          </p:val>
                                        </p:tav>
                                        <p:tav tm="100000">
                                          <p:val>
                                            <p:strVal val="#ppt_h"/>
                                          </p:val>
                                        </p:tav>
                                      </p:tavLst>
                                    </p:anim>
                                    <p:anim calcmode="lin" valueType="num">
                                      <p:cBhvr>
                                        <p:cTn id="18"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17411">
                                            <p:txEl>
                                              <p:pRg st="1" end="1"/>
                                            </p:txEl>
                                          </p:spTgt>
                                        </p:tgtEl>
                                        <p:attrNameLst>
                                          <p:attrName>ppt_y</p:attrName>
                                        </p:attrNameLst>
                                      </p:cBhvr>
                                      <p:tavLst>
                                        <p:tav tm="0">
                                          <p:val>
                                            <p:strVal val="#ppt_h+1"/>
                                          </p:val>
                                        </p:tav>
                                        <p:tav tm="100000">
                                          <p:val>
                                            <p:strVal val="#ppt_y"/>
                                          </p:val>
                                        </p:tav>
                                      </p:tavLst>
                                    </p:anim>
                                    <p:animEffect transition="in" filter="fade">
                                      <p:cBhvr>
                                        <p:cTn id="20" dur="500"/>
                                        <p:tgtEl>
                                          <p:spTgt spid="1741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17411">
                                            <p:txEl>
                                              <p:pRg st="2" end="2"/>
                                            </p:txEl>
                                          </p:spTgt>
                                        </p:tgtEl>
                                        <p:attrNameLst>
                                          <p:attrName>style.visibility</p:attrName>
                                        </p:attrNameLst>
                                      </p:cBhvr>
                                      <p:to>
                                        <p:strVal val="visible"/>
                                      </p:to>
                                    </p:set>
                                    <p:anim calcmode="lin" valueType="num">
                                      <p:cBhvr>
                                        <p:cTn id="25" dur="500" fill="hold"/>
                                        <p:tgtEl>
                                          <p:spTgt spid="17411">
                                            <p:txEl>
                                              <p:pRg st="2" end="2"/>
                                            </p:txEl>
                                          </p:spTgt>
                                        </p:tgtEl>
                                        <p:attrNameLst>
                                          <p:attrName>ppt_w</p:attrName>
                                        </p:attrNameLst>
                                      </p:cBhvr>
                                      <p:tavLst>
                                        <p:tav tm="0">
                                          <p:val>
                                            <p:strVal val="#ppt_w*2.5"/>
                                          </p:val>
                                        </p:tav>
                                        <p:tav tm="100000">
                                          <p:val>
                                            <p:strVal val="#ppt_w"/>
                                          </p:val>
                                        </p:tav>
                                      </p:tavLst>
                                    </p:anim>
                                    <p:anim calcmode="lin" valueType="num">
                                      <p:cBhvr>
                                        <p:cTn id="26" dur="500" fill="hold"/>
                                        <p:tgtEl>
                                          <p:spTgt spid="17411">
                                            <p:txEl>
                                              <p:pRg st="2" end="2"/>
                                            </p:txEl>
                                          </p:spTgt>
                                        </p:tgtEl>
                                        <p:attrNameLst>
                                          <p:attrName>ppt_h</p:attrName>
                                        </p:attrNameLst>
                                      </p:cBhvr>
                                      <p:tavLst>
                                        <p:tav tm="0">
                                          <p:val>
                                            <p:strVal val="#ppt_h*0.01"/>
                                          </p:val>
                                        </p:tav>
                                        <p:tav tm="100000">
                                          <p:val>
                                            <p:strVal val="#ppt_h"/>
                                          </p:val>
                                        </p:tav>
                                      </p:tavLst>
                                    </p:anim>
                                    <p:anim calcmode="lin" valueType="num">
                                      <p:cBhvr>
                                        <p:cTn id="27"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17411">
                                            <p:txEl>
                                              <p:pRg st="2" end="2"/>
                                            </p:txEl>
                                          </p:spTgt>
                                        </p:tgtEl>
                                        <p:attrNameLst>
                                          <p:attrName>ppt_y</p:attrName>
                                        </p:attrNameLst>
                                      </p:cBhvr>
                                      <p:tavLst>
                                        <p:tav tm="0">
                                          <p:val>
                                            <p:strVal val="#ppt_h+1"/>
                                          </p:val>
                                        </p:tav>
                                        <p:tav tm="100000">
                                          <p:val>
                                            <p:strVal val="#ppt_y"/>
                                          </p:val>
                                        </p:tav>
                                      </p:tavLst>
                                    </p:anim>
                                    <p:animEffect transition="in" filter="fade">
                                      <p:cBhvr>
                                        <p:cTn id="29" dur="500"/>
                                        <p:tgtEl>
                                          <p:spTgt spid="17411">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8" presetClass="entr" presetSubtype="0" accel="100000" fill="hold" grpId="0" nodeType="clickEffect">
                                  <p:stCondLst>
                                    <p:cond delay="0"/>
                                  </p:stCondLst>
                                  <p:childTnLst>
                                    <p:set>
                                      <p:cBhvr>
                                        <p:cTn id="33" dur="1" fill="hold">
                                          <p:stCondLst>
                                            <p:cond delay="0"/>
                                          </p:stCondLst>
                                        </p:cTn>
                                        <p:tgtEl>
                                          <p:spTgt spid="17411">
                                            <p:txEl>
                                              <p:pRg st="3" end="3"/>
                                            </p:txEl>
                                          </p:spTgt>
                                        </p:tgtEl>
                                        <p:attrNameLst>
                                          <p:attrName>style.visibility</p:attrName>
                                        </p:attrNameLst>
                                      </p:cBhvr>
                                      <p:to>
                                        <p:strVal val="visible"/>
                                      </p:to>
                                    </p:set>
                                    <p:anim calcmode="lin" valueType="num">
                                      <p:cBhvr>
                                        <p:cTn id="34" dur="500" fill="hold"/>
                                        <p:tgtEl>
                                          <p:spTgt spid="17411">
                                            <p:txEl>
                                              <p:pRg st="3" end="3"/>
                                            </p:txEl>
                                          </p:spTgt>
                                        </p:tgtEl>
                                        <p:attrNameLst>
                                          <p:attrName>ppt_w</p:attrName>
                                        </p:attrNameLst>
                                      </p:cBhvr>
                                      <p:tavLst>
                                        <p:tav tm="0">
                                          <p:val>
                                            <p:strVal val="#ppt_w*2.5"/>
                                          </p:val>
                                        </p:tav>
                                        <p:tav tm="100000">
                                          <p:val>
                                            <p:strVal val="#ppt_w"/>
                                          </p:val>
                                        </p:tav>
                                      </p:tavLst>
                                    </p:anim>
                                    <p:anim calcmode="lin" valueType="num">
                                      <p:cBhvr>
                                        <p:cTn id="35" dur="500" fill="hold"/>
                                        <p:tgtEl>
                                          <p:spTgt spid="17411">
                                            <p:txEl>
                                              <p:pRg st="3" end="3"/>
                                            </p:txEl>
                                          </p:spTgt>
                                        </p:tgtEl>
                                        <p:attrNameLst>
                                          <p:attrName>ppt_h</p:attrName>
                                        </p:attrNameLst>
                                      </p:cBhvr>
                                      <p:tavLst>
                                        <p:tav tm="0">
                                          <p:val>
                                            <p:strVal val="#ppt_h*0.01"/>
                                          </p:val>
                                        </p:tav>
                                        <p:tav tm="100000">
                                          <p:val>
                                            <p:strVal val="#ppt_h"/>
                                          </p:val>
                                        </p:tav>
                                      </p:tavLst>
                                    </p:anim>
                                    <p:anim calcmode="lin" valueType="num">
                                      <p:cBhvr>
                                        <p:cTn id="36" dur="5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7411">
                                            <p:txEl>
                                              <p:pRg st="3" end="3"/>
                                            </p:txEl>
                                          </p:spTgt>
                                        </p:tgtEl>
                                        <p:attrNameLst>
                                          <p:attrName>ppt_y</p:attrName>
                                        </p:attrNameLst>
                                      </p:cBhvr>
                                      <p:tavLst>
                                        <p:tav tm="0">
                                          <p:val>
                                            <p:strVal val="#ppt_h+1"/>
                                          </p:val>
                                        </p:tav>
                                        <p:tav tm="100000">
                                          <p:val>
                                            <p:strVal val="#ppt_y"/>
                                          </p:val>
                                        </p:tav>
                                      </p:tavLst>
                                    </p:anim>
                                    <p:animEffect transition="in" filter="fade">
                                      <p:cBhvr>
                                        <p:cTn id="38" dur="500"/>
                                        <p:tgtEl>
                                          <p:spTgt spid="17411">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8" presetClass="entr" presetSubtype="0" accel="100000" fill="hold" grpId="0" nodeType="clickEffect">
                                  <p:stCondLst>
                                    <p:cond delay="0"/>
                                  </p:stCondLst>
                                  <p:childTnLst>
                                    <p:set>
                                      <p:cBhvr>
                                        <p:cTn id="42" dur="1" fill="hold">
                                          <p:stCondLst>
                                            <p:cond delay="0"/>
                                          </p:stCondLst>
                                        </p:cTn>
                                        <p:tgtEl>
                                          <p:spTgt spid="17411">
                                            <p:txEl>
                                              <p:pRg st="4" end="4"/>
                                            </p:txEl>
                                          </p:spTgt>
                                        </p:tgtEl>
                                        <p:attrNameLst>
                                          <p:attrName>style.visibility</p:attrName>
                                        </p:attrNameLst>
                                      </p:cBhvr>
                                      <p:to>
                                        <p:strVal val="visible"/>
                                      </p:to>
                                    </p:set>
                                    <p:anim calcmode="lin" valueType="num">
                                      <p:cBhvr>
                                        <p:cTn id="43" dur="500" fill="hold"/>
                                        <p:tgtEl>
                                          <p:spTgt spid="17411">
                                            <p:txEl>
                                              <p:pRg st="4" end="4"/>
                                            </p:txEl>
                                          </p:spTgt>
                                        </p:tgtEl>
                                        <p:attrNameLst>
                                          <p:attrName>ppt_w</p:attrName>
                                        </p:attrNameLst>
                                      </p:cBhvr>
                                      <p:tavLst>
                                        <p:tav tm="0">
                                          <p:val>
                                            <p:strVal val="#ppt_w*2.5"/>
                                          </p:val>
                                        </p:tav>
                                        <p:tav tm="100000">
                                          <p:val>
                                            <p:strVal val="#ppt_w"/>
                                          </p:val>
                                        </p:tav>
                                      </p:tavLst>
                                    </p:anim>
                                    <p:anim calcmode="lin" valueType="num">
                                      <p:cBhvr>
                                        <p:cTn id="44" dur="500" fill="hold"/>
                                        <p:tgtEl>
                                          <p:spTgt spid="17411">
                                            <p:txEl>
                                              <p:pRg st="4" end="4"/>
                                            </p:txEl>
                                          </p:spTgt>
                                        </p:tgtEl>
                                        <p:attrNameLst>
                                          <p:attrName>ppt_h</p:attrName>
                                        </p:attrNameLst>
                                      </p:cBhvr>
                                      <p:tavLst>
                                        <p:tav tm="0">
                                          <p:val>
                                            <p:strVal val="#ppt_h*0.01"/>
                                          </p:val>
                                        </p:tav>
                                        <p:tav tm="100000">
                                          <p:val>
                                            <p:strVal val="#ppt_h"/>
                                          </p:val>
                                        </p:tav>
                                      </p:tavLst>
                                    </p:anim>
                                    <p:anim calcmode="lin" valueType="num">
                                      <p:cBhvr>
                                        <p:cTn id="45" dur="5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p:cTn id="46" dur="500" fill="hold"/>
                                        <p:tgtEl>
                                          <p:spTgt spid="17411">
                                            <p:txEl>
                                              <p:pRg st="4" end="4"/>
                                            </p:txEl>
                                          </p:spTgt>
                                        </p:tgtEl>
                                        <p:attrNameLst>
                                          <p:attrName>ppt_y</p:attrName>
                                        </p:attrNameLst>
                                      </p:cBhvr>
                                      <p:tavLst>
                                        <p:tav tm="0">
                                          <p:val>
                                            <p:strVal val="#ppt_h+1"/>
                                          </p:val>
                                        </p:tav>
                                        <p:tav tm="100000">
                                          <p:val>
                                            <p:strVal val="#ppt_y"/>
                                          </p:val>
                                        </p:tav>
                                      </p:tavLst>
                                    </p:anim>
                                    <p:animEffect transition="in" filter="fade">
                                      <p:cBhvr>
                                        <p:cTn id="47" dur="500"/>
                                        <p:tgtEl>
                                          <p:spTgt spid="17411">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8" presetClass="entr" presetSubtype="0" accel="100000" fill="hold" grpId="0" nodeType="clickEffect">
                                  <p:stCondLst>
                                    <p:cond delay="0"/>
                                  </p:stCondLst>
                                  <p:childTnLst>
                                    <p:set>
                                      <p:cBhvr>
                                        <p:cTn id="51" dur="1" fill="hold">
                                          <p:stCondLst>
                                            <p:cond delay="0"/>
                                          </p:stCondLst>
                                        </p:cTn>
                                        <p:tgtEl>
                                          <p:spTgt spid="17411">
                                            <p:txEl>
                                              <p:pRg st="6" end="6"/>
                                            </p:txEl>
                                          </p:spTgt>
                                        </p:tgtEl>
                                        <p:attrNameLst>
                                          <p:attrName>style.visibility</p:attrName>
                                        </p:attrNameLst>
                                      </p:cBhvr>
                                      <p:to>
                                        <p:strVal val="visible"/>
                                      </p:to>
                                    </p:set>
                                    <p:anim calcmode="lin" valueType="num">
                                      <p:cBhvr>
                                        <p:cTn id="52" dur="500" fill="hold"/>
                                        <p:tgtEl>
                                          <p:spTgt spid="17411">
                                            <p:txEl>
                                              <p:pRg st="6" end="6"/>
                                            </p:txEl>
                                          </p:spTgt>
                                        </p:tgtEl>
                                        <p:attrNameLst>
                                          <p:attrName>ppt_w</p:attrName>
                                        </p:attrNameLst>
                                      </p:cBhvr>
                                      <p:tavLst>
                                        <p:tav tm="0">
                                          <p:val>
                                            <p:strVal val="#ppt_w*2.5"/>
                                          </p:val>
                                        </p:tav>
                                        <p:tav tm="100000">
                                          <p:val>
                                            <p:strVal val="#ppt_w"/>
                                          </p:val>
                                        </p:tav>
                                      </p:tavLst>
                                    </p:anim>
                                    <p:anim calcmode="lin" valueType="num">
                                      <p:cBhvr>
                                        <p:cTn id="53" dur="500" fill="hold"/>
                                        <p:tgtEl>
                                          <p:spTgt spid="17411">
                                            <p:txEl>
                                              <p:pRg st="6" end="6"/>
                                            </p:txEl>
                                          </p:spTgt>
                                        </p:tgtEl>
                                        <p:attrNameLst>
                                          <p:attrName>ppt_h</p:attrName>
                                        </p:attrNameLst>
                                      </p:cBhvr>
                                      <p:tavLst>
                                        <p:tav tm="0">
                                          <p:val>
                                            <p:strVal val="#ppt_h*0.01"/>
                                          </p:val>
                                        </p:tav>
                                        <p:tav tm="100000">
                                          <p:val>
                                            <p:strVal val="#ppt_h"/>
                                          </p:val>
                                        </p:tav>
                                      </p:tavLst>
                                    </p:anim>
                                    <p:anim calcmode="lin" valueType="num">
                                      <p:cBhvr>
                                        <p:cTn id="54" dur="500" fill="hold"/>
                                        <p:tgtEl>
                                          <p:spTgt spid="17411">
                                            <p:txEl>
                                              <p:pRg st="6" end="6"/>
                                            </p:txEl>
                                          </p:spTgt>
                                        </p:tgtEl>
                                        <p:attrNameLst>
                                          <p:attrName>ppt_x</p:attrName>
                                        </p:attrNameLst>
                                      </p:cBhvr>
                                      <p:tavLst>
                                        <p:tav tm="0">
                                          <p:val>
                                            <p:strVal val="#ppt_x"/>
                                          </p:val>
                                        </p:tav>
                                        <p:tav tm="100000">
                                          <p:val>
                                            <p:strVal val="#ppt_x"/>
                                          </p:val>
                                        </p:tav>
                                      </p:tavLst>
                                    </p:anim>
                                    <p:anim calcmode="lin" valueType="num">
                                      <p:cBhvr>
                                        <p:cTn id="55" dur="500" fill="hold"/>
                                        <p:tgtEl>
                                          <p:spTgt spid="17411">
                                            <p:txEl>
                                              <p:pRg st="6" end="6"/>
                                            </p:txEl>
                                          </p:spTgt>
                                        </p:tgtEl>
                                        <p:attrNameLst>
                                          <p:attrName>ppt_y</p:attrName>
                                        </p:attrNameLst>
                                      </p:cBhvr>
                                      <p:tavLst>
                                        <p:tav tm="0">
                                          <p:val>
                                            <p:strVal val="#ppt_h+1"/>
                                          </p:val>
                                        </p:tav>
                                        <p:tav tm="100000">
                                          <p:val>
                                            <p:strVal val="#ppt_y"/>
                                          </p:val>
                                        </p:tav>
                                      </p:tavLst>
                                    </p:anim>
                                    <p:animEffect transition="in" filter="fade">
                                      <p:cBhvr>
                                        <p:cTn id="56" dur="500"/>
                                        <p:tgtEl>
                                          <p:spTgt spid="17411">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8" presetClass="entr" presetSubtype="0" accel="100000" fill="hold" grpId="0" nodeType="clickEffect">
                                  <p:stCondLst>
                                    <p:cond delay="0"/>
                                  </p:stCondLst>
                                  <p:childTnLst>
                                    <p:set>
                                      <p:cBhvr>
                                        <p:cTn id="60" dur="1" fill="hold">
                                          <p:stCondLst>
                                            <p:cond delay="0"/>
                                          </p:stCondLst>
                                        </p:cTn>
                                        <p:tgtEl>
                                          <p:spTgt spid="17411">
                                            <p:txEl>
                                              <p:pRg st="8" end="8"/>
                                            </p:txEl>
                                          </p:spTgt>
                                        </p:tgtEl>
                                        <p:attrNameLst>
                                          <p:attrName>style.visibility</p:attrName>
                                        </p:attrNameLst>
                                      </p:cBhvr>
                                      <p:to>
                                        <p:strVal val="visible"/>
                                      </p:to>
                                    </p:set>
                                    <p:anim calcmode="lin" valueType="num">
                                      <p:cBhvr>
                                        <p:cTn id="61" dur="500" fill="hold"/>
                                        <p:tgtEl>
                                          <p:spTgt spid="17411">
                                            <p:txEl>
                                              <p:pRg st="8" end="8"/>
                                            </p:txEl>
                                          </p:spTgt>
                                        </p:tgtEl>
                                        <p:attrNameLst>
                                          <p:attrName>ppt_w</p:attrName>
                                        </p:attrNameLst>
                                      </p:cBhvr>
                                      <p:tavLst>
                                        <p:tav tm="0">
                                          <p:val>
                                            <p:strVal val="#ppt_w*2.5"/>
                                          </p:val>
                                        </p:tav>
                                        <p:tav tm="100000">
                                          <p:val>
                                            <p:strVal val="#ppt_w"/>
                                          </p:val>
                                        </p:tav>
                                      </p:tavLst>
                                    </p:anim>
                                    <p:anim calcmode="lin" valueType="num">
                                      <p:cBhvr>
                                        <p:cTn id="62" dur="500" fill="hold"/>
                                        <p:tgtEl>
                                          <p:spTgt spid="17411">
                                            <p:txEl>
                                              <p:pRg st="8" end="8"/>
                                            </p:txEl>
                                          </p:spTgt>
                                        </p:tgtEl>
                                        <p:attrNameLst>
                                          <p:attrName>ppt_h</p:attrName>
                                        </p:attrNameLst>
                                      </p:cBhvr>
                                      <p:tavLst>
                                        <p:tav tm="0">
                                          <p:val>
                                            <p:strVal val="#ppt_h*0.01"/>
                                          </p:val>
                                        </p:tav>
                                        <p:tav tm="100000">
                                          <p:val>
                                            <p:strVal val="#ppt_h"/>
                                          </p:val>
                                        </p:tav>
                                      </p:tavLst>
                                    </p:anim>
                                    <p:anim calcmode="lin" valueType="num">
                                      <p:cBhvr>
                                        <p:cTn id="63" dur="500" fill="hold"/>
                                        <p:tgtEl>
                                          <p:spTgt spid="17411">
                                            <p:txEl>
                                              <p:pRg st="8" end="8"/>
                                            </p:txEl>
                                          </p:spTgt>
                                        </p:tgtEl>
                                        <p:attrNameLst>
                                          <p:attrName>ppt_x</p:attrName>
                                        </p:attrNameLst>
                                      </p:cBhvr>
                                      <p:tavLst>
                                        <p:tav tm="0">
                                          <p:val>
                                            <p:strVal val="#ppt_x"/>
                                          </p:val>
                                        </p:tav>
                                        <p:tav tm="100000">
                                          <p:val>
                                            <p:strVal val="#ppt_x"/>
                                          </p:val>
                                        </p:tav>
                                      </p:tavLst>
                                    </p:anim>
                                    <p:anim calcmode="lin" valueType="num">
                                      <p:cBhvr>
                                        <p:cTn id="64" dur="500" fill="hold"/>
                                        <p:tgtEl>
                                          <p:spTgt spid="17411">
                                            <p:txEl>
                                              <p:pRg st="8" end="8"/>
                                            </p:txEl>
                                          </p:spTgt>
                                        </p:tgtEl>
                                        <p:attrNameLst>
                                          <p:attrName>ppt_y</p:attrName>
                                        </p:attrNameLst>
                                      </p:cBhvr>
                                      <p:tavLst>
                                        <p:tav tm="0">
                                          <p:val>
                                            <p:strVal val="#ppt_h+1"/>
                                          </p:val>
                                        </p:tav>
                                        <p:tav tm="100000">
                                          <p:val>
                                            <p:strVal val="#ppt_y"/>
                                          </p:val>
                                        </p:tav>
                                      </p:tavLst>
                                    </p:anim>
                                    <p:animEffect transition="in" filter="fade">
                                      <p:cBhvr>
                                        <p:cTn id="65" dur="500"/>
                                        <p:tgtEl>
                                          <p:spTgt spid="1741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457200" y="304800"/>
            <a:ext cx="8305800" cy="6096000"/>
          </a:xfrm>
        </p:spPr>
        <p:txBody>
          <a:bodyPr/>
          <a:lstStyle/>
          <a:p>
            <a:pPr>
              <a:lnSpc>
                <a:spcPct val="80000"/>
              </a:lnSpc>
              <a:buFontTx/>
              <a:buNone/>
            </a:pPr>
            <a:r>
              <a:rPr lang="en-US" sz="2400" b="1" u="sng" smtClean="0"/>
              <a:t>ACHIEVED STATUS</a:t>
            </a:r>
            <a:endParaRPr lang="id-ID" sz="2400" b="1" smtClean="0"/>
          </a:p>
          <a:p>
            <a:pPr>
              <a:lnSpc>
                <a:spcPct val="80000"/>
              </a:lnSpc>
              <a:buFontTx/>
              <a:buNone/>
            </a:pPr>
            <a:r>
              <a:rPr lang="id-ID" sz="2400" b="1" smtClean="0"/>
              <a:t>Stratifikasi pendidikan</a:t>
            </a:r>
          </a:p>
          <a:p>
            <a:pPr>
              <a:lnSpc>
                <a:spcPct val="80000"/>
              </a:lnSpc>
              <a:buFontTx/>
              <a:buNone/>
            </a:pPr>
            <a:r>
              <a:rPr lang="en-US" sz="2400" smtClean="0"/>
              <a:t>	</a:t>
            </a:r>
            <a:r>
              <a:rPr lang="id-ID" sz="2400" smtClean="0"/>
              <a:t>Stratifikasi yang membedakan warga masyarakat berdasarkan jenjang pendidikan tertinggi yang diraih.</a:t>
            </a:r>
            <a:endParaRPr lang="en-US" sz="2400" smtClean="0"/>
          </a:p>
          <a:p>
            <a:pPr>
              <a:lnSpc>
                <a:spcPct val="80000"/>
              </a:lnSpc>
            </a:pPr>
            <a:endParaRPr lang="id-ID" sz="2400" b="1" smtClean="0"/>
          </a:p>
          <a:p>
            <a:pPr>
              <a:lnSpc>
                <a:spcPct val="80000"/>
              </a:lnSpc>
              <a:buFontTx/>
              <a:buNone/>
            </a:pPr>
            <a:r>
              <a:rPr lang="id-ID" sz="2400" b="1" smtClean="0"/>
              <a:t>Stratifikasi pekerjaan</a:t>
            </a:r>
          </a:p>
          <a:p>
            <a:pPr>
              <a:lnSpc>
                <a:spcPct val="80000"/>
              </a:lnSpc>
            </a:pPr>
            <a:r>
              <a:rPr lang="id-ID" sz="2400" smtClean="0"/>
              <a:t>Stratifikasi yang membedakan warga masyarakat berdasarkan pekerjaan yang dilakukan.</a:t>
            </a:r>
          </a:p>
          <a:p>
            <a:pPr>
              <a:lnSpc>
                <a:spcPct val="80000"/>
              </a:lnSpc>
            </a:pPr>
            <a:r>
              <a:rPr lang="id-ID" sz="2400" smtClean="0"/>
              <a:t>Di bidang pekerjaan modern, kita mengenal berbagai klasifikasi yang mencerminkan stratifikasi pekerjaan seperti pembedaan antara manajer serta tenaga eksekutif dan tenaga admistratif. Antara asisten dosen, lektor dan guru besar.</a:t>
            </a:r>
            <a:endParaRPr lang="en-US" sz="2400" smtClean="0"/>
          </a:p>
          <a:p>
            <a:pPr>
              <a:lnSpc>
                <a:spcPct val="80000"/>
              </a:lnSpc>
            </a:pPr>
            <a:endParaRPr lang="id-ID" sz="2400" b="1" smtClean="0"/>
          </a:p>
          <a:p>
            <a:pPr>
              <a:lnSpc>
                <a:spcPct val="80000"/>
              </a:lnSpc>
              <a:buFontTx/>
              <a:buNone/>
            </a:pPr>
            <a:r>
              <a:rPr lang="id-ID" sz="2400" b="1" smtClean="0"/>
              <a:t>Stratifikasi ekonomi</a:t>
            </a:r>
          </a:p>
          <a:p>
            <a:pPr>
              <a:lnSpc>
                <a:spcPct val="80000"/>
              </a:lnSpc>
            </a:pPr>
            <a:r>
              <a:rPr lang="id-ID" sz="2400" smtClean="0"/>
              <a:t>Stratifikasi yang membedakan warga masyarakat berdasarkan pekerjaan, penguasaan dan pemilikan materi.</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p:cTn id="7" dur="500" fill="hold"/>
                                        <p:tgtEl>
                                          <p:spTgt spid="18435">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18435">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18435">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1843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18435">
                                            <p:txEl>
                                              <p:pRg st="1" end="1"/>
                                            </p:txEl>
                                          </p:spTgt>
                                        </p:tgtEl>
                                        <p:attrNameLst>
                                          <p:attrName>style.visibility</p:attrName>
                                        </p:attrNameLst>
                                      </p:cBhvr>
                                      <p:to>
                                        <p:strVal val="visible"/>
                                      </p:to>
                                    </p:set>
                                    <p:anim calcmode="lin" valueType="num">
                                      <p:cBhvr>
                                        <p:cTn id="16" dur="500" fill="hold"/>
                                        <p:tgtEl>
                                          <p:spTgt spid="18435">
                                            <p:txEl>
                                              <p:pRg st="1" end="1"/>
                                            </p:txEl>
                                          </p:spTgt>
                                        </p:tgtEl>
                                        <p:attrNameLst>
                                          <p:attrName>ppt_w</p:attrName>
                                        </p:attrNameLst>
                                      </p:cBhvr>
                                      <p:tavLst>
                                        <p:tav tm="0">
                                          <p:val>
                                            <p:strVal val="#ppt_w*2.5"/>
                                          </p:val>
                                        </p:tav>
                                        <p:tav tm="100000">
                                          <p:val>
                                            <p:strVal val="#ppt_w"/>
                                          </p:val>
                                        </p:tav>
                                      </p:tavLst>
                                    </p:anim>
                                    <p:anim calcmode="lin" valueType="num">
                                      <p:cBhvr>
                                        <p:cTn id="17" dur="500" fill="hold"/>
                                        <p:tgtEl>
                                          <p:spTgt spid="18435">
                                            <p:txEl>
                                              <p:pRg st="1" end="1"/>
                                            </p:txEl>
                                          </p:spTgt>
                                        </p:tgtEl>
                                        <p:attrNameLst>
                                          <p:attrName>ppt_h</p:attrName>
                                        </p:attrNameLst>
                                      </p:cBhvr>
                                      <p:tavLst>
                                        <p:tav tm="0">
                                          <p:val>
                                            <p:strVal val="#ppt_h*0.01"/>
                                          </p:val>
                                        </p:tav>
                                        <p:tav tm="100000">
                                          <p:val>
                                            <p:strVal val="#ppt_h"/>
                                          </p:val>
                                        </p:tav>
                                      </p:tavLst>
                                    </p:anim>
                                    <p:anim calcmode="lin" valueType="num">
                                      <p:cBhvr>
                                        <p:cTn id="18"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18435">
                                            <p:txEl>
                                              <p:pRg st="1" end="1"/>
                                            </p:txEl>
                                          </p:spTgt>
                                        </p:tgtEl>
                                        <p:attrNameLst>
                                          <p:attrName>ppt_y</p:attrName>
                                        </p:attrNameLst>
                                      </p:cBhvr>
                                      <p:tavLst>
                                        <p:tav tm="0">
                                          <p:val>
                                            <p:strVal val="#ppt_h+1"/>
                                          </p:val>
                                        </p:tav>
                                        <p:tav tm="100000">
                                          <p:val>
                                            <p:strVal val="#ppt_y"/>
                                          </p:val>
                                        </p:tav>
                                      </p:tavLst>
                                    </p:anim>
                                    <p:animEffect transition="in" filter="fade">
                                      <p:cBhvr>
                                        <p:cTn id="20" dur="500"/>
                                        <p:tgtEl>
                                          <p:spTgt spid="1843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18435">
                                            <p:txEl>
                                              <p:pRg st="2" end="2"/>
                                            </p:txEl>
                                          </p:spTgt>
                                        </p:tgtEl>
                                        <p:attrNameLst>
                                          <p:attrName>style.visibility</p:attrName>
                                        </p:attrNameLst>
                                      </p:cBhvr>
                                      <p:to>
                                        <p:strVal val="visible"/>
                                      </p:to>
                                    </p:set>
                                    <p:anim calcmode="lin" valueType="num">
                                      <p:cBhvr>
                                        <p:cTn id="25" dur="500" fill="hold"/>
                                        <p:tgtEl>
                                          <p:spTgt spid="18435">
                                            <p:txEl>
                                              <p:pRg st="2" end="2"/>
                                            </p:txEl>
                                          </p:spTgt>
                                        </p:tgtEl>
                                        <p:attrNameLst>
                                          <p:attrName>ppt_w</p:attrName>
                                        </p:attrNameLst>
                                      </p:cBhvr>
                                      <p:tavLst>
                                        <p:tav tm="0">
                                          <p:val>
                                            <p:strVal val="#ppt_w*2.5"/>
                                          </p:val>
                                        </p:tav>
                                        <p:tav tm="100000">
                                          <p:val>
                                            <p:strVal val="#ppt_w"/>
                                          </p:val>
                                        </p:tav>
                                      </p:tavLst>
                                    </p:anim>
                                    <p:anim calcmode="lin" valueType="num">
                                      <p:cBhvr>
                                        <p:cTn id="26" dur="500" fill="hold"/>
                                        <p:tgtEl>
                                          <p:spTgt spid="18435">
                                            <p:txEl>
                                              <p:pRg st="2" end="2"/>
                                            </p:txEl>
                                          </p:spTgt>
                                        </p:tgtEl>
                                        <p:attrNameLst>
                                          <p:attrName>ppt_h</p:attrName>
                                        </p:attrNameLst>
                                      </p:cBhvr>
                                      <p:tavLst>
                                        <p:tav tm="0">
                                          <p:val>
                                            <p:strVal val="#ppt_h*0.01"/>
                                          </p:val>
                                        </p:tav>
                                        <p:tav tm="100000">
                                          <p:val>
                                            <p:strVal val="#ppt_h"/>
                                          </p:val>
                                        </p:tav>
                                      </p:tavLst>
                                    </p:anim>
                                    <p:anim calcmode="lin" valueType="num">
                                      <p:cBhvr>
                                        <p:cTn id="27"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18435">
                                            <p:txEl>
                                              <p:pRg st="2" end="2"/>
                                            </p:txEl>
                                          </p:spTgt>
                                        </p:tgtEl>
                                        <p:attrNameLst>
                                          <p:attrName>ppt_y</p:attrName>
                                        </p:attrNameLst>
                                      </p:cBhvr>
                                      <p:tavLst>
                                        <p:tav tm="0">
                                          <p:val>
                                            <p:strVal val="#ppt_h+1"/>
                                          </p:val>
                                        </p:tav>
                                        <p:tav tm="100000">
                                          <p:val>
                                            <p:strVal val="#ppt_y"/>
                                          </p:val>
                                        </p:tav>
                                      </p:tavLst>
                                    </p:anim>
                                    <p:animEffect transition="in" filter="fade">
                                      <p:cBhvr>
                                        <p:cTn id="29" dur="500"/>
                                        <p:tgtEl>
                                          <p:spTgt spid="1843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8" presetClass="entr" presetSubtype="0" accel="100000" fill="hold" grpId="0" nodeType="clickEffect">
                                  <p:stCondLst>
                                    <p:cond delay="0"/>
                                  </p:stCondLst>
                                  <p:childTnLst>
                                    <p:set>
                                      <p:cBhvr>
                                        <p:cTn id="33" dur="1" fill="hold">
                                          <p:stCondLst>
                                            <p:cond delay="0"/>
                                          </p:stCondLst>
                                        </p:cTn>
                                        <p:tgtEl>
                                          <p:spTgt spid="18435">
                                            <p:txEl>
                                              <p:pRg st="4" end="4"/>
                                            </p:txEl>
                                          </p:spTgt>
                                        </p:tgtEl>
                                        <p:attrNameLst>
                                          <p:attrName>style.visibility</p:attrName>
                                        </p:attrNameLst>
                                      </p:cBhvr>
                                      <p:to>
                                        <p:strVal val="visible"/>
                                      </p:to>
                                    </p:set>
                                    <p:anim calcmode="lin" valueType="num">
                                      <p:cBhvr>
                                        <p:cTn id="34" dur="500" fill="hold"/>
                                        <p:tgtEl>
                                          <p:spTgt spid="18435">
                                            <p:txEl>
                                              <p:pRg st="4" end="4"/>
                                            </p:txEl>
                                          </p:spTgt>
                                        </p:tgtEl>
                                        <p:attrNameLst>
                                          <p:attrName>ppt_w</p:attrName>
                                        </p:attrNameLst>
                                      </p:cBhvr>
                                      <p:tavLst>
                                        <p:tav tm="0">
                                          <p:val>
                                            <p:strVal val="#ppt_w*2.5"/>
                                          </p:val>
                                        </p:tav>
                                        <p:tav tm="100000">
                                          <p:val>
                                            <p:strVal val="#ppt_w"/>
                                          </p:val>
                                        </p:tav>
                                      </p:tavLst>
                                    </p:anim>
                                    <p:anim calcmode="lin" valueType="num">
                                      <p:cBhvr>
                                        <p:cTn id="35" dur="500" fill="hold"/>
                                        <p:tgtEl>
                                          <p:spTgt spid="18435">
                                            <p:txEl>
                                              <p:pRg st="4" end="4"/>
                                            </p:txEl>
                                          </p:spTgt>
                                        </p:tgtEl>
                                        <p:attrNameLst>
                                          <p:attrName>ppt_h</p:attrName>
                                        </p:attrNameLst>
                                      </p:cBhvr>
                                      <p:tavLst>
                                        <p:tav tm="0">
                                          <p:val>
                                            <p:strVal val="#ppt_h*0.01"/>
                                          </p:val>
                                        </p:tav>
                                        <p:tav tm="100000">
                                          <p:val>
                                            <p:strVal val="#ppt_h"/>
                                          </p:val>
                                        </p:tav>
                                      </p:tavLst>
                                    </p:anim>
                                    <p:anim calcmode="lin" valueType="num">
                                      <p:cBhvr>
                                        <p:cTn id="36"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18435">
                                            <p:txEl>
                                              <p:pRg st="4" end="4"/>
                                            </p:txEl>
                                          </p:spTgt>
                                        </p:tgtEl>
                                        <p:attrNameLst>
                                          <p:attrName>ppt_y</p:attrName>
                                        </p:attrNameLst>
                                      </p:cBhvr>
                                      <p:tavLst>
                                        <p:tav tm="0">
                                          <p:val>
                                            <p:strVal val="#ppt_h+1"/>
                                          </p:val>
                                        </p:tav>
                                        <p:tav tm="100000">
                                          <p:val>
                                            <p:strVal val="#ppt_y"/>
                                          </p:val>
                                        </p:tav>
                                      </p:tavLst>
                                    </p:anim>
                                    <p:animEffect transition="in" filter="fade">
                                      <p:cBhvr>
                                        <p:cTn id="38" dur="500"/>
                                        <p:tgtEl>
                                          <p:spTgt spid="18435">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8" presetClass="entr" presetSubtype="0" accel="100000" fill="hold" grpId="0" nodeType="clickEffect">
                                  <p:stCondLst>
                                    <p:cond delay="0"/>
                                  </p:stCondLst>
                                  <p:childTnLst>
                                    <p:set>
                                      <p:cBhvr>
                                        <p:cTn id="42" dur="1" fill="hold">
                                          <p:stCondLst>
                                            <p:cond delay="0"/>
                                          </p:stCondLst>
                                        </p:cTn>
                                        <p:tgtEl>
                                          <p:spTgt spid="18435">
                                            <p:txEl>
                                              <p:pRg st="5" end="5"/>
                                            </p:txEl>
                                          </p:spTgt>
                                        </p:tgtEl>
                                        <p:attrNameLst>
                                          <p:attrName>style.visibility</p:attrName>
                                        </p:attrNameLst>
                                      </p:cBhvr>
                                      <p:to>
                                        <p:strVal val="visible"/>
                                      </p:to>
                                    </p:set>
                                    <p:anim calcmode="lin" valueType="num">
                                      <p:cBhvr>
                                        <p:cTn id="43" dur="500" fill="hold"/>
                                        <p:tgtEl>
                                          <p:spTgt spid="18435">
                                            <p:txEl>
                                              <p:pRg st="5" end="5"/>
                                            </p:txEl>
                                          </p:spTgt>
                                        </p:tgtEl>
                                        <p:attrNameLst>
                                          <p:attrName>ppt_w</p:attrName>
                                        </p:attrNameLst>
                                      </p:cBhvr>
                                      <p:tavLst>
                                        <p:tav tm="0">
                                          <p:val>
                                            <p:strVal val="#ppt_w*2.5"/>
                                          </p:val>
                                        </p:tav>
                                        <p:tav tm="100000">
                                          <p:val>
                                            <p:strVal val="#ppt_w"/>
                                          </p:val>
                                        </p:tav>
                                      </p:tavLst>
                                    </p:anim>
                                    <p:anim calcmode="lin" valueType="num">
                                      <p:cBhvr>
                                        <p:cTn id="44" dur="500" fill="hold"/>
                                        <p:tgtEl>
                                          <p:spTgt spid="18435">
                                            <p:txEl>
                                              <p:pRg st="5" end="5"/>
                                            </p:txEl>
                                          </p:spTgt>
                                        </p:tgtEl>
                                        <p:attrNameLst>
                                          <p:attrName>ppt_h</p:attrName>
                                        </p:attrNameLst>
                                      </p:cBhvr>
                                      <p:tavLst>
                                        <p:tav tm="0">
                                          <p:val>
                                            <p:strVal val="#ppt_h*0.01"/>
                                          </p:val>
                                        </p:tav>
                                        <p:tav tm="100000">
                                          <p:val>
                                            <p:strVal val="#ppt_h"/>
                                          </p:val>
                                        </p:tav>
                                      </p:tavLst>
                                    </p:anim>
                                    <p:anim calcmode="lin" valueType="num">
                                      <p:cBhvr>
                                        <p:cTn id="45"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p:cTn id="46" dur="500" fill="hold"/>
                                        <p:tgtEl>
                                          <p:spTgt spid="18435">
                                            <p:txEl>
                                              <p:pRg st="5" end="5"/>
                                            </p:txEl>
                                          </p:spTgt>
                                        </p:tgtEl>
                                        <p:attrNameLst>
                                          <p:attrName>ppt_y</p:attrName>
                                        </p:attrNameLst>
                                      </p:cBhvr>
                                      <p:tavLst>
                                        <p:tav tm="0">
                                          <p:val>
                                            <p:strVal val="#ppt_h+1"/>
                                          </p:val>
                                        </p:tav>
                                        <p:tav tm="100000">
                                          <p:val>
                                            <p:strVal val="#ppt_y"/>
                                          </p:val>
                                        </p:tav>
                                      </p:tavLst>
                                    </p:anim>
                                    <p:animEffect transition="in" filter="fade">
                                      <p:cBhvr>
                                        <p:cTn id="47" dur="500"/>
                                        <p:tgtEl>
                                          <p:spTgt spid="18435">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8" presetClass="entr" presetSubtype="0" accel="100000" fill="hold" grpId="0" nodeType="clickEffect">
                                  <p:stCondLst>
                                    <p:cond delay="0"/>
                                  </p:stCondLst>
                                  <p:childTnLst>
                                    <p:set>
                                      <p:cBhvr>
                                        <p:cTn id="51" dur="1" fill="hold">
                                          <p:stCondLst>
                                            <p:cond delay="0"/>
                                          </p:stCondLst>
                                        </p:cTn>
                                        <p:tgtEl>
                                          <p:spTgt spid="18435">
                                            <p:txEl>
                                              <p:pRg st="6" end="6"/>
                                            </p:txEl>
                                          </p:spTgt>
                                        </p:tgtEl>
                                        <p:attrNameLst>
                                          <p:attrName>style.visibility</p:attrName>
                                        </p:attrNameLst>
                                      </p:cBhvr>
                                      <p:to>
                                        <p:strVal val="visible"/>
                                      </p:to>
                                    </p:set>
                                    <p:anim calcmode="lin" valueType="num">
                                      <p:cBhvr>
                                        <p:cTn id="52" dur="500" fill="hold"/>
                                        <p:tgtEl>
                                          <p:spTgt spid="18435">
                                            <p:txEl>
                                              <p:pRg st="6" end="6"/>
                                            </p:txEl>
                                          </p:spTgt>
                                        </p:tgtEl>
                                        <p:attrNameLst>
                                          <p:attrName>ppt_w</p:attrName>
                                        </p:attrNameLst>
                                      </p:cBhvr>
                                      <p:tavLst>
                                        <p:tav tm="0">
                                          <p:val>
                                            <p:strVal val="#ppt_w*2.5"/>
                                          </p:val>
                                        </p:tav>
                                        <p:tav tm="100000">
                                          <p:val>
                                            <p:strVal val="#ppt_w"/>
                                          </p:val>
                                        </p:tav>
                                      </p:tavLst>
                                    </p:anim>
                                    <p:anim calcmode="lin" valueType="num">
                                      <p:cBhvr>
                                        <p:cTn id="53" dur="500" fill="hold"/>
                                        <p:tgtEl>
                                          <p:spTgt spid="18435">
                                            <p:txEl>
                                              <p:pRg st="6" end="6"/>
                                            </p:txEl>
                                          </p:spTgt>
                                        </p:tgtEl>
                                        <p:attrNameLst>
                                          <p:attrName>ppt_h</p:attrName>
                                        </p:attrNameLst>
                                      </p:cBhvr>
                                      <p:tavLst>
                                        <p:tav tm="0">
                                          <p:val>
                                            <p:strVal val="#ppt_h*0.01"/>
                                          </p:val>
                                        </p:tav>
                                        <p:tav tm="100000">
                                          <p:val>
                                            <p:strVal val="#ppt_h"/>
                                          </p:val>
                                        </p:tav>
                                      </p:tavLst>
                                    </p:anim>
                                    <p:anim calcmode="lin" valueType="num">
                                      <p:cBhvr>
                                        <p:cTn id="54" dur="500" fill="hold"/>
                                        <p:tgtEl>
                                          <p:spTgt spid="18435">
                                            <p:txEl>
                                              <p:pRg st="6" end="6"/>
                                            </p:txEl>
                                          </p:spTgt>
                                        </p:tgtEl>
                                        <p:attrNameLst>
                                          <p:attrName>ppt_x</p:attrName>
                                        </p:attrNameLst>
                                      </p:cBhvr>
                                      <p:tavLst>
                                        <p:tav tm="0">
                                          <p:val>
                                            <p:strVal val="#ppt_x"/>
                                          </p:val>
                                        </p:tav>
                                        <p:tav tm="100000">
                                          <p:val>
                                            <p:strVal val="#ppt_x"/>
                                          </p:val>
                                        </p:tav>
                                      </p:tavLst>
                                    </p:anim>
                                    <p:anim calcmode="lin" valueType="num">
                                      <p:cBhvr>
                                        <p:cTn id="55" dur="500" fill="hold"/>
                                        <p:tgtEl>
                                          <p:spTgt spid="18435">
                                            <p:txEl>
                                              <p:pRg st="6" end="6"/>
                                            </p:txEl>
                                          </p:spTgt>
                                        </p:tgtEl>
                                        <p:attrNameLst>
                                          <p:attrName>ppt_y</p:attrName>
                                        </p:attrNameLst>
                                      </p:cBhvr>
                                      <p:tavLst>
                                        <p:tav tm="0">
                                          <p:val>
                                            <p:strVal val="#ppt_h+1"/>
                                          </p:val>
                                        </p:tav>
                                        <p:tav tm="100000">
                                          <p:val>
                                            <p:strVal val="#ppt_y"/>
                                          </p:val>
                                        </p:tav>
                                      </p:tavLst>
                                    </p:anim>
                                    <p:animEffect transition="in" filter="fade">
                                      <p:cBhvr>
                                        <p:cTn id="56" dur="500"/>
                                        <p:tgtEl>
                                          <p:spTgt spid="18435">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8" presetClass="entr" presetSubtype="0" accel="100000" fill="hold" grpId="0" nodeType="clickEffect">
                                  <p:stCondLst>
                                    <p:cond delay="0"/>
                                  </p:stCondLst>
                                  <p:childTnLst>
                                    <p:set>
                                      <p:cBhvr>
                                        <p:cTn id="60" dur="1" fill="hold">
                                          <p:stCondLst>
                                            <p:cond delay="0"/>
                                          </p:stCondLst>
                                        </p:cTn>
                                        <p:tgtEl>
                                          <p:spTgt spid="18435">
                                            <p:txEl>
                                              <p:pRg st="8" end="8"/>
                                            </p:txEl>
                                          </p:spTgt>
                                        </p:tgtEl>
                                        <p:attrNameLst>
                                          <p:attrName>style.visibility</p:attrName>
                                        </p:attrNameLst>
                                      </p:cBhvr>
                                      <p:to>
                                        <p:strVal val="visible"/>
                                      </p:to>
                                    </p:set>
                                    <p:anim calcmode="lin" valueType="num">
                                      <p:cBhvr>
                                        <p:cTn id="61" dur="500" fill="hold"/>
                                        <p:tgtEl>
                                          <p:spTgt spid="18435">
                                            <p:txEl>
                                              <p:pRg st="8" end="8"/>
                                            </p:txEl>
                                          </p:spTgt>
                                        </p:tgtEl>
                                        <p:attrNameLst>
                                          <p:attrName>ppt_w</p:attrName>
                                        </p:attrNameLst>
                                      </p:cBhvr>
                                      <p:tavLst>
                                        <p:tav tm="0">
                                          <p:val>
                                            <p:strVal val="#ppt_w*2.5"/>
                                          </p:val>
                                        </p:tav>
                                        <p:tav tm="100000">
                                          <p:val>
                                            <p:strVal val="#ppt_w"/>
                                          </p:val>
                                        </p:tav>
                                      </p:tavLst>
                                    </p:anim>
                                    <p:anim calcmode="lin" valueType="num">
                                      <p:cBhvr>
                                        <p:cTn id="62" dur="500" fill="hold"/>
                                        <p:tgtEl>
                                          <p:spTgt spid="18435">
                                            <p:txEl>
                                              <p:pRg st="8" end="8"/>
                                            </p:txEl>
                                          </p:spTgt>
                                        </p:tgtEl>
                                        <p:attrNameLst>
                                          <p:attrName>ppt_h</p:attrName>
                                        </p:attrNameLst>
                                      </p:cBhvr>
                                      <p:tavLst>
                                        <p:tav tm="0">
                                          <p:val>
                                            <p:strVal val="#ppt_h*0.01"/>
                                          </p:val>
                                        </p:tav>
                                        <p:tav tm="100000">
                                          <p:val>
                                            <p:strVal val="#ppt_h"/>
                                          </p:val>
                                        </p:tav>
                                      </p:tavLst>
                                    </p:anim>
                                    <p:anim calcmode="lin" valueType="num">
                                      <p:cBhvr>
                                        <p:cTn id="63" dur="500" fill="hold"/>
                                        <p:tgtEl>
                                          <p:spTgt spid="18435">
                                            <p:txEl>
                                              <p:pRg st="8" end="8"/>
                                            </p:txEl>
                                          </p:spTgt>
                                        </p:tgtEl>
                                        <p:attrNameLst>
                                          <p:attrName>ppt_x</p:attrName>
                                        </p:attrNameLst>
                                      </p:cBhvr>
                                      <p:tavLst>
                                        <p:tav tm="0">
                                          <p:val>
                                            <p:strVal val="#ppt_x"/>
                                          </p:val>
                                        </p:tav>
                                        <p:tav tm="100000">
                                          <p:val>
                                            <p:strVal val="#ppt_x"/>
                                          </p:val>
                                        </p:tav>
                                      </p:tavLst>
                                    </p:anim>
                                    <p:anim calcmode="lin" valueType="num">
                                      <p:cBhvr>
                                        <p:cTn id="64" dur="500" fill="hold"/>
                                        <p:tgtEl>
                                          <p:spTgt spid="18435">
                                            <p:txEl>
                                              <p:pRg st="8" end="8"/>
                                            </p:txEl>
                                          </p:spTgt>
                                        </p:tgtEl>
                                        <p:attrNameLst>
                                          <p:attrName>ppt_y</p:attrName>
                                        </p:attrNameLst>
                                      </p:cBhvr>
                                      <p:tavLst>
                                        <p:tav tm="0">
                                          <p:val>
                                            <p:strVal val="#ppt_h+1"/>
                                          </p:val>
                                        </p:tav>
                                        <p:tav tm="100000">
                                          <p:val>
                                            <p:strVal val="#ppt_y"/>
                                          </p:val>
                                        </p:tav>
                                      </p:tavLst>
                                    </p:anim>
                                    <p:animEffect transition="in" filter="fade">
                                      <p:cBhvr>
                                        <p:cTn id="65" dur="500"/>
                                        <p:tgtEl>
                                          <p:spTgt spid="18435">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8" presetClass="entr" presetSubtype="0" accel="100000" fill="hold" grpId="0" nodeType="clickEffect">
                                  <p:stCondLst>
                                    <p:cond delay="0"/>
                                  </p:stCondLst>
                                  <p:childTnLst>
                                    <p:set>
                                      <p:cBhvr>
                                        <p:cTn id="69" dur="1" fill="hold">
                                          <p:stCondLst>
                                            <p:cond delay="0"/>
                                          </p:stCondLst>
                                        </p:cTn>
                                        <p:tgtEl>
                                          <p:spTgt spid="18435">
                                            <p:txEl>
                                              <p:pRg st="9" end="9"/>
                                            </p:txEl>
                                          </p:spTgt>
                                        </p:tgtEl>
                                        <p:attrNameLst>
                                          <p:attrName>style.visibility</p:attrName>
                                        </p:attrNameLst>
                                      </p:cBhvr>
                                      <p:to>
                                        <p:strVal val="visible"/>
                                      </p:to>
                                    </p:set>
                                    <p:anim calcmode="lin" valueType="num">
                                      <p:cBhvr>
                                        <p:cTn id="70" dur="500" fill="hold"/>
                                        <p:tgtEl>
                                          <p:spTgt spid="18435">
                                            <p:txEl>
                                              <p:pRg st="9" end="9"/>
                                            </p:txEl>
                                          </p:spTgt>
                                        </p:tgtEl>
                                        <p:attrNameLst>
                                          <p:attrName>ppt_w</p:attrName>
                                        </p:attrNameLst>
                                      </p:cBhvr>
                                      <p:tavLst>
                                        <p:tav tm="0">
                                          <p:val>
                                            <p:strVal val="#ppt_w*2.5"/>
                                          </p:val>
                                        </p:tav>
                                        <p:tav tm="100000">
                                          <p:val>
                                            <p:strVal val="#ppt_w"/>
                                          </p:val>
                                        </p:tav>
                                      </p:tavLst>
                                    </p:anim>
                                    <p:anim calcmode="lin" valueType="num">
                                      <p:cBhvr>
                                        <p:cTn id="71" dur="500" fill="hold"/>
                                        <p:tgtEl>
                                          <p:spTgt spid="18435">
                                            <p:txEl>
                                              <p:pRg st="9" end="9"/>
                                            </p:txEl>
                                          </p:spTgt>
                                        </p:tgtEl>
                                        <p:attrNameLst>
                                          <p:attrName>ppt_h</p:attrName>
                                        </p:attrNameLst>
                                      </p:cBhvr>
                                      <p:tavLst>
                                        <p:tav tm="0">
                                          <p:val>
                                            <p:strVal val="#ppt_h*0.01"/>
                                          </p:val>
                                        </p:tav>
                                        <p:tav tm="100000">
                                          <p:val>
                                            <p:strVal val="#ppt_h"/>
                                          </p:val>
                                        </p:tav>
                                      </p:tavLst>
                                    </p:anim>
                                    <p:anim calcmode="lin" valueType="num">
                                      <p:cBhvr>
                                        <p:cTn id="72" dur="500" fill="hold"/>
                                        <p:tgtEl>
                                          <p:spTgt spid="18435">
                                            <p:txEl>
                                              <p:pRg st="9" end="9"/>
                                            </p:txEl>
                                          </p:spTgt>
                                        </p:tgtEl>
                                        <p:attrNameLst>
                                          <p:attrName>ppt_x</p:attrName>
                                        </p:attrNameLst>
                                      </p:cBhvr>
                                      <p:tavLst>
                                        <p:tav tm="0">
                                          <p:val>
                                            <p:strVal val="#ppt_x"/>
                                          </p:val>
                                        </p:tav>
                                        <p:tav tm="100000">
                                          <p:val>
                                            <p:strVal val="#ppt_x"/>
                                          </p:val>
                                        </p:tav>
                                      </p:tavLst>
                                    </p:anim>
                                    <p:anim calcmode="lin" valueType="num">
                                      <p:cBhvr>
                                        <p:cTn id="73" dur="500" fill="hold"/>
                                        <p:tgtEl>
                                          <p:spTgt spid="18435">
                                            <p:txEl>
                                              <p:pRg st="9" end="9"/>
                                            </p:txEl>
                                          </p:spTgt>
                                        </p:tgtEl>
                                        <p:attrNameLst>
                                          <p:attrName>ppt_y</p:attrName>
                                        </p:attrNameLst>
                                      </p:cBhvr>
                                      <p:tavLst>
                                        <p:tav tm="0">
                                          <p:val>
                                            <p:strVal val="#ppt_h+1"/>
                                          </p:val>
                                        </p:tav>
                                        <p:tav tm="100000">
                                          <p:val>
                                            <p:strVal val="#ppt_y"/>
                                          </p:val>
                                        </p:tav>
                                      </p:tavLst>
                                    </p:anim>
                                    <p:animEffect transition="in" filter="fade">
                                      <p:cBhvr>
                                        <p:cTn id="74" dur="500"/>
                                        <p:tgtEl>
                                          <p:spTgt spid="1843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228600" y="304800"/>
            <a:ext cx="8534400" cy="6324600"/>
          </a:xfrm>
        </p:spPr>
        <p:txBody>
          <a:bodyPr/>
          <a:lstStyle/>
          <a:p>
            <a:pPr marL="609600" indent="-609600">
              <a:lnSpc>
                <a:spcPct val="80000"/>
              </a:lnSpc>
              <a:buFontTx/>
              <a:buNone/>
            </a:pPr>
            <a:r>
              <a:rPr lang="id-ID" sz="2000" b="1" u="sng" smtClean="0"/>
              <a:t>PERANAN (ROLE)</a:t>
            </a:r>
            <a:endParaRPr lang="id-ID" sz="2000" u="sng" smtClean="0"/>
          </a:p>
          <a:p>
            <a:pPr marL="609600" indent="-609600">
              <a:lnSpc>
                <a:spcPct val="80000"/>
              </a:lnSpc>
            </a:pPr>
            <a:r>
              <a:rPr lang="id-ID" sz="2000" smtClean="0"/>
              <a:t>Peranan merupakan aspek yang dinamis dari suatu kedudukan (status). Peranan adalah tingkah laku yang diharapkan dari orang memiliki status. Antara status dan peranan tidak dapat dipisahkan. Tidak ada peranan tanpa status. Status tidak berfungsi tanpa peranan. Contohnya dalam kelas seorang siswa tidak akan bisa mengatur ketertiban jika ia tidak memiliki status sebagai ketua kelas.</a:t>
            </a:r>
            <a:endParaRPr lang="en-US" sz="2000" smtClean="0"/>
          </a:p>
          <a:p>
            <a:pPr marL="609600" indent="-609600">
              <a:lnSpc>
                <a:spcPct val="80000"/>
              </a:lnSpc>
            </a:pPr>
            <a:endParaRPr lang="id-ID" sz="2000" smtClean="0"/>
          </a:p>
          <a:p>
            <a:pPr marL="609600" indent="-609600">
              <a:lnSpc>
                <a:spcPct val="80000"/>
              </a:lnSpc>
            </a:pPr>
            <a:r>
              <a:rPr lang="id-ID" sz="2000" smtClean="0"/>
              <a:t>Peranan menentukan apa yang diperbuatnya bagi masyarakat, serta kesempatan-kesempatan apa yang diberikan masyarakat kepadanya.</a:t>
            </a:r>
            <a:endParaRPr lang="en-US" sz="2000" smtClean="0"/>
          </a:p>
          <a:p>
            <a:pPr marL="609600" indent="-609600">
              <a:lnSpc>
                <a:spcPct val="80000"/>
              </a:lnSpc>
            </a:pPr>
            <a:endParaRPr lang="id-ID" sz="2000" smtClean="0"/>
          </a:p>
          <a:p>
            <a:pPr marL="609600" indent="-609600">
              <a:lnSpc>
                <a:spcPct val="80000"/>
              </a:lnSpc>
            </a:pPr>
            <a:r>
              <a:rPr lang="id-ID" sz="2000" smtClean="0"/>
              <a:t>Terkadang timbul pula apa yang dinamakan konflik peranan, yaitu ketika orang harus memilih peranan dari dua status atau lebih yang dia miliki. Contohnya seorang wanita yang merupakan ibu rumah tangga tapi juga sebagai wanita karir. Saat putrinya sakit, dia harus memilih untuk tetap ke kantor atau membawa putrinya berobat ke dokter.</a:t>
            </a:r>
            <a:endParaRPr lang="en-US" sz="2000" smtClean="0"/>
          </a:p>
          <a:p>
            <a:pPr marL="609600" indent="-609600">
              <a:lnSpc>
                <a:spcPct val="80000"/>
              </a:lnSpc>
            </a:pPr>
            <a:endParaRPr lang="id-ID" sz="2000" smtClean="0"/>
          </a:p>
          <a:p>
            <a:pPr marL="609600" indent="-609600">
              <a:lnSpc>
                <a:spcPct val="80000"/>
              </a:lnSpc>
            </a:pPr>
            <a:r>
              <a:rPr lang="id-ID" sz="2000" smtClean="0"/>
              <a:t>Konflik status bisa juga terjadi antar individu, misalnya suami dengan istrinya. Juga bisa terjadi antara kelompok atau institusi, misalnya Mahkamah Agung dengan Mahkamah Yudisial.</a:t>
            </a:r>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p:cTn id="7" dur="500" fill="hold"/>
                                        <p:tgtEl>
                                          <p:spTgt spid="19459">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19459">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19459">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1945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19459">
                                            <p:txEl>
                                              <p:pRg st="1" end="1"/>
                                            </p:txEl>
                                          </p:spTgt>
                                        </p:tgtEl>
                                        <p:attrNameLst>
                                          <p:attrName>style.visibility</p:attrName>
                                        </p:attrNameLst>
                                      </p:cBhvr>
                                      <p:to>
                                        <p:strVal val="visible"/>
                                      </p:to>
                                    </p:set>
                                    <p:anim calcmode="lin" valueType="num">
                                      <p:cBhvr>
                                        <p:cTn id="16" dur="500" fill="hold"/>
                                        <p:tgtEl>
                                          <p:spTgt spid="19459">
                                            <p:txEl>
                                              <p:pRg st="1" end="1"/>
                                            </p:txEl>
                                          </p:spTgt>
                                        </p:tgtEl>
                                        <p:attrNameLst>
                                          <p:attrName>ppt_w</p:attrName>
                                        </p:attrNameLst>
                                      </p:cBhvr>
                                      <p:tavLst>
                                        <p:tav tm="0">
                                          <p:val>
                                            <p:strVal val="#ppt_w*2.5"/>
                                          </p:val>
                                        </p:tav>
                                        <p:tav tm="100000">
                                          <p:val>
                                            <p:strVal val="#ppt_w"/>
                                          </p:val>
                                        </p:tav>
                                      </p:tavLst>
                                    </p:anim>
                                    <p:anim calcmode="lin" valueType="num">
                                      <p:cBhvr>
                                        <p:cTn id="17" dur="500" fill="hold"/>
                                        <p:tgtEl>
                                          <p:spTgt spid="19459">
                                            <p:txEl>
                                              <p:pRg st="1" end="1"/>
                                            </p:txEl>
                                          </p:spTgt>
                                        </p:tgtEl>
                                        <p:attrNameLst>
                                          <p:attrName>ppt_h</p:attrName>
                                        </p:attrNameLst>
                                      </p:cBhvr>
                                      <p:tavLst>
                                        <p:tav tm="0">
                                          <p:val>
                                            <p:strVal val="#ppt_h*0.01"/>
                                          </p:val>
                                        </p:tav>
                                        <p:tav tm="100000">
                                          <p:val>
                                            <p:strVal val="#ppt_h"/>
                                          </p:val>
                                        </p:tav>
                                      </p:tavLst>
                                    </p:anim>
                                    <p:anim calcmode="lin" valueType="num">
                                      <p:cBhvr>
                                        <p:cTn id="18"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19459">
                                            <p:txEl>
                                              <p:pRg st="1" end="1"/>
                                            </p:txEl>
                                          </p:spTgt>
                                        </p:tgtEl>
                                        <p:attrNameLst>
                                          <p:attrName>ppt_y</p:attrName>
                                        </p:attrNameLst>
                                      </p:cBhvr>
                                      <p:tavLst>
                                        <p:tav tm="0">
                                          <p:val>
                                            <p:strVal val="#ppt_h+1"/>
                                          </p:val>
                                        </p:tav>
                                        <p:tav tm="100000">
                                          <p:val>
                                            <p:strVal val="#ppt_y"/>
                                          </p:val>
                                        </p:tav>
                                      </p:tavLst>
                                    </p:anim>
                                    <p:animEffect transition="in" filter="fade">
                                      <p:cBhvr>
                                        <p:cTn id="20" dur="500"/>
                                        <p:tgtEl>
                                          <p:spTgt spid="19459">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 calcmode="lin" valueType="num">
                                      <p:cBhvr>
                                        <p:cTn id="25" dur="500" fill="hold"/>
                                        <p:tgtEl>
                                          <p:spTgt spid="19459">
                                            <p:txEl>
                                              <p:pRg st="3" end="3"/>
                                            </p:txEl>
                                          </p:spTgt>
                                        </p:tgtEl>
                                        <p:attrNameLst>
                                          <p:attrName>ppt_w</p:attrName>
                                        </p:attrNameLst>
                                      </p:cBhvr>
                                      <p:tavLst>
                                        <p:tav tm="0">
                                          <p:val>
                                            <p:strVal val="#ppt_w*2.5"/>
                                          </p:val>
                                        </p:tav>
                                        <p:tav tm="100000">
                                          <p:val>
                                            <p:strVal val="#ppt_w"/>
                                          </p:val>
                                        </p:tav>
                                      </p:tavLst>
                                    </p:anim>
                                    <p:anim calcmode="lin" valueType="num">
                                      <p:cBhvr>
                                        <p:cTn id="26" dur="500" fill="hold"/>
                                        <p:tgtEl>
                                          <p:spTgt spid="19459">
                                            <p:txEl>
                                              <p:pRg st="3" end="3"/>
                                            </p:txEl>
                                          </p:spTgt>
                                        </p:tgtEl>
                                        <p:attrNameLst>
                                          <p:attrName>ppt_h</p:attrName>
                                        </p:attrNameLst>
                                      </p:cBhvr>
                                      <p:tavLst>
                                        <p:tav tm="0">
                                          <p:val>
                                            <p:strVal val="#ppt_h*0.01"/>
                                          </p:val>
                                        </p:tav>
                                        <p:tav tm="100000">
                                          <p:val>
                                            <p:strVal val="#ppt_h"/>
                                          </p:val>
                                        </p:tav>
                                      </p:tavLst>
                                    </p:anim>
                                    <p:anim calcmode="lin" valueType="num">
                                      <p:cBhvr>
                                        <p:cTn id="27" dur="5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19459">
                                            <p:txEl>
                                              <p:pRg st="3" end="3"/>
                                            </p:txEl>
                                          </p:spTgt>
                                        </p:tgtEl>
                                        <p:attrNameLst>
                                          <p:attrName>ppt_y</p:attrName>
                                        </p:attrNameLst>
                                      </p:cBhvr>
                                      <p:tavLst>
                                        <p:tav tm="0">
                                          <p:val>
                                            <p:strVal val="#ppt_h+1"/>
                                          </p:val>
                                        </p:tav>
                                        <p:tav tm="100000">
                                          <p:val>
                                            <p:strVal val="#ppt_y"/>
                                          </p:val>
                                        </p:tav>
                                      </p:tavLst>
                                    </p:anim>
                                    <p:animEffect transition="in" filter="fade">
                                      <p:cBhvr>
                                        <p:cTn id="29" dur="500"/>
                                        <p:tgtEl>
                                          <p:spTgt spid="19459">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8" presetClass="entr" presetSubtype="0" accel="100000" fill="hold" grpId="0" nodeType="clickEffect">
                                  <p:stCondLst>
                                    <p:cond delay="0"/>
                                  </p:stCondLst>
                                  <p:childTnLst>
                                    <p:set>
                                      <p:cBhvr>
                                        <p:cTn id="33" dur="1" fill="hold">
                                          <p:stCondLst>
                                            <p:cond delay="0"/>
                                          </p:stCondLst>
                                        </p:cTn>
                                        <p:tgtEl>
                                          <p:spTgt spid="19459">
                                            <p:txEl>
                                              <p:pRg st="5" end="5"/>
                                            </p:txEl>
                                          </p:spTgt>
                                        </p:tgtEl>
                                        <p:attrNameLst>
                                          <p:attrName>style.visibility</p:attrName>
                                        </p:attrNameLst>
                                      </p:cBhvr>
                                      <p:to>
                                        <p:strVal val="visible"/>
                                      </p:to>
                                    </p:set>
                                    <p:anim calcmode="lin" valueType="num">
                                      <p:cBhvr>
                                        <p:cTn id="34" dur="500" fill="hold"/>
                                        <p:tgtEl>
                                          <p:spTgt spid="19459">
                                            <p:txEl>
                                              <p:pRg st="5" end="5"/>
                                            </p:txEl>
                                          </p:spTgt>
                                        </p:tgtEl>
                                        <p:attrNameLst>
                                          <p:attrName>ppt_w</p:attrName>
                                        </p:attrNameLst>
                                      </p:cBhvr>
                                      <p:tavLst>
                                        <p:tav tm="0">
                                          <p:val>
                                            <p:strVal val="#ppt_w*2.5"/>
                                          </p:val>
                                        </p:tav>
                                        <p:tav tm="100000">
                                          <p:val>
                                            <p:strVal val="#ppt_w"/>
                                          </p:val>
                                        </p:tav>
                                      </p:tavLst>
                                    </p:anim>
                                    <p:anim calcmode="lin" valueType="num">
                                      <p:cBhvr>
                                        <p:cTn id="35" dur="500" fill="hold"/>
                                        <p:tgtEl>
                                          <p:spTgt spid="19459">
                                            <p:txEl>
                                              <p:pRg st="5" end="5"/>
                                            </p:txEl>
                                          </p:spTgt>
                                        </p:tgtEl>
                                        <p:attrNameLst>
                                          <p:attrName>ppt_h</p:attrName>
                                        </p:attrNameLst>
                                      </p:cBhvr>
                                      <p:tavLst>
                                        <p:tav tm="0">
                                          <p:val>
                                            <p:strVal val="#ppt_h*0.01"/>
                                          </p:val>
                                        </p:tav>
                                        <p:tav tm="100000">
                                          <p:val>
                                            <p:strVal val="#ppt_h"/>
                                          </p:val>
                                        </p:tav>
                                      </p:tavLst>
                                    </p:anim>
                                    <p:anim calcmode="lin" valueType="num">
                                      <p:cBhvr>
                                        <p:cTn id="36" dur="500" fill="hold"/>
                                        <p:tgtEl>
                                          <p:spTgt spid="19459">
                                            <p:txEl>
                                              <p:pRg st="5" end="5"/>
                                            </p:txEl>
                                          </p:spTgt>
                                        </p:tgtEl>
                                        <p:attrNameLst>
                                          <p:attrName>ppt_x</p:attrName>
                                        </p:attrNameLst>
                                      </p:cBhvr>
                                      <p:tavLst>
                                        <p:tav tm="0">
                                          <p:val>
                                            <p:strVal val="#ppt_x"/>
                                          </p:val>
                                        </p:tav>
                                        <p:tav tm="100000">
                                          <p:val>
                                            <p:strVal val="#ppt_x"/>
                                          </p:val>
                                        </p:tav>
                                      </p:tavLst>
                                    </p:anim>
                                    <p:anim calcmode="lin" valueType="num">
                                      <p:cBhvr>
                                        <p:cTn id="37" dur="500" fill="hold"/>
                                        <p:tgtEl>
                                          <p:spTgt spid="19459">
                                            <p:txEl>
                                              <p:pRg st="5" end="5"/>
                                            </p:txEl>
                                          </p:spTgt>
                                        </p:tgtEl>
                                        <p:attrNameLst>
                                          <p:attrName>ppt_y</p:attrName>
                                        </p:attrNameLst>
                                      </p:cBhvr>
                                      <p:tavLst>
                                        <p:tav tm="0">
                                          <p:val>
                                            <p:strVal val="#ppt_h+1"/>
                                          </p:val>
                                        </p:tav>
                                        <p:tav tm="100000">
                                          <p:val>
                                            <p:strVal val="#ppt_y"/>
                                          </p:val>
                                        </p:tav>
                                      </p:tavLst>
                                    </p:anim>
                                    <p:animEffect transition="in" filter="fade">
                                      <p:cBhvr>
                                        <p:cTn id="38" dur="500"/>
                                        <p:tgtEl>
                                          <p:spTgt spid="19459">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8" presetClass="entr" presetSubtype="0" accel="100000" fill="hold" grpId="0" nodeType="clickEffect">
                                  <p:stCondLst>
                                    <p:cond delay="0"/>
                                  </p:stCondLst>
                                  <p:childTnLst>
                                    <p:set>
                                      <p:cBhvr>
                                        <p:cTn id="42" dur="1" fill="hold">
                                          <p:stCondLst>
                                            <p:cond delay="0"/>
                                          </p:stCondLst>
                                        </p:cTn>
                                        <p:tgtEl>
                                          <p:spTgt spid="19459">
                                            <p:txEl>
                                              <p:pRg st="7" end="7"/>
                                            </p:txEl>
                                          </p:spTgt>
                                        </p:tgtEl>
                                        <p:attrNameLst>
                                          <p:attrName>style.visibility</p:attrName>
                                        </p:attrNameLst>
                                      </p:cBhvr>
                                      <p:to>
                                        <p:strVal val="visible"/>
                                      </p:to>
                                    </p:set>
                                    <p:anim calcmode="lin" valueType="num">
                                      <p:cBhvr>
                                        <p:cTn id="43" dur="500" fill="hold"/>
                                        <p:tgtEl>
                                          <p:spTgt spid="19459">
                                            <p:txEl>
                                              <p:pRg st="7" end="7"/>
                                            </p:txEl>
                                          </p:spTgt>
                                        </p:tgtEl>
                                        <p:attrNameLst>
                                          <p:attrName>ppt_w</p:attrName>
                                        </p:attrNameLst>
                                      </p:cBhvr>
                                      <p:tavLst>
                                        <p:tav tm="0">
                                          <p:val>
                                            <p:strVal val="#ppt_w*2.5"/>
                                          </p:val>
                                        </p:tav>
                                        <p:tav tm="100000">
                                          <p:val>
                                            <p:strVal val="#ppt_w"/>
                                          </p:val>
                                        </p:tav>
                                      </p:tavLst>
                                    </p:anim>
                                    <p:anim calcmode="lin" valueType="num">
                                      <p:cBhvr>
                                        <p:cTn id="44" dur="500" fill="hold"/>
                                        <p:tgtEl>
                                          <p:spTgt spid="19459">
                                            <p:txEl>
                                              <p:pRg st="7" end="7"/>
                                            </p:txEl>
                                          </p:spTgt>
                                        </p:tgtEl>
                                        <p:attrNameLst>
                                          <p:attrName>ppt_h</p:attrName>
                                        </p:attrNameLst>
                                      </p:cBhvr>
                                      <p:tavLst>
                                        <p:tav tm="0">
                                          <p:val>
                                            <p:strVal val="#ppt_h*0.01"/>
                                          </p:val>
                                        </p:tav>
                                        <p:tav tm="100000">
                                          <p:val>
                                            <p:strVal val="#ppt_h"/>
                                          </p:val>
                                        </p:tav>
                                      </p:tavLst>
                                    </p:anim>
                                    <p:anim calcmode="lin" valueType="num">
                                      <p:cBhvr>
                                        <p:cTn id="45" dur="500" fill="hold"/>
                                        <p:tgtEl>
                                          <p:spTgt spid="19459">
                                            <p:txEl>
                                              <p:pRg st="7" end="7"/>
                                            </p:txEl>
                                          </p:spTgt>
                                        </p:tgtEl>
                                        <p:attrNameLst>
                                          <p:attrName>ppt_x</p:attrName>
                                        </p:attrNameLst>
                                      </p:cBhvr>
                                      <p:tavLst>
                                        <p:tav tm="0">
                                          <p:val>
                                            <p:strVal val="#ppt_x"/>
                                          </p:val>
                                        </p:tav>
                                        <p:tav tm="100000">
                                          <p:val>
                                            <p:strVal val="#ppt_x"/>
                                          </p:val>
                                        </p:tav>
                                      </p:tavLst>
                                    </p:anim>
                                    <p:anim calcmode="lin" valueType="num">
                                      <p:cBhvr>
                                        <p:cTn id="46" dur="500" fill="hold"/>
                                        <p:tgtEl>
                                          <p:spTgt spid="19459">
                                            <p:txEl>
                                              <p:pRg st="7" end="7"/>
                                            </p:txEl>
                                          </p:spTgt>
                                        </p:tgtEl>
                                        <p:attrNameLst>
                                          <p:attrName>ppt_y</p:attrName>
                                        </p:attrNameLst>
                                      </p:cBhvr>
                                      <p:tavLst>
                                        <p:tav tm="0">
                                          <p:val>
                                            <p:strVal val="#ppt_h+1"/>
                                          </p:val>
                                        </p:tav>
                                        <p:tav tm="100000">
                                          <p:val>
                                            <p:strVal val="#ppt_y"/>
                                          </p:val>
                                        </p:tav>
                                      </p:tavLst>
                                    </p:anim>
                                    <p:animEffect transition="in" filter="fade">
                                      <p:cBhvr>
                                        <p:cTn id="47" dur="500"/>
                                        <p:tgtEl>
                                          <p:spTgt spid="194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a:xfrm>
            <a:off x="228600" y="152400"/>
            <a:ext cx="8686800" cy="3352800"/>
          </a:xfrm>
        </p:spPr>
        <p:txBody>
          <a:bodyPr/>
          <a:lstStyle/>
          <a:p>
            <a:pPr>
              <a:lnSpc>
                <a:spcPct val="90000"/>
              </a:lnSpc>
              <a:buFontTx/>
              <a:buNone/>
            </a:pPr>
            <a:r>
              <a:rPr lang="en-US" sz="2400" smtClean="0"/>
              <a:t>AKIBAT STRATIFIKASI</a:t>
            </a:r>
          </a:p>
          <a:p>
            <a:pPr>
              <a:lnSpc>
                <a:spcPct val="90000"/>
              </a:lnSpc>
            </a:pPr>
            <a:r>
              <a:rPr lang="id-ID" sz="2400" smtClean="0"/>
              <a:t>Menurut Moore dan Davis, stratifikasi dibutuhkan demi kelangsungan hidup masyarakat. Dalam masyarakat terdapat status-status yang harus ditempati agar masyarakat dapat berlangsung.</a:t>
            </a:r>
            <a:endParaRPr lang="en-US" sz="2400" smtClean="0"/>
          </a:p>
          <a:p>
            <a:pPr>
              <a:lnSpc>
                <a:spcPct val="90000"/>
              </a:lnSpc>
            </a:pPr>
            <a:endParaRPr lang="id-ID" sz="2400" smtClean="0"/>
          </a:p>
          <a:p>
            <a:pPr>
              <a:lnSpc>
                <a:spcPct val="90000"/>
              </a:lnSpc>
            </a:pPr>
            <a:r>
              <a:rPr lang="id-ID" sz="2400" smtClean="0"/>
              <a:t>Stratifikasi timbul karena dalam masyarakat berkembang pembagian kerja yang memungkinkan perbedaan kekayaan, kekuasaan dan prestise.</a:t>
            </a:r>
            <a:r>
              <a:rPr lang="en-US" sz="2400" smtClean="0"/>
              <a:t> </a:t>
            </a:r>
          </a:p>
        </p:txBody>
      </p:sp>
      <p:pic>
        <p:nvPicPr>
          <p:cNvPr id="24579" name="Picture 3" descr="YINYANG"/>
          <p:cNvPicPr>
            <a:picLocks noChangeAspect="1" noChangeArrowheads="1"/>
          </p:cNvPicPr>
          <p:nvPr/>
        </p:nvPicPr>
        <p:blipFill>
          <a:blip r:embed="rId2" cstate="print"/>
          <a:srcRect/>
          <a:stretch>
            <a:fillRect/>
          </a:stretch>
        </p:blipFill>
        <p:spPr bwMode="auto">
          <a:xfrm>
            <a:off x="3048000" y="4419600"/>
            <a:ext cx="2130425" cy="2133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 calcmode="lin" valueType="num">
                                      <p:cBhvr>
                                        <p:cTn id="7" dur="500" fill="hold"/>
                                        <p:tgtEl>
                                          <p:spTgt spid="24578">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24578">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24578">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24578">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24578">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24578">
                                            <p:txEl>
                                              <p:pRg st="1" end="1"/>
                                            </p:txEl>
                                          </p:spTgt>
                                        </p:tgtEl>
                                        <p:attrNameLst>
                                          <p:attrName>style.visibility</p:attrName>
                                        </p:attrNameLst>
                                      </p:cBhvr>
                                      <p:to>
                                        <p:strVal val="visible"/>
                                      </p:to>
                                    </p:set>
                                    <p:anim calcmode="lin" valueType="num">
                                      <p:cBhvr>
                                        <p:cTn id="16" dur="500" fill="hold"/>
                                        <p:tgtEl>
                                          <p:spTgt spid="24578">
                                            <p:txEl>
                                              <p:pRg st="1" end="1"/>
                                            </p:txEl>
                                          </p:spTgt>
                                        </p:tgtEl>
                                        <p:attrNameLst>
                                          <p:attrName>ppt_w</p:attrName>
                                        </p:attrNameLst>
                                      </p:cBhvr>
                                      <p:tavLst>
                                        <p:tav tm="0">
                                          <p:val>
                                            <p:strVal val="#ppt_w*2.5"/>
                                          </p:val>
                                        </p:tav>
                                        <p:tav tm="100000">
                                          <p:val>
                                            <p:strVal val="#ppt_w"/>
                                          </p:val>
                                        </p:tav>
                                      </p:tavLst>
                                    </p:anim>
                                    <p:anim calcmode="lin" valueType="num">
                                      <p:cBhvr>
                                        <p:cTn id="17" dur="500" fill="hold"/>
                                        <p:tgtEl>
                                          <p:spTgt spid="24578">
                                            <p:txEl>
                                              <p:pRg st="1" end="1"/>
                                            </p:txEl>
                                          </p:spTgt>
                                        </p:tgtEl>
                                        <p:attrNameLst>
                                          <p:attrName>ppt_h</p:attrName>
                                        </p:attrNameLst>
                                      </p:cBhvr>
                                      <p:tavLst>
                                        <p:tav tm="0">
                                          <p:val>
                                            <p:strVal val="#ppt_h*0.01"/>
                                          </p:val>
                                        </p:tav>
                                        <p:tav tm="100000">
                                          <p:val>
                                            <p:strVal val="#ppt_h"/>
                                          </p:val>
                                        </p:tav>
                                      </p:tavLst>
                                    </p:anim>
                                    <p:anim calcmode="lin" valueType="num">
                                      <p:cBhvr>
                                        <p:cTn id="18" dur="500" fill="hold"/>
                                        <p:tgtEl>
                                          <p:spTgt spid="24578">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24578">
                                            <p:txEl>
                                              <p:pRg st="1" end="1"/>
                                            </p:txEl>
                                          </p:spTgt>
                                        </p:tgtEl>
                                        <p:attrNameLst>
                                          <p:attrName>ppt_y</p:attrName>
                                        </p:attrNameLst>
                                      </p:cBhvr>
                                      <p:tavLst>
                                        <p:tav tm="0">
                                          <p:val>
                                            <p:strVal val="#ppt_h+1"/>
                                          </p:val>
                                        </p:tav>
                                        <p:tav tm="100000">
                                          <p:val>
                                            <p:strVal val="#ppt_y"/>
                                          </p:val>
                                        </p:tav>
                                      </p:tavLst>
                                    </p:anim>
                                    <p:animEffect transition="in" filter="fade">
                                      <p:cBhvr>
                                        <p:cTn id="20" dur="500"/>
                                        <p:tgtEl>
                                          <p:spTgt spid="24578">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24578">
                                            <p:txEl>
                                              <p:pRg st="3" end="3"/>
                                            </p:txEl>
                                          </p:spTgt>
                                        </p:tgtEl>
                                        <p:attrNameLst>
                                          <p:attrName>style.visibility</p:attrName>
                                        </p:attrNameLst>
                                      </p:cBhvr>
                                      <p:to>
                                        <p:strVal val="visible"/>
                                      </p:to>
                                    </p:set>
                                    <p:anim calcmode="lin" valueType="num">
                                      <p:cBhvr>
                                        <p:cTn id="25" dur="500" fill="hold"/>
                                        <p:tgtEl>
                                          <p:spTgt spid="24578">
                                            <p:txEl>
                                              <p:pRg st="3" end="3"/>
                                            </p:txEl>
                                          </p:spTgt>
                                        </p:tgtEl>
                                        <p:attrNameLst>
                                          <p:attrName>ppt_w</p:attrName>
                                        </p:attrNameLst>
                                      </p:cBhvr>
                                      <p:tavLst>
                                        <p:tav tm="0">
                                          <p:val>
                                            <p:strVal val="#ppt_w*2.5"/>
                                          </p:val>
                                        </p:tav>
                                        <p:tav tm="100000">
                                          <p:val>
                                            <p:strVal val="#ppt_w"/>
                                          </p:val>
                                        </p:tav>
                                      </p:tavLst>
                                    </p:anim>
                                    <p:anim calcmode="lin" valueType="num">
                                      <p:cBhvr>
                                        <p:cTn id="26" dur="500" fill="hold"/>
                                        <p:tgtEl>
                                          <p:spTgt spid="24578">
                                            <p:txEl>
                                              <p:pRg st="3" end="3"/>
                                            </p:txEl>
                                          </p:spTgt>
                                        </p:tgtEl>
                                        <p:attrNameLst>
                                          <p:attrName>ppt_h</p:attrName>
                                        </p:attrNameLst>
                                      </p:cBhvr>
                                      <p:tavLst>
                                        <p:tav tm="0">
                                          <p:val>
                                            <p:strVal val="#ppt_h*0.01"/>
                                          </p:val>
                                        </p:tav>
                                        <p:tav tm="100000">
                                          <p:val>
                                            <p:strVal val="#ppt_h"/>
                                          </p:val>
                                        </p:tav>
                                      </p:tavLst>
                                    </p:anim>
                                    <p:anim calcmode="lin" valueType="num">
                                      <p:cBhvr>
                                        <p:cTn id="27" dur="500" fill="hold"/>
                                        <p:tgtEl>
                                          <p:spTgt spid="24578">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4578">
                                            <p:txEl>
                                              <p:pRg st="3" end="3"/>
                                            </p:txEl>
                                          </p:spTgt>
                                        </p:tgtEl>
                                        <p:attrNameLst>
                                          <p:attrName>ppt_y</p:attrName>
                                        </p:attrNameLst>
                                      </p:cBhvr>
                                      <p:tavLst>
                                        <p:tav tm="0">
                                          <p:val>
                                            <p:strVal val="#ppt_h+1"/>
                                          </p:val>
                                        </p:tav>
                                        <p:tav tm="100000">
                                          <p:val>
                                            <p:strVal val="#ppt_y"/>
                                          </p:val>
                                        </p:tav>
                                      </p:tavLst>
                                    </p:anim>
                                    <p:animEffect transition="in" filter="fade">
                                      <p:cBhvr>
                                        <p:cTn id="29" dur="500"/>
                                        <p:tgtEl>
                                          <p:spTgt spid="24578">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5" presetClass="entr" presetSubtype="0" fill="hold" nodeType="clickEffect">
                                  <p:stCondLst>
                                    <p:cond delay="0"/>
                                  </p:stCondLst>
                                  <p:childTnLst>
                                    <p:set>
                                      <p:cBhvr>
                                        <p:cTn id="33" dur="1" fill="hold">
                                          <p:stCondLst>
                                            <p:cond delay="0"/>
                                          </p:stCondLst>
                                        </p:cTn>
                                        <p:tgtEl>
                                          <p:spTgt spid="24579"/>
                                        </p:tgtEl>
                                        <p:attrNameLst>
                                          <p:attrName>style.visibility</p:attrName>
                                        </p:attrNameLst>
                                      </p:cBhvr>
                                      <p:to>
                                        <p:strVal val="visible"/>
                                      </p:to>
                                    </p:set>
                                    <p:animEffect transition="in" filter="fade">
                                      <p:cBhvr>
                                        <p:cTn id="34" dur="2000"/>
                                        <p:tgtEl>
                                          <p:spTgt spid="24579"/>
                                        </p:tgtEl>
                                      </p:cBhvr>
                                    </p:animEffect>
                                    <p:anim calcmode="lin" valueType="num">
                                      <p:cBhvr>
                                        <p:cTn id="35" dur="2000" fill="hold"/>
                                        <p:tgtEl>
                                          <p:spTgt spid="24579"/>
                                        </p:tgtEl>
                                        <p:attrNameLst>
                                          <p:attrName>style.rotation</p:attrName>
                                        </p:attrNameLst>
                                      </p:cBhvr>
                                      <p:tavLst>
                                        <p:tav tm="0">
                                          <p:val>
                                            <p:fltVal val="720"/>
                                          </p:val>
                                        </p:tav>
                                        <p:tav tm="100000">
                                          <p:val>
                                            <p:fltVal val="0"/>
                                          </p:val>
                                        </p:tav>
                                      </p:tavLst>
                                    </p:anim>
                                    <p:anim calcmode="lin" valueType="num">
                                      <p:cBhvr>
                                        <p:cTn id="36" dur="2000" fill="hold"/>
                                        <p:tgtEl>
                                          <p:spTgt spid="24579"/>
                                        </p:tgtEl>
                                        <p:attrNameLst>
                                          <p:attrName>ppt_h</p:attrName>
                                        </p:attrNameLst>
                                      </p:cBhvr>
                                      <p:tavLst>
                                        <p:tav tm="0">
                                          <p:val>
                                            <p:fltVal val="0"/>
                                          </p:val>
                                        </p:tav>
                                        <p:tav tm="100000">
                                          <p:val>
                                            <p:strVal val="#ppt_h"/>
                                          </p:val>
                                        </p:tav>
                                      </p:tavLst>
                                    </p:anim>
                                    <p:anim calcmode="lin" valueType="num">
                                      <p:cBhvr>
                                        <p:cTn id="37" dur="2000" fill="hold"/>
                                        <p:tgtEl>
                                          <p:spTgt spid="2457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79388" y="404813"/>
            <a:ext cx="8748712" cy="6024562"/>
          </a:xfrm>
        </p:spPr>
        <p:txBody>
          <a:bodyPr/>
          <a:lstStyle/>
          <a:p>
            <a:pPr algn="ctr" eaLnBrk="1" hangingPunct="1">
              <a:buFontTx/>
              <a:buNone/>
              <a:defRPr/>
            </a:pPr>
            <a:r>
              <a:rPr lang="en-US" sz="2400" b="1" u="sng" dirty="0" err="1" smtClean="0"/>
              <a:t>MOBILITAS</a:t>
            </a:r>
            <a:r>
              <a:rPr lang="en-US" sz="2400" b="1" u="sng" dirty="0" smtClean="0"/>
              <a:t> </a:t>
            </a:r>
            <a:r>
              <a:rPr lang="en-US" sz="2400" b="1" u="sng" dirty="0" err="1" smtClean="0"/>
              <a:t>SOSIAL</a:t>
            </a:r>
            <a:endParaRPr lang="id-ID" sz="2400" b="1" u="sng" dirty="0" smtClean="0"/>
          </a:p>
          <a:p>
            <a:pPr eaLnBrk="1" hangingPunct="1">
              <a:buFontTx/>
              <a:buNone/>
              <a:defRPr/>
            </a:pPr>
            <a:r>
              <a:rPr lang="en-US" sz="2400" b="1" dirty="0" smtClean="0"/>
              <a:t>1. </a:t>
            </a:r>
            <a:r>
              <a:rPr lang="id-ID" sz="2400" b="1" dirty="0" smtClean="0"/>
              <a:t>Mobilitas Sosial Horizontal</a:t>
            </a:r>
            <a:endParaRPr lang="id-ID" sz="2400" dirty="0" smtClean="0"/>
          </a:p>
          <a:p>
            <a:pPr eaLnBrk="1" hangingPunct="1">
              <a:buFontTx/>
              <a:buNone/>
              <a:defRPr/>
            </a:pPr>
            <a:r>
              <a:rPr lang="en-US" sz="2400" dirty="0" smtClean="0"/>
              <a:t>	</a:t>
            </a:r>
            <a:r>
              <a:rPr lang="id-ID" sz="2400" dirty="0" smtClean="0"/>
              <a:t>Merupakan peralihan dari satu kelompok ke kelompok lain yang sederajat. Misalnya guru matematika yang berpindah mengajar dari SMK ke SMA. Dapat disimpulkan bahwa pada diri guru matematika tersebut tidak ada perubahan status, dia tetaplah guru matematika pada sekolah yang sederajat.</a:t>
            </a:r>
            <a:endParaRPr lang="en-US" sz="2400" dirty="0" smtClean="0"/>
          </a:p>
          <a:p>
            <a:pPr eaLnBrk="1" hangingPunct="1">
              <a:defRPr/>
            </a:pPr>
            <a:endParaRPr lang="en-US" sz="2400" dirty="0" smtClean="0"/>
          </a:p>
          <a:p>
            <a:pPr marL="609600" indent="-609600" eaLnBrk="1" hangingPunct="1">
              <a:lnSpc>
                <a:spcPct val="80000"/>
              </a:lnSpc>
              <a:buFontTx/>
              <a:buNone/>
              <a:defRPr/>
            </a:pPr>
            <a:r>
              <a:rPr lang="en-US" sz="2400" b="1" dirty="0" smtClean="0"/>
              <a:t>2.    </a:t>
            </a:r>
            <a:r>
              <a:rPr lang="id-ID" sz="2400" b="1" dirty="0" smtClean="0"/>
              <a:t>Mobilitas Sosial Vertikal</a:t>
            </a:r>
            <a:endParaRPr lang="id-ID" sz="2400" dirty="0" smtClean="0"/>
          </a:p>
          <a:p>
            <a:pPr marL="609600" indent="-609600" eaLnBrk="1" hangingPunct="1">
              <a:lnSpc>
                <a:spcPct val="80000"/>
              </a:lnSpc>
              <a:buFontTx/>
              <a:buNone/>
              <a:defRPr/>
            </a:pPr>
            <a:r>
              <a:rPr lang="en-US" sz="2400" dirty="0" smtClean="0"/>
              <a:t>	</a:t>
            </a:r>
            <a:r>
              <a:rPr lang="id-ID" sz="2400" dirty="0" smtClean="0"/>
              <a:t>Perpindahan individu atau kelompok dari satu strata ke strata lain yang tidak sederajat. Misalnya seorang dosen karena memenuhi persyaratan tertentu diangkat menjadi Rektor, disini ada perubahan status, yaitu dari hanya mengajar lalu harus memimpin institusi.</a:t>
            </a: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3">
                                            <p:txEl>
                                              <p:pRg st="4" end="4"/>
                                            </p:txEl>
                                          </p:spTgt>
                                        </p:tgtEl>
                                        <p:attrNameLst>
                                          <p:attrName>style.visibility</p:attrName>
                                        </p:attrNameLst>
                                      </p:cBhvr>
                                      <p:to>
                                        <p:strVal val="visible"/>
                                      </p:to>
                                    </p:set>
                                    <p:anim calcmode="lin" valueType="num">
                                      <p:cBhvr additive="base">
                                        <p:cTn id="25" dur="500" fill="hold"/>
                                        <p:tgtEl>
                                          <p:spTgt spid="512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3">
                                            <p:txEl>
                                              <p:pRg st="5" end="5"/>
                                            </p:txEl>
                                          </p:spTgt>
                                        </p:tgtEl>
                                        <p:attrNameLst>
                                          <p:attrName>style.visibility</p:attrName>
                                        </p:attrNameLst>
                                      </p:cBhvr>
                                      <p:to>
                                        <p:strVal val="visible"/>
                                      </p:to>
                                    </p:set>
                                    <p:anim calcmode="lin" valueType="num">
                                      <p:cBhvr additive="base">
                                        <p:cTn id="31" dur="500" fill="hold"/>
                                        <p:tgtEl>
                                          <p:spTgt spid="512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12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179388" y="188913"/>
            <a:ext cx="8640762" cy="6383337"/>
          </a:xfrm>
        </p:spPr>
        <p:txBody>
          <a:bodyPr/>
          <a:lstStyle/>
          <a:p>
            <a:pPr marL="609600" indent="-609600" eaLnBrk="1" hangingPunct="1">
              <a:lnSpc>
                <a:spcPct val="80000"/>
              </a:lnSpc>
              <a:buFontTx/>
              <a:buNone/>
              <a:defRPr/>
            </a:pPr>
            <a:r>
              <a:rPr lang="en-US" sz="2200" b="1" smtClean="0"/>
              <a:t>3.	</a:t>
            </a:r>
            <a:r>
              <a:rPr lang="id-ID" sz="2200" b="1" smtClean="0"/>
              <a:t>Mobilitas antar generasi.</a:t>
            </a:r>
            <a:endParaRPr lang="id-ID" sz="2200" smtClean="0"/>
          </a:p>
          <a:p>
            <a:pPr marL="609600" indent="-609600" eaLnBrk="1" hangingPunct="1">
              <a:lnSpc>
                <a:spcPct val="80000"/>
              </a:lnSpc>
              <a:defRPr/>
            </a:pPr>
            <a:r>
              <a:rPr lang="id-ID" sz="2200" smtClean="0"/>
              <a:t>Perpindahan strata dikarenakan peralihan generasi. Mobilitas ini ditandai dengan perkembangan taraf hidup, baik atau turun dalam sebuah generasi. Misalnya ayah si Doel adalah supir oplet, namun si Doel berhasil meraih gelar Insinyur dan bekerja dengan pendapatan yang lebih dari cukup. Sehingga keluarga si doel telah terjadi mobilitas.</a:t>
            </a:r>
            <a:endParaRPr lang="en-US" sz="2200" smtClean="0"/>
          </a:p>
          <a:p>
            <a:pPr marL="609600" indent="-609600" eaLnBrk="1" hangingPunct="1">
              <a:lnSpc>
                <a:spcPct val="80000"/>
              </a:lnSpc>
              <a:defRPr/>
            </a:pPr>
            <a:endParaRPr lang="en-US" sz="2200" smtClean="0"/>
          </a:p>
          <a:p>
            <a:pPr eaLnBrk="1" hangingPunct="1">
              <a:lnSpc>
                <a:spcPct val="80000"/>
              </a:lnSpc>
              <a:buFontTx/>
              <a:buNone/>
              <a:defRPr/>
            </a:pPr>
            <a:r>
              <a:rPr lang="en-US" sz="2200" b="1" smtClean="0"/>
              <a:t>	</a:t>
            </a:r>
            <a:r>
              <a:rPr lang="id-ID" sz="2200" b="1" smtClean="0"/>
              <a:t>Namun perlu diingat bahwa di dalam mobilitas sosial tidak bisa dilepaskan dari Sifat Sistem Lapisan Masyarakat itu sendiri, yaitu:</a:t>
            </a:r>
          </a:p>
          <a:p>
            <a:pPr eaLnBrk="1" hangingPunct="1">
              <a:lnSpc>
                <a:spcPct val="80000"/>
              </a:lnSpc>
              <a:buFontTx/>
              <a:buNone/>
              <a:defRPr/>
            </a:pPr>
            <a:r>
              <a:rPr lang="en-US" sz="2200" b="1" smtClean="0"/>
              <a:t>1. </a:t>
            </a:r>
            <a:r>
              <a:rPr lang="id-ID" sz="2200" b="1" smtClean="0"/>
              <a:t>Bersifat tertutup.</a:t>
            </a:r>
            <a:endParaRPr lang="id-ID" sz="2200" smtClean="0"/>
          </a:p>
          <a:p>
            <a:pPr eaLnBrk="1" hangingPunct="1">
              <a:lnSpc>
                <a:spcPct val="80000"/>
              </a:lnSpc>
              <a:defRPr/>
            </a:pPr>
            <a:r>
              <a:rPr lang="id-ID" sz="2200" smtClean="0"/>
              <a:t>Membatasi kemungkinan seseorang untuk pindah dari satu lapisan ke lapisan lain, baik ke atas atau ke bawah.</a:t>
            </a:r>
            <a:endParaRPr lang="en-US" sz="2200" smtClean="0"/>
          </a:p>
          <a:p>
            <a:pPr eaLnBrk="1" hangingPunct="1">
              <a:lnSpc>
                <a:spcPct val="80000"/>
              </a:lnSpc>
              <a:defRPr/>
            </a:pPr>
            <a:endParaRPr lang="id-ID" sz="2200" smtClean="0"/>
          </a:p>
          <a:p>
            <a:pPr eaLnBrk="1" hangingPunct="1">
              <a:lnSpc>
                <a:spcPct val="80000"/>
              </a:lnSpc>
              <a:defRPr/>
            </a:pPr>
            <a:r>
              <a:rPr lang="id-ID" sz="2200" smtClean="0"/>
              <a:t>Dalam sistem ini, cara untuk menjadi anggota suatu lapisan masyarakat adalah kelahiran.</a:t>
            </a:r>
            <a:endParaRPr lang="en-US" sz="2200" smtClean="0"/>
          </a:p>
          <a:p>
            <a:pPr eaLnBrk="1" hangingPunct="1">
              <a:lnSpc>
                <a:spcPct val="80000"/>
              </a:lnSpc>
              <a:defRPr/>
            </a:pPr>
            <a:endParaRPr lang="id-ID" sz="2200" smtClean="0"/>
          </a:p>
          <a:p>
            <a:pPr eaLnBrk="1" hangingPunct="1">
              <a:lnSpc>
                <a:spcPct val="80000"/>
              </a:lnSpc>
              <a:defRPr/>
            </a:pPr>
            <a:r>
              <a:rPr lang="id-ID" sz="2200" smtClean="0"/>
              <a:t>Contoh: Sistem kasta pada masyarakat India.</a:t>
            </a:r>
          </a:p>
          <a:p>
            <a:pPr eaLnBrk="1" hangingPunct="1">
              <a:lnSpc>
                <a:spcPct val="80000"/>
              </a:lnSpc>
              <a:buFontTx/>
              <a:buNone/>
              <a:defRPr/>
            </a:pPr>
            <a:r>
              <a:rPr lang="en-US" sz="2200" smtClean="0"/>
              <a:t>		       </a:t>
            </a:r>
            <a:r>
              <a:rPr lang="id-ID" sz="2200" smtClean="0"/>
              <a:t>Apharteid pada masyarakat di Afrika Selatan.</a:t>
            </a:r>
          </a:p>
          <a:p>
            <a:pPr eaLnBrk="1" hangingPunct="1">
              <a:lnSpc>
                <a:spcPct val="80000"/>
              </a:lnSpc>
              <a:buFontTx/>
              <a:buNone/>
              <a:defRPr/>
            </a:pPr>
            <a:r>
              <a:rPr lang="en-US" sz="2200" smtClean="0"/>
              <a:t>		       </a:t>
            </a:r>
            <a:r>
              <a:rPr lang="id-ID" sz="2200" smtClean="0"/>
              <a:t>Pemisahan warna kulit di Amerika Serikat.</a:t>
            </a:r>
            <a:endParaRPr lang="en-US" sz="22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anim calcmode="lin" valueType="num">
                                      <p:cBhvr additive="base">
                                        <p:cTn id="19" dur="500" fill="hold"/>
                                        <p:tgtEl>
                                          <p:spTgt spid="614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47">
                                            <p:txEl>
                                              <p:pRg st="4" end="4"/>
                                            </p:txEl>
                                          </p:spTgt>
                                        </p:tgtEl>
                                        <p:attrNameLst>
                                          <p:attrName>style.visibility</p:attrName>
                                        </p:attrNameLst>
                                      </p:cBhvr>
                                      <p:to>
                                        <p:strVal val="visible"/>
                                      </p:to>
                                    </p:set>
                                    <p:anim calcmode="lin" valueType="num">
                                      <p:cBhvr additive="base">
                                        <p:cTn id="25" dur="500" fill="hold"/>
                                        <p:tgtEl>
                                          <p:spTgt spid="614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147">
                                            <p:txEl>
                                              <p:pRg st="5" end="5"/>
                                            </p:txEl>
                                          </p:spTgt>
                                        </p:tgtEl>
                                        <p:attrNameLst>
                                          <p:attrName>style.visibility</p:attrName>
                                        </p:attrNameLst>
                                      </p:cBhvr>
                                      <p:to>
                                        <p:strVal val="visible"/>
                                      </p:to>
                                    </p:set>
                                    <p:anim calcmode="lin" valueType="num">
                                      <p:cBhvr additive="base">
                                        <p:cTn id="31" dur="500" fill="hold"/>
                                        <p:tgtEl>
                                          <p:spTgt spid="614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14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147">
                                            <p:txEl>
                                              <p:pRg st="7" end="7"/>
                                            </p:txEl>
                                          </p:spTgt>
                                        </p:tgtEl>
                                        <p:attrNameLst>
                                          <p:attrName>style.visibility</p:attrName>
                                        </p:attrNameLst>
                                      </p:cBhvr>
                                      <p:to>
                                        <p:strVal val="visible"/>
                                      </p:to>
                                    </p:set>
                                    <p:anim calcmode="lin" valueType="num">
                                      <p:cBhvr additive="base">
                                        <p:cTn id="37" dur="500" fill="hold"/>
                                        <p:tgtEl>
                                          <p:spTgt spid="6147">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14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147">
                                            <p:txEl>
                                              <p:pRg st="9" end="9"/>
                                            </p:txEl>
                                          </p:spTgt>
                                        </p:tgtEl>
                                        <p:attrNameLst>
                                          <p:attrName>style.visibility</p:attrName>
                                        </p:attrNameLst>
                                      </p:cBhvr>
                                      <p:to>
                                        <p:strVal val="visible"/>
                                      </p:to>
                                    </p:set>
                                    <p:anim calcmode="lin" valueType="num">
                                      <p:cBhvr additive="base">
                                        <p:cTn id="43" dur="500" fill="hold"/>
                                        <p:tgtEl>
                                          <p:spTgt spid="6147">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147">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6147">
                                            <p:txEl>
                                              <p:pRg st="10" end="10"/>
                                            </p:txEl>
                                          </p:spTgt>
                                        </p:tgtEl>
                                        <p:attrNameLst>
                                          <p:attrName>style.visibility</p:attrName>
                                        </p:attrNameLst>
                                      </p:cBhvr>
                                      <p:to>
                                        <p:strVal val="visible"/>
                                      </p:to>
                                    </p:set>
                                    <p:anim calcmode="lin" valueType="num">
                                      <p:cBhvr additive="base">
                                        <p:cTn id="49" dur="500" fill="hold"/>
                                        <p:tgtEl>
                                          <p:spTgt spid="6147">
                                            <p:txEl>
                                              <p:pRg st="10" end="1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6147">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6147">
                                            <p:txEl>
                                              <p:pRg st="11" end="11"/>
                                            </p:txEl>
                                          </p:spTgt>
                                        </p:tgtEl>
                                        <p:attrNameLst>
                                          <p:attrName>style.visibility</p:attrName>
                                        </p:attrNameLst>
                                      </p:cBhvr>
                                      <p:to>
                                        <p:strVal val="visible"/>
                                      </p:to>
                                    </p:set>
                                    <p:anim calcmode="lin" valueType="num">
                                      <p:cBhvr additive="base">
                                        <p:cTn id="55" dur="500" fill="hold"/>
                                        <p:tgtEl>
                                          <p:spTgt spid="6147">
                                            <p:txEl>
                                              <p:pRg st="11" end="11"/>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6147">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395288" y="260350"/>
            <a:ext cx="8229600" cy="6264275"/>
          </a:xfrm>
        </p:spPr>
        <p:txBody>
          <a:bodyPr/>
          <a:lstStyle/>
          <a:p>
            <a:pPr eaLnBrk="1" hangingPunct="1">
              <a:lnSpc>
                <a:spcPct val="80000"/>
              </a:lnSpc>
              <a:buFontTx/>
              <a:buNone/>
            </a:pPr>
            <a:r>
              <a:rPr lang="en-US" sz="2200" b="1" smtClean="0"/>
              <a:t>2.	</a:t>
            </a:r>
            <a:r>
              <a:rPr lang="id-ID" sz="2200" b="1" smtClean="0"/>
              <a:t>Bersifat terbuka.</a:t>
            </a:r>
            <a:endParaRPr lang="id-ID" sz="2200" smtClean="0"/>
          </a:p>
          <a:p>
            <a:pPr eaLnBrk="1" hangingPunct="1">
              <a:lnSpc>
                <a:spcPct val="80000"/>
              </a:lnSpc>
              <a:buFontTx/>
              <a:buNone/>
            </a:pPr>
            <a:r>
              <a:rPr lang="en-US" sz="2200" smtClean="0"/>
              <a:t>	</a:t>
            </a:r>
            <a:r>
              <a:rPr lang="id-ID" sz="2200" smtClean="0"/>
              <a:t>Dalam sistem terbuka setiap anggota masyarakat mempunyai kesempatan untuk naik pada lapisan diatasnya.</a:t>
            </a:r>
            <a:endParaRPr lang="en-US" sz="2200" smtClean="0"/>
          </a:p>
          <a:p>
            <a:pPr eaLnBrk="1" hangingPunct="1">
              <a:lnSpc>
                <a:spcPct val="80000"/>
              </a:lnSpc>
              <a:buFontTx/>
              <a:buNone/>
            </a:pPr>
            <a:endParaRPr lang="en-US" sz="2200" smtClean="0"/>
          </a:p>
          <a:p>
            <a:pPr eaLnBrk="1" hangingPunct="1">
              <a:lnSpc>
                <a:spcPct val="80000"/>
              </a:lnSpc>
              <a:buFontTx/>
              <a:buNone/>
            </a:pPr>
            <a:r>
              <a:rPr lang="en-US" sz="2200" b="1" smtClean="0"/>
              <a:t>	</a:t>
            </a:r>
            <a:r>
              <a:rPr lang="id-ID" sz="2200" b="1" smtClean="0"/>
              <a:t>Faktor-faktor yang menghambat Mobilitas Sosial</a:t>
            </a:r>
          </a:p>
          <a:p>
            <a:pPr eaLnBrk="1" hangingPunct="1">
              <a:lnSpc>
                <a:spcPct val="80000"/>
              </a:lnSpc>
              <a:buFontTx/>
              <a:buNone/>
            </a:pPr>
            <a:r>
              <a:rPr lang="en-US" sz="2200" b="1" smtClean="0"/>
              <a:t>1.	</a:t>
            </a:r>
            <a:r>
              <a:rPr lang="id-ID" sz="2200" b="1" smtClean="0"/>
              <a:t>Perbedaan rasial dan agama.</a:t>
            </a:r>
            <a:endParaRPr lang="id-ID" sz="2200" smtClean="0"/>
          </a:p>
          <a:p>
            <a:pPr eaLnBrk="1" hangingPunct="1">
              <a:lnSpc>
                <a:spcPct val="80000"/>
              </a:lnSpc>
              <a:buFontTx/>
              <a:buNone/>
            </a:pPr>
            <a:r>
              <a:rPr lang="en-US" sz="2200" smtClean="0"/>
              <a:t>	</a:t>
            </a:r>
            <a:r>
              <a:rPr lang="id-ID" sz="2200" smtClean="0"/>
              <a:t>Contohnya adalah sistem kasta di India dan apartheid di Afsel</a:t>
            </a:r>
            <a:endParaRPr lang="id-ID" sz="2200" b="1" smtClean="0"/>
          </a:p>
          <a:p>
            <a:pPr eaLnBrk="1" hangingPunct="1">
              <a:lnSpc>
                <a:spcPct val="80000"/>
              </a:lnSpc>
            </a:pPr>
            <a:endParaRPr lang="en-US" sz="2200" b="1" smtClean="0"/>
          </a:p>
          <a:p>
            <a:pPr eaLnBrk="1" hangingPunct="1">
              <a:lnSpc>
                <a:spcPct val="80000"/>
              </a:lnSpc>
              <a:buFontTx/>
              <a:buNone/>
            </a:pPr>
            <a:r>
              <a:rPr lang="en-US" sz="2200" b="1" smtClean="0"/>
              <a:t>2.	</a:t>
            </a:r>
            <a:r>
              <a:rPr lang="id-ID" sz="2200" b="1" smtClean="0"/>
              <a:t>Kemiskinan.</a:t>
            </a:r>
            <a:endParaRPr lang="id-ID" sz="2200" smtClean="0"/>
          </a:p>
          <a:p>
            <a:pPr eaLnBrk="1" hangingPunct="1">
              <a:lnSpc>
                <a:spcPct val="80000"/>
              </a:lnSpc>
              <a:buFontTx/>
              <a:buNone/>
            </a:pPr>
            <a:r>
              <a:rPr lang="en-US" sz="2200" smtClean="0"/>
              <a:t>	</a:t>
            </a:r>
            <a:r>
              <a:rPr lang="id-ID" sz="2200" smtClean="0"/>
              <a:t>Kemiskinan dapat membatasi perkembangan, misalnya keluarga yang tidak menyekolahkan anaknya, maka tidak akan ada perubahan drastis di keluarga tersebut.</a:t>
            </a:r>
            <a:endParaRPr lang="id-ID" sz="2200" b="1" smtClean="0"/>
          </a:p>
          <a:p>
            <a:pPr eaLnBrk="1" hangingPunct="1">
              <a:lnSpc>
                <a:spcPct val="80000"/>
              </a:lnSpc>
            </a:pPr>
            <a:endParaRPr lang="en-US" sz="2200" b="1" smtClean="0"/>
          </a:p>
          <a:p>
            <a:pPr eaLnBrk="1" hangingPunct="1">
              <a:lnSpc>
                <a:spcPct val="80000"/>
              </a:lnSpc>
              <a:buFontTx/>
              <a:buNone/>
            </a:pPr>
            <a:r>
              <a:rPr lang="en-US" sz="2200" b="1" smtClean="0"/>
              <a:t>3.	</a:t>
            </a:r>
            <a:r>
              <a:rPr lang="id-ID" sz="2200" b="1" smtClean="0"/>
              <a:t>Perbedaan jenis kelamin dalam masyarakat</a:t>
            </a:r>
            <a:endParaRPr lang="id-ID" sz="2200" smtClean="0"/>
          </a:p>
          <a:p>
            <a:pPr eaLnBrk="1" hangingPunct="1">
              <a:lnSpc>
                <a:spcPct val="80000"/>
              </a:lnSpc>
              <a:buFontTx/>
              <a:buNone/>
            </a:pPr>
            <a:r>
              <a:rPr lang="en-US" sz="2200" smtClean="0"/>
              <a:t>	</a:t>
            </a:r>
            <a:r>
              <a:rPr lang="id-ID" sz="2200" smtClean="0"/>
              <a:t>Perbedaan jenis kelamin berpengaruh terhadap prestasi, kekuasaan dan status sosial. Bagi wanita yang di desa dan masih sederhana pola pikirnya, maka peran ibu rumah tangga yang hanya mengurus dapur, sumur dan kasur dianggap sudah cukup. Sehingga tidak terjadi mobilitas di dirinya.</a:t>
            </a:r>
            <a:endParaRPr lang="en-US" sz="2200" smtClean="0"/>
          </a:p>
          <a:p>
            <a:pPr eaLnBrk="1" hangingPunct="1">
              <a:lnSpc>
                <a:spcPct val="80000"/>
              </a:lnSpc>
              <a:buFontTx/>
              <a:buNone/>
            </a:pPr>
            <a:endParaRPr lang="en-US" sz="22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anim calcmode="lin" valueType="num">
                                      <p:cBhvr additive="base">
                                        <p:cTn id="19" dur="500" fill="hold"/>
                                        <p:tgtEl>
                                          <p:spTgt spid="717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171">
                                            <p:txEl>
                                              <p:pRg st="4" end="4"/>
                                            </p:txEl>
                                          </p:spTgt>
                                        </p:tgtEl>
                                        <p:attrNameLst>
                                          <p:attrName>style.visibility</p:attrName>
                                        </p:attrNameLst>
                                      </p:cBhvr>
                                      <p:to>
                                        <p:strVal val="visible"/>
                                      </p:to>
                                    </p:set>
                                    <p:anim calcmode="lin" valueType="num">
                                      <p:cBhvr additive="base">
                                        <p:cTn id="25" dur="5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171">
                                            <p:txEl>
                                              <p:pRg st="5" end="5"/>
                                            </p:txEl>
                                          </p:spTgt>
                                        </p:tgtEl>
                                        <p:attrNameLst>
                                          <p:attrName>style.visibility</p:attrName>
                                        </p:attrNameLst>
                                      </p:cBhvr>
                                      <p:to>
                                        <p:strVal val="visible"/>
                                      </p:to>
                                    </p:set>
                                    <p:anim calcmode="lin" valueType="num">
                                      <p:cBhvr additive="base">
                                        <p:cTn id="31" dur="500" fill="hold"/>
                                        <p:tgtEl>
                                          <p:spTgt spid="7171">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17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171">
                                            <p:txEl>
                                              <p:pRg st="7" end="7"/>
                                            </p:txEl>
                                          </p:spTgt>
                                        </p:tgtEl>
                                        <p:attrNameLst>
                                          <p:attrName>style.visibility</p:attrName>
                                        </p:attrNameLst>
                                      </p:cBhvr>
                                      <p:to>
                                        <p:strVal val="visible"/>
                                      </p:to>
                                    </p:set>
                                    <p:anim calcmode="lin" valueType="num">
                                      <p:cBhvr additive="base">
                                        <p:cTn id="37" dur="500" fill="hold"/>
                                        <p:tgtEl>
                                          <p:spTgt spid="7171">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17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171">
                                            <p:txEl>
                                              <p:pRg st="8" end="8"/>
                                            </p:txEl>
                                          </p:spTgt>
                                        </p:tgtEl>
                                        <p:attrNameLst>
                                          <p:attrName>style.visibility</p:attrName>
                                        </p:attrNameLst>
                                      </p:cBhvr>
                                      <p:to>
                                        <p:strVal val="visible"/>
                                      </p:to>
                                    </p:set>
                                    <p:anim calcmode="lin" valueType="num">
                                      <p:cBhvr additive="base">
                                        <p:cTn id="43" dur="500" fill="hold"/>
                                        <p:tgtEl>
                                          <p:spTgt spid="7171">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17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171">
                                            <p:txEl>
                                              <p:pRg st="10" end="10"/>
                                            </p:txEl>
                                          </p:spTgt>
                                        </p:tgtEl>
                                        <p:attrNameLst>
                                          <p:attrName>style.visibility</p:attrName>
                                        </p:attrNameLst>
                                      </p:cBhvr>
                                      <p:to>
                                        <p:strVal val="visible"/>
                                      </p:to>
                                    </p:set>
                                    <p:anim calcmode="lin" valueType="num">
                                      <p:cBhvr additive="base">
                                        <p:cTn id="49" dur="500" fill="hold"/>
                                        <p:tgtEl>
                                          <p:spTgt spid="7171">
                                            <p:txEl>
                                              <p:pRg st="10" end="1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171">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7171">
                                            <p:txEl>
                                              <p:pRg st="11" end="11"/>
                                            </p:txEl>
                                          </p:spTgt>
                                        </p:tgtEl>
                                        <p:attrNameLst>
                                          <p:attrName>style.visibility</p:attrName>
                                        </p:attrNameLst>
                                      </p:cBhvr>
                                      <p:to>
                                        <p:strVal val="visible"/>
                                      </p:to>
                                    </p:set>
                                    <p:anim calcmode="lin" valueType="num">
                                      <p:cBhvr additive="base">
                                        <p:cTn id="55" dur="500" fill="hold"/>
                                        <p:tgtEl>
                                          <p:spTgt spid="7171">
                                            <p:txEl>
                                              <p:pRg st="11" end="11"/>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7171">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250825" y="188913"/>
            <a:ext cx="8642350" cy="6264275"/>
          </a:xfrm>
        </p:spPr>
        <p:txBody>
          <a:bodyPr/>
          <a:lstStyle/>
          <a:p>
            <a:pPr eaLnBrk="1" hangingPunct="1">
              <a:buFontTx/>
              <a:buNone/>
            </a:pPr>
            <a:r>
              <a:rPr lang="en-US" sz="2400" b="1" smtClean="0"/>
              <a:t>	</a:t>
            </a:r>
            <a:r>
              <a:rPr lang="id-ID" sz="2400" b="1" smtClean="0"/>
              <a:t>Faktor-faktor yang mempengaruhi Mobilitas Sosial:</a:t>
            </a:r>
          </a:p>
          <a:p>
            <a:pPr eaLnBrk="1" hangingPunct="1">
              <a:buFontTx/>
              <a:buNone/>
            </a:pPr>
            <a:r>
              <a:rPr lang="en-US" sz="2400" b="1" smtClean="0"/>
              <a:t>1.	</a:t>
            </a:r>
            <a:r>
              <a:rPr lang="id-ID" sz="2400" b="1" smtClean="0"/>
              <a:t>Perubahan kondisi sosial.</a:t>
            </a:r>
            <a:endParaRPr lang="id-ID" sz="2400" smtClean="0"/>
          </a:p>
          <a:p>
            <a:pPr eaLnBrk="1" hangingPunct="1"/>
            <a:r>
              <a:rPr lang="id-ID" sz="2400" smtClean="0"/>
              <a:t>Misalnya kemajuan industri yang dapat merubah cara hidup individu yang semula bertani beralih menjadi buruh.</a:t>
            </a:r>
            <a:endParaRPr lang="id-ID" sz="2400" b="1" smtClean="0"/>
          </a:p>
          <a:p>
            <a:pPr eaLnBrk="1" hangingPunct="1"/>
            <a:endParaRPr lang="en-US" sz="2400" b="1" smtClean="0"/>
          </a:p>
          <a:p>
            <a:pPr eaLnBrk="1" hangingPunct="1">
              <a:buFontTx/>
              <a:buNone/>
            </a:pPr>
            <a:r>
              <a:rPr lang="en-US" sz="2400" b="1" smtClean="0"/>
              <a:t>2.	</a:t>
            </a:r>
            <a:r>
              <a:rPr lang="id-ID" sz="2400" b="1" smtClean="0"/>
              <a:t>Gerak populasi.</a:t>
            </a:r>
            <a:endParaRPr lang="id-ID" sz="2400" smtClean="0"/>
          </a:p>
          <a:p>
            <a:pPr eaLnBrk="1" hangingPunct="1"/>
            <a:r>
              <a:rPr lang="id-ID" sz="2400" smtClean="0"/>
              <a:t>Misalnya perkembangan kota menyebabkan terjadinya transmigrasi maupun urbanisasi.</a:t>
            </a:r>
            <a:endParaRPr lang="id-ID" sz="2400" b="1" smtClean="0"/>
          </a:p>
          <a:p>
            <a:pPr eaLnBrk="1" hangingPunct="1"/>
            <a:endParaRPr lang="en-US" sz="2400" b="1" smtClean="0"/>
          </a:p>
          <a:p>
            <a:pPr eaLnBrk="1" hangingPunct="1">
              <a:buFontTx/>
              <a:buNone/>
            </a:pPr>
            <a:r>
              <a:rPr lang="en-US" sz="2400" b="1" smtClean="0"/>
              <a:t>3.	</a:t>
            </a:r>
            <a:r>
              <a:rPr lang="id-ID" sz="2400" b="1" smtClean="0"/>
              <a:t>Komunikasi yang bebas</a:t>
            </a:r>
            <a:endParaRPr lang="id-ID" sz="2400" smtClean="0"/>
          </a:p>
          <a:p>
            <a:pPr eaLnBrk="1" hangingPunct="1"/>
            <a:r>
              <a:rPr lang="id-ID" sz="2400" smtClean="0"/>
              <a:t>Pendidikan dan komunikasi yang bebas akan memudarkan semua batas dari strata sosial yang ada dan merangsang mobilitas.</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219">
                                            <p:txEl>
                                              <p:pRg st="4" end="4"/>
                                            </p:txEl>
                                          </p:spTgt>
                                        </p:tgtEl>
                                        <p:attrNameLst>
                                          <p:attrName>style.visibility</p:attrName>
                                        </p:attrNameLst>
                                      </p:cBhvr>
                                      <p:to>
                                        <p:strVal val="visible"/>
                                      </p:to>
                                    </p:set>
                                    <p:anim calcmode="lin" valueType="num">
                                      <p:cBhvr additive="base">
                                        <p:cTn id="25" dur="500" fill="hold"/>
                                        <p:tgtEl>
                                          <p:spTgt spid="921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2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219">
                                            <p:txEl>
                                              <p:pRg st="5" end="5"/>
                                            </p:txEl>
                                          </p:spTgt>
                                        </p:tgtEl>
                                        <p:attrNameLst>
                                          <p:attrName>style.visibility</p:attrName>
                                        </p:attrNameLst>
                                      </p:cBhvr>
                                      <p:to>
                                        <p:strVal val="visible"/>
                                      </p:to>
                                    </p:set>
                                    <p:anim calcmode="lin" valueType="num">
                                      <p:cBhvr additive="base">
                                        <p:cTn id="31" dur="500" fill="hold"/>
                                        <p:tgtEl>
                                          <p:spTgt spid="9219">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21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219">
                                            <p:txEl>
                                              <p:pRg st="7" end="7"/>
                                            </p:txEl>
                                          </p:spTgt>
                                        </p:tgtEl>
                                        <p:attrNameLst>
                                          <p:attrName>style.visibility</p:attrName>
                                        </p:attrNameLst>
                                      </p:cBhvr>
                                      <p:to>
                                        <p:strVal val="visible"/>
                                      </p:to>
                                    </p:set>
                                    <p:anim calcmode="lin" valueType="num">
                                      <p:cBhvr additive="base">
                                        <p:cTn id="37" dur="500" fill="hold"/>
                                        <p:tgtEl>
                                          <p:spTgt spid="9219">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921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9219">
                                            <p:txEl>
                                              <p:pRg st="8" end="8"/>
                                            </p:txEl>
                                          </p:spTgt>
                                        </p:tgtEl>
                                        <p:attrNameLst>
                                          <p:attrName>style.visibility</p:attrName>
                                        </p:attrNameLst>
                                      </p:cBhvr>
                                      <p:to>
                                        <p:strVal val="visible"/>
                                      </p:to>
                                    </p:set>
                                    <p:anim calcmode="lin" valueType="num">
                                      <p:cBhvr additive="base">
                                        <p:cTn id="43" dur="500" fill="hold"/>
                                        <p:tgtEl>
                                          <p:spTgt spid="9219">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9219">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250825" y="333375"/>
            <a:ext cx="8229600" cy="4525963"/>
          </a:xfrm>
        </p:spPr>
        <p:txBody>
          <a:bodyPr/>
          <a:lstStyle/>
          <a:p>
            <a:pPr marL="609600" indent="-609600" eaLnBrk="1" hangingPunct="1">
              <a:buFontTx/>
              <a:buNone/>
            </a:pPr>
            <a:r>
              <a:rPr lang="en-US" sz="2400" b="1" smtClean="0"/>
              <a:t>4.  </a:t>
            </a:r>
            <a:r>
              <a:rPr lang="id-ID" sz="2400" b="1" smtClean="0"/>
              <a:t>Pembagian kerja.</a:t>
            </a:r>
            <a:endParaRPr lang="id-ID" sz="2400" smtClean="0"/>
          </a:p>
          <a:p>
            <a:pPr marL="609600" indent="-609600" eaLnBrk="1" hangingPunct="1"/>
            <a:r>
              <a:rPr lang="id-ID" sz="2400" smtClean="0"/>
              <a:t>Kondisi negara dapat memacu masyarakat untuk lebih kuat berusaha agar dapat menempati status tertentu dalam pekerjaan.</a:t>
            </a:r>
            <a:endParaRPr lang="en-US" sz="2400" smtClean="0"/>
          </a:p>
          <a:p>
            <a:pPr marL="609600" indent="-609600" eaLnBrk="1" hangingPunct="1">
              <a:buFontTx/>
              <a:buNone/>
            </a:pPr>
            <a:endParaRPr lang="id-ID" sz="2400" b="1" smtClean="0"/>
          </a:p>
          <a:p>
            <a:pPr marL="609600" indent="-609600" eaLnBrk="1" hangingPunct="1">
              <a:buFontTx/>
              <a:buNone/>
            </a:pPr>
            <a:r>
              <a:rPr lang="en-US" sz="2400" b="1" smtClean="0"/>
              <a:t>5.  </a:t>
            </a:r>
            <a:r>
              <a:rPr lang="id-ID" sz="2400" b="1" smtClean="0"/>
              <a:t>Situasi politik.</a:t>
            </a:r>
            <a:endParaRPr lang="id-ID" sz="2400" smtClean="0"/>
          </a:p>
          <a:p>
            <a:pPr marL="609600" indent="-609600" eaLnBrk="1" hangingPunct="1"/>
            <a:r>
              <a:rPr lang="id-ID" sz="2400" smtClean="0"/>
              <a:t>Kondisi politik yang tidak stabil memungkinkan perpindahan penduduk baik untuk mengungsi atau beralih kewarganegaraan.</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 calcmode="lin" valueType="num">
                                      <p:cBhvr additive="base">
                                        <p:cTn id="25"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228600" y="304800"/>
            <a:ext cx="8415338" cy="6324600"/>
          </a:xfrm>
        </p:spPr>
        <p:txBody>
          <a:bodyPr/>
          <a:lstStyle/>
          <a:p>
            <a:pPr>
              <a:lnSpc>
                <a:spcPct val="80000"/>
              </a:lnSpc>
            </a:pPr>
            <a:r>
              <a:rPr lang="id-ID" sz="2400" smtClean="0"/>
              <a:t>Menurut Soerjono Soekanto, kriteria yang dipakai untuk menggolongkan anggota masyarakat kepada lapisan tertentu adalah berdasarkan kriteria sebagai berikut:</a:t>
            </a:r>
            <a:endParaRPr lang="en-US" sz="2400" smtClean="0"/>
          </a:p>
          <a:p>
            <a:pPr>
              <a:lnSpc>
                <a:spcPct val="80000"/>
              </a:lnSpc>
            </a:pPr>
            <a:endParaRPr lang="en-US" sz="2400" b="1" smtClean="0"/>
          </a:p>
          <a:p>
            <a:pPr>
              <a:lnSpc>
                <a:spcPct val="80000"/>
              </a:lnSpc>
            </a:pPr>
            <a:endParaRPr lang="id-ID" sz="2400" b="1" smtClean="0"/>
          </a:p>
          <a:p>
            <a:pPr>
              <a:lnSpc>
                <a:spcPct val="80000"/>
              </a:lnSpc>
              <a:buFontTx/>
              <a:buNone/>
            </a:pPr>
            <a:r>
              <a:rPr lang="en-US" sz="2400" b="1" smtClean="0"/>
              <a:t>1. </a:t>
            </a:r>
            <a:r>
              <a:rPr lang="id-ID" sz="2400" b="1" smtClean="0"/>
              <a:t>Kekayaan.</a:t>
            </a:r>
            <a:endParaRPr lang="id-ID" sz="2400" smtClean="0"/>
          </a:p>
          <a:p>
            <a:pPr>
              <a:lnSpc>
                <a:spcPct val="80000"/>
              </a:lnSpc>
            </a:pPr>
            <a:r>
              <a:rPr lang="id-ID" sz="2400" smtClean="0"/>
              <a:t>Semakin besar pendapatan seseorang, semakin besar kesempatan memiliki banyak harta benda dan semakin besar peluangnya untuk menduduki strata atas.</a:t>
            </a:r>
            <a:endParaRPr lang="en-US" sz="2400" smtClean="0"/>
          </a:p>
          <a:p>
            <a:pPr>
              <a:lnSpc>
                <a:spcPct val="80000"/>
              </a:lnSpc>
            </a:pPr>
            <a:endParaRPr lang="en-US" sz="2400" b="1" smtClean="0"/>
          </a:p>
          <a:p>
            <a:pPr>
              <a:lnSpc>
                <a:spcPct val="80000"/>
              </a:lnSpc>
            </a:pPr>
            <a:endParaRPr lang="en-US" sz="2400" b="1" smtClean="0"/>
          </a:p>
          <a:p>
            <a:pPr>
              <a:lnSpc>
                <a:spcPct val="80000"/>
              </a:lnSpc>
            </a:pPr>
            <a:endParaRPr lang="id-ID" sz="2400" b="1" smtClean="0"/>
          </a:p>
          <a:p>
            <a:pPr>
              <a:lnSpc>
                <a:spcPct val="80000"/>
              </a:lnSpc>
              <a:buFontTx/>
              <a:buNone/>
            </a:pPr>
            <a:r>
              <a:rPr lang="en-US" sz="2400" b="1" smtClean="0"/>
              <a:t>2. </a:t>
            </a:r>
            <a:r>
              <a:rPr lang="id-ID" sz="2400" b="1" smtClean="0"/>
              <a:t>Kekuasaan.</a:t>
            </a:r>
            <a:endParaRPr lang="id-ID" sz="2400" smtClean="0"/>
          </a:p>
          <a:p>
            <a:pPr>
              <a:lnSpc>
                <a:spcPct val="80000"/>
              </a:lnSpc>
            </a:pPr>
            <a:r>
              <a:rPr lang="id-ID" sz="2400" smtClean="0"/>
              <a:t>Kekuasaan berkaitan dengan kemampuan seseorang untuk menentukan kehendaknya terhadap orang lain. Anggota masyarakat yang memiliki kekuasaan dan wewenang besar akan menempati strata atas.</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3" end="3"/>
                                            </p:txEl>
                                          </p:spTgt>
                                        </p:tgtEl>
                                        <p:attrNameLst>
                                          <p:attrName>style.visibility</p:attrName>
                                        </p:attrNameLst>
                                      </p:cBhvr>
                                      <p:to>
                                        <p:strVal val="visible"/>
                                      </p:to>
                                    </p:set>
                                    <p:anim calcmode="lin" valueType="num">
                                      <p:cBhvr additive="base">
                                        <p:cTn id="13" dur="500" fill="hold"/>
                                        <p:tgtEl>
                                          <p:spTgt spid="512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anim calcmode="lin" valueType="num">
                                      <p:cBhvr additive="base">
                                        <p:cTn id="19" dur="500" fill="hold"/>
                                        <p:tgtEl>
                                          <p:spTgt spid="512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3">
                                            <p:txEl>
                                              <p:pRg st="8" end="8"/>
                                            </p:txEl>
                                          </p:spTgt>
                                        </p:tgtEl>
                                        <p:attrNameLst>
                                          <p:attrName>style.visibility</p:attrName>
                                        </p:attrNameLst>
                                      </p:cBhvr>
                                      <p:to>
                                        <p:strVal val="visible"/>
                                      </p:to>
                                    </p:set>
                                    <p:anim calcmode="lin" valueType="num">
                                      <p:cBhvr additive="base">
                                        <p:cTn id="25" dur="500" fill="hold"/>
                                        <p:tgtEl>
                                          <p:spTgt spid="5123">
                                            <p:txEl>
                                              <p:pRg st="8" end="8"/>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3">
                                            <p:txEl>
                                              <p:pRg st="9" end="9"/>
                                            </p:txEl>
                                          </p:spTgt>
                                        </p:tgtEl>
                                        <p:attrNameLst>
                                          <p:attrName>style.visibility</p:attrName>
                                        </p:attrNameLst>
                                      </p:cBhvr>
                                      <p:to>
                                        <p:strVal val="visible"/>
                                      </p:to>
                                    </p:set>
                                    <p:anim calcmode="lin" valueType="num">
                                      <p:cBhvr additive="base">
                                        <p:cTn id="31" dur="500" fill="hold"/>
                                        <p:tgtEl>
                                          <p:spTgt spid="5123">
                                            <p:txEl>
                                              <p:pRg st="9" end="9"/>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12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457200" y="285750"/>
            <a:ext cx="8229600" cy="6286500"/>
          </a:xfrm>
        </p:spPr>
        <p:txBody>
          <a:bodyPr/>
          <a:lstStyle/>
          <a:p>
            <a:pPr eaLnBrk="1" hangingPunct="1">
              <a:buFontTx/>
              <a:buNone/>
            </a:pPr>
            <a:r>
              <a:rPr lang="en-US" sz="2200" smtClean="0"/>
              <a:t>Yang dapat dilakukan untuk mobilitas ke atas:</a:t>
            </a:r>
          </a:p>
          <a:p>
            <a:pPr eaLnBrk="1" hangingPunct="1">
              <a:buFontTx/>
              <a:buNone/>
            </a:pPr>
            <a:r>
              <a:rPr lang="en-US" sz="2200" smtClean="0"/>
              <a:t>1. Perubahan standar hidup.</a:t>
            </a:r>
          </a:p>
          <a:p>
            <a:pPr eaLnBrk="1" hangingPunct="1">
              <a:buFontTx/>
              <a:buNone/>
            </a:pPr>
            <a:r>
              <a:rPr lang="en-US" sz="2200" smtClean="0"/>
              <a:t>2. Perubahan tempat tinggal.</a:t>
            </a:r>
          </a:p>
          <a:p>
            <a:pPr eaLnBrk="1" hangingPunct="1">
              <a:buFontTx/>
              <a:buNone/>
            </a:pPr>
            <a:r>
              <a:rPr lang="en-US" sz="2200" smtClean="0"/>
              <a:t>3. Perubahan tingkah laku.</a:t>
            </a:r>
          </a:p>
          <a:p>
            <a:pPr eaLnBrk="1" hangingPunct="1">
              <a:buFontTx/>
              <a:buNone/>
            </a:pPr>
            <a:r>
              <a:rPr lang="en-US" sz="2200" smtClean="0"/>
              <a:t>4. Perubahan nama.</a:t>
            </a:r>
          </a:p>
          <a:p>
            <a:pPr eaLnBrk="1" hangingPunct="1">
              <a:buFontTx/>
              <a:buNone/>
            </a:pPr>
            <a:r>
              <a:rPr lang="en-US" sz="2200" smtClean="0"/>
              <a:t>5. Perkawinan.</a:t>
            </a:r>
          </a:p>
          <a:p>
            <a:pPr eaLnBrk="1" hangingPunct="1">
              <a:buFontTx/>
              <a:buNone/>
            </a:pPr>
            <a:r>
              <a:rPr lang="en-US" sz="2200" smtClean="0"/>
              <a:t>6. Bergabung dengan asosiasi tertentu.</a:t>
            </a:r>
          </a:p>
          <a:p>
            <a:pPr eaLnBrk="1" hangingPunct="1">
              <a:buFontTx/>
              <a:buNone/>
            </a:pPr>
            <a:r>
              <a:rPr lang="en-US" sz="2200" smtClean="0"/>
              <a:t> </a:t>
            </a:r>
          </a:p>
          <a:p>
            <a:pPr eaLnBrk="1" hangingPunct="1">
              <a:buFontTx/>
              <a:buNone/>
            </a:pPr>
            <a:r>
              <a:rPr lang="en-US" sz="2200" smtClean="0"/>
              <a:t>Saluran mobilitas sosial:</a:t>
            </a:r>
          </a:p>
          <a:p>
            <a:pPr eaLnBrk="1" hangingPunct="1">
              <a:buFontTx/>
              <a:buNone/>
            </a:pPr>
            <a:r>
              <a:rPr lang="en-US" sz="2200" smtClean="0"/>
              <a:t>1. Organisasi politik.</a:t>
            </a:r>
          </a:p>
          <a:p>
            <a:pPr eaLnBrk="1" hangingPunct="1">
              <a:buFontTx/>
              <a:buNone/>
            </a:pPr>
            <a:r>
              <a:rPr lang="en-US" sz="2200" smtClean="0"/>
              <a:t>2, Organisasi ekonomi.</a:t>
            </a:r>
          </a:p>
          <a:p>
            <a:pPr eaLnBrk="1" hangingPunct="1">
              <a:buFontTx/>
              <a:buNone/>
            </a:pPr>
            <a:r>
              <a:rPr lang="en-US" sz="2200" smtClean="0"/>
              <a:t>3. Organisasi profesi/keahlian.</a:t>
            </a:r>
          </a:p>
          <a:p>
            <a:pPr eaLnBrk="1" hangingPunct="1">
              <a:buFontTx/>
              <a:buNone/>
            </a:pPr>
            <a:r>
              <a:rPr lang="en-US" sz="2200" smtClean="0"/>
              <a:t>4. Lembaga keagamaan.</a:t>
            </a:r>
          </a:p>
          <a:p>
            <a:pPr eaLnBrk="1" hangingPunct="1">
              <a:buFontTx/>
              <a:buNone/>
            </a:pPr>
            <a:r>
              <a:rPr lang="en-US" sz="2200" smtClean="0"/>
              <a:t>5. Lembaga pendidikan.</a:t>
            </a:r>
          </a:p>
          <a:p>
            <a:pPr eaLnBrk="1" hangingPunct="1">
              <a:buFontTx/>
              <a:buNone/>
            </a:pPr>
            <a:r>
              <a:rPr lang="en-US" sz="2200" smtClean="0"/>
              <a:t>6. Angkatan bersenjata</a:t>
            </a:r>
          </a:p>
          <a:p>
            <a:pPr eaLnBrk="1" hangingPunct="1">
              <a:buFontTx/>
              <a:buNone/>
            </a:pPr>
            <a:r>
              <a:rPr lang="en-US" sz="2200" smtClean="0"/>
              <a:t>7. Perkawinan.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457200" y="1600200"/>
            <a:ext cx="8229600" cy="676275"/>
          </a:xfrm>
        </p:spPr>
        <p:txBody>
          <a:bodyPr/>
          <a:lstStyle/>
          <a:p>
            <a:pPr algn="ctr" eaLnBrk="1" hangingPunct="1">
              <a:lnSpc>
                <a:spcPct val="90000"/>
              </a:lnSpc>
              <a:buFontTx/>
              <a:buNone/>
            </a:pPr>
            <a:r>
              <a:rPr lang="en-US" sz="4000" smtClean="0"/>
              <a:t>See You Next WeeK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p:cTn id="7" dur="5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229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22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152400" y="228600"/>
            <a:ext cx="8277225" cy="6477000"/>
          </a:xfrm>
        </p:spPr>
        <p:txBody>
          <a:bodyPr/>
          <a:lstStyle/>
          <a:p>
            <a:pPr marL="609600" indent="-609600">
              <a:lnSpc>
                <a:spcPct val="90000"/>
              </a:lnSpc>
              <a:buFontTx/>
              <a:buNone/>
            </a:pPr>
            <a:r>
              <a:rPr lang="en-US" sz="2400" b="1" smtClean="0"/>
              <a:t>3.    </a:t>
            </a:r>
            <a:r>
              <a:rPr lang="id-ID" sz="2400" b="1" smtClean="0"/>
              <a:t>Keturunan (kehormatan).</a:t>
            </a:r>
            <a:endParaRPr lang="id-ID" sz="2400" smtClean="0"/>
          </a:p>
          <a:p>
            <a:pPr marL="609600" indent="-609600">
              <a:lnSpc>
                <a:spcPct val="90000"/>
              </a:lnSpc>
            </a:pPr>
            <a:r>
              <a:rPr lang="id-ID" sz="2400" smtClean="0"/>
              <a:t>Kriteria keturunan ini terlepas dari ukuran kekayaan atau kekuasaan. Dalam masyarakat feodal, keluarga raja atau bangsawan menempati strata atas. Seperti gelar </a:t>
            </a:r>
            <a:r>
              <a:rPr lang="id-ID" sz="2400" i="1" smtClean="0"/>
              <a:t>Raden</a:t>
            </a:r>
            <a:r>
              <a:rPr lang="id-ID" sz="2400" smtClean="0"/>
              <a:t> di Jawa </a:t>
            </a:r>
            <a:r>
              <a:rPr lang="id-ID" sz="2400" i="1" smtClean="0"/>
              <a:t>Tengku </a:t>
            </a:r>
            <a:r>
              <a:rPr lang="id-ID" sz="2400" smtClean="0"/>
              <a:t>di Aceh, </a:t>
            </a:r>
            <a:r>
              <a:rPr lang="id-ID" sz="2400" i="1" smtClean="0"/>
              <a:t>I Gde</a:t>
            </a:r>
            <a:r>
              <a:rPr lang="id-ID" sz="2400" smtClean="0"/>
              <a:t> di Bali, dan lain sebagainya.</a:t>
            </a:r>
            <a:endParaRPr lang="en-US" sz="2400" smtClean="0"/>
          </a:p>
          <a:p>
            <a:pPr marL="609600" indent="-609600">
              <a:lnSpc>
                <a:spcPct val="90000"/>
              </a:lnSpc>
            </a:pPr>
            <a:endParaRPr lang="id-ID" sz="2400" b="1" smtClean="0"/>
          </a:p>
          <a:p>
            <a:pPr marL="609600" indent="-609600">
              <a:lnSpc>
                <a:spcPct val="90000"/>
              </a:lnSpc>
              <a:buFontTx/>
              <a:buNone/>
            </a:pPr>
            <a:r>
              <a:rPr lang="en-US" sz="2400" b="1" smtClean="0"/>
              <a:t>4.   </a:t>
            </a:r>
            <a:r>
              <a:rPr lang="id-ID" sz="2400" b="1" smtClean="0"/>
              <a:t>Pendidikan dan ilmu pengetahuan.</a:t>
            </a:r>
            <a:endParaRPr lang="id-ID" sz="2400" smtClean="0"/>
          </a:p>
          <a:p>
            <a:pPr marL="609600" indent="-609600">
              <a:lnSpc>
                <a:spcPct val="90000"/>
              </a:lnSpc>
            </a:pPr>
            <a:r>
              <a:rPr lang="id-ID" sz="2400" smtClean="0"/>
              <a:t>Dalam masyarakat yang menghargai ilmu pengetahuan, orang yang memiliki keahlian atau profesionalis akan mendapatkan penghargaan yang lebih besar. Seperti dokter, hakim, profesor.</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anim calcmode="lin" valueType="num">
                                      <p:cBhvr additive="base">
                                        <p:cTn id="19" dur="500" fill="hold"/>
                                        <p:tgtEl>
                                          <p:spTgt spid="614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47">
                                            <p:txEl>
                                              <p:pRg st="4" end="4"/>
                                            </p:txEl>
                                          </p:spTgt>
                                        </p:tgtEl>
                                        <p:attrNameLst>
                                          <p:attrName>style.visibility</p:attrName>
                                        </p:attrNameLst>
                                      </p:cBhvr>
                                      <p:to>
                                        <p:strVal val="visible"/>
                                      </p:to>
                                    </p:set>
                                    <p:anim calcmode="lin" valueType="num">
                                      <p:cBhvr additive="base">
                                        <p:cTn id="25" dur="500" fill="hold"/>
                                        <p:tgtEl>
                                          <p:spTgt spid="614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228600" y="304800"/>
            <a:ext cx="8229600" cy="4525963"/>
          </a:xfrm>
        </p:spPr>
        <p:txBody>
          <a:bodyPr/>
          <a:lstStyle/>
          <a:p>
            <a:pPr>
              <a:lnSpc>
                <a:spcPct val="90000"/>
              </a:lnSpc>
            </a:pPr>
            <a:r>
              <a:rPr lang="id-ID" sz="2400" b="1" smtClean="0"/>
              <a:t>STRATIFIKASI SOSIAL </a:t>
            </a:r>
            <a:endParaRPr lang="id-ID" sz="2400" smtClean="0"/>
          </a:p>
          <a:p>
            <a:pPr>
              <a:lnSpc>
                <a:spcPct val="90000"/>
              </a:lnSpc>
            </a:pPr>
            <a:r>
              <a:rPr lang="id-ID" sz="2400" smtClean="0"/>
              <a:t>Pembedaan anggota masyarakat berdasarkan status yang dimilikinya </a:t>
            </a:r>
            <a:r>
              <a:rPr lang="id-ID" sz="2400" i="1" smtClean="0"/>
              <a:t>dalam sosiologi</a:t>
            </a:r>
            <a:r>
              <a:rPr lang="id-ID" sz="2400" smtClean="0"/>
              <a:t> dinamakan Stratifikasi Sosial.</a:t>
            </a:r>
            <a:endParaRPr lang="en-US" sz="2400" smtClean="0"/>
          </a:p>
          <a:p>
            <a:pPr>
              <a:lnSpc>
                <a:spcPct val="90000"/>
              </a:lnSpc>
            </a:pPr>
            <a:endParaRPr lang="id-ID" sz="2400" smtClean="0"/>
          </a:p>
          <a:p>
            <a:pPr>
              <a:lnSpc>
                <a:spcPct val="90000"/>
              </a:lnSpc>
            </a:pPr>
            <a:r>
              <a:rPr lang="id-ID" sz="2400" smtClean="0"/>
              <a:t>Adalah perbedaan penduduk atau masyarakat ke dalam kelas-kelas secara bertingkat (Pitirim Sorokin)</a:t>
            </a:r>
            <a:endParaRPr lang="en-US" sz="2400" smtClean="0"/>
          </a:p>
          <a:p>
            <a:pPr>
              <a:lnSpc>
                <a:spcPct val="90000"/>
              </a:lnSpc>
            </a:pPr>
            <a:endParaRPr lang="id-ID" sz="2400" smtClean="0"/>
          </a:p>
          <a:p>
            <a:pPr>
              <a:lnSpc>
                <a:spcPct val="90000"/>
              </a:lnSpc>
            </a:pPr>
            <a:r>
              <a:rPr lang="id-ID" sz="2400" smtClean="0"/>
              <a:t>Stratifikasi sosial merupakan gejala universal dan merupakan bagian dari sistem sosial masyarakat.</a:t>
            </a:r>
            <a:endParaRPr lang="en-US" sz="2400" smtClean="0"/>
          </a:p>
        </p:txBody>
      </p:sp>
      <p:pic>
        <p:nvPicPr>
          <p:cNvPr id="5123" name="Picture 4" descr="CART0503"/>
          <p:cNvPicPr>
            <a:picLocks noChangeAspect="1" noChangeArrowheads="1"/>
          </p:cNvPicPr>
          <p:nvPr/>
        </p:nvPicPr>
        <p:blipFill>
          <a:blip r:embed="rId2" cstate="print"/>
          <a:srcRect/>
          <a:stretch>
            <a:fillRect/>
          </a:stretch>
        </p:blipFill>
        <p:spPr bwMode="auto">
          <a:xfrm>
            <a:off x="3048000" y="4191000"/>
            <a:ext cx="2819400" cy="22209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304800" y="228600"/>
            <a:ext cx="8229600" cy="6200775"/>
          </a:xfrm>
        </p:spPr>
        <p:txBody>
          <a:bodyPr/>
          <a:lstStyle/>
          <a:p>
            <a:pPr>
              <a:lnSpc>
                <a:spcPct val="80000"/>
              </a:lnSpc>
              <a:buFontTx/>
              <a:buNone/>
            </a:pPr>
            <a:r>
              <a:rPr lang="id-ID" sz="2400" b="1" smtClean="0"/>
              <a:t>Unsur – unsur Lapisan Masyarakat</a:t>
            </a:r>
          </a:p>
          <a:p>
            <a:pPr>
              <a:lnSpc>
                <a:spcPct val="80000"/>
              </a:lnSpc>
            </a:pPr>
            <a:r>
              <a:rPr lang="id-ID" sz="2400" smtClean="0"/>
              <a:t>Kedudukan (</a:t>
            </a:r>
            <a:r>
              <a:rPr lang="id-ID" sz="2400" i="1" smtClean="0"/>
              <a:t>Status</a:t>
            </a:r>
            <a:r>
              <a:rPr lang="id-ID" sz="2400" smtClean="0"/>
              <a:t>)</a:t>
            </a:r>
          </a:p>
          <a:p>
            <a:pPr>
              <a:lnSpc>
                <a:spcPct val="80000"/>
              </a:lnSpc>
            </a:pPr>
            <a:r>
              <a:rPr lang="id-ID" sz="2400" smtClean="0"/>
              <a:t>Peranan (</a:t>
            </a:r>
            <a:r>
              <a:rPr lang="id-ID" sz="2400" i="1" smtClean="0"/>
              <a:t>Role</a:t>
            </a:r>
            <a:r>
              <a:rPr lang="id-ID" sz="2400" smtClean="0"/>
              <a:t>)</a:t>
            </a:r>
            <a:endParaRPr lang="en-US" sz="2400" smtClean="0"/>
          </a:p>
          <a:p>
            <a:pPr>
              <a:lnSpc>
                <a:spcPct val="80000"/>
              </a:lnSpc>
            </a:pPr>
            <a:endParaRPr lang="en-US" sz="2400" smtClean="0"/>
          </a:p>
          <a:p>
            <a:pPr>
              <a:lnSpc>
                <a:spcPct val="80000"/>
              </a:lnSpc>
              <a:buFontTx/>
              <a:buNone/>
            </a:pPr>
            <a:r>
              <a:rPr lang="id-ID" sz="2400" i="1" u="sng" smtClean="0"/>
              <a:t>STATUS</a:t>
            </a:r>
            <a:r>
              <a:rPr lang="id-ID" sz="2400" u="sng" smtClean="0"/>
              <a:t> = Tempat seseorang dalam kelompok sosial.</a:t>
            </a:r>
            <a:endParaRPr lang="id-ID" sz="2400" b="1" smtClean="0"/>
          </a:p>
          <a:p>
            <a:pPr>
              <a:lnSpc>
                <a:spcPct val="80000"/>
              </a:lnSpc>
              <a:buFontTx/>
              <a:buNone/>
            </a:pPr>
            <a:r>
              <a:rPr lang="id-ID" sz="2400" b="1" smtClean="0"/>
              <a:t>Macam Konsep Status:</a:t>
            </a:r>
            <a:endParaRPr lang="id-ID" sz="2400" i="1" smtClean="0"/>
          </a:p>
          <a:p>
            <a:pPr>
              <a:lnSpc>
                <a:spcPct val="80000"/>
              </a:lnSpc>
              <a:buFontTx/>
              <a:buNone/>
            </a:pPr>
            <a:r>
              <a:rPr lang="en-US" sz="2400" i="1" smtClean="0"/>
              <a:t>1. </a:t>
            </a:r>
            <a:r>
              <a:rPr lang="id-ID" sz="2400" b="1" i="1" u="sng" smtClean="0"/>
              <a:t>Ascribed Status</a:t>
            </a:r>
            <a:r>
              <a:rPr lang="id-ID" sz="2400" smtClean="0"/>
              <a:t>.</a:t>
            </a:r>
          </a:p>
          <a:p>
            <a:pPr>
              <a:lnSpc>
                <a:spcPct val="80000"/>
              </a:lnSpc>
              <a:buFontTx/>
              <a:buNone/>
            </a:pPr>
            <a:r>
              <a:rPr lang="en-US" sz="2400" smtClean="0"/>
              <a:t>	</a:t>
            </a:r>
            <a:r>
              <a:rPr lang="id-ID" sz="2400" smtClean="0"/>
              <a:t>Kedudukan seseorang dalam masyarakat tanpa memperhatikan perbedaan kemampuan. Diperolehnya melalui kelahiran.</a:t>
            </a:r>
            <a:endParaRPr lang="id-ID" sz="2400" i="1" smtClean="0"/>
          </a:p>
          <a:p>
            <a:pPr>
              <a:lnSpc>
                <a:spcPct val="80000"/>
              </a:lnSpc>
              <a:buFontTx/>
              <a:buNone/>
            </a:pPr>
            <a:r>
              <a:rPr lang="en-US" sz="2400" i="1" smtClean="0"/>
              <a:t>2. </a:t>
            </a:r>
            <a:r>
              <a:rPr lang="id-ID" sz="2400" b="1" i="1" u="sng" smtClean="0"/>
              <a:t>Achieved Status</a:t>
            </a:r>
            <a:endParaRPr lang="id-ID" sz="2400" b="1" u="sng" smtClean="0"/>
          </a:p>
          <a:p>
            <a:pPr>
              <a:lnSpc>
                <a:spcPct val="80000"/>
              </a:lnSpc>
              <a:buFontTx/>
              <a:buNone/>
            </a:pPr>
            <a:r>
              <a:rPr lang="en-US" sz="2400" smtClean="0"/>
              <a:t>	</a:t>
            </a:r>
            <a:r>
              <a:rPr lang="id-ID" sz="2400" smtClean="0"/>
              <a:t>Kedudukan yang diperoleh dengan usaha tertentu yang disengaja.</a:t>
            </a:r>
            <a:endParaRPr lang="id-ID" sz="2400" i="1" smtClean="0"/>
          </a:p>
          <a:p>
            <a:pPr>
              <a:lnSpc>
                <a:spcPct val="80000"/>
              </a:lnSpc>
              <a:buFontTx/>
              <a:buNone/>
            </a:pPr>
            <a:r>
              <a:rPr lang="en-US" sz="2400" i="1" smtClean="0"/>
              <a:t>3. </a:t>
            </a:r>
            <a:r>
              <a:rPr lang="id-ID" sz="2400" b="1" i="1" u="sng" smtClean="0"/>
              <a:t>Assigned Status</a:t>
            </a:r>
            <a:endParaRPr lang="id-ID" sz="2400" b="1" u="sng" smtClean="0"/>
          </a:p>
          <a:p>
            <a:pPr>
              <a:lnSpc>
                <a:spcPct val="80000"/>
              </a:lnSpc>
              <a:buFontTx/>
              <a:buNone/>
            </a:pPr>
            <a:r>
              <a:rPr lang="en-US" sz="2400" smtClean="0"/>
              <a:t>	</a:t>
            </a:r>
            <a:r>
              <a:rPr lang="id-ID" sz="2400" smtClean="0"/>
              <a:t>Suatu kelompok memberikan kedudukan yang lebih tinggi kepada seseorang karena jasa-jasanya yang besar kepada kelompok tersebut.</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 calcmode="lin" valueType="num">
                                      <p:cBhvr additive="base">
                                        <p:cTn id="7" dur="500" fill="hold"/>
                                        <p:tgtEl>
                                          <p:spTgt spid="1331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314">
                                            <p:txEl>
                                              <p:pRg st="1" end="1"/>
                                            </p:txEl>
                                          </p:spTgt>
                                        </p:tgtEl>
                                        <p:attrNameLst>
                                          <p:attrName>style.visibility</p:attrName>
                                        </p:attrNameLst>
                                      </p:cBhvr>
                                      <p:to>
                                        <p:strVal val="visible"/>
                                      </p:to>
                                    </p:set>
                                    <p:anim calcmode="lin" valueType="num">
                                      <p:cBhvr additive="base">
                                        <p:cTn id="13" dur="500" fill="hold"/>
                                        <p:tgtEl>
                                          <p:spTgt spid="1331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314">
                                            <p:txEl>
                                              <p:pRg st="2" end="2"/>
                                            </p:txEl>
                                          </p:spTgt>
                                        </p:tgtEl>
                                        <p:attrNameLst>
                                          <p:attrName>style.visibility</p:attrName>
                                        </p:attrNameLst>
                                      </p:cBhvr>
                                      <p:to>
                                        <p:strVal val="visible"/>
                                      </p:to>
                                    </p:set>
                                    <p:anim calcmode="lin" valueType="num">
                                      <p:cBhvr additive="base">
                                        <p:cTn id="19" dur="500" fill="hold"/>
                                        <p:tgtEl>
                                          <p:spTgt spid="1331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3314">
                                            <p:txEl>
                                              <p:pRg st="4" end="4"/>
                                            </p:txEl>
                                          </p:spTgt>
                                        </p:tgtEl>
                                        <p:attrNameLst>
                                          <p:attrName>style.visibility</p:attrName>
                                        </p:attrNameLst>
                                      </p:cBhvr>
                                      <p:to>
                                        <p:strVal val="visible"/>
                                      </p:to>
                                    </p:set>
                                    <p:anim calcmode="lin" valueType="num">
                                      <p:cBhvr additive="base">
                                        <p:cTn id="25" dur="500" fill="hold"/>
                                        <p:tgtEl>
                                          <p:spTgt spid="13314">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331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3314">
                                            <p:txEl>
                                              <p:pRg st="5" end="5"/>
                                            </p:txEl>
                                          </p:spTgt>
                                        </p:tgtEl>
                                        <p:attrNameLst>
                                          <p:attrName>style.visibility</p:attrName>
                                        </p:attrNameLst>
                                      </p:cBhvr>
                                      <p:to>
                                        <p:strVal val="visible"/>
                                      </p:to>
                                    </p:set>
                                    <p:anim calcmode="lin" valueType="num">
                                      <p:cBhvr additive="base">
                                        <p:cTn id="31" dur="500" fill="hold"/>
                                        <p:tgtEl>
                                          <p:spTgt spid="13314">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331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3314">
                                            <p:txEl>
                                              <p:pRg st="6" end="6"/>
                                            </p:txEl>
                                          </p:spTgt>
                                        </p:tgtEl>
                                        <p:attrNameLst>
                                          <p:attrName>style.visibility</p:attrName>
                                        </p:attrNameLst>
                                      </p:cBhvr>
                                      <p:to>
                                        <p:strVal val="visible"/>
                                      </p:to>
                                    </p:set>
                                    <p:anim calcmode="lin" valueType="num">
                                      <p:cBhvr additive="base">
                                        <p:cTn id="37" dur="500" fill="hold"/>
                                        <p:tgtEl>
                                          <p:spTgt spid="13314">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331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3314">
                                            <p:txEl>
                                              <p:pRg st="7" end="7"/>
                                            </p:txEl>
                                          </p:spTgt>
                                        </p:tgtEl>
                                        <p:attrNameLst>
                                          <p:attrName>style.visibility</p:attrName>
                                        </p:attrNameLst>
                                      </p:cBhvr>
                                      <p:to>
                                        <p:strVal val="visible"/>
                                      </p:to>
                                    </p:set>
                                    <p:anim calcmode="lin" valueType="num">
                                      <p:cBhvr additive="base">
                                        <p:cTn id="43" dur="500" fill="hold"/>
                                        <p:tgtEl>
                                          <p:spTgt spid="13314">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3314">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3314">
                                            <p:txEl>
                                              <p:pRg st="8" end="8"/>
                                            </p:txEl>
                                          </p:spTgt>
                                        </p:tgtEl>
                                        <p:attrNameLst>
                                          <p:attrName>style.visibility</p:attrName>
                                        </p:attrNameLst>
                                      </p:cBhvr>
                                      <p:to>
                                        <p:strVal val="visible"/>
                                      </p:to>
                                    </p:set>
                                    <p:anim calcmode="lin" valueType="num">
                                      <p:cBhvr additive="base">
                                        <p:cTn id="49" dur="500" fill="hold"/>
                                        <p:tgtEl>
                                          <p:spTgt spid="13314">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3314">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3314">
                                            <p:txEl>
                                              <p:pRg st="9" end="9"/>
                                            </p:txEl>
                                          </p:spTgt>
                                        </p:tgtEl>
                                        <p:attrNameLst>
                                          <p:attrName>style.visibility</p:attrName>
                                        </p:attrNameLst>
                                      </p:cBhvr>
                                      <p:to>
                                        <p:strVal val="visible"/>
                                      </p:to>
                                    </p:set>
                                    <p:anim calcmode="lin" valueType="num">
                                      <p:cBhvr additive="base">
                                        <p:cTn id="55" dur="500" fill="hold"/>
                                        <p:tgtEl>
                                          <p:spTgt spid="13314">
                                            <p:txEl>
                                              <p:pRg st="9" end="9"/>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3314">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3314">
                                            <p:txEl>
                                              <p:pRg st="10" end="10"/>
                                            </p:txEl>
                                          </p:spTgt>
                                        </p:tgtEl>
                                        <p:attrNameLst>
                                          <p:attrName>style.visibility</p:attrName>
                                        </p:attrNameLst>
                                      </p:cBhvr>
                                      <p:to>
                                        <p:strVal val="visible"/>
                                      </p:to>
                                    </p:set>
                                    <p:anim calcmode="lin" valueType="num">
                                      <p:cBhvr additive="base">
                                        <p:cTn id="61" dur="500" fill="hold"/>
                                        <p:tgtEl>
                                          <p:spTgt spid="13314">
                                            <p:txEl>
                                              <p:pRg st="10" end="10"/>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3314">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3314">
                                            <p:txEl>
                                              <p:pRg st="11" end="11"/>
                                            </p:txEl>
                                          </p:spTgt>
                                        </p:tgtEl>
                                        <p:attrNameLst>
                                          <p:attrName>style.visibility</p:attrName>
                                        </p:attrNameLst>
                                      </p:cBhvr>
                                      <p:to>
                                        <p:strVal val="visible"/>
                                      </p:to>
                                    </p:set>
                                    <p:anim calcmode="lin" valueType="num">
                                      <p:cBhvr additive="base">
                                        <p:cTn id="67" dur="500" fill="hold"/>
                                        <p:tgtEl>
                                          <p:spTgt spid="13314">
                                            <p:txEl>
                                              <p:pRg st="11" end="11"/>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13314">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304800" y="381000"/>
            <a:ext cx="8229600" cy="4525963"/>
          </a:xfrm>
        </p:spPr>
        <p:txBody>
          <a:bodyPr/>
          <a:lstStyle/>
          <a:p>
            <a:pPr>
              <a:lnSpc>
                <a:spcPct val="90000"/>
              </a:lnSpc>
              <a:buFontTx/>
              <a:buNone/>
            </a:pPr>
            <a:r>
              <a:rPr lang="en-US" sz="2400" smtClean="0"/>
              <a:t>	</a:t>
            </a:r>
            <a:r>
              <a:rPr lang="en-US" sz="2400" b="1" u="sng" smtClean="0"/>
              <a:t>ASCRIBED STATUS</a:t>
            </a:r>
          </a:p>
          <a:p>
            <a:pPr>
              <a:lnSpc>
                <a:spcPct val="90000"/>
              </a:lnSpc>
              <a:buFontTx/>
              <a:buNone/>
            </a:pPr>
            <a:endParaRPr lang="id-ID" sz="2400" smtClean="0"/>
          </a:p>
          <a:p>
            <a:pPr>
              <a:lnSpc>
                <a:spcPct val="90000"/>
              </a:lnSpc>
              <a:buFontTx/>
              <a:buNone/>
            </a:pPr>
            <a:r>
              <a:rPr lang="en-US" sz="2400" smtClean="0"/>
              <a:t>	</a:t>
            </a:r>
            <a:r>
              <a:rPr lang="id-ID" sz="2400" smtClean="0"/>
              <a:t>Status yang diperoleh dengan sendirinya antara lain status berdasarkan:</a:t>
            </a:r>
          </a:p>
          <a:p>
            <a:pPr>
              <a:lnSpc>
                <a:spcPct val="90000"/>
              </a:lnSpc>
              <a:buFontTx/>
              <a:buNone/>
            </a:pPr>
            <a:r>
              <a:rPr lang="en-US" sz="2400" smtClean="0"/>
              <a:t>1.	</a:t>
            </a:r>
            <a:r>
              <a:rPr lang="id-ID" sz="2400" smtClean="0"/>
              <a:t>Usia</a:t>
            </a:r>
          </a:p>
          <a:p>
            <a:pPr>
              <a:lnSpc>
                <a:spcPct val="90000"/>
              </a:lnSpc>
              <a:buFontTx/>
              <a:buNone/>
            </a:pPr>
            <a:r>
              <a:rPr lang="en-US" sz="2400" smtClean="0"/>
              <a:t>2.	</a:t>
            </a:r>
            <a:r>
              <a:rPr lang="id-ID" sz="2400" smtClean="0"/>
              <a:t>Jenis kelamin</a:t>
            </a:r>
          </a:p>
          <a:p>
            <a:pPr>
              <a:lnSpc>
                <a:spcPct val="90000"/>
              </a:lnSpc>
              <a:buFontTx/>
              <a:buNone/>
            </a:pPr>
            <a:r>
              <a:rPr lang="en-US" sz="2400" smtClean="0"/>
              <a:t>3.	</a:t>
            </a:r>
            <a:r>
              <a:rPr lang="id-ID" sz="2400" smtClean="0"/>
              <a:t>Hubungan kekerabatan</a:t>
            </a:r>
          </a:p>
          <a:p>
            <a:pPr>
              <a:lnSpc>
                <a:spcPct val="90000"/>
              </a:lnSpc>
              <a:buFontTx/>
              <a:buNone/>
            </a:pPr>
            <a:r>
              <a:rPr lang="en-US" sz="2400" smtClean="0"/>
              <a:t>4.	</a:t>
            </a:r>
            <a:r>
              <a:rPr lang="id-ID" sz="2400" smtClean="0"/>
              <a:t>Keanggotaan dalam kelompok tertentu seperti kasta dan kelas.</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7">
                                            <p:txEl>
                                              <p:pRg st="2" end="2"/>
                                            </p:txEl>
                                          </p:spTgt>
                                        </p:tgtEl>
                                        <p:attrNameLst>
                                          <p:attrName>style.visibility</p:attrName>
                                        </p:attrNameLst>
                                      </p:cBhvr>
                                      <p:to>
                                        <p:strVal val="visible"/>
                                      </p:to>
                                    </p:set>
                                    <p:anim calcmode="lin" valueType="num">
                                      <p:cBhvr additive="base">
                                        <p:cTn id="13"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anim calcmode="lin" valueType="num">
                                      <p:cBhvr additive="base">
                                        <p:cTn id="19"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2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267">
                                            <p:txEl>
                                              <p:pRg st="4" end="4"/>
                                            </p:txEl>
                                          </p:spTgt>
                                        </p:tgtEl>
                                        <p:attrNameLst>
                                          <p:attrName>style.visibility</p:attrName>
                                        </p:attrNameLst>
                                      </p:cBhvr>
                                      <p:to>
                                        <p:strVal val="visible"/>
                                      </p:to>
                                    </p:set>
                                    <p:anim calcmode="lin" valueType="num">
                                      <p:cBhvr additive="base">
                                        <p:cTn id="25"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267">
                                            <p:txEl>
                                              <p:pRg st="5" end="5"/>
                                            </p:txEl>
                                          </p:spTgt>
                                        </p:tgtEl>
                                        <p:attrNameLst>
                                          <p:attrName>style.visibility</p:attrName>
                                        </p:attrNameLst>
                                      </p:cBhvr>
                                      <p:to>
                                        <p:strVal val="visible"/>
                                      </p:to>
                                    </p:set>
                                    <p:anim calcmode="lin" valueType="num">
                                      <p:cBhvr additive="base">
                                        <p:cTn id="31"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26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267">
                                            <p:txEl>
                                              <p:pRg st="6" end="6"/>
                                            </p:txEl>
                                          </p:spTgt>
                                        </p:tgtEl>
                                        <p:attrNameLst>
                                          <p:attrName>style.visibility</p:attrName>
                                        </p:attrNameLst>
                                      </p:cBhvr>
                                      <p:to>
                                        <p:strVal val="visible"/>
                                      </p:to>
                                    </p:set>
                                    <p:anim calcmode="lin" valueType="num">
                                      <p:cBhvr additive="base">
                                        <p:cTn id="37" dur="500" fill="hold"/>
                                        <p:tgtEl>
                                          <p:spTgt spid="11267">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26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228600" y="304800"/>
            <a:ext cx="8458200" cy="6324600"/>
          </a:xfrm>
        </p:spPr>
        <p:txBody>
          <a:bodyPr/>
          <a:lstStyle/>
          <a:p>
            <a:pPr>
              <a:lnSpc>
                <a:spcPct val="80000"/>
              </a:lnSpc>
              <a:buFontTx/>
              <a:buNone/>
            </a:pPr>
            <a:r>
              <a:rPr lang="en-US" sz="2000" b="1" smtClean="0"/>
              <a:t>	</a:t>
            </a:r>
            <a:r>
              <a:rPr lang="id-ID" sz="2000" b="1" u="sng" smtClean="0"/>
              <a:t>Ad, 1. Stratifikasi usia.</a:t>
            </a:r>
            <a:endParaRPr lang="id-ID" sz="2000" smtClean="0"/>
          </a:p>
          <a:p>
            <a:pPr>
              <a:lnSpc>
                <a:spcPct val="80000"/>
              </a:lnSpc>
              <a:buFontTx/>
              <a:buNone/>
            </a:pPr>
            <a:r>
              <a:rPr lang="en-US" sz="2000" smtClean="0"/>
              <a:t>	</a:t>
            </a:r>
            <a:r>
              <a:rPr lang="id-ID" sz="2000" smtClean="0"/>
              <a:t>Stratifikasi yang membedakan warga masyarakat berdasarkan usia seseorang.</a:t>
            </a:r>
            <a:endParaRPr lang="en-US" sz="2000" smtClean="0"/>
          </a:p>
          <a:p>
            <a:pPr>
              <a:lnSpc>
                <a:spcPct val="80000"/>
              </a:lnSpc>
            </a:pPr>
            <a:endParaRPr lang="id-ID" sz="2000" smtClean="0"/>
          </a:p>
          <a:p>
            <a:pPr>
              <a:lnSpc>
                <a:spcPct val="80000"/>
              </a:lnSpc>
            </a:pPr>
            <a:r>
              <a:rPr lang="id-ID" sz="2000" smtClean="0"/>
              <a:t>Anggota masyarakat yang berusia lebih muda mempunyai hak dan kewajiban yang berbeda dengan anggota masyarakat yang lebih tua.</a:t>
            </a:r>
            <a:endParaRPr lang="en-US" sz="2000" smtClean="0"/>
          </a:p>
          <a:p>
            <a:pPr>
              <a:lnSpc>
                <a:spcPct val="80000"/>
              </a:lnSpc>
            </a:pPr>
            <a:endParaRPr lang="id-ID" sz="2000" smtClean="0"/>
          </a:p>
          <a:p>
            <a:pPr>
              <a:lnSpc>
                <a:spcPct val="80000"/>
              </a:lnSpc>
            </a:pPr>
            <a:r>
              <a:rPr lang="id-ID" sz="2000" smtClean="0"/>
              <a:t>Dalam hukum adat suatu masyarakat tertentu anak sulung mempunyai kewenangan lebih besar daripada adik-adiknya, bisa juga memperoleh prioritas dalam pewarisan harta atau kekuasaan.</a:t>
            </a:r>
            <a:endParaRPr lang="en-US" sz="2000" smtClean="0"/>
          </a:p>
          <a:p>
            <a:pPr>
              <a:lnSpc>
                <a:spcPct val="80000"/>
              </a:lnSpc>
              <a:buFontTx/>
              <a:buNone/>
            </a:pPr>
            <a:endParaRPr lang="id-ID" sz="2000" smtClean="0"/>
          </a:p>
          <a:p>
            <a:pPr>
              <a:lnSpc>
                <a:spcPct val="80000"/>
              </a:lnSpc>
              <a:buFontTx/>
              <a:buNone/>
            </a:pPr>
            <a:r>
              <a:rPr lang="en-US" sz="2000" smtClean="0"/>
              <a:t>	</a:t>
            </a:r>
            <a:r>
              <a:rPr lang="id-ID" sz="2000" smtClean="0"/>
              <a:t>Contoh:</a:t>
            </a:r>
          </a:p>
          <a:p>
            <a:pPr>
              <a:lnSpc>
                <a:spcPct val="80000"/>
              </a:lnSpc>
            </a:pPr>
            <a:r>
              <a:rPr lang="id-ID" sz="2000" smtClean="0"/>
              <a:t>Elizabeth, putri sulung dari George, Raja Inggris, mewarisi tahta kerajaan Inggris tatkala ayahnya meninggal dunia pada tahun 1952.</a:t>
            </a:r>
            <a:endParaRPr lang="en-US" sz="2000" smtClean="0"/>
          </a:p>
          <a:p>
            <a:pPr>
              <a:lnSpc>
                <a:spcPct val="80000"/>
              </a:lnSpc>
            </a:pPr>
            <a:endParaRPr lang="id-ID" sz="2000" smtClean="0"/>
          </a:p>
          <a:p>
            <a:pPr>
              <a:lnSpc>
                <a:spcPct val="80000"/>
              </a:lnSpc>
            </a:pPr>
            <a:r>
              <a:rPr lang="id-ID" sz="2000" smtClean="0"/>
              <a:t>Kaisar Jepang, Hirohito, mewarisi tahtanya pada putra sulungnya, Akihito.</a:t>
            </a:r>
            <a:endParaRPr lang="en-US" sz="2000" smtClean="0"/>
          </a:p>
          <a:p>
            <a:pPr>
              <a:lnSpc>
                <a:spcPct val="80000"/>
              </a:lnSpc>
            </a:pPr>
            <a:endParaRPr lang="id-ID" sz="2000" smtClean="0"/>
          </a:p>
          <a:p>
            <a:pPr>
              <a:lnSpc>
                <a:spcPct val="80000"/>
              </a:lnSpc>
            </a:pPr>
            <a:r>
              <a:rPr lang="id-ID" sz="2000" smtClean="0"/>
              <a:t>Ratu Wilhelmina dari Belanda mewarisi tahtanya pada Ratu Juliana dari Belanda dan saat meninggal ia mewarisi tahtanya pada putri sulungnya, Beatrix.</a:t>
            </a:r>
            <a:endParaRPr lang="en-US" sz="20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228600" y="228600"/>
            <a:ext cx="8229600" cy="4525963"/>
          </a:xfrm>
        </p:spPr>
        <p:txBody>
          <a:bodyPr/>
          <a:lstStyle/>
          <a:p>
            <a:pPr>
              <a:lnSpc>
                <a:spcPct val="90000"/>
              </a:lnSpc>
            </a:pPr>
            <a:r>
              <a:rPr lang="id-ID" sz="2400" b="1" u="sng" smtClean="0"/>
              <a:t>Ad. 2. Stratifikasi jenis kelamin</a:t>
            </a:r>
            <a:endParaRPr lang="id-ID" sz="2400" b="1" smtClean="0"/>
          </a:p>
          <a:p>
            <a:pPr>
              <a:lnSpc>
                <a:spcPct val="90000"/>
              </a:lnSpc>
            </a:pPr>
            <a:r>
              <a:rPr lang="id-ID" sz="2400" smtClean="0"/>
              <a:t>Stratifikasi yang membedakan warga masyarakat berdasarkan jenis kelamin seseorang.</a:t>
            </a:r>
            <a:endParaRPr lang="en-US" sz="2400" smtClean="0"/>
          </a:p>
          <a:p>
            <a:pPr>
              <a:lnSpc>
                <a:spcPct val="90000"/>
              </a:lnSpc>
            </a:pPr>
            <a:endParaRPr lang="id-ID" sz="2400" smtClean="0"/>
          </a:p>
          <a:p>
            <a:pPr>
              <a:lnSpc>
                <a:spcPct val="90000"/>
              </a:lnSpc>
            </a:pPr>
            <a:r>
              <a:rPr lang="id-ID" sz="2400" smtClean="0"/>
              <a:t>Sejak dilahirkan pria dan wanita memperoleh hak dan kewajiban yang berbeda. Dalam banyak masyarakat status pria lebih tinggi dari wanita. Partisipasi wanita dalam dunia kerja relatif terbatas dibandingkan dengan pria bekerja.</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anim calcmode="lin" valueType="num">
                                      <p:cBhvr additive="base">
                                        <p:cTn id="19" dur="500" fill="hold"/>
                                        <p:tgtEl>
                                          <p:spTgt spid="1433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33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228600" y="304800"/>
            <a:ext cx="8686800" cy="4525963"/>
          </a:xfrm>
        </p:spPr>
        <p:txBody>
          <a:bodyPr/>
          <a:lstStyle/>
          <a:p>
            <a:pPr>
              <a:lnSpc>
                <a:spcPct val="80000"/>
              </a:lnSpc>
              <a:buFontTx/>
              <a:buNone/>
            </a:pPr>
            <a:r>
              <a:rPr lang="id-ID" sz="2400" b="1" u="sng" smtClean="0"/>
              <a:t>Ad.3. Stratifikasi berdasarkan hubungan kekerabatan</a:t>
            </a:r>
            <a:endParaRPr lang="id-ID" sz="2400" b="1" smtClean="0"/>
          </a:p>
          <a:p>
            <a:pPr>
              <a:lnSpc>
                <a:spcPct val="80000"/>
              </a:lnSpc>
            </a:pPr>
            <a:r>
              <a:rPr lang="id-ID" sz="2400" smtClean="0"/>
              <a:t>Status yang didapatkan individu karena memiliki hubungan dengan individu tertentu yang menduduki strata tertentu.</a:t>
            </a:r>
            <a:endParaRPr lang="en-US" sz="2400" smtClean="0"/>
          </a:p>
          <a:p>
            <a:pPr>
              <a:lnSpc>
                <a:spcPct val="80000"/>
              </a:lnSpc>
              <a:buFontTx/>
              <a:buNone/>
            </a:pPr>
            <a:endParaRPr lang="id-ID" sz="2400" smtClean="0"/>
          </a:p>
          <a:p>
            <a:pPr>
              <a:lnSpc>
                <a:spcPct val="80000"/>
              </a:lnSpc>
              <a:buFontTx/>
              <a:buNone/>
            </a:pPr>
            <a:r>
              <a:rPr lang="id-ID" sz="2400" smtClean="0"/>
              <a:t>Contohnya:</a:t>
            </a:r>
          </a:p>
          <a:p>
            <a:pPr>
              <a:lnSpc>
                <a:spcPct val="80000"/>
              </a:lnSpc>
            </a:pPr>
            <a:r>
              <a:rPr lang="id-ID" sz="2400" smtClean="0"/>
              <a:t>Corazon Aquino, yang terpilih menjadi Presiden setelah suaminya wafat.</a:t>
            </a:r>
            <a:endParaRPr lang="en-US" sz="2400" smtClean="0"/>
          </a:p>
          <a:p>
            <a:pPr>
              <a:lnSpc>
                <a:spcPct val="80000"/>
              </a:lnSpc>
            </a:pPr>
            <a:endParaRPr lang="id-ID" sz="2400" smtClean="0"/>
          </a:p>
          <a:p>
            <a:pPr>
              <a:lnSpc>
                <a:spcPct val="80000"/>
              </a:lnSpc>
            </a:pPr>
            <a:r>
              <a:rPr lang="id-ID" sz="2400" smtClean="0"/>
              <a:t>Megawati Soerkarno Putri, yang tepilih menjadi Presiden setelah ayahnya wafat.</a:t>
            </a:r>
            <a:endParaRPr lang="en-US" sz="2400" smtClean="0"/>
          </a:p>
          <a:p>
            <a:pPr>
              <a:lnSpc>
                <a:spcPct val="80000"/>
              </a:lnSpc>
            </a:pPr>
            <a:endParaRPr lang="id-ID" sz="2400" smtClean="0"/>
          </a:p>
          <a:p>
            <a:pPr>
              <a:lnSpc>
                <a:spcPct val="80000"/>
              </a:lnSpc>
            </a:pPr>
            <a:r>
              <a:rPr lang="id-ID" sz="2400" smtClean="0"/>
              <a:t>Benazir Bhutto yang menjadi Perdana Mentri Pakistan, setelah ayahnya Zulfikar Ali Bhutto dihukum mati.</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anim calcmode="lin" valueType="num">
                                      <p:cBhvr additive="base">
                                        <p:cTn id="19" dur="500" fill="hold"/>
                                        <p:tgtEl>
                                          <p:spTgt spid="1536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53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5363">
                                            <p:txEl>
                                              <p:pRg st="4" end="4"/>
                                            </p:txEl>
                                          </p:spTgt>
                                        </p:tgtEl>
                                        <p:attrNameLst>
                                          <p:attrName>style.visibility</p:attrName>
                                        </p:attrNameLst>
                                      </p:cBhvr>
                                      <p:to>
                                        <p:strVal val="visible"/>
                                      </p:to>
                                    </p:set>
                                    <p:anim calcmode="lin" valueType="num">
                                      <p:cBhvr additive="base">
                                        <p:cTn id="25" dur="500" fill="hold"/>
                                        <p:tgtEl>
                                          <p:spTgt spid="1536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53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5363">
                                            <p:txEl>
                                              <p:pRg st="6" end="6"/>
                                            </p:txEl>
                                          </p:spTgt>
                                        </p:tgtEl>
                                        <p:attrNameLst>
                                          <p:attrName>style.visibility</p:attrName>
                                        </p:attrNameLst>
                                      </p:cBhvr>
                                      <p:to>
                                        <p:strVal val="visible"/>
                                      </p:to>
                                    </p:set>
                                    <p:anim calcmode="lin" valueType="num">
                                      <p:cBhvr additive="base">
                                        <p:cTn id="31" dur="500" fill="hold"/>
                                        <p:tgtEl>
                                          <p:spTgt spid="15363">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536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5363">
                                            <p:txEl>
                                              <p:pRg st="8" end="8"/>
                                            </p:txEl>
                                          </p:spTgt>
                                        </p:tgtEl>
                                        <p:attrNameLst>
                                          <p:attrName>style.visibility</p:attrName>
                                        </p:attrNameLst>
                                      </p:cBhvr>
                                      <p:to>
                                        <p:strVal val="visible"/>
                                      </p:to>
                                    </p:set>
                                    <p:anim calcmode="lin" valueType="num">
                                      <p:cBhvr additive="base">
                                        <p:cTn id="37" dur="500" fill="hold"/>
                                        <p:tgtEl>
                                          <p:spTgt spid="15363">
                                            <p:txEl>
                                              <p:pRg st="8" end="8"/>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536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55</TotalTime>
  <Words>813</Words>
  <Application>Microsoft Office PowerPoint</Application>
  <PresentationFormat>On-screen Show (4:3)</PresentationFormat>
  <Paragraphs>173</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Default Design</vt:lpstr>
      <vt:lpstr>BAB 09 MOBILITAS  SOSIAL</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PALANG MERAH INDONESIA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MOBILITAS  SOSIAL</dc:title>
  <dc:creator>HENRY</dc:creator>
  <cp:lastModifiedBy> </cp:lastModifiedBy>
  <cp:revision>12</cp:revision>
  <dcterms:created xsi:type="dcterms:W3CDTF">2007-01-26T16:34:06Z</dcterms:created>
  <dcterms:modified xsi:type="dcterms:W3CDTF">2011-12-10T08:09:07Z</dcterms:modified>
</cp:coreProperties>
</file>