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6" r:id="rId1"/>
  </p:sldMasterIdLst>
  <p:sldIdLst>
    <p:sldId id="256" r:id="rId2"/>
    <p:sldId id="261" r:id="rId3"/>
    <p:sldId id="257" r:id="rId4"/>
    <p:sldId id="262" r:id="rId5"/>
    <p:sldId id="260" r:id="rId6"/>
    <p:sldId id="297" r:id="rId7"/>
    <p:sldId id="298" r:id="rId8"/>
    <p:sldId id="305" r:id="rId9"/>
    <p:sldId id="306" r:id="rId10"/>
    <p:sldId id="274" r:id="rId11"/>
    <p:sldId id="275" r:id="rId12"/>
  </p:sldIdLst>
  <p:sldSz cx="12192000" cy="6858000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55BB47AF-28C6-4E78-8728-C2815FE6A88A}">
          <p14:sldIdLst>
            <p14:sldId id="256"/>
            <p14:sldId id="261"/>
            <p14:sldId id="257"/>
            <p14:sldId id="262"/>
            <p14:sldId id="260"/>
            <p14:sldId id="297"/>
            <p14:sldId id="298"/>
            <p14:sldId id="305"/>
            <p14:sldId id="306"/>
            <p14:sldId id="274"/>
            <p14:sldId id="275"/>
          </p14:sldIdLst>
        </p14:section>
      </p14:sectionLst>
    </p:ex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50" d="100"/>
          <a:sy n="50" d="100"/>
        </p:scale>
        <p:origin x="-1500" y="-60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B2434-B104-4D7E-A6EB-4DFC1182A27A}" type="datetimeFigureOut">
              <a:rPr lang="id-ID" smtClean="0"/>
              <a:t>24/07/2018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32FD1-F06E-4331-B007-508C3B617A4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705984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B2434-B104-4D7E-A6EB-4DFC1182A27A}" type="datetimeFigureOut">
              <a:rPr lang="id-ID" smtClean="0"/>
              <a:t>24/07/2018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32FD1-F06E-4331-B007-508C3B617A4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2647742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1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B2434-B104-4D7E-A6EB-4DFC1182A27A}" type="datetimeFigureOut">
              <a:rPr lang="id-ID" smtClean="0"/>
              <a:t>24/07/2018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32FD1-F06E-4331-B007-508C3B617A4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3927436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B2434-B104-4D7E-A6EB-4DFC1182A27A}" type="datetimeFigureOut">
              <a:rPr lang="id-ID" smtClean="0"/>
              <a:t>24/07/2018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32FD1-F06E-4331-B007-508C3B617A4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872710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B2434-B104-4D7E-A6EB-4DFC1182A27A}" type="datetimeFigureOut">
              <a:rPr lang="id-ID" smtClean="0"/>
              <a:t>24/07/2018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32FD1-F06E-4331-B007-508C3B617A4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2557168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B2434-B104-4D7E-A6EB-4DFC1182A27A}" type="datetimeFigureOut">
              <a:rPr lang="id-ID" smtClean="0"/>
              <a:t>24/07/2018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32FD1-F06E-4331-B007-508C3B617A4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6932712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B2434-B104-4D7E-A6EB-4DFC1182A27A}" type="datetimeFigureOut">
              <a:rPr lang="id-ID" smtClean="0"/>
              <a:t>24/07/2018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32FD1-F06E-4331-B007-508C3B617A4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053419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B2434-B104-4D7E-A6EB-4DFC1182A27A}" type="datetimeFigureOut">
              <a:rPr lang="id-ID" smtClean="0"/>
              <a:t>24/07/2018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32FD1-F06E-4331-B007-508C3B617A4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6385776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B2434-B104-4D7E-A6EB-4DFC1182A27A}" type="datetimeFigureOut">
              <a:rPr lang="id-ID" smtClean="0"/>
              <a:t>24/07/2018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32FD1-F06E-4331-B007-508C3B617A4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0386267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B2434-B104-4D7E-A6EB-4DFC1182A27A}" type="datetimeFigureOut">
              <a:rPr lang="id-ID" smtClean="0"/>
              <a:t>24/07/2018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32FD1-F06E-4331-B007-508C3B617A4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03967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B2434-B104-4D7E-A6EB-4DFC1182A27A}" type="datetimeFigureOut">
              <a:rPr lang="id-ID" smtClean="0"/>
              <a:t>24/07/2018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32FD1-F06E-4331-B007-508C3B617A4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3527498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9B2434-B104-4D7E-A6EB-4DFC1182A27A}" type="datetimeFigureOut">
              <a:rPr lang="id-ID" smtClean="0"/>
              <a:t>24/07/2018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632FD1-F06E-4331-B007-508C3B617A4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1452565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6000" b="-1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1"/>
          <p:cNvSpPr txBox="1">
            <a:spLocks noChangeArrowheads="1"/>
          </p:cNvSpPr>
          <p:nvPr/>
        </p:nvSpPr>
        <p:spPr bwMode="auto">
          <a:xfrm>
            <a:off x="4997412" y="3252846"/>
            <a:ext cx="6172200" cy="21852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 eaLnBrk="1" hangingPunct="1"/>
            <a:r>
              <a:rPr lang="id-ID" sz="3600" b="1" dirty="0" smtClean="0">
                <a:solidFill>
                  <a:schemeClr val="bg1"/>
                </a:solidFill>
              </a:rPr>
              <a:t>PARAGRAF</a:t>
            </a:r>
            <a:endParaRPr lang="id-ID" sz="3600" b="1" dirty="0" smtClean="0">
              <a:solidFill>
                <a:schemeClr val="bg1"/>
              </a:solidFill>
            </a:endParaRPr>
          </a:p>
          <a:p>
            <a:pPr algn="ctr" eaLnBrk="1" hangingPunct="1"/>
            <a:r>
              <a:rPr lang="id-ID" sz="2000" b="1" dirty="0" smtClean="0">
                <a:solidFill>
                  <a:schemeClr val="bg1"/>
                </a:solidFill>
              </a:rPr>
              <a:t>PERTEMUAN </a:t>
            </a:r>
            <a:r>
              <a:rPr lang="id-ID" sz="2000" b="1" dirty="0" smtClean="0">
                <a:solidFill>
                  <a:schemeClr val="bg1"/>
                </a:solidFill>
              </a:rPr>
              <a:t>KELIMA</a:t>
            </a:r>
            <a:endParaRPr lang="id-ID" sz="2000" b="1" dirty="0" smtClean="0">
              <a:solidFill>
                <a:schemeClr val="bg1"/>
              </a:solidFill>
            </a:endParaRPr>
          </a:p>
          <a:p>
            <a:pPr algn="ctr" eaLnBrk="1" hangingPunct="1"/>
            <a:r>
              <a:rPr lang="id-ID" sz="2000" dirty="0" smtClean="0">
                <a:solidFill>
                  <a:schemeClr val="bg1"/>
                </a:solidFill>
              </a:rPr>
              <a:t>KOORDINATOR Silvia Ratna Juwita, M.Pd</a:t>
            </a:r>
            <a:r>
              <a:rPr lang="id-ID" sz="2000" dirty="0" smtClean="0">
                <a:solidFill>
                  <a:schemeClr val="bg1"/>
                </a:solidFill>
              </a:rPr>
              <a:t>.</a:t>
            </a:r>
            <a:endParaRPr lang="id-ID" sz="2000" b="1" dirty="0" smtClean="0">
              <a:solidFill>
                <a:schemeClr val="bg1"/>
              </a:solidFill>
            </a:endParaRPr>
          </a:p>
          <a:p>
            <a:pPr algn="ctr" eaLnBrk="1" hangingPunct="1"/>
            <a:r>
              <a:rPr lang="id-ID" sz="2000" b="1" dirty="0" smtClean="0">
                <a:solidFill>
                  <a:schemeClr val="bg1"/>
                </a:solidFill>
              </a:rPr>
              <a:t>TIM:</a:t>
            </a:r>
          </a:p>
          <a:p>
            <a:pPr algn="ctr" eaLnBrk="1" hangingPunct="1"/>
            <a:r>
              <a:rPr lang="id-ID" sz="2000" dirty="0" smtClean="0">
                <a:solidFill>
                  <a:schemeClr val="bg1"/>
                </a:solidFill>
              </a:rPr>
              <a:t>Nofia Angela, Dewi Sari Sumitro, Khusnul Fatonah</a:t>
            </a:r>
            <a:endParaRPr lang="id-ID" sz="2000" dirty="0" smtClean="0">
              <a:solidFill>
                <a:schemeClr val="bg1"/>
              </a:solidFill>
            </a:endParaRPr>
          </a:p>
          <a:p>
            <a:pPr algn="ctr"/>
            <a:r>
              <a:rPr lang="id-ID" sz="2000" b="1" dirty="0">
                <a:solidFill>
                  <a:schemeClr val="bg1"/>
                </a:solidFill>
              </a:rPr>
              <a:t>MATA KULIAH UMUM UNIVERSITAS</a:t>
            </a:r>
            <a:endParaRPr lang="en-US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41901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Δ Smad-Lock (Brankas Smadav) Δ\Pictures\KALIGRAFI\BINGKAI\BINGKAI 4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EFF"/>
              </a:clrFrom>
              <a:clrTo>
                <a:srgbClr val="FFFE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24000" y="609602"/>
            <a:ext cx="9144000" cy="5778321"/>
          </a:xfrm>
          <a:prstGeom prst="rect">
            <a:avLst/>
          </a:prstGeom>
          <a:noFill/>
        </p:spPr>
      </p:pic>
      <p:sp>
        <p:nvSpPr>
          <p:cNvPr id="3" name="Rounded Rectangle 2"/>
          <p:cNvSpPr/>
          <p:nvPr/>
        </p:nvSpPr>
        <p:spPr>
          <a:xfrm>
            <a:off x="2476501" y="1282522"/>
            <a:ext cx="7393641" cy="4432479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PENALARAN DALAM  PARAGRAF</a:t>
            </a:r>
            <a:endParaRPr lang="en-US" sz="6000" b="1" dirty="0">
              <a:solidFill>
                <a:schemeClr val="tx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250902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741" y="612752"/>
            <a:ext cx="10565305" cy="5633502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7044744" y="2640171"/>
            <a:ext cx="5550795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4400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Generalisasi</a:t>
            </a:r>
            <a:endParaRPr lang="en-US" sz="4400" dirty="0" smtClean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4400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Analogi</a:t>
            </a:r>
            <a:endParaRPr lang="en-US" sz="4400" dirty="0" smtClean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4400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Kausalitas</a:t>
            </a:r>
            <a:endParaRPr lang="en-US" sz="4400" dirty="0" smtClean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4400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Silogisme</a:t>
            </a:r>
            <a:endParaRPr lang="en-US" sz="4400" dirty="0" smtClean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4400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Entimem</a:t>
            </a:r>
            <a:endParaRPr lang="id-ID" sz="44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7039091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3" y="2839509"/>
            <a:ext cx="9601196" cy="1181519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DEFINISI PARAGRAF</a:t>
            </a:r>
            <a:endParaRPr lang="id-ID" sz="3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68189" y="4218936"/>
            <a:ext cx="10255623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latin typeface="Andika New Basic" panose="02000000000000000000" pitchFamily="2" charset="0"/>
                <a:cs typeface="Andika New Basic" panose="02000000000000000000" pitchFamily="2" charset="0"/>
              </a:rPr>
              <a:t>Satuan</a:t>
            </a:r>
            <a:r>
              <a:rPr lang="en-US" sz="2800" dirty="0" smtClean="0">
                <a:latin typeface="Andika New Basic" panose="02000000000000000000" pitchFamily="2" charset="0"/>
                <a:cs typeface="Andika New Basic" panose="02000000000000000000" pitchFamily="2" charset="0"/>
              </a:rPr>
              <a:t> </a:t>
            </a:r>
            <a:r>
              <a:rPr lang="en-US" sz="2800" dirty="0" err="1" smtClean="0">
                <a:latin typeface="Andika New Basic" panose="02000000000000000000" pitchFamily="2" charset="0"/>
                <a:cs typeface="Andika New Basic" panose="02000000000000000000" pitchFamily="2" charset="0"/>
              </a:rPr>
              <a:t>bahasa</a:t>
            </a:r>
            <a:r>
              <a:rPr lang="en-US" sz="2800" dirty="0" smtClean="0">
                <a:latin typeface="Andika New Basic" panose="02000000000000000000" pitchFamily="2" charset="0"/>
                <a:cs typeface="Andika New Basic" panose="02000000000000000000" pitchFamily="2" charset="0"/>
              </a:rPr>
              <a:t> yang </a:t>
            </a:r>
            <a:r>
              <a:rPr lang="en-US" sz="2800" dirty="0" err="1" smtClean="0">
                <a:latin typeface="Andika New Basic" panose="02000000000000000000" pitchFamily="2" charset="0"/>
                <a:cs typeface="Andika New Basic" panose="02000000000000000000" pitchFamily="2" charset="0"/>
              </a:rPr>
              <a:t>terbentuk</a:t>
            </a:r>
            <a:r>
              <a:rPr lang="en-US" sz="2800" dirty="0" smtClean="0">
                <a:latin typeface="Andika New Basic" panose="02000000000000000000" pitchFamily="2" charset="0"/>
                <a:cs typeface="Andika New Basic" panose="02000000000000000000" pitchFamily="2" charset="0"/>
              </a:rPr>
              <a:t> </a:t>
            </a:r>
            <a:r>
              <a:rPr lang="en-US" sz="2800" dirty="0" err="1" smtClean="0">
                <a:latin typeface="Andika New Basic" panose="02000000000000000000" pitchFamily="2" charset="0"/>
                <a:cs typeface="Andika New Basic" panose="02000000000000000000" pitchFamily="2" charset="0"/>
              </a:rPr>
              <a:t>dari</a:t>
            </a:r>
            <a:r>
              <a:rPr lang="en-US" sz="2800" dirty="0" smtClean="0">
                <a:latin typeface="Andika New Basic" panose="02000000000000000000" pitchFamily="2" charset="0"/>
                <a:cs typeface="Andika New Basic" panose="02000000000000000000" pitchFamily="2" charset="0"/>
              </a:rPr>
              <a:t> </a:t>
            </a:r>
            <a:r>
              <a:rPr lang="en-US" sz="2800" dirty="0" err="1" smtClean="0">
                <a:latin typeface="Andika New Basic" panose="02000000000000000000" pitchFamily="2" charset="0"/>
                <a:cs typeface="Andika New Basic" panose="02000000000000000000" pitchFamily="2" charset="0"/>
              </a:rPr>
              <a:t>rangkaian</a:t>
            </a:r>
            <a:r>
              <a:rPr lang="en-US" sz="2800" dirty="0" smtClean="0">
                <a:latin typeface="Andika New Basic" panose="02000000000000000000" pitchFamily="2" charset="0"/>
                <a:cs typeface="Andika New Basic" panose="02000000000000000000" pitchFamily="2" charset="0"/>
              </a:rPr>
              <a:t> </a:t>
            </a:r>
            <a:r>
              <a:rPr lang="en-US" sz="2800" dirty="0" err="1" smtClean="0">
                <a:latin typeface="Andika New Basic" panose="02000000000000000000" pitchFamily="2" charset="0"/>
                <a:cs typeface="Andika New Basic" panose="02000000000000000000" pitchFamily="2" charset="0"/>
              </a:rPr>
              <a:t>kalimat</a:t>
            </a:r>
            <a:r>
              <a:rPr lang="en-US" sz="2800" dirty="0" smtClean="0">
                <a:latin typeface="Andika New Basic" panose="02000000000000000000" pitchFamily="2" charset="0"/>
                <a:cs typeface="Andika New Basic" panose="02000000000000000000" pitchFamily="2" charset="0"/>
              </a:rPr>
              <a:t> yang </a:t>
            </a:r>
            <a:r>
              <a:rPr lang="en-US" sz="2800" dirty="0" err="1" smtClean="0">
                <a:latin typeface="Andika New Basic" panose="02000000000000000000" pitchFamily="2" charset="0"/>
                <a:cs typeface="Andika New Basic" panose="02000000000000000000" pitchFamily="2" charset="0"/>
              </a:rPr>
              <a:t>saling</a:t>
            </a:r>
            <a:r>
              <a:rPr lang="en-US" sz="2800" dirty="0" smtClean="0">
                <a:latin typeface="Andika New Basic" panose="02000000000000000000" pitchFamily="2" charset="0"/>
                <a:cs typeface="Andika New Basic" panose="02000000000000000000" pitchFamily="2" charset="0"/>
              </a:rPr>
              <a:t> </a:t>
            </a:r>
            <a:r>
              <a:rPr lang="en-US" sz="2800" dirty="0" err="1" smtClean="0">
                <a:latin typeface="Andika New Basic" panose="02000000000000000000" pitchFamily="2" charset="0"/>
                <a:cs typeface="Andika New Basic" panose="02000000000000000000" pitchFamily="2" charset="0"/>
              </a:rPr>
              <a:t>berkaitan</a:t>
            </a:r>
            <a:r>
              <a:rPr lang="en-US" sz="2800" dirty="0" smtClean="0">
                <a:latin typeface="Andika New Basic" panose="02000000000000000000" pitchFamily="2" charset="0"/>
                <a:cs typeface="Andika New Basic" panose="02000000000000000000" pitchFamily="2" charset="0"/>
              </a:rPr>
              <a:t> </a:t>
            </a:r>
            <a:r>
              <a:rPr lang="en-US" sz="2800" dirty="0" err="1" smtClean="0">
                <a:latin typeface="Andika New Basic" panose="02000000000000000000" pitchFamily="2" charset="0"/>
                <a:cs typeface="Andika New Basic" panose="02000000000000000000" pitchFamily="2" charset="0"/>
              </a:rPr>
              <a:t>untuk</a:t>
            </a:r>
            <a:r>
              <a:rPr lang="en-US" sz="2800" dirty="0" smtClean="0">
                <a:latin typeface="Andika New Basic" panose="02000000000000000000" pitchFamily="2" charset="0"/>
                <a:cs typeface="Andika New Basic" panose="02000000000000000000" pitchFamily="2" charset="0"/>
              </a:rPr>
              <a:t> </a:t>
            </a:r>
            <a:r>
              <a:rPr lang="en-US" sz="2800" dirty="0" err="1" smtClean="0">
                <a:latin typeface="Andika New Basic" panose="02000000000000000000" pitchFamily="2" charset="0"/>
                <a:cs typeface="Andika New Basic" panose="02000000000000000000" pitchFamily="2" charset="0"/>
              </a:rPr>
              <a:t>menyampaikan</a:t>
            </a:r>
            <a:r>
              <a:rPr lang="en-US" sz="2800" dirty="0" smtClean="0">
                <a:latin typeface="Andika New Basic" panose="02000000000000000000" pitchFamily="2" charset="0"/>
                <a:cs typeface="Andika New Basic" panose="02000000000000000000" pitchFamily="2" charset="0"/>
              </a:rPr>
              <a:t> </a:t>
            </a:r>
            <a:r>
              <a:rPr lang="en-US" sz="2800" dirty="0" err="1" smtClean="0">
                <a:latin typeface="Andika New Basic" panose="02000000000000000000" pitchFamily="2" charset="0"/>
                <a:cs typeface="Andika New Basic" panose="02000000000000000000" pitchFamily="2" charset="0"/>
              </a:rPr>
              <a:t>satu</a:t>
            </a:r>
            <a:r>
              <a:rPr lang="en-US" sz="2800" dirty="0" smtClean="0">
                <a:latin typeface="Andika New Basic" panose="02000000000000000000" pitchFamily="2" charset="0"/>
                <a:cs typeface="Andika New Basic" panose="02000000000000000000" pitchFamily="2" charset="0"/>
              </a:rPr>
              <a:t> </a:t>
            </a:r>
            <a:r>
              <a:rPr lang="en-US" sz="2800" dirty="0" err="1" smtClean="0">
                <a:latin typeface="Andika New Basic" panose="02000000000000000000" pitchFamily="2" charset="0"/>
                <a:cs typeface="Andika New Basic" panose="02000000000000000000" pitchFamily="2" charset="0"/>
              </a:rPr>
              <a:t>gagasan</a:t>
            </a:r>
            <a:r>
              <a:rPr lang="en-US" sz="2800" dirty="0" smtClean="0">
                <a:latin typeface="Andika New Basic" panose="02000000000000000000" pitchFamily="2" charset="0"/>
                <a:cs typeface="Andika New Basic" panose="02000000000000000000" pitchFamily="2" charset="0"/>
              </a:rPr>
              <a:t> </a:t>
            </a:r>
            <a:r>
              <a:rPr lang="en-US" sz="2800" dirty="0" err="1" smtClean="0">
                <a:latin typeface="Andika New Basic" panose="02000000000000000000" pitchFamily="2" charset="0"/>
                <a:cs typeface="Andika New Basic" panose="02000000000000000000" pitchFamily="2" charset="0"/>
              </a:rPr>
              <a:t>atau</a:t>
            </a:r>
            <a:r>
              <a:rPr lang="en-US" sz="2800" dirty="0" smtClean="0">
                <a:latin typeface="Andika New Basic" panose="02000000000000000000" pitchFamily="2" charset="0"/>
                <a:cs typeface="Andika New Basic" panose="02000000000000000000" pitchFamily="2" charset="0"/>
              </a:rPr>
              <a:t> ide</a:t>
            </a:r>
            <a:r>
              <a:rPr lang="en-US" sz="4800" dirty="0" smtClean="0">
                <a:latin typeface="Andika New Basic" panose="02000000000000000000" pitchFamily="2" charset="0"/>
                <a:cs typeface="Andika New Basic" panose="02000000000000000000" pitchFamily="2" charset="0"/>
              </a:rPr>
              <a:t>.</a:t>
            </a:r>
            <a:endParaRPr lang="id-ID" sz="4800" dirty="0">
              <a:latin typeface="Andika New Basic" panose="02000000000000000000" pitchFamily="2" charset="0"/>
              <a:cs typeface="Andika New Basic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352550" y="971551"/>
            <a:ext cx="9572625" cy="13335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/>
            <a:r>
              <a:rPr lang="id-ID" sz="2800" dirty="0">
                <a:solidFill>
                  <a:schemeClr val="bg1"/>
                </a:solidFill>
              </a:rPr>
              <a:t>Mahasiswa mampu memahami hakikat </a:t>
            </a:r>
            <a:r>
              <a:rPr lang="id-ID" sz="2800" dirty="0" smtClean="0">
                <a:solidFill>
                  <a:schemeClr val="bg1"/>
                </a:solidFill>
              </a:rPr>
              <a:t>paragraf</a:t>
            </a:r>
            <a:r>
              <a:rPr lang="en-US" sz="2800" dirty="0" smtClean="0">
                <a:solidFill>
                  <a:schemeClr val="bg1"/>
                </a:solidFill>
              </a:rPr>
              <a:t>,</a:t>
            </a:r>
            <a:r>
              <a:rPr lang="id-ID" sz="2800" dirty="0" smtClean="0">
                <a:solidFill>
                  <a:schemeClr val="bg1"/>
                </a:solidFill>
              </a:rPr>
              <a:t> syarat-syarat </a:t>
            </a:r>
            <a:r>
              <a:rPr lang="id-ID" sz="2800" dirty="0">
                <a:solidFill>
                  <a:schemeClr val="bg1"/>
                </a:solidFill>
              </a:rPr>
              <a:t>paragraf yang </a:t>
            </a:r>
            <a:r>
              <a:rPr lang="id-ID" sz="2800" dirty="0" smtClean="0">
                <a:solidFill>
                  <a:schemeClr val="bg1"/>
                </a:solidFill>
              </a:rPr>
              <a:t>baik, struktur paragraf</a:t>
            </a:r>
            <a:r>
              <a:rPr lang="id-ID" sz="2800" dirty="0" smtClean="0">
                <a:solidFill>
                  <a:schemeClr val="bg1"/>
                </a:solidFill>
              </a:rPr>
              <a:t>, </a:t>
            </a:r>
            <a:r>
              <a:rPr lang="id-ID" sz="2800" dirty="0" smtClean="0">
                <a:solidFill>
                  <a:schemeClr val="bg1"/>
                </a:solidFill>
              </a:rPr>
              <a:t>jenis-jenis paragraf</a:t>
            </a:r>
            <a:r>
              <a:rPr lang="id-ID" sz="2800" dirty="0" smtClean="0">
                <a:solidFill>
                  <a:schemeClr val="bg1"/>
                </a:solidFill>
              </a:rPr>
              <a:t>, dan </a:t>
            </a:r>
            <a:r>
              <a:rPr lang="id-ID" sz="2800" dirty="0" smtClean="0">
                <a:solidFill>
                  <a:schemeClr val="bg1"/>
                </a:solidFill>
              </a:rPr>
              <a:t>pola </a:t>
            </a:r>
            <a:r>
              <a:rPr lang="id-ID" sz="2800" dirty="0">
                <a:solidFill>
                  <a:schemeClr val="bg1"/>
                </a:solidFill>
              </a:rPr>
              <a:t>pengembangan </a:t>
            </a:r>
            <a:r>
              <a:rPr lang="id-ID" sz="2800" dirty="0" smtClean="0">
                <a:solidFill>
                  <a:schemeClr val="bg1"/>
                </a:solidFill>
              </a:rPr>
              <a:t>paragraf.</a:t>
            </a:r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30181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pdmbekasi.files.wordpress.com/2009/10/buku-tamu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369" y="457200"/>
            <a:ext cx="10496283" cy="594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 rot="20483743">
            <a:off x="2214317" y="2386739"/>
            <a:ext cx="7119691" cy="1295400"/>
          </a:xfrm>
          <a:prstGeom prst="rect">
            <a:avLst/>
          </a:prstGeom>
          <a:gradFill>
            <a:gsLst>
              <a:gs pos="0">
                <a:srgbClr val="FFFF00"/>
              </a:gs>
              <a:gs pos="50000">
                <a:srgbClr val="FF99CC"/>
              </a:gs>
              <a:gs pos="100000">
                <a:srgbClr val="FF99CC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4000" dirty="0">
                <a:solidFill>
                  <a:schemeClr val="tx1"/>
                </a:solidFill>
                <a:latin typeface="Segoe Script" panose="020B0504020000000003" pitchFamily="34" charset="0"/>
              </a:rPr>
              <a:t>UNSUR KESATUAN DAN KEPADUAN PARAGRAF</a:t>
            </a:r>
          </a:p>
        </p:txBody>
      </p:sp>
    </p:spTree>
    <p:extLst>
      <p:ext uri="{BB962C8B-B14F-4D97-AF65-F5344CB8AC3E}">
        <p14:creationId xmlns:p14="http://schemas.microsoft.com/office/powerpoint/2010/main" val="38637802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 rot="20427126">
            <a:off x="593679" y="939418"/>
            <a:ext cx="3497956" cy="1264368"/>
          </a:xfrm>
          <a:prstGeom prst="ellipse">
            <a:avLst/>
          </a:prstGeom>
          <a:solidFill>
            <a:srgbClr val="FF99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4800" dirty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KOHESI</a:t>
            </a:r>
          </a:p>
        </p:txBody>
      </p:sp>
      <p:cxnSp>
        <p:nvCxnSpPr>
          <p:cNvPr id="4" name="Elbow Connector 3"/>
          <p:cNvCxnSpPr>
            <a:stCxn id="2" idx="4"/>
          </p:cNvCxnSpPr>
          <p:nvPr/>
        </p:nvCxnSpPr>
        <p:spPr>
          <a:xfrm rot="16200000" flipH="1">
            <a:off x="2940317" y="1781215"/>
            <a:ext cx="627367" cy="1399632"/>
          </a:xfrm>
          <a:prstGeom prst="bentConnector2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4071292" y="2272673"/>
            <a:ext cx="3488609" cy="1044084"/>
          </a:xfrm>
          <a:prstGeom prst="ellipse">
            <a:avLst/>
          </a:prstGeom>
          <a:solidFill>
            <a:srgbClr val="FF99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Kesatuan</a:t>
            </a:r>
            <a:endParaRPr lang="id-ID" sz="4000" dirty="0">
              <a:solidFill>
                <a:schemeClr val="tx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cxnSp>
        <p:nvCxnSpPr>
          <p:cNvPr id="8" name="Straight Arrow Connector 7"/>
          <p:cNvCxnSpPr>
            <a:stCxn id="6" idx="4"/>
          </p:cNvCxnSpPr>
          <p:nvPr/>
        </p:nvCxnSpPr>
        <p:spPr>
          <a:xfrm>
            <a:off x="5815597" y="3316758"/>
            <a:ext cx="18535" cy="778725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2185930" y="4270242"/>
            <a:ext cx="7259329" cy="1738648"/>
          </a:xfrm>
          <a:prstGeom prst="rect">
            <a:avLst/>
          </a:prstGeom>
          <a:ln w="571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400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Keterkaitan</a:t>
            </a:r>
            <a:r>
              <a:rPr lang="en-US" sz="24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2400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antarunsur</a:t>
            </a:r>
            <a:r>
              <a:rPr lang="en-US" sz="24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2400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dalam</a:t>
            </a:r>
            <a:r>
              <a:rPr lang="en-US" sz="24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2400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struktur</a:t>
            </a:r>
            <a:r>
              <a:rPr lang="en-US" sz="24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2400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sintaksis</a:t>
            </a:r>
            <a:r>
              <a:rPr lang="en-US" sz="2400" dirty="0" smtClean="0">
                <a:latin typeface="Aharoni" panose="02010803020104030203" pitchFamily="2" charset="-79"/>
                <a:cs typeface="Aharoni" panose="02010803020104030203" pitchFamily="2" charset="-79"/>
              </a:rPr>
              <a:t>/ </a:t>
            </a:r>
            <a:r>
              <a:rPr lang="en-US" sz="2400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wacana</a:t>
            </a:r>
            <a:endParaRPr lang="en-US" sz="2400" dirty="0" smtClean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400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Seluruh</a:t>
            </a:r>
            <a:r>
              <a:rPr lang="en-US" sz="24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2400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kalimat</a:t>
            </a:r>
            <a:r>
              <a:rPr lang="en-US" sz="24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2400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dalam</a:t>
            </a:r>
            <a:r>
              <a:rPr lang="en-US" sz="24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2400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paragraf</a:t>
            </a:r>
            <a:r>
              <a:rPr lang="en-US" sz="24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2400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menyatakan</a:t>
            </a:r>
            <a:r>
              <a:rPr lang="en-US" sz="24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2400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satu</a:t>
            </a:r>
            <a:r>
              <a:rPr lang="en-US" sz="24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2400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pokok</a:t>
            </a:r>
            <a:r>
              <a:rPr lang="en-US" sz="24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2400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pikiran</a:t>
            </a:r>
            <a:r>
              <a:rPr lang="en-US" sz="2400" dirty="0" smtClean="0">
                <a:latin typeface="Aharoni" panose="02010803020104030203" pitchFamily="2" charset="-79"/>
                <a:cs typeface="Aharoni" panose="02010803020104030203" pitchFamily="2" charset="-79"/>
              </a:rPr>
              <a:t>/ </a:t>
            </a:r>
            <a:r>
              <a:rPr lang="en-US" sz="2400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gagasan</a:t>
            </a:r>
            <a:endParaRPr lang="id-ID" sz="24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7559899" y="2794715"/>
            <a:ext cx="476519" cy="13414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8126571" y="965917"/>
            <a:ext cx="3129565" cy="2485623"/>
          </a:xfrm>
          <a:prstGeom prst="rect">
            <a:avLst/>
          </a:prstGeom>
          <a:ln w="571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2000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Kohesi</a:t>
            </a:r>
            <a:r>
              <a:rPr lang="en-US" sz="2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2000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leksikal</a:t>
            </a:r>
            <a:r>
              <a:rPr lang="en-US" sz="2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: </a:t>
            </a:r>
            <a:r>
              <a:rPr lang="en-US" sz="2000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repetisi</a:t>
            </a:r>
            <a:r>
              <a:rPr lang="en-US" sz="2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, </a:t>
            </a:r>
            <a:r>
              <a:rPr lang="en-US" sz="2000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hiponim</a:t>
            </a:r>
            <a:r>
              <a:rPr lang="en-US" sz="2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, </a:t>
            </a:r>
            <a:r>
              <a:rPr lang="en-US" sz="2000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sinonim</a:t>
            </a:r>
            <a:r>
              <a:rPr lang="en-US" sz="2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, </a:t>
            </a:r>
            <a:r>
              <a:rPr lang="en-US" sz="2000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antonim</a:t>
            </a:r>
            <a:endParaRPr lang="en-US" sz="2000" dirty="0" smtClean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endParaRPr lang="en-US" sz="2000" dirty="0" smtClean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2000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Kohesi</a:t>
            </a:r>
            <a:r>
              <a:rPr lang="en-US" sz="2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2000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gramatikal</a:t>
            </a:r>
            <a:r>
              <a:rPr lang="en-US" sz="2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: </a:t>
            </a:r>
            <a:r>
              <a:rPr lang="en-US" sz="2000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pengacuan</a:t>
            </a:r>
            <a:r>
              <a:rPr lang="en-US" sz="2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, </a:t>
            </a:r>
            <a:r>
              <a:rPr lang="en-US" sz="2000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substitusi</a:t>
            </a:r>
            <a:r>
              <a:rPr lang="en-US" sz="2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, </a:t>
            </a:r>
            <a:r>
              <a:rPr lang="en-US" sz="2000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elipsis</a:t>
            </a:r>
            <a:r>
              <a:rPr lang="en-US" sz="2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, </a:t>
            </a:r>
            <a:r>
              <a:rPr lang="en-US" sz="2000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konjungsi</a:t>
            </a:r>
            <a:endParaRPr lang="en-US" sz="2000" dirty="0" smtClean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40898932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https://encrypted-tbn0.gstatic.com/images?q=tbn:ANd9GcQ8oLhZx1Jo4dWPnpsFyKtPhdcJ8QQz5m9Ok8AZUTsWszXJrb5-"/>
          <p:cNvSpPr>
            <a:spLocks noChangeAspect="1" noChangeArrowheads="1"/>
          </p:cNvSpPr>
          <p:nvPr/>
        </p:nvSpPr>
        <p:spPr bwMode="auto">
          <a:xfrm>
            <a:off x="1679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pic>
        <p:nvPicPr>
          <p:cNvPr id="4100" name="Picture 4" descr="https://encrypted-tbn0.gstatic.com/images?q=tbn:ANd9GcQ8oLhZx1Jo4dWPnpsFyKtPhdcJ8QQz5m9Ok8AZUTsWszXJrb5-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8859" y="3584812"/>
            <a:ext cx="8609676" cy="26748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Oval 4"/>
          <p:cNvSpPr/>
          <p:nvPr/>
        </p:nvSpPr>
        <p:spPr>
          <a:xfrm>
            <a:off x="595843" y="687724"/>
            <a:ext cx="4011328" cy="922134"/>
          </a:xfrm>
          <a:prstGeom prst="ellipse">
            <a:avLst/>
          </a:prstGeom>
          <a:ln w="571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rgbClr val="C0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KOHERENSI</a:t>
            </a:r>
            <a:endParaRPr lang="id-ID" sz="3600" dirty="0">
              <a:solidFill>
                <a:srgbClr val="C0000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43188" y="1997170"/>
            <a:ext cx="1058643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Kepaduan</a:t>
            </a:r>
            <a:r>
              <a:rPr lang="en-US" sz="3600" dirty="0" smtClean="0">
                <a:latin typeface="Aharoni" panose="02010803020104030203" pitchFamily="2" charset="-79"/>
                <a:cs typeface="Aharoni" panose="02010803020104030203" pitchFamily="2" charset="-79"/>
              </a:rPr>
              <a:t>/ </a:t>
            </a:r>
            <a:r>
              <a:rPr lang="en-US" sz="3600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keserasian</a:t>
            </a:r>
            <a:r>
              <a:rPr lang="en-US" sz="36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3600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hubungan</a:t>
            </a:r>
            <a:r>
              <a:rPr lang="en-US" sz="36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3600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timbal</a:t>
            </a:r>
            <a:r>
              <a:rPr lang="en-US" sz="36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3600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balik</a:t>
            </a:r>
            <a:r>
              <a:rPr lang="en-US" sz="36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3600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antarkalimat</a:t>
            </a:r>
            <a:r>
              <a:rPr lang="en-US" sz="36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yang </a:t>
            </a:r>
            <a:r>
              <a:rPr lang="en-US" sz="3600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membentuk</a:t>
            </a:r>
            <a:r>
              <a:rPr lang="en-US" sz="36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3600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suatu</a:t>
            </a:r>
            <a:r>
              <a:rPr lang="en-US" sz="36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3600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paragraf</a:t>
            </a:r>
            <a:r>
              <a:rPr lang="en-US" sz="3600" dirty="0" smtClean="0">
                <a:latin typeface="Aharoni" panose="02010803020104030203" pitchFamily="2" charset="-79"/>
                <a:cs typeface="Aharoni" panose="02010803020104030203" pitchFamily="2" charset="-79"/>
              </a:rPr>
              <a:t>.</a:t>
            </a:r>
            <a:endParaRPr lang="id-ID" sz="36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9075848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045030" y="914400"/>
            <a:ext cx="10071463" cy="49530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6600" b="1" dirty="0" smtClean="0">
                <a:solidFill>
                  <a:schemeClr val="tx1"/>
                </a:solidFill>
              </a:rPr>
              <a:t>JENIS- JENIS PARAGRAF BERDASARKAN POLA PENALARAN</a:t>
            </a:r>
            <a:endParaRPr lang="en-US" sz="6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86593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ntagon 1"/>
          <p:cNvSpPr/>
          <p:nvPr/>
        </p:nvSpPr>
        <p:spPr>
          <a:xfrm>
            <a:off x="1143000" y="838202"/>
            <a:ext cx="4038600" cy="1160417"/>
          </a:xfrm>
          <a:prstGeom prst="homePlate">
            <a:avLst/>
          </a:prstGeom>
          <a:solidFill>
            <a:srgbClr val="00CC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chemeClr val="tx1"/>
                </a:solidFill>
              </a:rPr>
              <a:t>PARAGRAF DEDUKTIF</a:t>
            </a:r>
          </a:p>
        </p:txBody>
      </p:sp>
      <p:sp>
        <p:nvSpPr>
          <p:cNvPr id="6" name="Pentagon 5"/>
          <p:cNvSpPr/>
          <p:nvPr/>
        </p:nvSpPr>
        <p:spPr>
          <a:xfrm>
            <a:off x="2805248" y="2164625"/>
            <a:ext cx="4419600" cy="1102723"/>
          </a:xfrm>
          <a:prstGeom prst="homePlate">
            <a:avLst/>
          </a:prstGeom>
          <a:solidFill>
            <a:srgbClr val="00CC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chemeClr val="tx1"/>
                </a:solidFill>
              </a:rPr>
              <a:t>PARAGRAF INDUKTIF</a:t>
            </a:r>
          </a:p>
        </p:txBody>
      </p:sp>
      <p:sp>
        <p:nvSpPr>
          <p:cNvPr id="7" name="Pentagon 6"/>
          <p:cNvSpPr/>
          <p:nvPr/>
        </p:nvSpPr>
        <p:spPr>
          <a:xfrm>
            <a:off x="3884023" y="3545477"/>
            <a:ext cx="4800600" cy="1177834"/>
          </a:xfrm>
          <a:prstGeom prst="homePlate">
            <a:avLst/>
          </a:prstGeom>
          <a:solidFill>
            <a:srgbClr val="00CC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chemeClr val="tx1"/>
                </a:solidFill>
              </a:rPr>
              <a:t>PARAGRAF CAMPURAN</a:t>
            </a:r>
          </a:p>
        </p:txBody>
      </p:sp>
      <p:sp>
        <p:nvSpPr>
          <p:cNvPr id="8" name="Pentagon 7"/>
          <p:cNvSpPr/>
          <p:nvPr/>
        </p:nvSpPr>
        <p:spPr>
          <a:xfrm>
            <a:off x="5257801" y="4876802"/>
            <a:ext cx="5610497" cy="1171303"/>
          </a:xfrm>
          <a:prstGeom prst="homePlate">
            <a:avLst/>
          </a:prstGeom>
          <a:solidFill>
            <a:srgbClr val="00CC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chemeClr val="tx1"/>
                </a:solidFill>
              </a:rPr>
              <a:t>PARAGRAF DESKRIPTIF/NARATIF</a:t>
            </a:r>
          </a:p>
        </p:txBody>
      </p:sp>
    </p:spTree>
    <p:extLst>
      <p:ext uri="{BB962C8B-B14F-4D97-AF65-F5344CB8AC3E}">
        <p14:creationId xmlns:p14="http://schemas.microsoft.com/office/powerpoint/2010/main" val="19414662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D:\Δ Smad-Lock (Brankas Smadav) Δ\Pictures\KALIGRAFI\BINGKAI\BINGKAI 2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7647" y="600891"/>
            <a:ext cx="10711543" cy="5590904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2534194" y="1267097"/>
            <a:ext cx="7171509" cy="4284618"/>
          </a:xfrm>
          <a:prstGeom prst="rect">
            <a:avLst/>
          </a:prstGeom>
          <a:solidFill>
            <a:srgbClr val="FF99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>
                <a:solidFill>
                  <a:schemeClr val="tx1"/>
                </a:solidFill>
              </a:rPr>
              <a:t>JENIS-JENIS </a:t>
            </a:r>
            <a:r>
              <a:rPr lang="id-ID" sz="4400" b="1" dirty="0" smtClean="0">
                <a:solidFill>
                  <a:schemeClr val="tx1"/>
                </a:solidFill>
              </a:rPr>
              <a:t>PARAGRAF BERDASARKAN GAYA PENGUNGKAPAN</a:t>
            </a:r>
            <a:endParaRPr lang="en-US" sz="4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09525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triped Right Arrow 5"/>
          <p:cNvSpPr/>
          <p:nvPr/>
        </p:nvSpPr>
        <p:spPr>
          <a:xfrm>
            <a:off x="1025435" y="450669"/>
            <a:ext cx="3886200" cy="1574074"/>
          </a:xfrm>
          <a:prstGeom prst="stripedRightArrow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chemeClr val="tx1"/>
                </a:solidFill>
              </a:rPr>
              <a:t>EKSPOSISI</a:t>
            </a:r>
          </a:p>
        </p:txBody>
      </p:sp>
      <p:sp>
        <p:nvSpPr>
          <p:cNvPr id="7" name="Striped Right Arrow 6"/>
          <p:cNvSpPr/>
          <p:nvPr/>
        </p:nvSpPr>
        <p:spPr>
          <a:xfrm>
            <a:off x="2010593" y="1736274"/>
            <a:ext cx="4360817" cy="1491343"/>
          </a:xfrm>
          <a:prstGeom prst="stripedRightArrow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chemeClr val="tx1"/>
                </a:solidFill>
              </a:rPr>
              <a:t>ARGUMENTASI</a:t>
            </a:r>
          </a:p>
        </p:txBody>
      </p:sp>
      <p:sp>
        <p:nvSpPr>
          <p:cNvPr id="8" name="Striped Right Arrow 7"/>
          <p:cNvSpPr/>
          <p:nvPr/>
        </p:nvSpPr>
        <p:spPr>
          <a:xfrm>
            <a:off x="3847283" y="2928257"/>
            <a:ext cx="3810000" cy="1518558"/>
          </a:xfrm>
          <a:prstGeom prst="stripedRightArrow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chemeClr val="tx1"/>
                </a:solidFill>
              </a:rPr>
              <a:t>PERSUASI</a:t>
            </a:r>
          </a:p>
        </p:txBody>
      </p:sp>
      <p:sp>
        <p:nvSpPr>
          <p:cNvPr id="9" name="Striped Right Arrow 8"/>
          <p:cNvSpPr/>
          <p:nvPr/>
        </p:nvSpPr>
        <p:spPr>
          <a:xfrm>
            <a:off x="4911635" y="4254139"/>
            <a:ext cx="3810000" cy="1384663"/>
          </a:xfrm>
          <a:prstGeom prst="stripedRightArrow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chemeClr val="tx1"/>
                </a:solidFill>
              </a:rPr>
              <a:t>DESKRIPSI</a:t>
            </a:r>
          </a:p>
        </p:txBody>
      </p:sp>
      <p:sp>
        <p:nvSpPr>
          <p:cNvPr id="10" name="Striped Right Arrow 9"/>
          <p:cNvSpPr/>
          <p:nvPr/>
        </p:nvSpPr>
        <p:spPr>
          <a:xfrm>
            <a:off x="6015445" y="5384076"/>
            <a:ext cx="3962400" cy="1486989"/>
          </a:xfrm>
          <a:prstGeom prst="stripedRightArrow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chemeClr val="tx1"/>
                </a:solidFill>
              </a:rPr>
              <a:t>NARASI</a:t>
            </a:r>
          </a:p>
        </p:txBody>
      </p:sp>
      <p:pic>
        <p:nvPicPr>
          <p:cNvPr id="8194" name="Picture 2" descr="D:\Δ Smad-Lock (Brankas Smadav) Δ\Pictures\wallpa\GL11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25435" y="4108269"/>
            <a:ext cx="2932612" cy="1874521"/>
          </a:xfrm>
          <a:prstGeom prst="rect">
            <a:avLst/>
          </a:prstGeom>
          <a:noFill/>
        </p:spPr>
      </p:pic>
      <p:pic>
        <p:nvPicPr>
          <p:cNvPr id="12" name="Picture 2" descr="D:\Δ Smad-Lock (Brankas Smadav) Δ\Pictures\wallpa\GL11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94591" y="837112"/>
            <a:ext cx="2960644" cy="245799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853426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127</TotalTime>
  <Words>155</Words>
  <Application>Microsoft Office PowerPoint</Application>
  <PresentationFormat>Custom</PresentationFormat>
  <Paragraphs>36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PowerPoint Presentation</vt:lpstr>
      <vt:lpstr>DEFINISI PARAGRAF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Khusnul</dc:creator>
  <cp:lastModifiedBy>Silvia Ratna Juwita</cp:lastModifiedBy>
  <cp:revision>18</cp:revision>
  <dcterms:created xsi:type="dcterms:W3CDTF">2016-08-17T16:08:23Z</dcterms:created>
  <dcterms:modified xsi:type="dcterms:W3CDTF">2018-07-24T01:56:11Z</dcterms:modified>
</cp:coreProperties>
</file>