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8CB4C9-C93C-453F-8609-ADD391F9993D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8D38EC-9C46-4F42-9825-D35713BA2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TINDAK PIDANA KORUPSI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Pemateri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Luthy</a:t>
            </a:r>
            <a:r>
              <a:rPr lang="en-US" dirty="0" smtClean="0"/>
              <a:t> </a:t>
            </a:r>
            <a:r>
              <a:rPr lang="en-US" dirty="0" err="1" smtClean="0"/>
              <a:t>Yustika</a:t>
            </a:r>
            <a:r>
              <a:rPr lang="en-US" dirty="0" smtClean="0"/>
              <a:t>, SH, MH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95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en-US" b="1" dirty="0" smtClean="0"/>
              <a:t>PENYELIDIKAN</a:t>
            </a:r>
          </a:p>
          <a:p>
            <a:endParaRPr lang="en-US" dirty="0" smtClean="0"/>
          </a:p>
          <a:p>
            <a:r>
              <a:rPr lang="en-US" dirty="0" err="1" smtClean="0"/>
              <a:t>Penyelidik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 di </a:t>
            </a:r>
            <a:r>
              <a:rPr lang="en-US" dirty="0" err="1"/>
              <a:t>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berhentikan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43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2002).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penyelidik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KPK </a:t>
            </a:r>
            <a:r>
              <a:rPr lang="en-US" dirty="0" err="1"/>
              <a:t>dan</a:t>
            </a:r>
            <a:r>
              <a:rPr lang="en-US" dirty="0"/>
              <a:t> KPK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KPK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teruskan</a:t>
            </a:r>
            <a:r>
              <a:rPr lang="en-US" dirty="0"/>
              <a:t>, KPK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kejaksaan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72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b="1" dirty="0" smtClean="0"/>
              <a:t>PENYIDIKAN</a:t>
            </a:r>
          </a:p>
          <a:p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 di </a:t>
            </a:r>
            <a:r>
              <a:rPr lang="en-US" dirty="0" err="1"/>
              <a:t>angkat</a:t>
            </a:r>
            <a:r>
              <a:rPr lang="en-US" dirty="0"/>
              <a:t> and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komisipeberantasan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45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2002).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penyidikannya</a:t>
            </a:r>
            <a:r>
              <a:rPr lang="en-US" dirty="0"/>
              <a:t>.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41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Nama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lain yang </a:t>
            </a:r>
            <a:r>
              <a:rPr lang="en-US" dirty="0" err="1"/>
              <a:t>disita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b.       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c.        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ataubenda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err="1"/>
              <a:t>berharga</a:t>
            </a:r>
            <a:r>
              <a:rPr lang="en-US" dirty="0"/>
              <a:t> lain.</a:t>
            </a:r>
          </a:p>
          <a:p>
            <a:pPr marL="109728" indent="0">
              <a:buNone/>
            </a:pPr>
            <a:r>
              <a:rPr lang="en-US" dirty="0"/>
              <a:t>d.        </a:t>
            </a:r>
            <a:r>
              <a:rPr lang="en-US" dirty="0" err="1"/>
              <a:t>Tandatangan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e.        </a:t>
            </a:r>
            <a:r>
              <a:rPr lang="en-US" dirty="0" err="1"/>
              <a:t>Tandatangan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ataunorang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593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penyitaan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ditindak</a:t>
            </a:r>
            <a:r>
              <a:rPr lang="en-US" dirty="0"/>
              <a:t> </a:t>
            </a:r>
            <a:r>
              <a:rPr lang="en-US" dirty="0" err="1"/>
              <a:t>lanjuti</a:t>
            </a:r>
            <a:r>
              <a:rPr lang="en-US" dirty="0"/>
              <a:t>.</a:t>
            </a:r>
          </a:p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KPK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kopolisian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kejaksaan</a:t>
            </a:r>
            <a:r>
              <a:rPr lang="en-US" dirty="0"/>
              <a:t>,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KPK paling </a:t>
            </a:r>
            <a:r>
              <a:rPr lang="en-US" dirty="0" err="1"/>
              <a:t>lambat</a:t>
            </a:r>
            <a:r>
              <a:rPr lang="en-US" dirty="0"/>
              <a:t> 14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dimulainya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KPK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kejaksaan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kejaksaan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411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>
              <a:buNone/>
            </a:pPr>
            <a:r>
              <a:rPr lang="en-US" sz="3000" b="1" dirty="0" err="1"/>
              <a:t>Penuntutan</a:t>
            </a:r>
            <a:endParaRPr lang="en-US" sz="3000" b="1" dirty="0"/>
          </a:p>
          <a:p>
            <a:r>
              <a:rPr lang="en-US" sz="3000" dirty="0" err="1"/>
              <a:t>Penuntut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penuntut</a:t>
            </a:r>
            <a:r>
              <a:rPr lang="en-US" sz="3000" dirty="0"/>
              <a:t> </a:t>
            </a:r>
            <a:r>
              <a:rPr lang="en-US" sz="3000" dirty="0" err="1"/>
              <a:t>umum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KPK yang </a:t>
            </a:r>
            <a:r>
              <a:rPr lang="en-US" sz="3000" dirty="0" err="1"/>
              <a:t>diangkat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diberhentikan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KPK. </a:t>
            </a:r>
            <a:r>
              <a:rPr lang="en-US" sz="3000" dirty="0" err="1"/>
              <a:t>Penuntut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jaksa</a:t>
            </a:r>
            <a:r>
              <a:rPr lang="en-US" sz="3000" dirty="0"/>
              <a:t> </a:t>
            </a:r>
            <a:r>
              <a:rPr lang="en-US" sz="3000" dirty="0" err="1"/>
              <a:t>penuntut</a:t>
            </a:r>
            <a:r>
              <a:rPr lang="en-US" sz="3000" dirty="0"/>
              <a:t> </a:t>
            </a:r>
            <a:r>
              <a:rPr lang="en-US" sz="3000" dirty="0" err="1"/>
              <a:t>umum</a:t>
            </a:r>
            <a:r>
              <a:rPr lang="en-US" sz="3000" dirty="0"/>
              <a:t>. </a:t>
            </a:r>
            <a:r>
              <a:rPr lang="en-US" sz="3000" dirty="0" err="1"/>
              <a:t>Penuntut</a:t>
            </a:r>
            <a:r>
              <a:rPr lang="en-US" sz="3000" dirty="0"/>
              <a:t> </a:t>
            </a:r>
            <a:r>
              <a:rPr lang="en-US" sz="3000" dirty="0" err="1"/>
              <a:t>umum</a:t>
            </a:r>
            <a:r>
              <a:rPr lang="en-US" sz="3000" dirty="0"/>
              <a:t>, </a:t>
            </a:r>
            <a:r>
              <a:rPr lang="en-US" sz="3000" dirty="0" err="1"/>
              <a:t>setelah</a:t>
            </a:r>
            <a:r>
              <a:rPr lang="en-US" sz="3000" dirty="0"/>
              <a:t> </a:t>
            </a:r>
            <a:r>
              <a:rPr lang="en-US" sz="3000" dirty="0" err="1"/>
              <a:t>menerima</a:t>
            </a:r>
            <a:r>
              <a:rPr lang="en-US" sz="3000" dirty="0"/>
              <a:t> </a:t>
            </a:r>
            <a:r>
              <a:rPr lang="en-US" sz="3000" dirty="0" err="1"/>
              <a:t>berkas</a:t>
            </a:r>
            <a:r>
              <a:rPr lang="en-US" sz="3000" dirty="0"/>
              <a:t> </a:t>
            </a:r>
            <a:r>
              <a:rPr lang="en-US" sz="3000" dirty="0" err="1"/>
              <a:t>perkara</a:t>
            </a:r>
            <a:r>
              <a:rPr lang="en-US" sz="3000" dirty="0"/>
              <a:t> </a:t>
            </a:r>
            <a:r>
              <a:rPr lang="en-US" sz="3000" dirty="0" err="1"/>
              <a:t>daripenyidik</a:t>
            </a:r>
            <a:r>
              <a:rPr lang="en-US" sz="3000" dirty="0"/>
              <a:t>, paling </a:t>
            </a:r>
            <a:r>
              <a:rPr lang="en-US" sz="3000" dirty="0" err="1"/>
              <a:t>lambat</a:t>
            </a:r>
            <a:r>
              <a:rPr lang="en-US" sz="3000" dirty="0"/>
              <a:t> 14 (</a:t>
            </a:r>
            <a:r>
              <a:rPr lang="en-US" sz="3000" dirty="0" err="1"/>
              <a:t>empat</a:t>
            </a:r>
            <a:r>
              <a:rPr lang="en-US" sz="3000" dirty="0"/>
              <a:t> </a:t>
            </a:r>
            <a:r>
              <a:rPr lang="en-US" sz="3000" dirty="0" err="1"/>
              <a:t>belas</a:t>
            </a:r>
            <a:r>
              <a:rPr lang="en-US" sz="3000" dirty="0"/>
              <a:t>) </a:t>
            </a:r>
            <a:r>
              <a:rPr lang="en-US" sz="3000" dirty="0" err="1"/>
              <a:t>hari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wajib</a:t>
            </a:r>
            <a:r>
              <a:rPr lang="en-US" sz="3000" dirty="0"/>
              <a:t> </a:t>
            </a:r>
            <a:r>
              <a:rPr lang="en-US" sz="3000" dirty="0" err="1"/>
              <a:t>melimpahkann</a:t>
            </a:r>
            <a:r>
              <a:rPr lang="en-US" sz="3000" dirty="0"/>
              <a:t> </a:t>
            </a:r>
            <a:r>
              <a:rPr lang="en-US" sz="3000" dirty="0" err="1"/>
              <a:t>berkas</a:t>
            </a:r>
            <a:r>
              <a:rPr lang="en-US" sz="3000" dirty="0"/>
              <a:t> </a:t>
            </a:r>
            <a:r>
              <a:rPr lang="en-US" sz="3000" dirty="0" err="1"/>
              <a:t>perkara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pengadilan</a:t>
            </a:r>
            <a:r>
              <a:rPr lang="en-US" sz="3000" dirty="0"/>
              <a:t> </a:t>
            </a:r>
            <a:r>
              <a:rPr lang="en-US" sz="3000" dirty="0" err="1"/>
              <a:t>negeri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118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id-ID" b="1" dirty="0" smtClean="0"/>
              <a:t>PEMERIKSAAN SIDANG PENGADILAN</a:t>
            </a:r>
            <a:endParaRPr lang="en-US" b="1" dirty="0" smtClean="0"/>
          </a:p>
          <a:p>
            <a:pPr marL="109728" indent="0" algn="ctr">
              <a:buNone/>
            </a:pPr>
            <a:endParaRPr lang="en-US" dirty="0" smtClean="0"/>
          </a:p>
          <a:p>
            <a:r>
              <a:rPr lang="id-ID" dirty="0" smtClean="0"/>
              <a:t>Perkara </a:t>
            </a:r>
            <a:r>
              <a:rPr lang="id-ID" dirty="0"/>
              <a:t>tindak pidana </a:t>
            </a:r>
            <a:r>
              <a:rPr lang="id-ID" dirty="0" smtClean="0"/>
              <a:t>korupsi </a:t>
            </a:r>
            <a:r>
              <a:rPr lang="id-ID" dirty="0"/>
              <a:t>diperiksa dan diputus oleh pengadilan tindak piddana korupsi dalam waktu 90 (sembilan puluh) hari kerja sejak perkara dilimpahkan ke pengadilan tindak pidana korupsi.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Majlis</a:t>
            </a:r>
            <a:r>
              <a:rPr lang="en-US" dirty="0"/>
              <a:t> Hakim </a:t>
            </a:r>
            <a:r>
              <a:rPr lang="en-US" dirty="0" err="1"/>
              <a:t>berjumlah</a:t>
            </a:r>
            <a:r>
              <a:rPr lang="en-US" dirty="0"/>
              <a:t> 5 (lima) orang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orang hakim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orang hakim  ad hoc.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dimohon</a:t>
            </a:r>
            <a:r>
              <a:rPr lang="en-US" dirty="0"/>
              <a:t> banding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diputus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60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,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putus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paling lama 90 (Sembilan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69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b="1" dirty="0" smtClean="0"/>
              <a:t>KEJAKSAAN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juridis</a:t>
            </a:r>
            <a:r>
              <a:rPr lang="en-US" dirty="0" smtClean="0"/>
              <a:t> formal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16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30 </a:t>
            </a:r>
            <a:r>
              <a:rPr lang="en-US" dirty="0" err="1" smtClean="0"/>
              <a:t>ayat</a:t>
            </a:r>
            <a:r>
              <a:rPr lang="en-US" dirty="0" smtClean="0"/>
              <a:t> 1-3. Dari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30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A. </a:t>
            </a:r>
            <a:r>
              <a:rPr lang="en-US" b="1" u="sng" dirty="0" err="1" smtClean="0"/>
              <a:t>Dibidang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Pidana</a:t>
            </a:r>
            <a:endParaRPr lang="en-US" b="1" u="sng" dirty="0" smtClean="0"/>
          </a:p>
          <a:p>
            <a:pPr marL="109728" indent="0">
              <a:buNone/>
            </a:pP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hakim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bersyarat</a:t>
            </a:r>
            <a:r>
              <a:rPr lang="en-US" dirty="0"/>
              <a:t>,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bersyarat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38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penyelidikan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tindak</a:t>
            </a:r>
            <a:r>
              <a:rPr lang="en-US" sz="3200" dirty="0"/>
              <a:t> </a:t>
            </a:r>
            <a:r>
              <a:rPr lang="en-US" sz="3200" dirty="0" err="1"/>
              <a:t>pidana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undang-undang</a:t>
            </a:r>
            <a:endParaRPr lang="en-US" sz="3200" dirty="0"/>
          </a:p>
          <a:p>
            <a:pPr lvl="0"/>
            <a:r>
              <a:rPr lang="en-US" sz="3200" dirty="0" err="1"/>
              <a:t>Melengkapi</a:t>
            </a:r>
            <a:r>
              <a:rPr lang="en-US" sz="3200" dirty="0"/>
              <a:t> </a:t>
            </a:r>
            <a:r>
              <a:rPr lang="en-US" sz="3200" dirty="0" err="1"/>
              <a:t>berkas</a:t>
            </a:r>
            <a:r>
              <a:rPr lang="en-US" sz="3200" dirty="0"/>
              <a:t> </a:t>
            </a:r>
            <a:r>
              <a:rPr lang="en-US" sz="3200" dirty="0" err="1"/>
              <a:t>perkara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</a:t>
            </a:r>
            <a:r>
              <a:rPr lang="en-US" sz="3200" dirty="0" err="1"/>
              <a:t>tambahan</a:t>
            </a:r>
            <a:r>
              <a:rPr lang="en-US" sz="3200" dirty="0"/>
              <a:t>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dilimpahkan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Pengadilan</a:t>
            </a:r>
            <a:r>
              <a:rPr lang="en-US" sz="3200" dirty="0"/>
              <a:t> yang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pelaksanaannya</a:t>
            </a:r>
            <a:r>
              <a:rPr lang="en-US" sz="3200" dirty="0"/>
              <a:t> </a:t>
            </a:r>
            <a:r>
              <a:rPr lang="en-US" sz="3200" dirty="0" err="1"/>
              <a:t>dikoordinasikan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penyidik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44284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ES" sz="4000" b="1" u="sng" dirty="0" smtClean="0"/>
              <a:t>B. </a:t>
            </a:r>
            <a:r>
              <a:rPr lang="es-ES" sz="4000" b="1" u="sng" dirty="0" err="1" smtClean="0"/>
              <a:t>Dibidang</a:t>
            </a:r>
            <a:r>
              <a:rPr lang="es-ES" sz="4000" b="1" u="sng" dirty="0" smtClean="0"/>
              <a:t> </a:t>
            </a:r>
            <a:r>
              <a:rPr lang="es-ES" sz="4000" b="1" u="sng" dirty="0" err="1"/>
              <a:t>Perdata</a:t>
            </a:r>
            <a:r>
              <a:rPr lang="es-ES" sz="4000" b="1" u="sng" dirty="0"/>
              <a:t> dan Tata </a:t>
            </a:r>
            <a:r>
              <a:rPr lang="es-ES" sz="4000" b="1" u="sng" dirty="0" err="1"/>
              <a:t>Usaha</a:t>
            </a:r>
            <a:r>
              <a:rPr lang="es-ES" sz="4000" b="1" u="sng" dirty="0"/>
              <a:t> </a:t>
            </a:r>
            <a:r>
              <a:rPr lang="es-ES" sz="4000" b="1" u="sng" dirty="0" smtClean="0"/>
              <a:t>Negara</a:t>
            </a:r>
          </a:p>
          <a:p>
            <a:pPr marL="109728" indent="0">
              <a:buNone/>
            </a:pPr>
            <a:r>
              <a:rPr lang="es-ES" sz="4000" dirty="0" err="1" smtClean="0"/>
              <a:t>Kejaksaan</a:t>
            </a:r>
            <a:r>
              <a:rPr lang="es-ES" sz="4000" dirty="0" smtClean="0"/>
              <a:t> </a:t>
            </a:r>
            <a:r>
              <a:rPr lang="es-ES" sz="4000" dirty="0" err="1"/>
              <a:t>dengan</a:t>
            </a:r>
            <a:r>
              <a:rPr lang="es-ES" sz="4000" dirty="0"/>
              <a:t> </a:t>
            </a:r>
            <a:r>
              <a:rPr lang="es-ES" sz="4000" dirty="0" err="1"/>
              <a:t>kuasa</a:t>
            </a:r>
            <a:r>
              <a:rPr lang="es-ES" sz="4000" dirty="0"/>
              <a:t> </a:t>
            </a:r>
            <a:r>
              <a:rPr lang="es-ES" sz="4000" dirty="0" err="1"/>
              <a:t>khusus</a:t>
            </a:r>
            <a:r>
              <a:rPr lang="es-ES" sz="4000" dirty="0"/>
              <a:t> </a:t>
            </a:r>
            <a:r>
              <a:rPr lang="es-ES" sz="4000" dirty="0" err="1"/>
              <a:t>dapat</a:t>
            </a:r>
            <a:r>
              <a:rPr lang="es-ES" sz="4000" dirty="0"/>
              <a:t> </a:t>
            </a:r>
            <a:r>
              <a:rPr lang="en-US" sz="4000" dirty="0" err="1"/>
              <a:t>bertindak</a:t>
            </a:r>
            <a:r>
              <a:rPr lang="es-ES" sz="4000" dirty="0"/>
              <a:t> </a:t>
            </a:r>
            <a:r>
              <a:rPr lang="es-ES" sz="4000" dirty="0" err="1"/>
              <a:t>didalam</a:t>
            </a:r>
            <a:r>
              <a:rPr lang="es-ES" sz="4000" dirty="0"/>
              <a:t> </a:t>
            </a:r>
            <a:r>
              <a:rPr lang="es-ES" sz="4000" dirty="0" err="1"/>
              <a:t>maupun</a:t>
            </a:r>
            <a:r>
              <a:rPr lang="es-ES" sz="4000" dirty="0"/>
              <a:t> </a:t>
            </a:r>
            <a:r>
              <a:rPr lang="es-ES" sz="4000" dirty="0" err="1"/>
              <a:t>diluar</a:t>
            </a:r>
            <a:r>
              <a:rPr lang="es-ES" sz="4000" dirty="0"/>
              <a:t> </a:t>
            </a:r>
            <a:r>
              <a:rPr lang="es-ES" sz="4000" dirty="0" err="1"/>
              <a:t>pengadilan</a:t>
            </a:r>
            <a:r>
              <a:rPr lang="es-ES" sz="4000" dirty="0"/>
              <a:t> </a:t>
            </a:r>
            <a:r>
              <a:rPr lang="es-ES" sz="4000" dirty="0" err="1"/>
              <a:t>untuk</a:t>
            </a:r>
            <a:r>
              <a:rPr lang="es-ES" sz="4000" dirty="0"/>
              <a:t> dan atas </a:t>
            </a:r>
            <a:r>
              <a:rPr lang="es-ES" sz="4000" dirty="0" err="1"/>
              <a:t>nama</a:t>
            </a:r>
            <a:r>
              <a:rPr lang="es-ES" sz="4000" dirty="0"/>
              <a:t> Negara </a:t>
            </a:r>
            <a:r>
              <a:rPr lang="es-ES" sz="4000" dirty="0" err="1"/>
              <a:t>atau</a:t>
            </a:r>
            <a:r>
              <a:rPr lang="es-ES" sz="4000" dirty="0"/>
              <a:t> </a:t>
            </a:r>
            <a:r>
              <a:rPr lang="es-ES" sz="4000" dirty="0" err="1"/>
              <a:t>pemerintah</a:t>
            </a:r>
            <a:r>
              <a:rPr lang="es-ES" sz="4000" dirty="0"/>
              <a:t>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63282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b="1" u="sng" dirty="0" smtClean="0"/>
              <a:t>C. </a:t>
            </a:r>
            <a:r>
              <a:rPr lang="es-ES" b="1" u="sng" dirty="0" err="1" smtClean="0"/>
              <a:t>Dalam</a:t>
            </a:r>
            <a:r>
              <a:rPr lang="es-ES" b="1" u="sng" dirty="0" smtClean="0"/>
              <a:t> </a:t>
            </a:r>
            <a:r>
              <a:rPr lang="es-ES" b="1" u="sng" dirty="0" err="1"/>
              <a:t>bidang</a:t>
            </a:r>
            <a:r>
              <a:rPr lang="es-ES" b="1" u="sng" dirty="0"/>
              <a:t> </a:t>
            </a:r>
            <a:r>
              <a:rPr lang="es-ES" b="1" u="sng" dirty="0" err="1"/>
              <a:t>ketertiban</a:t>
            </a:r>
            <a:r>
              <a:rPr lang="es-ES" b="1" u="sng" dirty="0"/>
              <a:t> dan </a:t>
            </a:r>
            <a:r>
              <a:rPr lang="es-ES" b="1" u="sng" dirty="0" err="1"/>
              <a:t>ketentraman</a:t>
            </a:r>
            <a:r>
              <a:rPr lang="es-ES" b="1" u="sng" dirty="0"/>
              <a:t> </a:t>
            </a:r>
            <a:r>
              <a:rPr lang="es-ES" b="1" u="sng" dirty="0" err="1" smtClean="0"/>
              <a:t>umum</a:t>
            </a:r>
            <a:endParaRPr lang="es-ES" b="1" u="sng" dirty="0" smtClean="0"/>
          </a:p>
          <a:p>
            <a:pPr marL="109728" indent="0">
              <a:buNone/>
            </a:pPr>
            <a:endParaRPr lang="es-ES" b="1" u="sng" dirty="0"/>
          </a:p>
          <a:p>
            <a:pPr marL="109728" indent="0">
              <a:buNone/>
            </a:pPr>
            <a:r>
              <a:rPr lang="es-ES" dirty="0" err="1" smtClean="0"/>
              <a:t>Kejaksaan</a:t>
            </a:r>
            <a:r>
              <a:rPr lang="es-ES" dirty="0" smtClean="0"/>
              <a:t> </a:t>
            </a:r>
            <a:r>
              <a:rPr lang="es-ES" dirty="0" err="1"/>
              <a:t>turut</a:t>
            </a:r>
            <a:r>
              <a:rPr lang="es-ES" dirty="0"/>
              <a:t> </a:t>
            </a:r>
            <a:r>
              <a:rPr lang="es-ES" dirty="0" err="1"/>
              <a:t>menyelenggarakan</a:t>
            </a:r>
            <a:r>
              <a:rPr lang="es-ES" dirty="0"/>
              <a:t> </a:t>
            </a:r>
            <a:r>
              <a:rPr lang="es-ES" dirty="0" err="1"/>
              <a:t>kegiatan</a:t>
            </a:r>
            <a:r>
              <a:rPr lang="es-ES" dirty="0"/>
              <a:t> : </a:t>
            </a:r>
            <a:endParaRPr lang="en-US" dirty="0"/>
          </a:p>
          <a:p>
            <a:pPr lvl="0"/>
            <a:r>
              <a:rPr lang="es-ES" dirty="0" err="1"/>
              <a:t>Peningkatan</a:t>
            </a:r>
            <a:r>
              <a:rPr lang="es-ES" dirty="0"/>
              <a:t> </a:t>
            </a:r>
            <a:r>
              <a:rPr lang="es-ES" dirty="0" err="1"/>
              <a:t>kesadaran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 </a:t>
            </a:r>
            <a:r>
              <a:rPr lang="es-ES" dirty="0" err="1"/>
              <a:t>masyarakat</a:t>
            </a:r>
            <a:r>
              <a:rPr lang="es-ES" dirty="0"/>
              <a:t>; </a:t>
            </a:r>
            <a:endParaRPr lang="en-US" dirty="0"/>
          </a:p>
          <a:p>
            <a:pPr lvl="0"/>
            <a:r>
              <a:rPr lang="es-ES" dirty="0" err="1"/>
              <a:t>pengamanan</a:t>
            </a:r>
            <a:r>
              <a:rPr lang="es-ES" dirty="0"/>
              <a:t> </a:t>
            </a:r>
            <a:r>
              <a:rPr lang="es-ES" dirty="0" err="1"/>
              <a:t>kebijakan</a:t>
            </a:r>
            <a:r>
              <a:rPr lang="es-ES" dirty="0"/>
              <a:t> </a:t>
            </a:r>
            <a:r>
              <a:rPr lang="es-ES" dirty="0" err="1"/>
              <a:t>penegakan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; </a:t>
            </a:r>
            <a:endParaRPr lang="en-US" dirty="0"/>
          </a:p>
          <a:p>
            <a:pPr lvl="0"/>
            <a:r>
              <a:rPr lang="es-ES" dirty="0" err="1"/>
              <a:t>pengamanan</a:t>
            </a:r>
            <a:r>
              <a:rPr lang="es-ES" dirty="0"/>
              <a:t> </a:t>
            </a:r>
            <a:r>
              <a:rPr lang="es-ES" dirty="0" err="1"/>
              <a:t>peredaran</a:t>
            </a:r>
            <a:r>
              <a:rPr lang="es-ES" dirty="0"/>
              <a:t> </a:t>
            </a:r>
            <a:r>
              <a:rPr lang="es-ES" dirty="0" err="1"/>
              <a:t>barang</a:t>
            </a:r>
            <a:r>
              <a:rPr lang="es-ES" dirty="0"/>
              <a:t> </a:t>
            </a:r>
            <a:r>
              <a:rPr lang="es-ES" dirty="0" err="1"/>
              <a:t>cetakan</a:t>
            </a:r>
            <a:r>
              <a:rPr lang="es-ES" dirty="0"/>
              <a:t>; </a:t>
            </a:r>
            <a:endParaRPr lang="en-US" dirty="0"/>
          </a:p>
          <a:p>
            <a:pPr lvl="0"/>
            <a:r>
              <a:rPr lang="es-ES" dirty="0" err="1"/>
              <a:t>pengawasan</a:t>
            </a:r>
            <a:r>
              <a:rPr lang="es-ES" dirty="0"/>
              <a:t> </a:t>
            </a:r>
            <a:r>
              <a:rPr lang="es-ES" dirty="0" err="1"/>
              <a:t>aliran</a:t>
            </a:r>
            <a:r>
              <a:rPr lang="es-ES" dirty="0"/>
              <a:t> </a:t>
            </a:r>
            <a:r>
              <a:rPr lang="es-ES" dirty="0" err="1"/>
              <a:t>kepercayaan</a:t>
            </a:r>
            <a:r>
              <a:rPr lang="es-ES" dirty="0"/>
              <a:t> yang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membahayakan</a:t>
            </a:r>
            <a:r>
              <a:rPr lang="es-ES" dirty="0"/>
              <a:t> </a:t>
            </a:r>
            <a:r>
              <a:rPr lang="es-ES" dirty="0" err="1"/>
              <a:t>masyarakat</a:t>
            </a:r>
            <a:r>
              <a:rPr lang="es-ES" dirty="0"/>
              <a:t> dan negara; dan</a:t>
            </a:r>
            <a:endParaRPr lang="en-US" dirty="0"/>
          </a:p>
          <a:p>
            <a:pPr lvl="0"/>
            <a:r>
              <a:rPr lang="es-ES" dirty="0" err="1"/>
              <a:t>penegahan</a:t>
            </a:r>
            <a:r>
              <a:rPr lang="es-ES" dirty="0"/>
              <a:t> </a:t>
            </a:r>
            <a:r>
              <a:rPr lang="es-ES" dirty="0" err="1"/>
              <a:t>penyalahgunaan</a:t>
            </a:r>
            <a:r>
              <a:rPr lang="es-ES" dirty="0"/>
              <a:t> dan /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penodaan</a:t>
            </a:r>
            <a:r>
              <a:rPr lang="es-ES" dirty="0"/>
              <a:t> agama; </a:t>
            </a:r>
            <a:endParaRPr lang="en-US" dirty="0"/>
          </a:p>
          <a:p>
            <a:pPr lvl="0"/>
            <a:r>
              <a:rPr lang="es-ES" dirty="0" err="1"/>
              <a:t>penelitian</a:t>
            </a:r>
            <a:r>
              <a:rPr lang="es-ES" dirty="0"/>
              <a:t> dan </a:t>
            </a:r>
            <a:r>
              <a:rPr lang="es-ES" dirty="0" err="1"/>
              <a:t>pengembangan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 </a:t>
            </a:r>
            <a:r>
              <a:rPr lang="es-ES" dirty="0" err="1"/>
              <a:t>serta</a:t>
            </a:r>
            <a:r>
              <a:rPr lang="es-ES" dirty="0"/>
              <a:t> </a:t>
            </a:r>
            <a:r>
              <a:rPr lang="es-ES" dirty="0" err="1"/>
              <a:t>statistic</a:t>
            </a:r>
            <a:r>
              <a:rPr lang="es-ES" dirty="0"/>
              <a:t> criminal.</a:t>
            </a:r>
            <a:endParaRPr lang="en-US" dirty="0"/>
          </a:p>
          <a:p>
            <a:r>
              <a:rPr lang="es-E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405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err="1" smtClean="0"/>
              <a:t>Komisi</a:t>
            </a:r>
            <a:r>
              <a:rPr lang="en-US" b="1" dirty="0" smtClean="0"/>
              <a:t> </a:t>
            </a:r>
            <a:r>
              <a:rPr lang="en-US" b="1" dirty="0" err="1"/>
              <a:t>Pemberantasan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(KPK)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supermasi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memerangi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prundang</a:t>
            </a:r>
            <a:r>
              <a:rPr lang="en-US" dirty="0"/>
              <a:t>- </a:t>
            </a:r>
            <a:r>
              <a:rPr lang="en-US" dirty="0" err="1"/>
              <a:t>undangan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43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di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2001,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(KPK)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,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pertanggung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,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keanggotaanya</a:t>
            </a:r>
            <a:r>
              <a:rPr lang="en-US" dirty="0"/>
              <a:t> di </a:t>
            </a:r>
            <a:r>
              <a:rPr lang="en-US" dirty="0" err="1"/>
              <a:t>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  <a:latin typeface="Arial Black" pitchFamily="34" charset="0"/>
              </a:rPr>
              <a:t>PERAN LEMBAGA-LEMBAGA DALAM PENANGANAN DAN PENCEGAHAN KORUPSI</a:t>
            </a:r>
          </a:p>
        </p:txBody>
      </p:sp>
    </p:spTree>
    <p:extLst>
      <p:ext uri="{BB962C8B-B14F-4D97-AF65-F5344CB8AC3E}">
        <p14:creationId xmlns:p14="http://schemas.microsoft.com/office/powerpoint/2010/main" xmlns="" val="136192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ES" dirty="0" err="1"/>
              <a:t>Disamping</a:t>
            </a:r>
            <a:r>
              <a:rPr lang="es-ES" dirty="0"/>
              <a:t> </a:t>
            </a:r>
            <a:r>
              <a:rPr lang="es-ES" dirty="0" err="1"/>
              <a:t>itu</a:t>
            </a:r>
            <a:r>
              <a:rPr lang="es-ES" dirty="0"/>
              <a:t> </a:t>
            </a:r>
            <a:r>
              <a:rPr lang="en-US" dirty="0" err="1"/>
              <a:t>kejaksaan</a:t>
            </a:r>
            <a:r>
              <a:rPr lang="es-ES" dirty="0"/>
              <a:t> juga </a:t>
            </a:r>
            <a:r>
              <a:rPr lang="es-ES" dirty="0" err="1"/>
              <a:t>memiliki</a:t>
            </a:r>
            <a:r>
              <a:rPr lang="es-ES" dirty="0"/>
              <a:t> tugas-tugas </a:t>
            </a:r>
            <a:r>
              <a:rPr lang="es-ES" dirty="0" err="1"/>
              <a:t>lain</a:t>
            </a:r>
            <a:r>
              <a:rPr lang="es-ES" dirty="0"/>
              <a:t> </a:t>
            </a:r>
            <a:r>
              <a:rPr lang="es-ES" dirty="0" err="1"/>
              <a:t>yaitu</a:t>
            </a:r>
            <a:r>
              <a:rPr lang="es-ES" dirty="0"/>
              <a:t>  </a:t>
            </a:r>
            <a:r>
              <a:rPr lang="es-ES" dirty="0" err="1"/>
              <a:t>seperti</a:t>
            </a:r>
            <a:r>
              <a:rPr lang="es-ES" dirty="0"/>
              <a:t> </a:t>
            </a:r>
            <a:r>
              <a:rPr lang="es-ES" dirty="0" err="1"/>
              <a:t>diatur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pasal</a:t>
            </a:r>
            <a:r>
              <a:rPr lang="es-ES" dirty="0"/>
              <a:t> 31, 33 dan 34 UU </a:t>
            </a:r>
            <a:r>
              <a:rPr lang="es-ES" dirty="0" err="1"/>
              <a:t>nomor</a:t>
            </a:r>
            <a:r>
              <a:rPr lang="es-ES" dirty="0"/>
              <a:t> 16 </a:t>
            </a:r>
            <a:r>
              <a:rPr lang="es-ES" dirty="0" err="1"/>
              <a:t>tahun</a:t>
            </a:r>
            <a:r>
              <a:rPr lang="es-ES" dirty="0"/>
              <a:t> 2004  </a:t>
            </a:r>
            <a:r>
              <a:rPr lang="es-ES" dirty="0" err="1"/>
              <a:t>yaitu</a:t>
            </a:r>
            <a:r>
              <a:rPr lang="es-ES" dirty="0"/>
              <a:t> :  </a:t>
            </a:r>
            <a:endParaRPr lang="en-US" dirty="0"/>
          </a:p>
          <a:p>
            <a:pPr lvl="0"/>
            <a:r>
              <a:rPr lang="es-ES" dirty="0" err="1"/>
              <a:t>Kejaksaan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meminta</a:t>
            </a:r>
            <a:r>
              <a:rPr lang="es-ES" dirty="0"/>
              <a:t> </a:t>
            </a:r>
            <a:r>
              <a:rPr lang="es-ES" dirty="0" err="1"/>
              <a:t>kepada</a:t>
            </a:r>
            <a:r>
              <a:rPr lang="es-ES" dirty="0"/>
              <a:t> </a:t>
            </a:r>
            <a:r>
              <a:rPr lang="es-ES" dirty="0" err="1"/>
              <a:t>hakim</a:t>
            </a:r>
            <a:r>
              <a:rPr lang="es-ES" dirty="0"/>
              <a:t>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menempatkan</a:t>
            </a:r>
            <a:r>
              <a:rPr lang="es-ES" dirty="0"/>
              <a:t> </a:t>
            </a:r>
            <a:r>
              <a:rPr lang="es-ES" dirty="0" err="1"/>
              <a:t>seseorang</a:t>
            </a:r>
            <a:r>
              <a:rPr lang="es-ES" dirty="0"/>
              <a:t> </a:t>
            </a:r>
            <a:r>
              <a:rPr lang="es-ES" dirty="0" err="1"/>
              <a:t>terdakwa</a:t>
            </a:r>
            <a:r>
              <a:rPr lang="es-ES" dirty="0"/>
              <a:t> </a:t>
            </a:r>
            <a:r>
              <a:rPr lang="es-ES" dirty="0" err="1"/>
              <a:t>dirumahsakit</a:t>
            </a:r>
            <a:r>
              <a:rPr lang="es-ES" dirty="0"/>
              <a:t>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tempat</a:t>
            </a:r>
            <a:r>
              <a:rPr lang="es-ES" dirty="0"/>
              <a:t> </a:t>
            </a:r>
            <a:r>
              <a:rPr lang="es-ES" dirty="0" err="1"/>
              <a:t>perawatan</a:t>
            </a:r>
            <a:r>
              <a:rPr lang="es-ES" dirty="0"/>
              <a:t> </a:t>
            </a:r>
            <a:r>
              <a:rPr lang="es-ES" dirty="0" err="1"/>
              <a:t>jiwa</a:t>
            </a:r>
            <a:r>
              <a:rPr lang="es-ES" dirty="0"/>
              <a:t>,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tempat</a:t>
            </a:r>
            <a:r>
              <a:rPr lang="es-ES" dirty="0"/>
              <a:t> </a:t>
            </a:r>
            <a:r>
              <a:rPr lang="es-ES" dirty="0" err="1"/>
              <a:t>lain</a:t>
            </a:r>
            <a:r>
              <a:rPr lang="es-ES" dirty="0"/>
              <a:t> yang </a:t>
            </a:r>
            <a:r>
              <a:rPr lang="es-ES" dirty="0" err="1"/>
              <a:t>layak</a:t>
            </a:r>
            <a:r>
              <a:rPr lang="es-ES" dirty="0"/>
              <a:t>.</a:t>
            </a:r>
            <a:endParaRPr lang="en-US" dirty="0"/>
          </a:p>
          <a:p>
            <a:pPr lvl="0"/>
            <a:r>
              <a:rPr lang="es-ES" dirty="0" err="1"/>
              <a:t>Membina</a:t>
            </a:r>
            <a:r>
              <a:rPr lang="es-ES" dirty="0"/>
              <a:t> </a:t>
            </a:r>
            <a:r>
              <a:rPr lang="es-ES" dirty="0" err="1"/>
              <a:t>hubungan</a:t>
            </a:r>
            <a:r>
              <a:rPr lang="es-ES" dirty="0"/>
              <a:t> </a:t>
            </a:r>
            <a:r>
              <a:rPr lang="es-ES" dirty="0" err="1"/>
              <a:t>kerjasama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badan</a:t>
            </a:r>
            <a:r>
              <a:rPr lang="es-ES" dirty="0"/>
              <a:t> </a:t>
            </a:r>
            <a:r>
              <a:rPr lang="es-ES" dirty="0" err="1"/>
              <a:t>penegak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 dan </a:t>
            </a:r>
            <a:r>
              <a:rPr lang="es-ES" dirty="0" err="1"/>
              <a:t>badan</a:t>
            </a:r>
            <a:r>
              <a:rPr lang="es-ES" dirty="0"/>
              <a:t> Negara </a:t>
            </a:r>
            <a:r>
              <a:rPr lang="es-ES" dirty="0" err="1"/>
              <a:t>lainnya</a:t>
            </a:r>
            <a:r>
              <a:rPr lang="es-ES" dirty="0"/>
              <a:t>;</a:t>
            </a:r>
            <a:endParaRPr lang="en-US" dirty="0"/>
          </a:p>
          <a:p>
            <a:pPr lvl="0"/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memberikan</a:t>
            </a:r>
            <a:r>
              <a:rPr lang="es-ES" dirty="0"/>
              <a:t> </a:t>
            </a:r>
            <a:r>
              <a:rPr lang="es-ES" dirty="0" err="1"/>
              <a:t>pertimbangan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bidang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 </a:t>
            </a:r>
            <a:r>
              <a:rPr lang="es-ES" dirty="0" err="1"/>
              <a:t>kepada</a:t>
            </a:r>
            <a:r>
              <a:rPr lang="es-ES" dirty="0"/>
              <a:t> </a:t>
            </a:r>
            <a:r>
              <a:rPr lang="es-ES" dirty="0" err="1"/>
              <a:t>instansi</a:t>
            </a:r>
            <a:r>
              <a:rPr lang="es-ES" dirty="0"/>
              <a:t> </a:t>
            </a:r>
            <a:r>
              <a:rPr lang="es-ES" dirty="0" err="1"/>
              <a:t>pemerintah</a:t>
            </a:r>
            <a:r>
              <a:rPr lang="es-ES" dirty="0"/>
              <a:t> </a:t>
            </a:r>
            <a:r>
              <a:rPr lang="es-ES" dirty="0" err="1"/>
              <a:t>lainnya</a:t>
            </a:r>
            <a:r>
              <a:rPr lang="es-ES" dirty="0"/>
              <a:t>;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942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85000" lnSpcReduction="10000"/>
          </a:bodyPr>
          <a:lstStyle/>
          <a:p>
            <a:r>
              <a:rPr lang="es-ES" dirty="0" err="1"/>
              <a:t>Disamping</a:t>
            </a:r>
            <a:r>
              <a:rPr lang="es-ES" dirty="0"/>
              <a:t> tugas dan </a:t>
            </a:r>
            <a:r>
              <a:rPr lang="es-ES" dirty="0" err="1"/>
              <a:t>kewenangan</a:t>
            </a:r>
            <a:r>
              <a:rPr lang="es-ES" dirty="0"/>
              <a:t> </a:t>
            </a:r>
            <a:r>
              <a:rPr lang="es-ES" dirty="0" err="1"/>
              <a:t>kejaksaan</a:t>
            </a:r>
            <a:r>
              <a:rPr lang="es-ES" dirty="0"/>
              <a:t>, </a:t>
            </a:r>
            <a:r>
              <a:rPr lang="es-ES" dirty="0" err="1"/>
              <a:t>khusus</a:t>
            </a:r>
            <a:r>
              <a:rPr lang="es-ES" dirty="0"/>
              <a:t> </a:t>
            </a:r>
            <a:r>
              <a:rPr lang="es-ES" dirty="0" err="1"/>
              <a:t>Jaksa</a:t>
            </a:r>
            <a:r>
              <a:rPr lang="es-ES" dirty="0"/>
              <a:t> </a:t>
            </a:r>
            <a:r>
              <a:rPr lang="es-ES" dirty="0" err="1"/>
              <a:t>Agung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UU </a:t>
            </a:r>
            <a:r>
              <a:rPr lang="es-ES" dirty="0" err="1"/>
              <a:t>nomor</a:t>
            </a:r>
            <a:r>
              <a:rPr lang="es-ES" dirty="0"/>
              <a:t> 16 </a:t>
            </a:r>
            <a:r>
              <a:rPr lang="es-ES" dirty="0" err="1"/>
              <a:t>tahun</a:t>
            </a:r>
            <a:r>
              <a:rPr lang="es-ES" dirty="0"/>
              <a:t> 2004 juga </a:t>
            </a:r>
            <a:r>
              <a:rPr lang="es-ES" dirty="0" err="1"/>
              <a:t>mengatur</a:t>
            </a:r>
            <a:r>
              <a:rPr lang="es-ES" dirty="0"/>
              <a:t> tugas dan </a:t>
            </a:r>
            <a:r>
              <a:rPr lang="es-ES" dirty="0" err="1"/>
              <a:t>kewenangan</a:t>
            </a:r>
            <a:r>
              <a:rPr lang="es-ES" dirty="0"/>
              <a:t> </a:t>
            </a:r>
            <a:r>
              <a:rPr lang="es-ES" dirty="0" err="1"/>
              <a:t>Jaksa</a:t>
            </a:r>
            <a:r>
              <a:rPr lang="es-ES" dirty="0"/>
              <a:t> </a:t>
            </a:r>
            <a:r>
              <a:rPr lang="es-ES" dirty="0" err="1"/>
              <a:t>Agung</a:t>
            </a:r>
            <a:r>
              <a:rPr lang="es-ES" dirty="0"/>
              <a:t> </a:t>
            </a:r>
            <a:r>
              <a:rPr lang="es-ES" dirty="0" err="1"/>
              <a:t>yaitu</a:t>
            </a:r>
            <a:r>
              <a:rPr lang="es-ES" dirty="0"/>
              <a:t> </a:t>
            </a:r>
            <a:r>
              <a:rPr lang="es-ES" dirty="0" err="1"/>
              <a:t>didalam</a:t>
            </a:r>
            <a:r>
              <a:rPr lang="es-ES" dirty="0"/>
              <a:t> </a:t>
            </a:r>
            <a:r>
              <a:rPr lang="es-ES" dirty="0" err="1"/>
              <a:t>pasal</a:t>
            </a:r>
            <a:r>
              <a:rPr lang="es-ES" dirty="0"/>
              <a:t> 35, 36,37 UU </a:t>
            </a:r>
            <a:r>
              <a:rPr lang="es-ES" dirty="0" err="1"/>
              <a:t>nomor</a:t>
            </a:r>
            <a:r>
              <a:rPr lang="es-ES" dirty="0"/>
              <a:t> 16 </a:t>
            </a:r>
            <a:r>
              <a:rPr lang="es-ES" dirty="0" err="1"/>
              <a:t>tahun</a:t>
            </a:r>
            <a:r>
              <a:rPr lang="es-ES" dirty="0"/>
              <a:t> 2004.</a:t>
            </a:r>
            <a:endParaRPr lang="en-US" dirty="0"/>
          </a:p>
          <a:p>
            <a:r>
              <a:rPr lang="es-ES" dirty="0" err="1"/>
              <a:t>Undang-undang</a:t>
            </a:r>
            <a:r>
              <a:rPr lang="es-ES" dirty="0"/>
              <a:t> </a:t>
            </a:r>
            <a:r>
              <a:rPr lang="es-ES" dirty="0" err="1"/>
              <a:t>nomor</a:t>
            </a:r>
            <a:r>
              <a:rPr lang="es-ES" dirty="0"/>
              <a:t> 16 </a:t>
            </a:r>
            <a:r>
              <a:rPr lang="es-ES" dirty="0" err="1"/>
              <a:t>tahun</a:t>
            </a:r>
            <a:r>
              <a:rPr lang="es-ES" dirty="0"/>
              <a:t> 2004 </a:t>
            </a:r>
            <a:r>
              <a:rPr lang="es-ES" dirty="0" err="1"/>
              <a:t>tentang</a:t>
            </a:r>
            <a:r>
              <a:rPr lang="es-ES" dirty="0"/>
              <a:t> </a:t>
            </a:r>
            <a:r>
              <a:rPr lang="es-ES" dirty="0" err="1"/>
              <a:t>kejaksaan</a:t>
            </a:r>
            <a:r>
              <a:rPr lang="es-ES" dirty="0"/>
              <a:t> secara </a:t>
            </a:r>
            <a:r>
              <a:rPr lang="es-ES" dirty="0" err="1"/>
              <a:t>eksplisit</a:t>
            </a:r>
            <a:r>
              <a:rPr lang="es-ES" dirty="0"/>
              <a:t> </a:t>
            </a:r>
            <a:r>
              <a:rPr lang="es-ES" dirty="0" err="1"/>
              <a:t>telah</a:t>
            </a:r>
            <a:r>
              <a:rPr lang="es-ES" dirty="0"/>
              <a:t> </a:t>
            </a:r>
            <a:r>
              <a:rPr lang="es-ES" dirty="0" err="1"/>
              <a:t>menyebutkan</a:t>
            </a:r>
            <a:r>
              <a:rPr lang="es-ES" dirty="0"/>
              <a:t> secara </a:t>
            </a:r>
            <a:r>
              <a:rPr lang="es-ES" dirty="0" err="1"/>
              <a:t>tegas</a:t>
            </a:r>
            <a:r>
              <a:rPr lang="es-ES" dirty="0"/>
              <a:t> </a:t>
            </a:r>
            <a:r>
              <a:rPr lang="es-ES" dirty="0" err="1"/>
              <a:t>bahwa</a:t>
            </a:r>
            <a:r>
              <a:rPr lang="es-ES" dirty="0"/>
              <a:t> </a:t>
            </a:r>
            <a:r>
              <a:rPr lang="es-ES" dirty="0" err="1"/>
              <a:t>kejaksaan</a:t>
            </a:r>
            <a:r>
              <a:rPr lang="es-ES" dirty="0"/>
              <a:t> </a:t>
            </a:r>
            <a:r>
              <a:rPr lang="es-ES" dirty="0" err="1"/>
              <a:t>memiliki</a:t>
            </a:r>
            <a:r>
              <a:rPr lang="es-ES" dirty="0"/>
              <a:t> </a:t>
            </a:r>
            <a:r>
              <a:rPr lang="es-ES" dirty="0" err="1"/>
              <a:t>kewenangan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penyidikan</a:t>
            </a:r>
            <a:r>
              <a:rPr lang="es-ES" dirty="0"/>
              <a:t> </a:t>
            </a:r>
            <a:r>
              <a:rPr lang="es-ES" dirty="0" err="1"/>
              <a:t>tindak</a:t>
            </a:r>
            <a:r>
              <a:rPr lang="es-ES" dirty="0"/>
              <a:t> </a:t>
            </a:r>
            <a:r>
              <a:rPr lang="es-ES" dirty="0" err="1"/>
              <a:t>pidana</a:t>
            </a:r>
            <a:r>
              <a:rPr lang="es-ES" dirty="0"/>
              <a:t> </a:t>
            </a:r>
            <a:r>
              <a:rPr lang="es-ES" dirty="0" err="1"/>
              <a:t>korupsi</a:t>
            </a:r>
            <a:r>
              <a:rPr lang="es-ES" dirty="0"/>
              <a:t>. </a:t>
            </a:r>
            <a:r>
              <a:rPr lang="es-ES" dirty="0" err="1"/>
              <a:t>Hal</a:t>
            </a:r>
            <a:r>
              <a:rPr lang="es-ES" dirty="0"/>
              <a:t> </a:t>
            </a:r>
            <a:r>
              <a:rPr lang="es-ES" dirty="0" err="1"/>
              <a:t>ini</a:t>
            </a:r>
            <a:r>
              <a:rPr lang="es-ES" dirty="0"/>
              <a:t> </a:t>
            </a:r>
            <a:r>
              <a:rPr lang="es-ES" dirty="0" err="1"/>
              <a:t>diatur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Pasal</a:t>
            </a:r>
            <a:r>
              <a:rPr lang="es-ES" dirty="0"/>
              <a:t> 30 </a:t>
            </a:r>
            <a:r>
              <a:rPr lang="es-ES" dirty="0" err="1"/>
              <a:t>ayat</a:t>
            </a:r>
            <a:r>
              <a:rPr lang="es-ES" dirty="0"/>
              <a:t> (1) </a:t>
            </a:r>
            <a:r>
              <a:rPr lang="es-ES" dirty="0" err="1"/>
              <a:t>huruf</a:t>
            </a:r>
            <a:r>
              <a:rPr lang="es-ES" dirty="0"/>
              <a:t> d </a:t>
            </a:r>
            <a:r>
              <a:rPr lang="es-ES" dirty="0" err="1"/>
              <a:t>yaitu</a:t>
            </a:r>
            <a:r>
              <a:rPr lang="es-ES" dirty="0"/>
              <a:t>: </a:t>
            </a:r>
            <a:r>
              <a:rPr lang="es-ES" dirty="0" err="1"/>
              <a:t>Melakukan</a:t>
            </a:r>
            <a:r>
              <a:rPr lang="es-ES" dirty="0"/>
              <a:t> </a:t>
            </a:r>
            <a:r>
              <a:rPr lang="es-ES" dirty="0" err="1"/>
              <a:t>penyelidikan</a:t>
            </a:r>
            <a:r>
              <a:rPr lang="es-ES" dirty="0"/>
              <a:t> </a:t>
            </a:r>
            <a:r>
              <a:rPr lang="es-ES" dirty="0" err="1"/>
              <a:t>terhadap</a:t>
            </a:r>
            <a:r>
              <a:rPr lang="es-ES" dirty="0"/>
              <a:t> </a:t>
            </a:r>
            <a:r>
              <a:rPr lang="es-ES" dirty="0" err="1"/>
              <a:t>tindak</a:t>
            </a:r>
            <a:r>
              <a:rPr lang="es-ES" dirty="0"/>
              <a:t> </a:t>
            </a:r>
            <a:r>
              <a:rPr lang="es-ES" dirty="0" err="1"/>
              <a:t>pidana</a:t>
            </a:r>
            <a:r>
              <a:rPr lang="es-ES" dirty="0"/>
              <a:t> </a:t>
            </a:r>
            <a:r>
              <a:rPr lang="es-ES" dirty="0" err="1"/>
              <a:t>tertentu</a:t>
            </a:r>
            <a:r>
              <a:rPr lang="es-ES" dirty="0"/>
              <a:t>.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penjelasannya</a:t>
            </a:r>
            <a:r>
              <a:rPr lang="es-ES" dirty="0"/>
              <a:t> </a:t>
            </a:r>
            <a:r>
              <a:rPr lang="es-ES" dirty="0" err="1"/>
              <a:t>disebutkan</a:t>
            </a:r>
            <a:r>
              <a:rPr lang="es-ES" dirty="0"/>
              <a:t> </a:t>
            </a:r>
            <a:r>
              <a:rPr lang="es-ES" dirty="0" err="1"/>
              <a:t>bahwa</a:t>
            </a:r>
            <a:r>
              <a:rPr lang="es-ES" dirty="0"/>
              <a:t> yang </a:t>
            </a:r>
            <a:r>
              <a:rPr lang="es-ES" dirty="0" err="1"/>
              <a:t>dimaksud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tindak</a:t>
            </a:r>
            <a:r>
              <a:rPr lang="es-ES" dirty="0"/>
              <a:t> </a:t>
            </a:r>
            <a:r>
              <a:rPr lang="es-ES" dirty="0" err="1"/>
              <a:t>pidana</a:t>
            </a:r>
            <a:r>
              <a:rPr lang="es-ES" dirty="0"/>
              <a:t> </a:t>
            </a:r>
            <a:r>
              <a:rPr lang="es-ES" dirty="0" err="1"/>
              <a:t>tertentu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err="1"/>
              <a:t>tindak</a:t>
            </a:r>
            <a:r>
              <a:rPr lang="es-ES" dirty="0"/>
              <a:t> </a:t>
            </a:r>
            <a:r>
              <a:rPr lang="es-ES" dirty="0" err="1"/>
              <a:t>pidana</a:t>
            </a:r>
            <a:r>
              <a:rPr lang="es-ES" dirty="0"/>
              <a:t> </a:t>
            </a:r>
            <a:r>
              <a:rPr lang="es-ES" dirty="0" err="1"/>
              <a:t>Korupsi</a:t>
            </a:r>
            <a:r>
              <a:rPr lang="es-ES" dirty="0"/>
              <a:t> dan </a:t>
            </a:r>
            <a:r>
              <a:rPr lang="es-ES" dirty="0" err="1"/>
              <a:t>Pelanggaran</a:t>
            </a:r>
            <a:r>
              <a:rPr lang="es-ES" dirty="0"/>
              <a:t> HAM.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bunyi</a:t>
            </a:r>
            <a:r>
              <a:rPr lang="es-ES" dirty="0"/>
              <a:t> </a:t>
            </a:r>
            <a:r>
              <a:rPr lang="es-ES" dirty="0" err="1"/>
              <a:t>Pasal</a:t>
            </a:r>
            <a:r>
              <a:rPr lang="es-ES" dirty="0"/>
              <a:t> 30 </a:t>
            </a:r>
            <a:r>
              <a:rPr lang="es-ES" dirty="0" err="1"/>
              <a:t>ayat</a:t>
            </a:r>
            <a:r>
              <a:rPr lang="es-ES" dirty="0"/>
              <a:t> (1) </a:t>
            </a:r>
            <a:r>
              <a:rPr lang="es-ES" dirty="0" err="1"/>
              <a:t>huruf</a:t>
            </a:r>
            <a:r>
              <a:rPr lang="es-ES" dirty="0"/>
              <a:t> d UU </a:t>
            </a:r>
            <a:r>
              <a:rPr lang="es-ES" dirty="0" err="1"/>
              <a:t>Nomor</a:t>
            </a:r>
            <a:r>
              <a:rPr lang="es-ES" dirty="0"/>
              <a:t> 16 </a:t>
            </a:r>
            <a:r>
              <a:rPr lang="es-ES" dirty="0" err="1"/>
              <a:t>tahun</a:t>
            </a:r>
            <a:r>
              <a:rPr lang="es-ES" dirty="0"/>
              <a:t> 2004 </a:t>
            </a:r>
            <a:r>
              <a:rPr lang="es-ES" dirty="0" err="1"/>
              <a:t>maka</a:t>
            </a:r>
            <a:r>
              <a:rPr lang="es-ES" dirty="0"/>
              <a:t> secara </a:t>
            </a:r>
            <a:r>
              <a:rPr lang="es-ES" dirty="0" err="1"/>
              <a:t>juridis</a:t>
            </a:r>
            <a:r>
              <a:rPr lang="es-ES" dirty="0"/>
              <a:t> </a:t>
            </a:r>
            <a:r>
              <a:rPr lang="es-ES" dirty="0" err="1"/>
              <a:t>formil</a:t>
            </a:r>
            <a:r>
              <a:rPr lang="es-ES" dirty="0"/>
              <a:t> </a:t>
            </a:r>
            <a:r>
              <a:rPr lang="es-ES" dirty="0" err="1"/>
              <a:t>kejaksaan</a:t>
            </a:r>
            <a:r>
              <a:rPr lang="es-ES" dirty="0"/>
              <a:t> </a:t>
            </a:r>
            <a:r>
              <a:rPr lang="es-ES" dirty="0" err="1"/>
              <a:t>telah</a:t>
            </a:r>
            <a:r>
              <a:rPr lang="es-ES" dirty="0"/>
              <a:t> </a:t>
            </a:r>
            <a:r>
              <a:rPr lang="es-ES" dirty="0" err="1"/>
              <a:t>memiliki</a:t>
            </a:r>
            <a:r>
              <a:rPr lang="es-ES" dirty="0"/>
              <a:t> </a:t>
            </a:r>
            <a:r>
              <a:rPr lang="es-ES" dirty="0" err="1"/>
              <a:t>kewenangan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hal</a:t>
            </a:r>
            <a:r>
              <a:rPr lang="es-ES" dirty="0"/>
              <a:t> </a:t>
            </a:r>
            <a:r>
              <a:rPr lang="es-ES" dirty="0" err="1"/>
              <a:t>melakukan</a:t>
            </a:r>
            <a:r>
              <a:rPr lang="es-ES" dirty="0"/>
              <a:t> </a:t>
            </a:r>
            <a:r>
              <a:rPr lang="es-ES" dirty="0" err="1"/>
              <a:t>penyelidikan</a:t>
            </a:r>
            <a:r>
              <a:rPr lang="es-ES" dirty="0"/>
              <a:t> </a:t>
            </a:r>
            <a:r>
              <a:rPr lang="es-ES" dirty="0" err="1"/>
              <a:t>tindak</a:t>
            </a:r>
            <a:r>
              <a:rPr lang="es-ES" dirty="0"/>
              <a:t> </a:t>
            </a:r>
            <a:r>
              <a:rPr lang="es-ES" dirty="0" err="1"/>
              <a:t>pidana</a:t>
            </a:r>
            <a:r>
              <a:rPr lang="es-ES" dirty="0"/>
              <a:t> </a:t>
            </a:r>
            <a:r>
              <a:rPr lang="es-ES" dirty="0" err="1"/>
              <a:t>korupsi</a:t>
            </a:r>
            <a:r>
              <a:rPr lang="es-ES" dirty="0"/>
              <a:t> dan </a:t>
            </a:r>
            <a:r>
              <a:rPr lang="es-ES" dirty="0" err="1"/>
              <a:t>Pelanggaran</a:t>
            </a:r>
            <a:r>
              <a:rPr lang="es-ES" dirty="0"/>
              <a:t> HAM.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498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/fatwa </a:t>
            </a:r>
            <a:r>
              <a:rPr lang="en-US" dirty="0" err="1"/>
              <a:t>nomor</a:t>
            </a:r>
            <a:r>
              <a:rPr lang="en-US" dirty="0"/>
              <a:t> KMA/102/III/2005 </a:t>
            </a:r>
            <a:r>
              <a:rPr lang="en-US" dirty="0" err="1"/>
              <a:t>tanggal</a:t>
            </a:r>
            <a:r>
              <a:rPr lang="en-US" dirty="0"/>
              <a:t> 9 </a:t>
            </a:r>
            <a:r>
              <a:rPr lang="en-US" dirty="0" err="1"/>
              <a:t>Maret</a:t>
            </a:r>
            <a:r>
              <a:rPr lang="en-US" dirty="0"/>
              <a:t> 2005,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pokonya</a:t>
            </a:r>
            <a:r>
              <a:rPr lang="en-US" dirty="0"/>
              <a:t> fatwa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berpendirian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jaksa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menyidik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 Jo.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Pasal</a:t>
            </a:r>
            <a:r>
              <a:rPr lang="en-US" dirty="0"/>
              <a:t> 26 UU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2001</a:t>
            </a:r>
          </a:p>
          <a:p>
            <a:pPr lvl="0"/>
            <a:r>
              <a:rPr lang="en-US" dirty="0" err="1"/>
              <a:t>Pasal</a:t>
            </a:r>
            <a:r>
              <a:rPr lang="en-US" dirty="0"/>
              <a:t> 27 UU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 Jo.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2001.</a:t>
            </a:r>
          </a:p>
          <a:p>
            <a:pPr lvl="0"/>
            <a:r>
              <a:rPr lang="en-US" dirty="0" err="1"/>
              <a:t>Pasal</a:t>
            </a:r>
            <a:r>
              <a:rPr lang="en-US" dirty="0"/>
              <a:t> 284 </a:t>
            </a:r>
            <a:r>
              <a:rPr lang="en-US" dirty="0" err="1"/>
              <a:t>ayat</a:t>
            </a:r>
            <a:r>
              <a:rPr lang="en-US" dirty="0"/>
              <a:t> (2) KUHAP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Pasal</a:t>
            </a:r>
            <a:r>
              <a:rPr lang="en-US" dirty="0"/>
              <a:t> 17 PP </a:t>
            </a:r>
            <a:r>
              <a:rPr lang="en-US" dirty="0" err="1"/>
              <a:t>Nomor</a:t>
            </a:r>
            <a:r>
              <a:rPr lang="en-US" dirty="0"/>
              <a:t> 27 </a:t>
            </a:r>
            <a:r>
              <a:rPr lang="en-US" dirty="0" err="1"/>
              <a:t>tahun</a:t>
            </a:r>
            <a:r>
              <a:rPr lang="en-US" dirty="0"/>
              <a:t> 1983</a:t>
            </a:r>
          </a:p>
          <a:p>
            <a:pPr lvl="0"/>
            <a:r>
              <a:rPr lang="en-US" dirty="0" err="1"/>
              <a:t>Pasal</a:t>
            </a:r>
            <a:r>
              <a:rPr lang="en-US" dirty="0"/>
              <a:t> 30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huruf</a:t>
            </a:r>
            <a:r>
              <a:rPr lang="en-US" dirty="0"/>
              <a:t> d UU </a:t>
            </a:r>
            <a:r>
              <a:rPr lang="en-US" dirty="0" err="1"/>
              <a:t>nomor</a:t>
            </a:r>
            <a:r>
              <a:rPr lang="en-US" dirty="0"/>
              <a:t> 16 </a:t>
            </a:r>
            <a:r>
              <a:rPr lang="en-US" dirty="0" err="1"/>
              <a:t>tahun</a:t>
            </a:r>
            <a:r>
              <a:rPr lang="en-US" dirty="0"/>
              <a:t> 2004.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868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/>
              <a:t>KEPOLISIAN</a:t>
            </a:r>
            <a:endParaRPr lang="en-US" dirty="0"/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Undang-Undang</a:t>
            </a:r>
            <a:r>
              <a:rPr lang="en-US" dirty="0"/>
              <a:t> No 2 </a:t>
            </a:r>
            <a:r>
              <a:rPr lang="en-US" dirty="0" err="1"/>
              <a:t>Tahun</a:t>
            </a:r>
            <a:r>
              <a:rPr lang="en-US" dirty="0"/>
              <a:t> 2002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perlindungan</a:t>
            </a:r>
            <a:r>
              <a:rPr lang="en-US" dirty="0"/>
              <a:t>, </a:t>
            </a:r>
            <a:r>
              <a:rPr lang="en-US" dirty="0" err="1"/>
              <a:t>pengayoman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Reserse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31543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stategi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1.      </a:t>
            </a:r>
            <a:r>
              <a:rPr lang="en-US" dirty="0" err="1"/>
              <a:t>Sinergitas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KPK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/>
              <a:t>2.     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3.     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10 area yang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4.     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percepatan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koridor</a:t>
            </a:r>
            <a:r>
              <a:rPr lang="en-US" dirty="0"/>
              <a:t> </a:t>
            </a:r>
            <a:r>
              <a:rPr lang="en-US" i="1" dirty="0"/>
              <a:t>Due Process Of Law</a:t>
            </a:r>
            <a:r>
              <a:rPr lang="en-US" dirty="0"/>
              <a:t> (Proses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).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491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/>
              <a:t>10 area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/>
              <a:t>1.     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r>
              <a:rPr lang="en-US" dirty="0"/>
              <a:t>2.     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.</a:t>
            </a:r>
          </a:p>
          <a:p>
            <a:r>
              <a:rPr lang="en-US" dirty="0"/>
              <a:t>3.      </a:t>
            </a:r>
            <a:r>
              <a:rPr lang="en-US" dirty="0" err="1"/>
              <a:t>Perpajakan</a:t>
            </a:r>
            <a:r>
              <a:rPr lang="en-US" dirty="0"/>
              <a:t>.</a:t>
            </a:r>
          </a:p>
          <a:p>
            <a:r>
              <a:rPr lang="en-US" dirty="0"/>
              <a:t>4.     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  <a:p>
            <a:r>
              <a:rPr lang="en-US" dirty="0"/>
              <a:t>5.      BUMN </a:t>
            </a:r>
            <a:r>
              <a:rPr lang="en-US" dirty="0" err="1"/>
              <a:t>dan</a:t>
            </a:r>
            <a:r>
              <a:rPr lang="en-US" dirty="0"/>
              <a:t> BUMD.</a:t>
            </a:r>
          </a:p>
          <a:p>
            <a:r>
              <a:rPr lang="en-US" dirty="0"/>
              <a:t>6.      </a:t>
            </a:r>
            <a:r>
              <a:rPr lang="en-US" dirty="0" err="1"/>
              <a:t>Kepabeanan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cukai</a:t>
            </a:r>
            <a:r>
              <a:rPr lang="en-US" dirty="0"/>
              <a:t>.</a:t>
            </a:r>
          </a:p>
          <a:p>
            <a:r>
              <a:rPr lang="en-US" dirty="0"/>
              <a:t>7.      </a:t>
            </a:r>
            <a:r>
              <a:rPr lang="en-US" dirty="0" err="1"/>
              <a:t>Pengelolaan</a:t>
            </a:r>
            <a:r>
              <a:rPr lang="en-US" dirty="0"/>
              <a:t> APBN </a:t>
            </a:r>
            <a:r>
              <a:rPr lang="en-US" dirty="0" err="1"/>
              <a:t>dan</a:t>
            </a:r>
            <a:r>
              <a:rPr lang="en-US" dirty="0"/>
              <a:t> APBD.</a:t>
            </a:r>
          </a:p>
          <a:p>
            <a:r>
              <a:rPr lang="en-US" dirty="0"/>
              <a:t>8.     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</a:t>
            </a:r>
          </a:p>
          <a:p>
            <a:r>
              <a:rPr lang="en-US" dirty="0"/>
              <a:t>9.      </a:t>
            </a:r>
            <a:r>
              <a:rPr lang="en-US" dirty="0" err="1"/>
              <a:t>Pertambangan</a:t>
            </a:r>
            <a:r>
              <a:rPr lang="en-US" dirty="0"/>
              <a:t>.</a:t>
            </a:r>
          </a:p>
          <a:p>
            <a:r>
              <a:rPr lang="en-US" dirty="0"/>
              <a:t>10. 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521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Pemeriksa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(BPK)</a:t>
            </a:r>
            <a:endParaRPr lang="en-US" dirty="0"/>
          </a:p>
          <a:p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amandemen</a:t>
            </a:r>
            <a:r>
              <a:rPr lang="en-US" dirty="0"/>
              <a:t> UUD 1945 Indonesia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</a:t>
            </a:r>
            <a:r>
              <a:rPr lang="en-US" dirty="0" err="1"/>
              <a:t>Permusyawaratan</a:t>
            </a:r>
            <a:r>
              <a:rPr lang="en-US" dirty="0"/>
              <a:t> Rakyat,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Daerah, </a:t>
            </a:r>
            <a:r>
              <a:rPr lang="en-US" dirty="0" err="1"/>
              <a:t>Presiden</a:t>
            </a:r>
            <a:r>
              <a:rPr lang="en-US" dirty="0"/>
              <a:t>/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,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Yudisial</a:t>
            </a:r>
            <a:r>
              <a:rPr lang="en-US" dirty="0"/>
              <a:t>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Negara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27611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1973 </a:t>
            </a:r>
            <a:r>
              <a:rPr lang="en-US" dirty="0" err="1"/>
              <a:t>dalam</a:t>
            </a:r>
            <a:r>
              <a:rPr lang="en-US" dirty="0"/>
              <a:t> Bab I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1.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1945 Bab VIII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23 </a:t>
            </a:r>
            <a:r>
              <a:rPr lang="en-US" dirty="0" err="1"/>
              <a:t>ayat</a:t>
            </a:r>
            <a:r>
              <a:rPr lang="en-US" dirty="0"/>
              <a:t> (5)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diamandemen</a:t>
            </a:r>
            <a:r>
              <a:rPr lang="en-US" dirty="0"/>
              <a:t> : “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tanggung-jawab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yang </a:t>
            </a:r>
            <a:r>
              <a:rPr lang="en-US" dirty="0" err="1"/>
              <a:t>peraturannya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”,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1973 (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diamandemen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pertanggungjawabannya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termaktub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17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Perbendaharaan</a:t>
            </a:r>
            <a:r>
              <a:rPr lang="en-US" dirty="0"/>
              <a:t> Negara yang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14 </a:t>
            </a:r>
            <a:r>
              <a:rPr lang="en-US" dirty="0" err="1"/>
              <a:t>Januari</a:t>
            </a:r>
            <a:r>
              <a:rPr lang="en-US" dirty="0"/>
              <a:t> 12004,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15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 yang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19 </a:t>
            </a:r>
            <a:r>
              <a:rPr lang="en-US" dirty="0" err="1"/>
              <a:t>Juli</a:t>
            </a:r>
            <a:r>
              <a:rPr lang="en-US" dirty="0"/>
              <a:t> 2004.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432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1945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diamandemen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yang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Bab VIII 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23E, 23F </a:t>
            </a:r>
            <a:r>
              <a:rPr lang="en-US" dirty="0" err="1"/>
              <a:t>dan</a:t>
            </a:r>
            <a:r>
              <a:rPr lang="en-US" dirty="0"/>
              <a:t> 23G </a:t>
            </a:r>
            <a:r>
              <a:rPr lang="en-US" dirty="0" err="1"/>
              <a:t>berbunyi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 err="1"/>
              <a:t>Pasal</a:t>
            </a:r>
            <a:r>
              <a:rPr lang="en-US" dirty="0"/>
              <a:t> 23E :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084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r>
              <a:rPr lang="en-US" dirty="0"/>
              <a:t>1.         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;</a:t>
            </a:r>
          </a:p>
          <a:p>
            <a:r>
              <a:rPr lang="en-US" dirty="0"/>
              <a:t>    2.         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Daerah,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 Daerah,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kewenangannya</a:t>
            </a:r>
            <a:r>
              <a:rPr lang="en-US" dirty="0"/>
              <a:t>;</a:t>
            </a:r>
          </a:p>
          <a:p>
            <a:r>
              <a:rPr lang="en-US" dirty="0"/>
              <a:t>    3.         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ditindaklanjuti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37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id-ID" b="1" dirty="0"/>
              <a:t>Kewenangan KPK</a:t>
            </a:r>
            <a:endParaRPr lang="en-US" dirty="0"/>
          </a:p>
          <a:p>
            <a:r>
              <a:rPr lang="en-US" dirty="0" err="1"/>
              <a:t>Kewengan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yang:</a:t>
            </a:r>
          </a:p>
          <a:p>
            <a:r>
              <a:rPr lang="en-US" dirty="0"/>
              <a:t>1.      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lain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r>
              <a:rPr lang="en-US" dirty="0"/>
              <a:t>2.       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yang </a:t>
            </a:r>
            <a:r>
              <a:rPr lang="en-US" dirty="0" err="1"/>
              <a:t>meresahkan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/>
              <a:t>3.       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Rp.1.000.000.000,00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 (</a:t>
            </a:r>
            <a:r>
              <a:rPr lang="en-US" dirty="0" err="1"/>
              <a:t>pasal</a:t>
            </a:r>
            <a:r>
              <a:rPr lang="en-US" dirty="0"/>
              <a:t> 11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7775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/>
              <a:t>Pasal</a:t>
            </a:r>
            <a:r>
              <a:rPr lang="en-US" dirty="0"/>
              <a:t> 23F :</a:t>
            </a:r>
          </a:p>
          <a:p>
            <a:r>
              <a:rPr lang="en-US" dirty="0"/>
              <a:t>    1.         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Daerah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diresmikan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;</a:t>
            </a:r>
          </a:p>
          <a:p>
            <a:r>
              <a:rPr lang="en-US" dirty="0"/>
              <a:t>    2.         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.</a:t>
            </a:r>
          </a:p>
          <a:p>
            <a:r>
              <a:rPr lang="en-US" dirty="0" err="1"/>
              <a:t>Pasal</a:t>
            </a:r>
            <a:r>
              <a:rPr lang="en-US" dirty="0"/>
              <a:t> 23G :</a:t>
            </a:r>
          </a:p>
          <a:p>
            <a:r>
              <a:rPr lang="en-US" dirty="0"/>
              <a:t>    1.         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provinisi</a:t>
            </a:r>
            <a:r>
              <a:rPr lang="en-US" dirty="0"/>
              <a:t>;</a:t>
            </a:r>
          </a:p>
          <a:p>
            <a:r>
              <a:rPr lang="en-US" dirty="0"/>
              <a:t>    2.         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0193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Lingkup</a:t>
            </a:r>
            <a:r>
              <a:rPr lang="en-US" b="1" dirty="0"/>
              <a:t> </a:t>
            </a:r>
            <a:r>
              <a:rPr lang="en-US" b="1" dirty="0" err="1"/>
              <a:t>Pemeriksaan</a:t>
            </a:r>
            <a:endParaRPr lang="en-US" dirty="0"/>
          </a:p>
          <a:p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BPK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15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Dan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2, </a:t>
            </a:r>
            <a:r>
              <a:rPr lang="en-US" dirty="0" err="1"/>
              <a:t>yakni</a:t>
            </a:r>
            <a:r>
              <a:rPr lang="en-US" dirty="0"/>
              <a:t> :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”, </a:t>
            </a:r>
            <a:r>
              <a:rPr lang="en-US" dirty="0" err="1"/>
              <a:t>dan</a:t>
            </a:r>
            <a:r>
              <a:rPr lang="en-US" dirty="0"/>
              <a:t> ”BPK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”.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berbunyi</a:t>
            </a:r>
            <a:r>
              <a:rPr lang="en-US" dirty="0"/>
              <a:t> :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BPK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17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Negara”,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: ”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BPK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90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BPK,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  <a:r>
              <a:rPr lang="en-US" dirty="0" err="1"/>
              <a:t>ayat</a:t>
            </a:r>
            <a:r>
              <a:rPr lang="en-US" dirty="0"/>
              <a:t> (1)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”, </a:t>
            </a:r>
            <a:r>
              <a:rPr lang="en-US" dirty="0" err="1"/>
              <a:t>ayat</a:t>
            </a:r>
            <a:r>
              <a:rPr lang="en-US" dirty="0"/>
              <a:t> (2)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”, </a:t>
            </a:r>
            <a:r>
              <a:rPr lang="en-US" dirty="0" err="1"/>
              <a:t>ayat</a:t>
            </a:r>
            <a:r>
              <a:rPr lang="en-US" dirty="0"/>
              <a:t> (3)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”,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”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(3)”.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14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kourpsi</a:t>
            </a:r>
            <a:r>
              <a:rPr lang="en-US" dirty="0"/>
              <a:t>.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berindikasi</a:t>
            </a:r>
            <a:r>
              <a:rPr lang="en-US" dirty="0"/>
              <a:t> KKN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(APBN)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Daerah (APBD)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41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 dirty="0" err="1"/>
              <a:t>Pusat</a:t>
            </a:r>
            <a:r>
              <a:rPr lang="en-US" b="1" dirty="0"/>
              <a:t> </a:t>
            </a:r>
            <a:r>
              <a:rPr lang="en-US" b="1" dirty="0" err="1"/>
              <a:t>Pelaporan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(PPATK)</a:t>
            </a:r>
            <a:endParaRPr lang="en-US" dirty="0"/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PPATK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8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PPATK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 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PPATK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PPATK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PPATK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yang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</a:t>
            </a:r>
            <a:r>
              <a:rPr lang="en-US" dirty="0" err="1"/>
              <a:t>Undang-undang</a:t>
            </a:r>
            <a:r>
              <a:rPr lang="en-US" dirty="0"/>
              <a:t> No.8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513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39, PPATK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r>
              <a:rPr lang="en-US" dirty="0"/>
              <a:t> 1.           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r>
              <a:rPr lang="en-US" dirty="0"/>
              <a:t> 2.            </a:t>
            </a:r>
            <a:r>
              <a:rPr lang="en-US" dirty="0" err="1"/>
              <a:t>Pengelolaan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PPATK</a:t>
            </a:r>
          </a:p>
          <a:p>
            <a:r>
              <a:rPr lang="en-US" dirty="0"/>
              <a:t> 3.           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 4.           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pmeriksaan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berindikasi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lain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ayat</a:t>
            </a:r>
            <a:r>
              <a:rPr lang="en-US" dirty="0"/>
              <a:t> (1).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5148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PPATK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UU No. 8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TPPU, PPATK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(4)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PPATK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PPATK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</a:t>
            </a:r>
            <a:r>
              <a:rPr lang="en-US" dirty="0" err="1"/>
              <a:t>huruf</a:t>
            </a:r>
            <a:r>
              <a:rPr lang="en-US" dirty="0"/>
              <a:t> a UU TPPU, PPATK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/>
              <a:t> 1.           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datadan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 2.           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mencurigakan</a:t>
            </a:r>
            <a:r>
              <a:rPr lang="en-US" dirty="0"/>
              <a:t>.</a:t>
            </a:r>
          </a:p>
          <a:p>
            <a:r>
              <a:rPr lang="en-US" dirty="0"/>
              <a:t> 3.            </a:t>
            </a:r>
            <a:r>
              <a:rPr lang="en-US" dirty="0" err="1"/>
              <a:t>Mengkordinasikan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</a:t>
            </a:r>
          </a:p>
          <a:p>
            <a:r>
              <a:rPr lang="en-US" dirty="0"/>
              <a:t> 4.           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r>
              <a:rPr lang="en-US" dirty="0"/>
              <a:t> 5.           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forum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r>
              <a:rPr lang="en-US" dirty="0"/>
              <a:t> 6.            </a:t>
            </a:r>
            <a:r>
              <a:rPr lang="en-US" dirty="0" err="1"/>
              <a:t>Menyelenggarakan</a:t>
            </a:r>
            <a:r>
              <a:rPr lang="en-US" dirty="0"/>
              <a:t> program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anti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r>
              <a:rPr lang="en-US" dirty="0"/>
              <a:t> 7.           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9720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PPATK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</a:t>
            </a:r>
            <a:r>
              <a:rPr lang="en-US" dirty="0" err="1"/>
              <a:t>huruf</a:t>
            </a:r>
            <a:r>
              <a:rPr lang="en-US" dirty="0"/>
              <a:t> b UU TPPU, PPATK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pasl</a:t>
            </a:r>
            <a:r>
              <a:rPr lang="en-US" dirty="0"/>
              <a:t> 42 UU TPPU.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</a:t>
            </a:r>
            <a:r>
              <a:rPr lang="en-US" dirty="0" err="1"/>
              <a:t>huruf</a:t>
            </a:r>
            <a:r>
              <a:rPr lang="en-US" dirty="0"/>
              <a:t> c, PPATK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r>
              <a:rPr lang="en-US" dirty="0"/>
              <a:t> 1.           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endParaRPr lang="en-US" dirty="0"/>
          </a:p>
          <a:p>
            <a:r>
              <a:rPr lang="en-US" dirty="0"/>
              <a:t> 2.           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r>
              <a:rPr lang="en-US" dirty="0"/>
              <a:t> 3.            </a:t>
            </a:r>
            <a:r>
              <a:rPr lang="en-US" dirty="0" err="1"/>
              <a:t>Melakukan</a:t>
            </a:r>
            <a:r>
              <a:rPr lang="en-US" dirty="0"/>
              <a:t> audit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audit </a:t>
            </a:r>
            <a:r>
              <a:rPr lang="en-US" dirty="0" err="1"/>
              <a:t>khusus</a:t>
            </a:r>
            <a:endParaRPr lang="en-US" dirty="0"/>
          </a:p>
          <a:p>
            <a:r>
              <a:rPr lang="en-US" dirty="0"/>
              <a:t> 4.           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audit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endParaRPr lang="en-US" dirty="0"/>
          </a:p>
          <a:p>
            <a:r>
              <a:rPr lang="en-US" dirty="0"/>
              <a:t> 5.           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pelaporan</a:t>
            </a:r>
            <a:endParaRPr lang="en-US" dirty="0"/>
          </a:p>
          <a:p>
            <a:r>
              <a:rPr lang="en-US" dirty="0"/>
              <a:t> 6.           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mencabut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 7.           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3558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40 </a:t>
            </a:r>
            <a:r>
              <a:rPr lang="en-US" dirty="0" err="1"/>
              <a:t>huruf</a:t>
            </a:r>
            <a:r>
              <a:rPr lang="en-US" dirty="0"/>
              <a:t> d PPATK </a:t>
            </a:r>
            <a:r>
              <a:rPr lang="en-US" dirty="0" err="1"/>
              <a:t>meiliki</a:t>
            </a:r>
            <a:r>
              <a:rPr lang="en-US" dirty="0"/>
              <a:t> </a:t>
            </a:r>
            <a:r>
              <a:rPr lang="en-US" dirty="0" err="1"/>
              <a:t>kewenagan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44,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dirty="0"/>
              <a:t> 1.           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endParaRPr lang="en-US" dirty="0"/>
          </a:p>
          <a:p>
            <a:r>
              <a:rPr lang="en-US" dirty="0"/>
              <a:t> 2.           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endParaRPr lang="en-US" dirty="0"/>
          </a:p>
          <a:p>
            <a:r>
              <a:rPr lang="en-US" dirty="0"/>
              <a:t> 3.           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PPATK</a:t>
            </a:r>
          </a:p>
          <a:p>
            <a:r>
              <a:rPr lang="en-US" dirty="0"/>
              <a:t> 4.           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745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/>
              <a:t> 5.           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peminta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r>
              <a:rPr lang="en-US" dirty="0"/>
              <a:t> 6.           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r>
              <a:rPr lang="en-US" dirty="0"/>
              <a:t> 7.           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953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Komisi</a:t>
            </a:r>
            <a:r>
              <a:rPr lang="en-US" b="1" dirty="0"/>
              <a:t> </a:t>
            </a:r>
            <a:r>
              <a:rPr lang="en-US" b="1" dirty="0" err="1"/>
              <a:t>Pemberantasan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wewenangnya</a:t>
            </a:r>
            <a:r>
              <a:rPr lang="en-US" dirty="0"/>
              <a:t>,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berasaskan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</a:t>
            </a:r>
          </a:p>
          <a:p>
            <a:r>
              <a:rPr lang="en-US" dirty="0"/>
              <a:t>1.         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, </a:t>
            </a:r>
            <a:r>
              <a:rPr lang="en-US" dirty="0" err="1"/>
              <a:t>kepatutan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KPK.</a:t>
            </a:r>
          </a:p>
          <a:p>
            <a:r>
              <a:rPr lang="en-US" dirty="0"/>
              <a:t>2.          </a:t>
            </a:r>
            <a:r>
              <a:rPr lang="en-US" dirty="0" err="1"/>
              <a:t>Keterbukaan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mebuka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diskriminatif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KPK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60675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8.           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pengak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intersepsi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penyadapan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  <a:p>
            <a:r>
              <a:rPr lang="en-US" dirty="0"/>
              <a:t> 9.           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dicurigai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endParaRPr lang="en-US" dirty="0"/>
          </a:p>
          <a:p>
            <a:r>
              <a:rPr lang="en-US" dirty="0"/>
              <a:t>10.           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  <a:p>
            <a:r>
              <a:rPr lang="en-US" dirty="0"/>
              <a:t>11.           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adminstratif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12.           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penyidik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85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b="1" dirty="0" smtClean="0"/>
              <a:t>     INSPEKTORAT JENDERAL (ITJEN) KEMENTRIAN AGAMA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</a:t>
            </a:r>
            <a:r>
              <a:rPr lang="en-US" dirty="0" err="1"/>
              <a:t>instansi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Antikorupsi</a:t>
            </a:r>
            <a:r>
              <a:rPr lang="en-US" dirty="0"/>
              <a:t> (PIAK)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himbuan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(KPK)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 Negara di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Daerah. PIAK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dilaksanakannya</a:t>
            </a:r>
            <a:r>
              <a:rPr lang="en-US" dirty="0"/>
              <a:t> PIAK, </a:t>
            </a:r>
            <a:r>
              <a:rPr lang="en-US" dirty="0" err="1"/>
              <a:t>yaitu</a:t>
            </a:r>
            <a:endParaRPr lang="en-US" dirty="0"/>
          </a:p>
          <a:p>
            <a:r>
              <a:rPr lang="en-US" dirty="0"/>
              <a:t>1.     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2.     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r>
              <a:rPr lang="en-US" dirty="0"/>
              <a:t>3.     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/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13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Ada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PIAK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 Negara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Kementrian</a:t>
            </a:r>
            <a:r>
              <a:rPr lang="en-US" dirty="0"/>
              <a:t> Agama,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r>
              <a:rPr lang="en-US" dirty="0"/>
              <a:t>1.     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. </a:t>
            </a:r>
          </a:p>
          <a:p>
            <a:r>
              <a:rPr lang="en-US" dirty="0"/>
              <a:t>2.     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SDM.</a:t>
            </a:r>
          </a:p>
          <a:p>
            <a:r>
              <a:rPr lang="en-US" dirty="0"/>
              <a:t>3.     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. </a:t>
            </a:r>
          </a:p>
          <a:p>
            <a:r>
              <a:rPr lang="en-US" dirty="0"/>
              <a:t>4.     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PNS </a:t>
            </a:r>
          </a:p>
          <a:p>
            <a:r>
              <a:rPr lang="en-US" dirty="0"/>
              <a:t>5.     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, </a:t>
            </a:r>
          </a:p>
          <a:p>
            <a:r>
              <a:rPr lang="en-US" dirty="0"/>
              <a:t>6.     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KPK,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Anti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Kecukupan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Anti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06945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Inspektorat</a:t>
            </a:r>
            <a:r>
              <a:rPr lang="en-US" b="1" dirty="0"/>
              <a:t> </a:t>
            </a:r>
            <a:r>
              <a:rPr lang="en-US" b="1" dirty="0" err="1"/>
              <a:t>Jenderal</a:t>
            </a:r>
            <a:endParaRPr lang="en-US" dirty="0"/>
          </a:p>
          <a:p>
            <a:pPr lvl="0"/>
            <a:r>
              <a:rPr lang="en-US" dirty="0"/>
              <a:t>Audit </a:t>
            </a:r>
            <a:r>
              <a:rPr lang="en-US" dirty="0" err="1"/>
              <a:t>Komprehensif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(RKPT)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audit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simpulan</a:t>
            </a:r>
            <a:r>
              <a:rPr lang="en-US" dirty="0"/>
              <a:t> yang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kehematan</a:t>
            </a:r>
            <a:r>
              <a:rPr lang="en-US" dirty="0"/>
              <a:t>,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Audit </a:t>
            </a:r>
            <a:r>
              <a:rPr lang="en-US" dirty="0" err="1"/>
              <a:t>Khusus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audit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dikdas</a:t>
            </a:r>
            <a:r>
              <a:rPr lang="en-US" dirty="0"/>
              <a:t> 9 </a:t>
            </a:r>
            <a:r>
              <a:rPr lang="en-US" dirty="0" err="1"/>
              <a:t>tahun</a:t>
            </a:r>
            <a:r>
              <a:rPr lang="en-US" dirty="0"/>
              <a:t>, audit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asrama</a:t>
            </a:r>
            <a:r>
              <a:rPr lang="en-US" dirty="0"/>
              <a:t> haji, </a:t>
            </a:r>
            <a:r>
              <a:rPr lang="en-US" dirty="0" err="1"/>
              <a:t>dan</a:t>
            </a:r>
            <a:r>
              <a:rPr lang="en-US" dirty="0"/>
              <a:t> audit PNBP.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403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Audit </a:t>
            </a:r>
            <a:r>
              <a:rPr lang="en-US" dirty="0" err="1"/>
              <a:t>Kasus</a:t>
            </a:r>
            <a:r>
              <a:rPr lang="en-US" dirty="0"/>
              <a:t>/Fraud Auditing (UU No. 31/1991).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pemberitaan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berindikasi</a:t>
            </a:r>
            <a:r>
              <a:rPr lang="en-US" dirty="0"/>
              <a:t> KKN. </a:t>
            </a:r>
          </a:p>
          <a:p>
            <a:pPr lvl="0"/>
            <a:r>
              <a:rPr lang="en-US" dirty="0"/>
              <a:t>Audit </a:t>
            </a:r>
            <a:r>
              <a:rPr lang="en-US" dirty="0" err="1"/>
              <a:t>Investigasi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,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Audit </a:t>
            </a:r>
            <a:r>
              <a:rPr lang="en-US" dirty="0" err="1"/>
              <a:t>Kinerja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audit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auditan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Audit </a:t>
            </a:r>
            <a:r>
              <a:rPr lang="en-US" dirty="0" err="1"/>
              <a:t>Keuangan</a:t>
            </a:r>
            <a:r>
              <a:rPr lang="en-US" dirty="0"/>
              <a:t> (Financial Audit). </a:t>
            </a:r>
            <a:r>
              <a:rPr lang="en-US" dirty="0" err="1"/>
              <a:t>Kegiatan</a:t>
            </a:r>
            <a:r>
              <a:rPr lang="en-US" dirty="0"/>
              <a:t> audit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diandalkan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kewajaran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.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kesiapsiagaan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organisai</a:t>
            </a:r>
            <a:r>
              <a:rPr lang="en-US" dirty="0"/>
              <a:t>/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Itjen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Agama.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565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Desk Audit. </a:t>
            </a:r>
            <a:r>
              <a:rPr lang="en-US" dirty="0" err="1"/>
              <a:t>Kegiatan</a:t>
            </a:r>
            <a:r>
              <a:rPr lang="en-US" dirty="0"/>
              <a:t> audit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, </a:t>
            </a:r>
            <a:r>
              <a:rPr lang="en-US" dirty="0" err="1"/>
              <a:t>meneliti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Pre Audit. </a:t>
            </a:r>
            <a:r>
              <a:rPr lang="en-US" dirty="0" err="1"/>
              <a:t>Melakukan</a:t>
            </a:r>
            <a:r>
              <a:rPr lang="en-US" dirty="0"/>
              <a:t> audit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audit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(Planning, Organizing, Actuating).</a:t>
            </a:r>
          </a:p>
          <a:p>
            <a:pPr lvl="0"/>
            <a:r>
              <a:rPr lang="en-US" dirty="0"/>
              <a:t>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program,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audit internal, </a:t>
            </a:r>
            <a:r>
              <a:rPr lang="en-US" dirty="0" err="1"/>
              <a:t>eksternal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saran </a:t>
            </a:r>
            <a:r>
              <a:rPr lang="en-US" dirty="0" err="1"/>
              <a:t>perbaikan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penyempurnaan</a:t>
            </a:r>
            <a:r>
              <a:rPr lang="en-US" dirty="0"/>
              <a:t> </a:t>
            </a:r>
            <a:r>
              <a:rPr lang="en-US" dirty="0" err="1"/>
              <a:t>terhadapa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Agama.</a:t>
            </a:r>
          </a:p>
          <a:p>
            <a:pPr lvl="0"/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. </a:t>
            </a:r>
            <a:r>
              <a:rPr lang="en-US" dirty="0" err="1"/>
              <a:t>Kegatan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Itjen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Catalyst </a:t>
            </a:r>
            <a:r>
              <a:rPr lang="en-US" dirty="0" err="1"/>
              <a:t>dan</a:t>
            </a:r>
            <a:r>
              <a:rPr lang="en-US" dirty="0"/>
              <a:t> Consultant, </a:t>
            </a:r>
            <a:r>
              <a:rPr lang="en-US" dirty="0" err="1"/>
              <a:t>Itjen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Inpres</a:t>
            </a:r>
            <a:r>
              <a:rPr lang="en-US" dirty="0"/>
              <a:t> No. 5 </a:t>
            </a:r>
            <a:r>
              <a:rPr lang="en-US" dirty="0" err="1"/>
              <a:t>tahun</a:t>
            </a:r>
            <a:r>
              <a:rPr lang="en-US" dirty="0"/>
              <a:t> 2004,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“</a:t>
            </a:r>
            <a:r>
              <a:rPr lang="en-US" dirty="0" err="1"/>
              <a:t>Pemantapan</a:t>
            </a:r>
            <a:r>
              <a:rPr lang="en-US" dirty="0"/>
              <a:t> RAN-PK </a:t>
            </a:r>
            <a:r>
              <a:rPr lang="en-US" dirty="0" err="1"/>
              <a:t>Melalui</a:t>
            </a:r>
            <a:r>
              <a:rPr lang="en-US" dirty="0"/>
              <a:t> Agama”.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48203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dirty="0" smtClean="0"/>
              <a:t>SELESAI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3473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Akuntabilitas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KPK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perungang-undangan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  <a:p>
            <a:r>
              <a:rPr lang="en-US" dirty="0"/>
              <a:t>4.         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aspiratif</a:t>
            </a:r>
            <a:r>
              <a:rPr lang="en-US" dirty="0"/>
              <a:t>, </a:t>
            </a:r>
            <a:r>
              <a:rPr lang="en-US" dirty="0" err="1"/>
              <a:t>akomodatif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selektif</a:t>
            </a:r>
            <a:r>
              <a:rPr lang="en-US" dirty="0"/>
              <a:t>.</a:t>
            </a:r>
          </a:p>
          <a:p>
            <a:r>
              <a:rPr lang="en-US" dirty="0"/>
              <a:t>5.         </a:t>
            </a:r>
            <a:r>
              <a:rPr lang="en-US" dirty="0" err="1"/>
              <a:t>Proporsionalitas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wewenang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KPK.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25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en-US" b="1" dirty="0" smtClean="0"/>
              <a:t>TUGAS KPK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     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b.    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c.        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d.       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penyegahan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e.        </a:t>
            </a:r>
            <a:r>
              <a:rPr lang="en-US" dirty="0" err="1"/>
              <a:t>Melakukan</a:t>
            </a:r>
            <a:r>
              <a:rPr lang="en-US" dirty="0"/>
              <a:t> monitor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43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en-US" b="1" dirty="0" smtClean="0"/>
              <a:t>WEWENANG KPK</a:t>
            </a:r>
          </a:p>
          <a:p>
            <a:r>
              <a:rPr lang="en-US" dirty="0" smtClean="0"/>
              <a:t>a</a:t>
            </a:r>
            <a:r>
              <a:rPr lang="en-US" dirty="0"/>
              <a:t>.      </a:t>
            </a:r>
            <a:r>
              <a:rPr lang="en-US" dirty="0" err="1"/>
              <a:t>Mengoordinasikan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b.      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c.     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.</a:t>
            </a:r>
          </a:p>
          <a:p>
            <a:r>
              <a:rPr lang="en-US" dirty="0"/>
              <a:t>d.     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istansi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r>
              <a:rPr lang="en-US" dirty="0"/>
              <a:t>e.      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7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2002).</a:t>
            </a:r>
          </a:p>
          <a:p>
            <a:r>
              <a:rPr lang="en-US" dirty="0"/>
              <a:t>f.       </a:t>
            </a:r>
            <a:r>
              <a:rPr lang="en-US" baseline="30000" dirty="0" err="1"/>
              <a:t>Wewenang</a:t>
            </a:r>
            <a:r>
              <a:rPr lang="en-US" dirty="0"/>
              <a:t> lain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12,13, </a:t>
            </a:r>
            <a:r>
              <a:rPr lang="en-US" dirty="0" err="1"/>
              <a:t>dan</a:t>
            </a:r>
            <a:r>
              <a:rPr lang="en-US" dirty="0"/>
              <a:t> 14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66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b="1" dirty="0" smtClean="0"/>
              <a:t>KEDUDUKAN KPK</a:t>
            </a:r>
            <a:endParaRPr lang="en-US" dirty="0" smtClean="0"/>
          </a:p>
          <a:p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berkedudukan</a:t>
            </a:r>
            <a:r>
              <a:rPr lang="en-US" dirty="0"/>
              <a:t> di </a:t>
            </a:r>
            <a:r>
              <a:rPr lang="en-US" dirty="0" err="1"/>
              <a:t>ibukota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</a:t>
            </a:r>
            <a:r>
              <a:rPr lang="en-US" dirty="0" err="1"/>
              <a:t>indosesia</a:t>
            </a:r>
            <a:r>
              <a:rPr lang="en-US" dirty="0"/>
              <a:t>.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</a:t>
            </a:r>
          </a:p>
          <a:p>
            <a:r>
              <a:rPr lang="en-US" dirty="0"/>
              <a:t>a.        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lima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;</a:t>
            </a:r>
          </a:p>
          <a:p>
            <a:r>
              <a:rPr lang="en-US" dirty="0"/>
              <a:t>b.        Tim </a:t>
            </a:r>
            <a:r>
              <a:rPr lang="en-US" dirty="0" err="1"/>
              <a:t>penasihat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;</a:t>
            </a:r>
          </a:p>
          <a:p>
            <a:r>
              <a:rPr lang="en-US" dirty="0"/>
              <a:t>c.      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 (</a:t>
            </a: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2002)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26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id-ID" b="1" dirty="0" smtClean="0"/>
              <a:t>PENYELIDIKAN, PENYIDIKAN DAN PENUNTUTAN</a:t>
            </a:r>
            <a:endParaRPr lang="en-US" b="1" dirty="0" smtClean="0"/>
          </a:p>
          <a:p>
            <a:pPr marL="109728" indent="0" algn="ctr">
              <a:buNone/>
            </a:pPr>
            <a:endParaRPr lang="en-US" dirty="0" smtClean="0"/>
          </a:p>
          <a:p>
            <a:r>
              <a:rPr lang="id-ID" dirty="0" smtClean="0"/>
              <a:t>Segala </a:t>
            </a:r>
            <a:r>
              <a:rPr lang="id-ID" dirty="0"/>
              <a:t>kewenangan yang berkaitan dengan penyelidikan, penyidikan, dan penuntutan yang diatur dalam undang-undang nomor 8 tahun 1981 tentang Hukum Acara Pidana berlaku juga bagi penyelidik, penyidik, dan penuntut umum pada komisi pemberantasan korupsi (pasal 38 ayat1).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8 </a:t>
            </a:r>
            <a:r>
              <a:rPr lang="en-US" dirty="0" err="1"/>
              <a:t>tahun</a:t>
            </a:r>
            <a:r>
              <a:rPr lang="en-US" dirty="0"/>
              <a:t> 1981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Penyelidik</a:t>
            </a:r>
            <a:r>
              <a:rPr lang="en-US" dirty="0"/>
              <a:t>, </a:t>
            </a:r>
            <a:r>
              <a:rPr lang="en-US" dirty="0" err="1"/>
              <a:t>penyidik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jo</a:t>
            </a:r>
            <a:r>
              <a:rPr lang="en-US" dirty="0"/>
              <a:t>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Penyelidik</a:t>
            </a:r>
            <a:r>
              <a:rPr lang="en-US" dirty="0"/>
              <a:t>, </a:t>
            </a:r>
            <a:r>
              <a:rPr lang="en-US" dirty="0" err="1"/>
              <a:t>penyidik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,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017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2633</Words>
  <Application>Microsoft Office PowerPoint</Application>
  <PresentationFormat>On-screen Show (4:3)</PresentationFormat>
  <Paragraphs>192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Concourse</vt:lpstr>
      <vt:lpstr>TINDAK PIDANA KORUPSI</vt:lpstr>
      <vt:lpstr>PERAN LEMBAGA-LEMBAGA DALAM PENANGANAN DAN PENCEGAHAN KORUPSI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TINDAK PIDANA KORUPSI</dc:title>
  <dc:creator>ismail - [2010]</dc:creator>
  <cp:lastModifiedBy>Anatomi</cp:lastModifiedBy>
  <cp:revision>3</cp:revision>
  <dcterms:created xsi:type="dcterms:W3CDTF">2019-09-14T04:15:24Z</dcterms:created>
  <dcterms:modified xsi:type="dcterms:W3CDTF">2019-09-25T10:40:34Z</dcterms:modified>
</cp:coreProperties>
</file>