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16" r:id="rId2"/>
    <p:sldId id="335" r:id="rId3"/>
    <p:sldId id="406" r:id="rId4"/>
    <p:sldId id="386" r:id="rId5"/>
    <p:sldId id="380" r:id="rId6"/>
    <p:sldId id="381" r:id="rId7"/>
    <p:sldId id="407" r:id="rId8"/>
    <p:sldId id="388" r:id="rId9"/>
    <p:sldId id="389" r:id="rId10"/>
    <p:sldId id="404" r:id="rId11"/>
    <p:sldId id="390" r:id="rId12"/>
    <p:sldId id="391" r:id="rId13"/>
    <p:sldId id="408" r:id="rId14"/>
    <p:sldId id="409" r:id="rId15"/>
    <p:sldId id="410" r:id="rId16"/>
    <p:sldId id="411" r:id="rId17"/>
    <p:sldId id="412" r:id="rId18"/>
    <p:sldId id="413" r:id="rId19"/>
    <p:sldId id="414" r:id="rId20"/>
    <p:sldId id="415" r:id="rId21"/>
    <p:sldId id="416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816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7031FCEB-93DB-AA47-9DF4-F86EF81EF3B1}" type="datetimeFigureOut">
              <a:rPr lang="id-ID"/>
              <a:pPr>
                <a:defRPr/>
              </a:pPr>
              <a:t>4/21/18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2255078D-E0DD-D249-ACA6-DB11D929D61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9269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E83EA9E-AE0D-7043-B211-26FF35BC9E2B}" type="slidenum">
              <a:rPr lang="id-ID" sz="1200">
                <a:latin typeface="Calibri" charset="0"/>
              </a:rPr>
              <a:pPr eaLnBrk="1" hangingPunct="1"/>
              <a:t>2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E50FA09-6E24-034B-977B-C02C981954CC}" type="slidenum">
              <a:rPr lang="id-ID" sz="1200">
                <a:latin typeface="Calibri" charset="0"/>
              </a:rPr>
              <a:pPr eaLnBrk="1" hangingPunct="1"/>
              <a:t>13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E50FA09-6E24-034B-977B-C02C981954CC}" type="slidenum">
              <a:rPr lang="id-ID" sz="1200">
                <a:latin typeface="Calibri" charset="0"/>
              </a:rPr>
              <a:pPr eaLnBrk="1" hangingPunct="1"/>
              <a:t>14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E50FA09-6E24-034B-977B-C02C981954CC}" type="slidenum">
              <a:rPr lang="id-ID" sz="1200">
                <a:latin typeface="Calibri" charset="0"/>
              </a:rPr>
              <a:pPr eaLnBrk="1" hangingPunct="1"/>
              <a:t>15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E50FA09-6E24-034B-977B-C02C981954CC}" type="slidenum">
              <a:rPr lang="id-ID" sz="1200">
                <a:latin typeface="Calibri" charset="0"/>
              </a:rPr>
              <a:pPr eaLnBrk="1" hangingPunct="1"/>
              <a:t>16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E50FA09-6E24-034B-977B-C02C981954CC}" type="slidenum">
              <a:rPr lang="id-ID" sz="1200">
                <a:latin typeface="Calibri" charset="0"/>
              </a:rPr>
              <a:pPr eaLnBrk="1" hangingPunct="1"/>
              <a:t>17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E50FA09-6E24-034B-977B-C02C981954CC}" type="slidenum">
              <a:rPr lang="id-ID" sz="1200">
                <a:latin typeface="Calibri" charset="0"/>
              </a:rPr>
              <a:pPr eaLnBrk="1" hangingPunct="1"/>
              <a:t>18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E50FA09-6E24-034B-977B-C02C981954CC}" type="slidenum">
              <a:rPr lang="id-ID" sz="1200">
                <a:latin typeface="Calibri" charset="0"/>
              </a:rPr>
              <a:pPr eaLnBrk="1" hangingPunct="1"/>
              <a:t>19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E50FA09-6E24-034B-977B-C02C981954CC}" type="slidenum">
              <a:rPr lang="id-ID" sz="1200">
                <a:latin typeface="Calibri" charset="0"/>
              </a:rPr>
              <a:pPr eaLnBrk="1" hangingPunct="1"/>
              <a:t>20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E50FA09-6E24-034B-977B-C02C981954CC}" type="slidenum">
              <a:rPr lang="id-ID" sz="1200">
                <a:latin typeface="Calibri" charset="0"/>
              </a:rPr>
              <a:pPr eaLnBrk="1" hangingPunct="1"/>
              <a:t>21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E83EA9E-AE0D-7043-B211-26FF35BC9E2B}" type="slidenum">
              <a:rPr lang="id-ID" sz="1200">
                <a:latin typeface="Calibri" charset="0"/>
              </a:rPr>
              <a:pPr eaLnBrk="1" hangingPunct="1"/>
              <a:t>3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50D64F8-6FC2-B64E-ACC6-BB7679899630}" type="slidenum">
              <a:rPr lang="id-ID" sz="1200">
                <a:latin typeface="Calibri" charset="0"/>
              </a:rPr>
              <a:pPr eaLnBrk="1" hangingPunct="1"/>
              <a:t>4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4E61AB7-D1E2-7140-A1F7-36CDA662A710}" type="slidenum">
              <a:rPr lang="id-ID" sz="1200">
                <a:latin typeface="Calibri" charset="0"/>
              </a:rPr>
              <a:pPr eaLnBrk="1" hangingPunct="1"/>
              <a:t>5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6F73478-9A4D-1043-95FC-8A65711960DF}" type="slidenum">
              <a:rPr lang="id-ID" sz="1200">
                <a:latin typeface="Calibri" charset="0"/>
              </a:rPr>
              <a:pPr eaLnBrk="1" hangingPunct="1"/>
              <a:t>6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46F82AB-2E69-DB41-8817-96BC9DF7325C}" type="slidenum">
              <a:rPr lang="id-ID" sz="1200">
                <a:latin typeface="Calibri" charset="0"/>
              </a:rPr>
              <a:pPr eaLnBrk="1" hangingPunct="1"/>
              <a:t>8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FA7588D-F115-DF46-B9D6-4AFF294A4BC4}" type="slidenum">
              <a:rPr lang="id-ID" sz="1200">
                <a:latin typeface="Calibri" charset="0"/>
              </a:rPr>
              <a:pPr eaLnBrk="1" hangingPunct="1"/>
              <a:t>9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47118C2-B310-2F4A-A678-CFF977287F4A}" type="slidenum">
              <a:rPr lang="id-ID" sz="1200">
                <a:latin typeface="Calibri" charset="0"/>
              </a:rPr>
              <a:pPr eaLnBrk="1" hangingPunct="1"/>
              <a:t>11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E50FA09-6E24-034B-977B-C02C981954CC}" type="slidenum">
              <a:rPr lang="id-ID" sz="1200">
                <a:latin typeface="Calibri" charset="0"/>
              </a:rPr>
              <a:pPr eaLnBrk="1" hangingPunct="1"/>
              <a:t>12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B0A52-4819-0A4B-A4B3-0A9F9FBDE062}" type="datetime1">
              <a:rPr lang="en-US"/>
              <a:pPr>
                <a:defRPr/>
              </a:pPr>
              <a:t>4/21/18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DD2A3-6C33-BF44-9CFA-042BB7ED1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907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484B7-C60C-7443-AF03-7797E9C8AE31}" type="datetime1">
              <a:rPr lang="en-US"/>
              <a:pPr>
                <a:defRPr/>
              </a:pPr>
              <a:t>4/21/18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AA0C5-25B2-2C46-AF93-0779391FB0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509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8F730-74FD-594A-A6B8-35639DBD45FA}" type="datetime1">
              <a:rPr lang="en-US"/>
              <a:pPr>
                <a:defRPr/>
              </a:pPr>
              <a:t>4/21/18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0F4B3-1553-8F44-AE75-6CAFCB5A8C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7F2EE-01F5-9D47-B81D-70FB956A55AA}" type="datetime1">
              <a:rPr lang="en-US"/>
              <a:pPr>
                <a:defRPr/>
              </a:pPr>
              <a:t>4/21/18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B9993-0DB3-D748-A088-ECCD5D8B7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4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B77ED-B6D9-CF42-88B9-3CC6C2B3577E}" type="datetime1">
              <a:rPr lang="en-US"/>
              <a:pPr>
                <a:defRPr/>
              </a:pPr>
              <a:t>4/21/18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27375-0BF8-A94B-8A65-E914538C86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44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A2E0B-F3E4-1543-8129-FCF92B668333}" type="datetime1">
              <a:rPr lang="en-US"/>
              <a:pPr>
                <a:defRPr/>
              </a:pPr>
              <a:t>4/21/18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7CC40-5FD6-AC4C-AF6B-4BBC7320E8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934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4681C-620D-BC4B-B9FE-E9F5EB0C2C75}" type="datetime1">
              <a:rPr lang="en-US"/>
              <a:pPr>
                <a:defRPr/>
              </a:pPr>
              <a:t>4/21/18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70404-D14A-6941-8B17-D09E0BD47B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4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8B8C-6154-8347-88E5-F1BAA8DF9E5C}" type="datetime1">
              <a:rPr lang="en-US"/>
              <a:pPr>
                <a:defRPr/>
              </a:pPr>
              <a:t>4/21/18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AAC8F-8B03-5441-9942-837876AE51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91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EDB4F-C020-E34A-AB63-B77C7BC6CFDA}" type="datetime1">
              <a:rPr lang="en-US"/>
              <a:pPr>
                <a:defRPr/>
              </a:pPr>
              <a:t>4/21/18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1B334-E64C-B341-BCFE-90F4ACAC51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261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EBCCB-11EB-A24E-9FF4-735C2EB1D851}" type="datetime1">
              <a:rPr lang="en-US"/>
              <a:pPr>
                <a:defRPr/>
              </a:pPr>
              <a:t>4/21/18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EE2F0-C63C-8341-8EB2-31BE5B2AC0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52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7D199-4A5B-3742-ADFA-0AD3FD53FC79}" type="datetime1">
              <a:rPr lang="en-US"/>
              <a:pPr>
                <a:defRPr/>
              </a:pPr>
              <a:t>4/21/18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37A83-5DFB-B144-BC16-0316054CEA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590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A8F6F550-0479-2F40-8998-85B9A2E844D5}" type="datetime1">
              <a:rPr lang="en-US"/>
              <a:pPr>
                <a:defRPr/>
              </a:pPr>
              <a:t>4/21/18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C2BA2374-0AC2-F94A-9CA3-5D661A7C2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C:\Users\arsil\Desktop\Smartcreati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304800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3048000" y="3657600"/>
            <a:ext cx="60960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Teknik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 Sampling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/>
            </a:r>
            <a:b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</a:br>
            <a:r>
              <a:rPr lang="en-US" sz="2000" b="1" dirty="0" err="1" smtClean="0">
                <a:solidFill>
                  <a:schemeClr val="bg1"/>
                </a:solidFill>
              </a:rPr>
              <a:t>Rian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Adi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Pamungkas</a:t>
            </a:r>
            <a:r>
              <a:rPr lang="en-US" sz="2000" b="1" dirty="0">
                <a:solidFill>
                  <a:schemeClr val="bg1"/>
                </a:solidFill>
              </a:rPr>
              <a:t>, </a:t>
            </a:r>
            <a:r>
              <a:rPr lang="en-US" sz="2000" b="1" dirty="0" err="1">
                <a:solidFill>
                  <a:schemeClr val="bg1"/>
                </a:solidFill>
              </a:rPr>
              <a:t>S.Kep</a:t>
            </a:r>
            <a:r>
              <a:rPr lang="en-US" sz="2000" b="1" dirty="0">
                <a:solidFill>
                  <a:schemeClr val="bg1"/>
                </a:solidFill>
              </a:rPr>
              <a:t>. Ns., MNS</a:t>
            </a:r>
          </a:p>
          <a:p>
            <a:pPr algn="ctr" eaLnBrk="1" hangingPunct="1"/>
            <a:r>
              <a:rPr lang="en-US" sz="2000" b="1" dirty="0">
                <a:solidFill>
                  <a:schemeClr val="bg1"/>
                </a:solidFill>
              </a:rPr>
              <a:t>Prodi S1 </a:t>
            </a:r>
            <a:r>
              <a:rPr lang="en-US" sz="2000" b="1" dirty="0" err="1">
                <a:solidFill>
                  <a:schemeClr val="bg1"/>
                </a:solidFill>
              </a:rPr>
              <a:t>Keperawatan</a:t>
            </a:r>
            <a:r>
              <a:rPr lang="en-US" sz="2000" b="1" dirty="0">
                <a:solidFill>
                  <a:schemeClr val="bg1"/>
                </a:solidFill>
              </a:rPr>
              <a:t>, </a:t>
            </a:r>
            <a:r>
              <a:rPr lang="en-US" sz="2000" b="1" dirty="0" err="1">
                <a:solidFill>
                  <a:schemeClr val="bg1"/>
                </a:solidFill>
              </a:rPr>
              <a:t>Fakultas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Ilmu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Kesehatan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 eaLnBrk="1" hangingPunct="1"/>
            <a:endParaRPr lang="en-US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Screen Shot 2018-04-03 at 12.18.3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0"/>
            <a:ext cx="7239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1219200" y="3048000"/>
            <a:ext cx="2667000" cy="3657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514350" indent="-514350">
              <a:buFont typeface="+mj-lt"/>
              <a:buAutoNum type="alphaLcPeriod"/>
              <a:defRPr/>
            </a:pPr>
            <a:r>
              <a:rPr lang="en-US" sz="2000" dirty="0">
                <a:cs typeface="+mn-cs"/>
              </a:rPr>
              <a:t>Simple Random sampling</a:t>
            </a:r>
          </a:p>
          <a:p>
            <a:pPr marL="514350" indent="-514350">
              <a:buFont typeface="+mj-lt"/>
              <a:buAutoNum type="alphaLcPeriod"/>
              <a:defRPr/>
            </a:pPr>
            <a:r>
              <a:rPr lang="en-US" sz="2000" dirty="0">
                <a:cs typeface="+mn-cs"/>
              </a:rPr>
              <a:t>Systematic random sampling</a:t>
            </a:r>
          </a:p>
          <a:p>
            <a:pPr marL="514350" indent="-514350">
              <a:buFont typeface="+mj-lt"/>
              <a:buAutoNum type="alphaLcPeriod"/>
              <a:defRPr/>
            </a:pPr>
            <a:r>
              <a:rPr lang="en-US" sz="2000" dirty="0">
                <a:cs typeface="+mn-cs"/>
              </a:rPr>
              <a:t>Proportionate stratified random sampling</a:t>
            </a:r>
          </a:p>
          <a:p>
            <a:pPr marL="514350" indent="-514350">
              <a:buFont typeface="+mj-lt"/>
              <a:buAutoNum type="alphaLcPeriod"/>
              <a:defRPr/>
            </a:pPr>
            <a:r>
              <a:rPr lang="en-US" sz="2000" dirty="0">
                <a:cs typeface="+mn-cs"/>
              </a:rPr>
              <a:t>Disproportionate stratified random sampling</a:t>
            </a:r>
          </a:p>
          <a:p>
            <a:pPr marL="514350" indent="-514350">
              <a:buFont typeface="+mj-lt"/>
              <a:buAutoNum type="alphaLcPeriod"/>
              <a:defRPr/>
            </a:pPr>
            <a:r>
              <a:rPr lang="en-US" sz="2000" dirty="0">
                <a:cs typeface="+mn-cs"/>
              </a:rPr>
              <a:t>Cluster sampling   </a:t>
            </a:r>
          </a:p>
          <a:p>
            <a:pPr marL="514350" indent="-514350">
              <a:buFont typeface="+mj-lt"/>
              <a:buAutoNum type="alphaLcPeriod"/>
              <a:defRPr/>
            </a:pPr>
            <a:endParaRPr lang="en-US" sz="2000" dirty="0"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334000" y="2971800"/>
            <a:ext cx="2667000" cy="3733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514350" indent="-514350">
              <a:buFont typeface="+mj-lt"/>
              <a:buAutoNum type="alphaLcPeriod"/>
              <a:defRPr/>
            </a:pPr>
            <a:r>
              <a:rPr lang="en-US" sz="2000" dirty="0">
                <a:cs typeface="+mn-cs"/>
              </a:rPr>
              <a:t>Quota sampling </a:t>
            </a:r>
          </a:p>
          <a:p>
            <a:pPr marL="514350" indent="-514350">
              <a:buFont typeface="+mj-lt"/>
              <a:buAutoNum type="alphaLcPeriod"/>
              <a:defRPr/>
            </a:pPr>
            <a:r>
              <a:rPr lang="en-US" sz="2000" dirty="0">
                <a:cs typeface="+mn-cs"/>
              </a:rPr>
              <a:t>Incidental sampling </a:t>
            </a:r>
          </a:p>
          <a:p>
            <a:pPr marL="514350" indent="-514350">
              <a:buFont typeface="+mj-lt"/>
              <a:buAutoNum type="alphaLcPeriod"/>
              <a:defRPr/>
            </a:pPr>
            <a:r>
              <a:rPr lang="en-US" sz="2000" dirty="0">
                <a:cs typeface="+mn-cs"/>
              </a:rPr>
              <a:t>Purposive sampling </a:t>
            </a:r>
          </a:p>
          <a:p>
            <a:pPr marL="514350" indent="-514350">
              <a:buFont typeface="+mj-lt"/>
              <a:buAutoNum type="alphaLcPeriod"/>
              <a:defRPr/>
            </a:pPr>
            <a:r>
              <a:rPr lang="en-US" sz="2000" dirty="0">
                <a:cs typeface="+mn-cs"/>
              </a:rPr>
              <a:t>Total sampling (sampling </a:t>
            </a:r>
            <a:r>
              <a:rPr lang="en-US" sz="2000" dirty="0" err="1">
                <a:cs typeface="+mn-cs"/>
              </a:rPr>
              <a:t>jenuh</a:t>
            </a:r>
            <a:r>
              <a:rPr lang="en-US" sz="2000" dirty="0">
                <a:cs typeface="+mn-cs"/>
              </a:rPr>
              <a:t>) </a:t>
            </a:r>
          </a:p>
          <a:p>
            <a:pPr marL="514350" indent="-514350">
              <a:buFont typeface="+mj-lt"/>
              <a:buAutoNum type="alphaLcPeriod"/>
              <a:defRPr/>
            </a:pPr>
            <a:r>
              <a:rPr lang="en-US" sz="2000" dirty="0">
                <a:cs typeface="+mn-cs"/>
              </a:rPr>
              <a:t>Snowball sampling    </a:t>
            </a:r>
          </a:p>
          <a:p>
            <a:pPr marL="514350" indent="-514350">
              <a:buFont typeface="+mj-lt"/>
              <a:buAutoNum type="alphaLcPeriod"/>
              <a:defRPr/>
            </a:pPr>
            <a:endParaRPr lang="en-US" sz="20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2131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8" name="Content Placeholder 1"/>
          <p:cNvSpPr>
            <a:spLocks noGrp="1"/>
          </p:cNvSpPr>
          <p:nvPr>
            <p:ph idx="1"/>
          </p:nvPr>
        </p:nvSpPr>
        <p:spPr>
          <a:xfrm>
            <a:off x="152400" y="1905000"/>
            <a:ext cx="8991600" cy="4221163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err="1">
                <a:cs typeface="Times New Roman" charset="0"/>
              </a:rPr>
              <a:t>Setiap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elemen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dalam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populasi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mempunyai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kesempatan</a:t>
            </a:r>
            <a:r>
              <a:rPr lang="en-US" sz="3600" dirty="0">
                <a:cs typeface="Times New Roman" charset="0"/>
              </a:rPr>
              <a:t> yang </a:t>
            </a:r>
            <a:r>
              <a:rPr lang="en-US" sz="3600" dirty="0" err="1">
                <a:cs typeface="Times New Roman" charset="0"/>
              </a:rPr>
              <a:t>sama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untuk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diseleksi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sebagai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subyek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dalam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sampel</a:t>
            </a:r>
            <a:r>
              <a:rPr lang="en-US" sz="3600" dirty="0">
                <a:cs typeface="Times New Roman" charset="0"/>
              </a:rPr>
              <a:t>. </a:t>
            </a:r>
            <a:r>
              <a:rPr lang="en-US" sz="3600" dirty="0" err="1">
                <a:cs typeface="Times New Roman" charset="0"/>
              </a:rPr>
              <a:t>Representatif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ini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penting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untuk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generalisasi</a:t>
            </a:r>
            <a:r>
              <a:rPr lang="en-US" sz="3600" dirty="0"/>
              <a:t> </a:t>
            </a:r>
          </a:p>
        </p:txBody>
      </p:sp>
      <p:sp>
        <p:nvSpPr>
          <p:cNvPr id="29699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57250"/>
          </a:xfrm>
        </p:spPr>
        <p:txBody>
          <a:bodyPr/>
          <a:lstStyle/>
          <a:p>
            <a:r>
              <a:rPr lang="en-US" sz="3600" dirty="0">
                <a:latin typeface="Arial" charset="0"/>
                <a:cs typeface="Times New Roman" charset="0"/>
              </a:rPr>
              <a:t>Probability Sampling</a:t>
            </a:r>
            <a:endParaRPr lang="en-US" sz="3600" dirty="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6" name="Content Placeholder 1"/>
          <p:cNvSpPr>
            <a:spLocks noGrp="1"/>
          </p:cNvSpPr>
          <p:nvPr>
            <p:ph idx="1"/>
          </p:nvPr>
        </p:nvSpPr>
        <p:spPr>
          <a:xfrm>
            <a:off x="152400" y="2133600"/>
            <a:ext cx="8991600" cy="3992563"/>
          </a:xfrm>
        </p:spPr>
        <p:txBody>
          <a:bodyPr/>
          <a:lstStyle/>
          <a:p>
            <a:pPr marL="571500" indent="-571500" eaLnBrk="1" hangingPunct="1">
              <a:defRPr/>
            </a:pPr>
            <a:r>
              <a:rPr lang="en-US" sz="3600" dirty="0" err="1"/>
              <a:t>Setiap</a:t>
            </a:r>
            <a:r>
              <a:rPr lang="en-US" sz="3600" dirty="0"/>
              <a:t> </a:t>
            </a:r>
            <a:r>
              <a:rPr lang="en-US" sz="3600" dirty="0" err="1"/>
              <a:t>elemen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populasi</a:t>
            </a:r>
            <a:r>
              <a:rPr lang="en-US" sz="3600" dirty="0"/>
              <a:t> </a:t>
            </a:r>
            <a:r>
              <a:rPr lang="en-US" sz="3600" dirty="0" err="1"/>
              <a:t>belum</a:t>
            </a:r>
            <a:r>
              <a:rPr lang="en-US" sz="3600" dirty="0"/>
              <a:t> </a:t>
            </a:r>
            <a:r>
              <a:rPr lang="en-US" sz="3600" dirty="0" err="1"/>
              <a:t>tentu</a:t>
            </a:r>
            <a:r>
              <a:rPr lang="en-US" sz="3600" dirty="0"/>
              <a:t> </a:t>
            </a:r>
            <a:r>
              <a:rPr lang="en-US" sz="3600" dirty="0" err="1"/>
              <a:t>mempunyai</a:t>
            </a:r>
            <a:r>
              <a:rPr lang="en-US" sz="3600" dirty="0"/>
              <a:t> </a:t>
            </a:r>
            <a:r>
              <a:rPr lang="en-US" sz="3600" dirty="0" err="1"/>
              <a:t>kesempatan</a:t>
            </a:r>
            <a:r>
              <a:rPr lang="en-US" sz="3600" dirty="0"/>
              <a:t> </a:t>
            </a:r>
            <a:r>
              <a:rPr lang="en-US" sz="3600" dirty="0" err="1"/>
              <a:t>sama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diseleksi</a:t>
            </a:r>
            <a:r>
              <a:rPr lang="en-US" sz="3600" dirty="0"/>
              <a:t> </a:t>
            </a:r>
            <a:r>
              <a:rPr lang="en-US" sz="3600" dirty="0" err="1"/>
              <a:t>sebagai</a:t>
            </a:r>
            <a:r>
              <a:rPr lang="en-US" sz="3600" dirty="0"/>
              <a:t> </a:t>
            </a:r>
            <a:r>
              <a:rPr lang="en-US" sz="3600" dirty="0" err="1"/>
              <a:t>subyek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sampel</a:t>
            </a:r>
            <a:r>
              <a:rPr lang="en-US" sz="3600" dirty="0"/>
              <a:t>.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hal</a:t>
            </a:r>
            <a:r>
              <a:rPr lang="en-US" sz="3600" dirty="0"/>
              <a:t> </a:t>
            </a:r>
            <a:r>
              <a:rPr lang="en-US" sz="3600" dirty="0" err="1"/>
              <a:t>ini</a:t>
            </a:r>
            <a:r>
              <a:rPr lang="en-US" sz="3600" dirty="0"/>
              <a:t> </a:t>
            </a:r>
            <a:r>
              <a:rPr lang="en-US" sz="3600" dirty="0" err="1"/>
              <a:t>waktu</a:t>
            </a:r>
            <a:r>
              <a:rPr lang="en-US" sz="3600" dirty="0"/>
              <a:t> </a:t>
            </a:r>
            <a:r>
              <a:rPr lang="en-US" sz="3600" dirty="0" err="1"/>
              <a:t>adalah</a:t>
            </a:r>
            <a:r>
              <a:rPr lang="en-US" sz="3600" dirty="0"/>
              <a:t> yang </a:t>
            </a:r>
            <a:r>
              <a:rPr lang="en-US" sz="3600" dirty="0" err="1"/>
              <a:t>utama</a:t>
            </a:r>
            <a:endParaRPr lang="en-US" sz="3600" dirty="0"/>
          </a:p>
        </p:txBody>
      </p:sp>
      <p:sp>
        <p:nvSpPr>
          <p:cNvPr id="31747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57250"/>
          </a:xfrm>
        </p:spPr>
        <p:txBody>
          <a:bodyPr/>
          <a:lstStyle/>
          <a:p>
            <a:r>
              <a:rPr lang="en-US" sz="3600" dirty="0">
                <a:latin typeface="Arial" charset="0"/>
              </a:rPr>
              <a:t>Nonprobability </a:t>
            </a:r>
            <a:r>
              <a:rPr lang="en-US" sz="3600" dirty="0" smtClean="0">
                <a:latin typeface="Arial" charset="0"/>
              </a:rPr>
              <a:t>Sampling</a:t>
            </a:r>
            <a:endParaRPr lang="en-US" sz="3600" dirty="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6" name="Content Placeholder 1"/>
          <p:cNvSpPr>
            <a:spLocks noGrp="1"/>
          </p:cNvSpPr>
          <p:nvPr>
            <p:ph idx="1"/>
          </p:nvPr>
        </p:nvSpPr>
        <p:spPr>
          <a:xfrm>
            <a:off x="152400" y="2133600"/>
            <a:ext cx="8991600" cy="3992563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err="1"/>
              <a:t>Tehnik</a:t>
            </a:r>
            <a:r>
              <a:rPr lang="en-US" sz="3600" dirty="0"/>
              <a:t> </a:t>
            </a:r>
            <a:r>
              <a:rPr lang="en-US" sz="3600" dirty="0" err="1"/>
              <a:t>penarikan</a:t>
            </a:r>
            <a:r>
              <a:rPr lang="en-US" sz="3600" dirty="0"/>
              <a:t> </a:t>
            </a:r>
            <a:r>
              <a:rPr lang="en-US" sz="3600" dirty="0" err="1"/>
              <a:t>sampel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</a:t>
            </a:r>
            <a:r>
              <a:rPr lang="en-US" sz="3600" dirty="0" err="1"/>
              <a:t>sederhana</a:t>
            </a:r>
            <a:endParaRPr lang="en-US" sz="3600" dirty="0"/>
          </a:p>
          <a:p>
            <a:pPr eaLnBrk="1" hangingPunct="1">
              <a:defRPr/>
            </a:pPr>
            <a:r>
              <a:rPr lang="en-US" sz="3600" dirty="0" err="1"/>
              <a:t>Tehnik</a:t>
            </a:r>
            <a:r>
              <a:rPr lang="en-US" sz="3600" dirty="0"/>
              <a:t> </a:t>
            </a:r>
            <a:r>
              <a:rPr lang="en-US" sz="3600" dirty="0" err="1"/>
              <a:t>ini</a:t>
            </a:r>
            <a:r>
              <a:rPr lang="en-US" sz="3600" dirty="0"/>
              <a:t> </a:t>
            </a:r>
            <a:r>
              <a:rPr lang="en-US" sz="3600" dirty="0" err="1"/>
              <a:t>bisa</a:t>
            </a:r>
            <a:r>
              <a:rPr lang="en-US" sz="3600" dirty="0"/>
              <a:t> </a:t>
            </a:r>
            <a:r>
              <a:rPr lang="en-US" sz="3600" dirty="0" err="1"/>
              <a:t>menggunakan</a:t>
            </a:r>
            <a:r>
              <a:rPr lang="en-US" sz="3600" dirty="0"/>
              <a:t> </a:t>
            </a:r>
            <a:r>
              <a:rPr lang="en-US" sz="3600" dirty="0" err="1"/>
              <a:t>undian</a:t>
            </a:r>
            <a:r>
              <a:rPr lang="en-US" sz="3600" dirty="0"/>
              <a:t>, </a:t>
            </a:r>
            <a:r>
              <a:rPr lang="en-US" sz="3600" dirty="0" err="1"/>
              <a:t>tabel</a:t>
            </a:r>
            <a:r>
              <a:rPr lang="en-US" sz="3600" dirty="0"/>
              <a:t> </a:t>
            </a:r>
            <a:r>
              <a:rPr lang="en-US" sz="3600" dirty="0" err="1"/>
              <a:t>angka</a:t>
            </a:r>
            <a:r>
              <a:rPr lang="en-US" sz="3600" dirty="0"/>
              <a:t> </a:t>
            </a:r>
            <a:r>
              <a:rPr lang="en-US" sz="3600" dirty="0" err="1"/>
              <a:t>acak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komputer</a:t>
            </a:r>
            <a:r>
              <a:rPr lang="en-US" sz="3600" dirty="0"/>
              <a:t> </a:t>
            </a:r>
          </a:p>
        </p:txBody>
      </p:sp>
      <p:sp>
        <p:nvSpPr>
          <p:cNvPr id="31747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57250"/>
          </a:xfrm>
        </p:spPr>
        <p:txBody>
          <a:bodyPr/>
          <a:lstStyle/>
          <a:p>
            <a:r>
              <a:rPr lang="en-US" sz="3600" dirty="0">
                <a:latin typeface="Arial" charset="0"/>
              </a:rPr>
              <a:t>Simple Random sampling</a:t>
            </a:r>
            <a:endParaRPr lang="en-US" sz="3600" dirty="0">
              <a:solidFill>
                <a:srgbClr val="00000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923743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57250"/>
          </a:xfrm>
        </p:spPr>
        <p:txBody>
          <a:bodyPr/>
          <a:lstStyle/>
          <a:p>
            <a:r>
              <a:rPr lang="en-US" sz="3600" dirty="0" err="1">
                <a:latin typeface="Arial" charset="0"/>
              </a:rPr>
              <a:t>Skema</a:t>
            </a:r>
            <a:r>
              <a:rPr lang="en-US" sz="3600" dirty="0">
                <a:latin typeface="Arial" charset="0"/>
              </a:rPr>
              <a:t> simple random sampling</a:t>
            </a:r>
            <a:endParaRPr lang="en-US" sz="3600" dirty="0">
              <a:solidFill>
                <a:srgbClr val="000000"/>
              </a:solidFill>
              <a:latin typeface="Calibri" charset="0"/>
            </a:endParaRPr>
          </a:p>
        </p:txBody>
      </p:sp>
      <p:pic>
        <p:nvPicPr>
          <p:cNvPr id="6" name="Picture 3" descr="Screen Shot 2018-04-03 at 12.32.59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09800"/>
            <a:ext cx="75438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1511101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6" name="Content Placeholder 1"/>
          <p:cNvSpPr>
            <a:spLocks noGrp="1"/>
          </p:cNvSpPr>
          <p:nvPr>
            <p:ph idx="1"/>
          </p:nvPr>
        </p:nvSpPr>
        <p:spPr>
          <a:xfrm>
            <a:off x="152400" y="1828800"/>
            <a:ext cx="8991600" cy="4297363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err="1"/>
              <a:t>Metode</a:t>
            </a:r>
            <a:r>
              <a:rPr lang="en-US" sz="3600" dirty="0"/>
              <a:t> </a:t>
            </a:r>
            <a:r>
              <a:rPr lang="en-US" sz="3600" dirty="0" err="1"/>
              <a:t>penarikan</a:t>
            </a:r>
            <a:r>
              <a:rPr lang="en-US" sz="3600" dirty="0"/>
              <a:t> sample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menggunakan</a:t>
            </a:r>
            <a:r>
              <a:rPr lang="en-US" sz="3600" dirty="0"/>
              <a:t> </a:t>
            </a:r>
            <a:r>
              <a:rPr lang="en-US" sz="3600" dirty="0" err="1"/>
              <a:t>kerangka</a:t>
            </a:r>
            <a:r>
              <a:rPr lang="en-US" sz="3600" dirty="0"/>
              <a:t> interval </a:t>
            </a:r>
          </a:p>
          <a:p>
            <a:pPr eaLnBrk="1" hangingPunct="1">
              <a:defRPr/>
            </a:pPr>
            <a:r>
              <a:rPr lang="en-US" sz="3600" dirty="0" err="1"/>
              <a:t>Mirip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tehnik</a:t>
            </a:r>
            <a:r>
              <a:rPr lang="en-US" sz="3600" dirty="0"/>
              <a:t> simple random sampling </a:t>
            </a:r>
          </a:p>
          <a:p>
            <a:pPr eaLnBrk="1" hangingPunct="1">
              <a:defRPr/>
            </a:pPr>
            <a:r>
              <a:rPr lang="en-US" sz="3600" dirty="0" err="1"/>
              <a:t>Pengundiannya</a:t>
            </a:r>
            <a:r>
              <a:rPr lang="en-US" sz="3600" dirty="0"/>
              <a:t> </a:t>
            </a:r>
            <a:r>
              <a:rPr lang="en-US" sz="3600" dirty="0" err="1"/>
              <a:t>hanya</a:t>
            </a:r>
            <a:r>
              <a:rPr lang="en-US" sz="3600" dirty="0"/>
              <a:t> </a:t>
            </a:r>
            <a:r>
              <a:rPr lang="en-US" sz="3600" dirty="0" err="1"/>
              <a:t>dilakukan</a:t>
            </a:r>
            <a:r>
              <a:rPr lang="en-US" sz="3600" dirty="0"/>
              <a:t> </a:t>
            </a:r>
            <a:r>
              <a:rPr lang="en-US" sz="3600" dirty="0" err="1"/>
              <a:t>sekali</a:t>
            </a:r>
            <a:r>
              <a:rPr lang="en-US" sz="3600" dirty="0"/>
              <a:t> </a:t>
            </a:r>
            <a:r>
              <a:rPr lang="en-US" sz="3600" dirty="0" err="1"/>
              <a:t>selanjutnya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interval </a:t>
            </a:r>
            <a:r>
              <a:rPr lang="en-US" sz="3600" dirty="0" err="1"/>
              <a:t>sampel</a:t>
            </a:r>
            <a:r>
              <a:rPr lang="en-US" sz="3600" dirty="0"/>
              <a:t> </a:t>
            </a:r>
          </a:p>
          <a:p>
            <a:pPr eaLnBrk="1" hangingPunct="1">
              <a:defRPr/>
            </a:pPr>
            <a:r>
              <a:rPr lang="en-US" sz="3600" dirty="0"/>
              <a:t>Interval </a:t>
            </a:r>
            <a:r>
              <a:rPr lang="en-US" sz="3600" dirty="0" err="1"/>
              <a:t>menunjukkan</a:t>
            </a:r>
            <a:r>
              <a:rPr lang="en-US" sz="3600" dirty="0"/>
              <a:t> </a:t>
            </a:r>
            <a:r>
              <a:rPr lang="en-US" sz="3600" dirty="0" err="1"/>
              <a:t>jarak</a:t>
            </a:r>
            <a:r>
              <a:rPr lang="en-US" sz="3600" dirty="0"/>
              <a:t> </a:t>
            </a:r>
            <a:r>
              <a:rPr lang="en-US" sz="3600" dirty="0" err="1"/>
              <a:t>antara</a:t>
            </a:r>
            <a:r>
              <a:rPr lang="en-US" sz="3600" dirty="0"/>
              <a:t> </a:t>
            </a:r>
            <a:r>
              <a:rPr lang="en-US" sz="3600" dirty="0" err="1"/>
              <a:t>nomor-nomor</a:t>
            </a:r>
            <a:r>
              <a:rPr lang="en-US" sz="3600" dirty="0"/>
              <a:t> </a:t>
            </a:r>
            <a:r>
              <a:rPr lang="en-US" sz="3600" dirty="0" err="1"/>
              <a:t>urut</a:t>
            </a:r>
            <a:r>
              <a:rPr lang="en-US" sz="3600" dirty="0"/>
              <a:t> </a:t>
            </a:r>
          </a:p>
        </p:txBody>
      </p:sp>
      <p:sp>
        <p:nvSpPr>
          <p:cNvPr id="31747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57250"/>
          </a:xfrm>
        </p:spPr>
        <p:txBody>
          <a:bodyPr/>
          <a:lstStyle/>
          <a:p>
            <a:r>
              <a:rPr lang="en-US" sz="3600" dirty="0">
                <a:latin typeface="Arial" charset="0"/>
              </a:rPr>
              <a:t>Systematic random sampling </a:t>
            </a:r>
            <a:endParaRPr lang="en-US" sz="3600" dirty="0">
              <a:solidFill>
                <a:srgbClr val="00000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253971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57250"/>
          </a:xfrm>
        </p:spPr>
        <p:txBody>
          <a:bodyPr/>
          <a:lstStyle/>
          <a:p>
            <a:r>
              <a:rPr lang="en-US" sz="3600" dirty="0" err="1">
                <a:latin typeface="Arial" charset="0"/>
              </a:rPr>
              <a:t>Skema</a:t>
            </a:r>
            <a:r>
              <a:rPr lang="en-US" sz="3600" dirty="0">
                <a:latin typeface="Arial" charset="0"/>
              </a:rPr>
              <a:t> systematic random sampling</a:t>
            </a:r>
            <a:endParaRPr lang="en-US" sz="3600" dirty="0">
              <a:solidFill>
                <a:srgbClr val="000000"/>
              </a:solidFill>
              <a:latin typeface="Calibri" charset="0"/>
            </a:endParaRPr>
          </a:p>
        </p:txBody>
      </p:sp>
      <p:pic>
        <p:nvPicPr>
          <p:cNvPr id="5" name="Picture 3" descr="Screen Shot 2018-04-03 at 12.40.36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09800"/>
            <a:ext cx="79248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6642853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6" name="Content Placeholder 1"/>
          <p:cNvSpPr>
            <a:spLocks noGrp="1"/>
          </p:cNvSpPr>
          <p:nvPr>
            <p:ph idx="1"/>
          </p:nvPr>
        </p:nvSpPr>
        <p:spPr>
          <a:xfrm>
            <a:off x="152400" y="1828800"/>
            <a:ext cx="8991600" cy="429736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sz="2400" dirty="0" err="1" smtClean="0">
                <a:cs typeface="Times New Roman" charset="0"/>
              </a:rPr>
              <a:t>Digunakan</a:t>
            </a:r>
            <a:r>
              <a:rPr lang="en-US" sz="2400" dirty="0" smtClean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untuk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mengurangi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pengaruh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faktor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heterogen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dan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melakukan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pembagian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elemen-elemen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populasi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ke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dalam</a:t>
            </a:r>
            <a:r>
              <a:rPr lang="en-US" sz="2400" dirty="0">
                <a:cs typeface="Times New Roman" charset="0"/>
              </a:rPr>
              <a:t> strata. </a:t>
            </a:r>
            <a:r>
              <a:rPr lang="en-US" sz="2400" dirty="0" err="1">
                <a:cs typeface="Times New Roman" charset="0"/>
              </a:rPr>
              <a:t>Selanjutnya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dari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masing-masing</a:t>
            </a:r>
            <a:r>
              <a:rPr lang="en-US" sz="2400" dirty="0">
                <a:cs typeface="Times New Roman" charset="0"/>
              </a:rPr>
              <a:t> strata </a:t>
            </a:r>
            <a:r>
              <a:rPr lang="en-US" sz="2400" dirty="0" err="1">
                <a:cs typeface="Times New Roman" charset="0"/>
              </a:rPr>
              <a:t>dipilih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sampelnya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secara</a:t>
            </a:r>
            <a:r>
              <a:rPr lang="en-US" sz="2400" dirty="0">
                <a:cs typeface="Times New Roman" charset="0"/>
              </a:rPr>
              <a:t> random </a:t>
            </a:r>
            <a:r>
              <a:rPr lang="en-US" sz="2400" dirty="0" err="1">
                <a:cs typeface="Times New Roman" charset="0"/>
              </a:rPr>
              <a:t>sesuai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proporsinya</a:t>
            </a:r>
            <a:r>
              <a:rPr lang="en-US" sz="2400" dirty="0">
                <a:cs typeface="Times New Roman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400" dirty="0" smtClean="0">
                <a:cs typeface="Times New Roman" charset="0"/>
              </a:rPr>
              <a:t>Sampling </a:t>
            </a:r>
            <a:r>
              <a:rPr lang="en-US" sz="2400" dirty="0" err="1">
                <a:cs typeface="Times New Roman" charset="0"/>
              </a:rPr>
              <a:t>ini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banyak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digunakan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untuk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mempelajari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karakteristik</a:t>
            </a:r>
            <a:r>
              <a:rPr lang="en-US" sz="2400" dirty="0">
                <a:cs typeface="Times New Roman" charset="0"/>
              </a:rPr>
              <a:t> yang </a:t>
            </a:r>
            <a:r>
              <a:rPr lang="en-US" sz="2400" dirty="0" err="1">
                <a:cs typeface="Times New Roman" charset="0"/>
              </a:rPr>
              <a:t>berbeda</a:t>
            </a:r>
            <a:r>
              <a:rPr lang="en-US" sz="2400" dirty="0">
                <a:cs typeface="Times New Roman" charset="0"/>
              </a:rPr>
              <a:t>, </a:t>
            </a:r>
            <a:r>
              <a:rPr lang="en-US" sz="2400" dirty="0" err="1">
                <a:cs typeface="Times New Roman" charset="0"/>
              </a:rPr>
              <a:t>misalnya</a:t>
            </a:r>
            <a:r>
              <a:rPr lang="en-US" sz="2400" dirty="0">
                <a:cs typeface="Times New Roman" charset="0"/>
              </a:rPr>
              <a:t>, di </a:t>
            </a:r>
            <a:r>
              <a:rPr lang="en-US" sz="2400" dirty="0" err="1">
                <a:cs typeface="Times New Roman" charset="0"/>
              </a:rPr>
              <a:t>sekolah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ada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kls</a:t>
            </a:r>
            <a:r>
              <a:rPr lang="en-US" sz="2400" dirty="0">
                <a:cs typeface="Times New Roman" charset="0"/>
              </a:rPr>
              <a:t> I, </a:t>
            </a:r>
            <a:r>
              <a:rPr lang="en-US" sz="2400" dirty="0" err="1">
                <a:cs typeface="Times New Roman" charset="0"/>
              </a:rPr>
              <a:t>kls</a:t>
            </a:r>
            <a:r>
              <a:rPr lang="en-US" sz="2400" dirty="0">
                <a:cs typeface="Times New Roman" charset="0"/>
              </a:rPr>
              <a:t> II, </a:t>
            </a:r>
            <a:r>
              <a:rPr lang="en-US" sz="2400" dirty="0" err="1">
                <a:cs typeface="Times New Roman" charset="0"/>
              </a:rPr>
              <a:t>dan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kls</a:t>
            </a:r>
            <a:r>
              <a:rPr lang="en-US" sz="2400" dirty="0">
                <a:cs typeface="Times New Roman" charset="0"/>
              </a:rPr>
              <a:t> III. </a:t>
            </a:r>
            <a:r>
              <a:rPr lang="en-US" sz="2400" dirty="0" err="1">
                <a:cs typeface="Times New Roman" charset="0"/>
              </a:rPr>
              <a:t>Atau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responden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dapat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dibedakan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menurut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jenis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kelamin</a:t>
            </a:r>
            <a:r>
              <a:rPr lang="en-US" sz="2400" dirty="0">
                <a:cs typeface="Times New Roman" charset="0"/>
              </a:rPr>
              <a:t>; </a:t>
            </a:r>
            <a:r>
              <a:rPr lang="en-US" sz="2400" dirty="0" err="1">
                <a:cs typeface="Times New Roman" charset="0"/>
              </a:rPr>
              <a:t>laki-laki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dan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perempuan</a:t>
            </a:r>
            <a:r>
              <a:rPr lang="en-US" sz="2400" dirty="0">
                <a:cs typeface="Times New Roman" charset="0"/>
              </a:rPr>
              <a:t>, </a:t>
            </a:r>
            <a:r>
              <a:rPr lang="en-US" sz="2400" dirty="0" err="1">
                <a:cs typeface="Times New Roman" charset="0"/>
              </a:rPr>
              <a:t>dll</a:t>
            </a:r>
            <a:r>
              <a:rPr lang="en-US" sz="2400" dirty="0">
                <a:cs typeface="Times New Roman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2400" dirty="0" err="1" smtClean="0">
                <a:cs typeface="Times New Roman" charset="0"/>
              </a:rPr>
              <a:t>Keadaan</a:t>
            </a:r>
            <a:r>
              <a:rPr lang="en-US" sz="2400" dirty="0" smtClean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populasi</a:t>
            </a:r>
            <a:r>
              <a:rPr lang="en-US" sz="2400" dirty="0">
                <a:cs typeface="Times New Roman" charset="0"/>
              </a:rPr>
              <a:t> yang </a:t>
            </a:r>
            <a:r>
              <a:rPr lang="en-US" sz="2400" dirty="0" err="1">
                <a:cs typeface="Times New Roman" charset="0"/>
              </a:rPr>
              <a:t>heterogen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tidak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akan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terwakili</a:t>
            </a:r>
            <a:r>
              <a:rPr lang="en-US" sz="2400" dirty="0">
                <a:cs typeface="Times New Roman" charset="0"/>
              </a:rPr>
              <a:t>, </a:t>
            </a:r>
            <a:r>
              <a:rPr lang="en-US" sz="2400" dirty="0" err="1">
                <a:cs typeface="Times New Roman" charset="0"/>
              </a:rPr>
              <a:t>bila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menggunakan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teknik</a:t>
            </a:r>
            <a:r>
              <a:rPr lang="en-US" sz="2400" dirty="0">
                <a:cs typeface="Times New Roman" charset="0"/>
              </a:rPr>
              <a:t> random. </a:t>
            </a:r>
            <a:r>
              <a:rPr lang="en-US" sz="2400" dirty="0" err="1">
                <a:cs typeface="Times New Roman" charset="0"/>
              </a:rPr>
              <a:t>Karena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hasilnya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mungkin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satu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kelompok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terlalu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banyak</a:t>
            </a:r>
            <a:r>
              <a:rPr lang="en-US" sz="2400" dirty="0">
                <a:cs typeface="Times New Roman" charset="0"/>
              </a:rPr>
              <a:t> yang </a:t>
            </a:r>
            <a:r>
              <a:rPr lang="en-US" sz="2400" dirty="0" err="1">
                <a:cs typeface="Times New Roman" charset="0"/>
              </a:rPr>
              <a:t>terpilih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menjadi</a:t>
            </a:r>
            <a:r>
              <a:rPr lang="en-US" sz="2400" dirty="0">
                <a:cs typeface="Times New Roman" charset="0"/>
              </a:rPr>
              <a:t> </a:t>
            </a:r>
            <a:r>
              <a:rPr lang="en-US" sz="2400" dirty="0" err="1">
                <a:cs typeface="Times New Roman" charset="0"/>
              </a:rPr>
              <a:t>sampel</a:t>
            </a:r>
            <a:r>
              <a:rPr lang="en-US" sz="2400" dirty="0">
                <a:cs typeface="Times New Roman" charset="0"/>
              </a:rPr>
              <a:t>.</a:t>
            </a:r>
          </a:p>
        </p:txBody>
      </p:sp>
      <p:sp>
        <p:nvSpPr>
          <p:cNvPr id="31747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57250"/>
          </a:xfrm>
        </p:spPr>
        <p:txBody>
          <a:bodyPr/>
          <a:lstStyle/>
          <a:p>
            <a:r>
              <a:rPr lang="en-US" sz="3600" i="1" dirty="0">
                <a:latin typeface="Arial" charset="0"/>
                <a:cs typeface="Times New Roman" charset="0"/>
              </a:rPr>
              <a:t>Stratified Random Sampling</a:t>
            </a:r>
            <a:endParaRPr lang="en-US" sz="3600" dirty="0">
              <a:solidFill>
                <a:srgbClr val="00000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338205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Screen Shot 2018-04-03 at 1.55.43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33400"/>
            <a:ext cx="7696200" cy="582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724485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6" name="Content Placeholder 1"/>
          <p:cNvSpPr>
            <a:spLocks noGrp="1"/>
          </p:cNvSpPr>
          <p:nvPr>
            <p:ph idx="1"/>
          </p:nvPr>
        </p:nvSpPr>
        <p:spPr>
          <a:xfrm>
            <a:off x="533400" y="1828800"/>
            <a:ext cx="8153400" cy="4297363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dirty="0" err="1" smtClean="0">
                <a:cs typeface="Times New Roman" charset="0"/>
              </a:rPr>
              <a:t>Elemen</a:t>
            </a:r>
            <a:r>
              <a:rPr lang="en-US" dirty="0" err="1">
                <a:cs typeface="Times New Roman" charset="0"/>
              </a:rPr>
              <a:t>-elemen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dalam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populasi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dibagi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ke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dalam</a:t>
            </a:r>
            <a:r>
              <a:rPr lang="en-US" dirty="0">
                <a:cs typeface="Times New Roman" charset="0"/>
              </a:rPr>
              <a:t> cluster </a:t>
            </a:r>
            <a:r>
              <a:rPr lang="en-US" dirty="0" err="1">
                <a:cs typeface="Times New Roman" charset="0"/>
              </a:rPr>
              <a:t>atau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kelompok</a:t>
            </a:r>
            <a:r>
              <a:rPr lang="en-US" dirty="0">
                <a:cs typeface="Times New Roman" charset="0"/>
              </a:rPr>
              <a:t>, </a:t>
            </a:r>
            <a:r>
              <a:rPr lang="en-US" dirty="0" err="1">
                <a:cs typeface="Times New Roman" charset="0"/>
              </a:rPr>
              <a:t>jika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ada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beberapa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kelompok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dengan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heterogenitas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dalam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kelompoknya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dan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homogenitas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antar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kelompok</a:t>
            </a:r>
            <a:r>
              <a:rPr lang="en-US" dirty="0">
                <a:cs typeface="Times New Roman" charset="0"/>
              </a:rPr>
              <a:t>. </a:t>
            </a:r>
            <a:r>
              <a:rPr lang="en-US" dirty="0" err="1">
                <a:cs typeface="Times New Roman" charset="0"/>
              </a:rPr>
              <a:t>Teknik</a:t>
            </a:r>
            <a:r>
              <a:rPr lang="en-US" dirty="0">
                <a:cs typeface="Times New Roman" charset="0"/>
              </a:rPr>
              <a:t> cluster </a:t>
            </a:r>
            <a:r>
              <a:rPr lang="en-US" dirty="0" err="1">
                <a:cs typeface="Times New Roman" charset="0"/>
              </a:rPr>
              <a:t>sering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digunakan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oleh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para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peneliti</a:t>
            </a:r>
            <a:r>
              <a:rPr lang="en-US" dirty="0">
                <a:cs typeface="Times New Roman" charset="0"/>
              </a:rPr>
              <a:t> di </a:t>
            </a:r>
            <a:r>
              <a:rPr lang="en-US" dirty="0" err="1">
                <a:cs typeface="Times New Roman" charset="0"/>
              </a:rPr>
              <a:t>lapangan</a:t>
            </a:r>
            <a:r>
              <a:rPr lang="en-US" dirty="0">
                <a:cs typeface="Times New Roman" charset="0"/>
              </a:rPr>
              <a:t> yang </a:t>
            </a:r>
            <a:r>
              <a:rPr lang="en-US" dirty="0" err="1">
                <a:cs typeface="Times New Roman" charset="0"/>
              </a:rPr>
              <a:t>mungkin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wilayahnya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luas</a:t>
            </a:r>
            <a:r>
              <a:rPr lang="en-US" dirty="0">
                <a:cs typeface="Times New Roman" charset="0"/>
              </a:rPr>
              <a:t>.</a:t>
            </a:r>
          </a:p>
          <a:p>
            <a:pPr algn="just" eaLnBrk="1" hangingPunct="1">
              <a:defRPr/>
            </a:pPr>
            <a:r>
              <a:rPr lang="en-US" dirty="0" smtClean="0">
                <a:cs typeface="Times New Roman" charset="0"/>
              </a:rPr>
              <a:t>Sampling </a:t>
            </a:r>
            <a:r>
              <a:rPr lang="en-US" dirty="0" err="1">
                <a:cs typeface="Times New Roman" charset="0"/>
              </a:rPr>
              <a:t>ini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mudah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dan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 smtClean="0">
                <a:cs typeface="Times New Roman" charset="0"/>
              </a:rPr>
              <a:t>murah</a:t>
            </a:r>
            <a:r>
              <a:rPr lang="en-US" dirty="0" smtClean="0">
                <a:cs typeface="Times New Roman" charset="0"/>
              </a:rPr>
              <a:t> </a:t>
            </a:r>
            <a:r>
              <a:rPr lang="en-US" dirty="0" err="1" smtClean="0">
                <a:cs typeface="Times New Roman" charset="0"/>
              </a:rPr>
              <a:t>tapi</a:t>
            </a:r>
            <a:r>
              <a:rPr lang="en-US" dirty="0" smtClean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tidak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efisien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dalam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hal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ketepatan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serta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tidak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umum</a:t>
            </a:r>
            <a:endParaRPr lang="en-US" dirty="0">
              <a:cs typeface="Times New Roman" charset="0"/>
            </a:endParaRPr>
          </a:p>
          <a:p>
            <a:pPr algn="just" eaLnBrk="1" hangingPunct="1">
              <a:defRPr/>
            </a:pPr>
            <a:endParaRPr lang="en-US" dirty="0">
              <a:cs typeface="Times New Roman" charset="0"/>
            </a:endParaRPr>
          </a:p>
        </p:txBody>
      </p:sp>
      <p:sp>
        <p:nvSpPr>
          <p:cNvPr id="31747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57250"/>
          </a:xfrm>
        </p:spPr>
        <p:txBody>
          <a:bodyPr/>
          <a:lstStyle/>
          <a:p>
            <a:r>
              <a:rPr lang="en-US" sz="3600" i="1" dirty="0">
                <a:latin typeface="Arial" charset="0"/>
                <a:cs typeface="Times New Roman" charset="0"/>
              </a:rPr>
              <a:t>Cluster Sampling</a:t>
            </a:r>
            <a:endParaRPr lang="en-US" sz="3600" dirty="0">
              <a:solidFill>
                <a:srgbClr val="00000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832682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  <a:cs typeface="Arial" charset="0"/>
              </a:rPr>
              <a:t>KEMAMPUAN AKHIR YANG DIHARAPKAN</a:t>
            </a:r>
          </a:p>
        </p:txBody>
      </p:sp>
      <p:sp>
        <p:nvSpPr>
          <p:cNvPr id="15363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sz="2800" dirty="0" err="1">
                <a:latin typeface="Calibri" charset="0"/>
              </a:rPr>
              <a:t>Mahasiswa</a:t>
            </a:r>
            <a:r>
              <a:rPr lang="en-US" sz="2800" dirty="0">
                <a:latin typeface="Calibri" charset="0"/>
              </a:rPr>
              <a:t> </a:t>
            </a:r>
            <a:r>
              <a:rPr lang="en-US" sz="2800" dirty="0" err="1">
                <a:latin typeface="Calibri" charset="0"/>
              </a:rPr>
              <a:t>mampu</a:t>
            </a:r>
            <a:r>
              <a:rPr lang="en-US" sz="2800" dirty="0">
                <a:latin typeface="Calibri" charset="0"/>
              </a:rPr>
              <a:t> </a:t>
            </a:r>
            <a:r>
              <a:rPr lang="en-US" sz="2800" dirty="0" err="1" smtClean="0">
                <a:latin typeface="Calibri" charset="0"/>
              </a:rPr>
              <a:t>memahami</a:t>
            </a:r>
            <a:r>
              <a:rPr lang="en-US" sz="2800" dirty="0" smtClean="0">
                <a:latin typeface="Calibri" charset="0"/>
              </a:rPr>
              <a:t> </a:t>
            </a:r>
            <a:endParaRPr lang="en-US" sz="2800" dirty="0">
              <a:latin typeface="Calibri" charset="0"/>
            </a:endParaRPr>
          </a:p>
          <a:p>
            <a:pPr marL="514350" indent="-514350">
              <a:buFont typeface="Arial" charset="0"/>
              <a:buAutoNum type="arabicPeriod"/>
            </a:pPr>
            <a:r>
              <a:rPr lang="it-IT" sz="2800" dirty="0" err="1" smtClean="0">
                <a:latin typeface="Calibri" charset="0"/>
              </a:rPr>
              <a:t>Definisi</a:t>
            </a:r>
            <a:r>
              <a:rPr lang="it-IT" sz="2800" dirty="0" smtClean="0">
                <a:latin typeface="Calibri" charset="0"/>
              </a:rPr>
              <a:t> </a:t>
            </a:r>
            <a:r>
              <a:rPr lang="it-IT" sz="2800" dirty="0" err="1" smtClean="0">
                <a:latin typeface="Calibri" charset="0"/>
              </a:rPr>
              <a:t>populasi</a:t>
            </a:r>
            <a:r>
              <a:rPr lang="it-IT" sz="2800" dirty="0" smtClean="0">
                <a:latin typeface="Calibri" charset="0"/>
              </a:rPr>
              <a:t>, </a:t>
            </a:r>
            <a:r>
              <a:rPr lang="it-IT" sz="2800" dirty="0" err="1" smtClean="0">
                <a:latin typeface="Calibri" charset="0"/>
              </a:rPr>
              <a:t>sampel</a:t>
            </a:r>
            <a:r>
              <a:rPr lang="it-IT" sz="2800" dirty="0" smtClean="0">
                <a:latin typeface="Calibri" charset="0"/>
              </a:rPr>
              <a:t>, &amp; </a:t>
            </a:r>
            <a:r>
              <a:rPr lang="it-IT" sz="2800" dirty="0" err="1" smtClean="0">
                <a:latin typeface="Calibri" charset="0"/>
              </a:rPr>
              <a:t>sampling</a:t>
            </a:r>
            <a:endParaRPr lang="it-IT" sz="2800" dirty="0" smtClean="0">
              <a:latin typeface="Calibri" charset="0"/>
            </a:endParaRPr>
          </a:p>
          <a:p>
            <a:pPr marL="514350" indent="-514350">
              <a:buFont typeface="Arial" charset="0"/>
              <a:buAutoNum type="arabicPeriod"/>
            </a:pPr>
            <a:r>
              <a:rPr lang="it-IT" sz="2800" dirty="0" err="1" smtClean="0">
                <a:latin typeface="Calibri" charset="0"/>
              </a:rPr>
              <a:t>Desain</a:t>
            </a:r>
            <a:r>
              <a:rPr lang="it-IT" sz="2800" dirty="0" smtClean="0">
                <a:latin typeface="Calibri" charset="0"/>
              </a:rPr>
              <a:t> </a:t>
            </a:r>
            <a:r>
              <a:rPr lang="it-IT" sz="2800" dirty="0" err="1" smtClean="0">
                <a:latin typeface="Calibri" charset="0"/>
              </a:rPr>
              <a:t>probability</a:t>
            </a:r>
            <a:r>
              <a:rPr lang="it-IT" sz="2800" dirty="0" smtClean="0">
                <a:latin typeface="Calibri" charset="0"/>
              </a:rPr>
              <a:t> </a:t>
            </a:r>
            <a:r>
              <a:rPr lang="it-IT" sz="2800" dirty="0" err="1" smtClean="0">
                <a:latin typeface="Calibri" charset="0"/>
              </a:rPr>
              <a:t>sampling</a:t>
            </a:r>
            <a:endParaRPr lang="it-IT" sz="2800" dirty="0" smtClean="0">
              <a:latin typeface="Calibri" charset="0"/>
            </a:endParaRPr>
          </a:p>
          <a:p>
            <a:pPr marL="514350" indent="-514350">
              <a:buFont typeface="Arial" charset="0"/>
              <a:buAutoNum type="arabicPeriod"/>
            </a:pPr>
            <a:r>
              <a:rPr lang="it-IT" sz="2800" dirty="0" err="1" smtClean="0">
                <a:latin typeface="Calibri" charset="0"/>
              </a:rPr>
              <a:t>Desain</a:t>
            </a:r>
            <a:r>
              <a:rPr lang="it-IT" sz="2800" dirty="0" smtClean="0">
                <a:latin typeface="Calibri" charset="0"/>
              </a:rPr>
              <a:t> Non-</a:t>
            </a:r>
            <a:r>
              <a:rPr lang="it-IT" sz="2800" dirty="0" err="1" smtClean="0">
                <a:latin typeface="Calibri" charset="0"/>
              </a:rPr>
              <a:t>probability</a:t>
            </a:r>
            <a:r>
              <a:rPr lang="it-IT" sz="2800" dirty="0" smtClean="0">
                <a:latin typeface="Calibri" charset="0"/>
              </a:rPr>
              <a:t> </a:t>
            </a:r>
            <a:r>
              <a:rPr lang="it-IT" sz="2800" dirty="0" err="1">
                <a:latin typeface="Calibri" charset="0"/>
              </a:rPr>
              <a:t>sampling</a:t>
            </a:r>
            <a:r>
              <a:rPr lang="it-IT" sz="2800" dirty="0">
                <a:latin typeface="Calibri" charset="0"/>
              </a:rPr>
              <a:t/>
            </a:r>
            <a:br>
              <a:rPr lang="it-IT" sz="2800" dirty="0">
                <a:latin typeface="Calibri" charset="0"/>
              </a:rPr>
            </a:br>
            <a:endParaRPr lang="it-IT" sz="2800" dirty="0">
              <a:latin typeface="Calibri" charset="0"/>
            </a:endParaRPr>
          </a:p>
          <a:p>
            <a:pPr marL="0" indent="0">
              <a:buNone/>
            </a:pPr>
            <a:r>
              <a:rPr lang="it-IT" sz="2800" dirty="0">
                <a:latin typeface="Calibri" charset="0"/>
              </a:rPr>
              <a:t/>
            </a:r>
            <a:br>
              <a:rPr lang="it-IT" sz="2800" dirty="0">
                <a:latin typeface="Calibri" charset="0"/>
              </a:rPr>
            </a:br>
            <a:endParaRPr lang="it-IT" sz="2800" dirty="0">
              <a:latin typeface="Calibri" charset="0"/>
            </a:endParaRPr>
          </a:p>
          <a:p>
            <a:pPr marL="0" indent="0">
              <a:buFont typeface="Arial" charset="0"/>
              <a:buNone/>
            </a:pPr>
            <a:r>
              <a:rPr lang="en-US" sz="2800" dirty="0">
                <a:latin typeface="Calibri" charset="0"/>
              </a:rPr>
              <a:t> </a:t>
            </a:r>
            <a:endParaRPr lang="id-ID" sz="28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6" name="Content Placeholder 1"/>
          <p:cNvSpPr>
            <a:spLocks noGrp="1"/>
          </p:cNvSpPr>
          <p:nvPr>
            <p:ph idx="1"/>
          </p:nvPr>
        </p:nvSpPr>
        <p:spPr>
          <a:xfrm>
            <a:off x="533400" y="1828800"/>
            <a:ext cx="8153400" cy="4297363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dirty="0" smtClean="0">
                <a:cs typeface="Times New Roman" charset="0"/>
              </a:rPr>
              <a:t>Cara </a:t>
            </a:r>
            <a:r>
              <a:rPr lang="en-US" dirty="0" err="1">
                <a:cs typeface="Times New Roman" charset="0"/>
              </a:rPr>
              <a:t>pengambilan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sampel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pada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prinsipnya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menggunakan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pertimbangan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tertentu</a:t>
            </a:r>
            <a:r>
              <a:rPr lang="en-US" dirty="0">
                <a:cs typeface="Times New Roman" charset="0"/>
              </a:rPr>
              <a:t> yang </a:t>
            </a:r>
            <a:r>
              <a:rPr lang="en-US" dirty="0" err="1">
                <a:cs typeface="Times New Roman" charset="0"/>
              </a:rPr>
              <a:t>digunakan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oleh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peneliti</a:t>
            </a:r>
            <a:r>
              <a:rPr lang="en-US" dirty="0">
                <a:cs typeface="Times New Roman" charset="0"/>
              </a:rPr>
              <a:t>. </a:t>
            </a:r>
            <a:r>
              <a:rPr lang="en-US" dirty="0" err="1">
                <a:cs typeface="Times New Roman" charset="0"/>
              </a:rPr>
              <a:t>Misalnya</a:t>
            </a:r>
            <a:r>
              <a:rPr lang="en-US" dirty="0">
                <a:cs typeface="Times New Roman" charset="0"/>
              </a:rPr>
              <a:t>, </a:t>
            </a:r>
            <a:r>
              <a:rPr lang="en-US" dirty="0" err="1">
                <a:cs typeface="Times New Roman" charset="0"/>
              </a:rPr>
              <a:t>jumlah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responden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terlalu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kecil</a:t>
            </a:r>
            <a:r>
              <a:rPr lang="en-US" dirty="0">
                <a:cs typeface="Times New Roman" charset="0"/>
              </a:rPr>
              <a:t>, </a:t>
            </a:r>
            <a:r>
              <a:rPr lang="en-US" dirty="0" err="1">
                <a:cs typeface="Times New Roman" charset="0"/>
              </a:rPr>
              <a:t>jumlah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populasi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tidak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diketahui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secara</a:t>
            </a:r>
            <a:r>
              <a:rPr lang="en-US" dirty="0">
                <a:cs typeface="Times New Roman" charset="0"/>
              </a:rPr>
              <a:t> </a:t>
            </a:r>
            <a:r>
              <a:rPr lang="en-US" dirty="0" err="1">
                <a:cs typeface="Times New Roman" charset="0"/>
              </a:rPr>
              <a:t>pasti</a:t>
            </a:r>
            <a:endParaRPr lang="en-US" dirty="0">
              <a:cs typeface="Times New Roman" charset="0"/>
            </a:endParaRPr>
          </a:p>
        </p:txBody>
      </p:sp>
      <p:sp>
        <p:nvSpPr>
          <p:cNvPr id="31747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57250"/>
          </a:xfrm>
        </p:spPr>
        <p:txBody>
          <a:bodyPr/>
          <a:lstStyle/>
          <a:p>
            <a:r>
              <a:rPr lang="en-US" sz="3600" b="1" i="1" dirty="0">
                <a:latin typeface="Arial" charset="0"/>
                <a:cs typeface="Times New Roman" charset="0"/>
              </a:rPr>
              <a:t>Non Probability Sampling</a:t>
            </a:r>
            <a:endParaRPr lang="en-US" sz="3600" dirty="0">
              <a:solidFill>
                <a:srgbClr val="00000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598802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6" name="Content Placeholder 1"/>
          <p:cNvSpPr>
            <a:spLocks noGrp="1"/>
          </p:cNvSpPr>
          <p:nvPr>
            <p:ph idx="1"/>
          </p:nvPr>
        </p:nvSpPr>
        <p:spPr>
          <a:xfrm>
            <a:off x="533400" y="2286000"/>
            <a:ext cx="8153400" cy="384016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600" dirty="0">
                <a:latin typeface="Comic Sans MS" charset="0"/>
              </a:rPr>
              <a:t>Accidental (</a:t>
            </a:r>
            <a:r>
              <a:rPr lang="en-US" sz="3600" dirty="0" err="1">
                <a:latin typeface="Comic Sans MS" charset="0"/>
              </a:rPr>
              <a:t>Kebetulan</a:t>
            </a:r>
            <a:r>
              <a:rPr lang="en-US" sz="3600" dirty="0">
                <a:latin typeface="Comic Sans MS" charset="0"/>
              </a:rPr>
              <a:t>)</a:t>
            </a:r>
          </a:p>
          <a:p>
            <a:pPr algn="ctr" eaLnBrk="1" hangingPunct="1">
              <a:defRPr/>
            </a:pPr>
            <a:r>
              <a:rPr lang="en-US" sz="3600" dirty="0">
                <a:latin typeface="Comic Sans MS" charset="0"/>
              </a:rPr>
              <a:t>Purposive sampling (</a:t>
            </a:r>
            <a:r>
              <a:rPr lang="en-US" sz="3600" dirty="0" err="1">
                <a:latin typeface="Comic Sans MS" charset="0"/>
              </a:rPr>
              <a:t>Bertujuan</a:t>
            </a:r>
            <a:r>
              <a:rPr lang="en-US" sz="3600" dirty="0">
                <a:latin typeface="Comic Sans MS" charset="0"/>
              </a:rPr>
              <a:t>)</a:t>
            </a:r>
          </a:p>
          <a:p>
            <a:pPr algn="ctr" eaLnBrk="1" hangingPunct="1">
              <a:defRPr/>
            </a:pPr>
            <a:r>
              <a:rPr lang="en-US" sz="3600" dirty="0">
                <a:latin typeface="Comic Sans MS" charset="0"/>
              </a:rPr>
              <a:t>Quota sampling (</a:t>
            </a:r>
            <a:r>
              <a:rPr lang="en-US" sz="3600" dirty="0" err="1">
                <a:latin typeface="Comic Sans MS" charset="0"/>
              </a:rPr>
              <a:t>Jatah</a:t>
            </a:r>
            <a:r>
              <a:rPr lang="en-US" sz="3600" dirty="0">
                <a:latin typeface="Comic Sans MS" charset="0"/>
              </a:rPr>
              <a:t>)</a:t>
            </a:r>
          </a:p>
          <a:p>
            <a:pPr algn="ctr" eaLnBrk="1" hangingPunct="1">
              <a:defRPr/>
            </a:pPr>
            <a:r>
              <a:rPr lang="en-US" dirty="0" err="1">
                <a:latin typeface="Comic Sans MS" charset="0"/>
                <a:cs typeface="Times New Roman" charset="0"/>
              </a:rPr>
              <a:t>Getok</a:t>
            </a:r>
            <a:r>
              <a:rPr lang="en-US" dirty="0">
                <a:latin typeface="Comic Sans MS" charset="0"/>
                <a:cs typeface="Times New Roman" charset="0"/>
              </a:rPr>
              <a:t> </a:t>
            </a:r>
            <a:r>
              <a:rPr lang="en-US" dirty="0" err="1">
                <a:latin typeface="Comic Sans MS" charset="0"/>
                <a:cs typeface="Times New Roman" charset="0"/>
              </a:rPr>
              <a:t>Tular</a:t>
            </a:r>
            <a:r>
              <a:rPr lang="en-US" dirty="0">
                <a:latin typeface="Comic Sans MS" charset="0"/>
                <a:cs typeface="Times New Roman" charset="0"/>
              </a:rPr>
              <a:t>/Snowball Sampling</a:t>
            </a:r>
            <a:r>
              <a:rPr lang="en-US" sz="3600" dirty="0">
                <a:latin typeface="Comic Sans MS" charset="0"/>
              </a:rPr>
              <a:t> </a:t>
            </a:r>
          </a:p>
        </p:txBody>
      </p:sp>
      <p:sp>
        <p:nvSpPr>
          <p:cNvPr id="31747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57250"/>
          </a:xfrm>
        </p:spPr>
        <p:txBody>
          <a:bodyPr/>
          <a:lstStyle/>
          <a:p>
            <a:r>
              <a:rPr lang="en-US" sz="3600" dirty="0">
                <a:latin typeface="Arial" charset="0"/>
              </a:rPr>
              <a:t>4 </a:t>
            </a:r>
            <a:r>
              <a:rPr lang="en-US" sz="3600" dirty="0" err="1">
                <a:latin typeface="Arial" charset="0"/>
              </a:rPr>
              <a:t>Macam</a:t>
            </a:r>
            <a:r>
              <a:rPr lang="en-US" sz="3600" dirty="0">
                <a:latin typeface="Arial" charset="0"/>
              </a:rPr>
              <a:t> </a:t>
            </a:r>
            <a:r>
              <a:rPr lang="en-US" sz="3600" dirty="0" err="1">
                <a:latin typeface="Arial" charset="0"/>
              </a:rPr>
              <a:t>Teknik</a:t>
            </a:r>
            <a:r>
              <a:rPr lang="en-US" sz="3600" dirty="0">
                <a:latin typeface="Arial" charset="0"/>
              </a:rPr>
              <a:t> </a:t>
            </a:r>
            <a:r>
              <a:rPr lang="en-US" sz="3600" b="1" i="1" dirty="0">
                <a:latin typeface="Arial" charset="0"/>
                <a:cs typeface="Times New Roman" charset="0"/>
              </a:rPr>
              <a:t>Non Probability Sampling</a:t>
            </a:r>
            <a:endParaRPr lang="en-US" sz="3600" dirty="0">
              <a:solidFill>
                <a:srgbClr val="00000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897786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itle 5"/>
          <p:cNvSpPr>
            <a:spLocks noGrp="1"/>
          </p:cNvSpPr>
          <p:nvPr>
            <p:ph type="title"/>
          </p:nvPr>
        </p:nvSpPr>
        <p:spPr>
          <a:xfrm>
            <a:off x="304800" y="685800"/>
            <a:ext cx="84582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dirty="0">
                <a:latin typeface="Comic Sans MS" charset="0"/>
              </a:rPr>
              <a:t>ISTILAH PENTING DALAM PENELITIAN</a:t>
            </a:r>
            <a:endParaRPr lang="en-US" sz="3200" dirty="0">
              <a:latin typeface="Arial" charset="0"/>
              <a:cs typeface="Arial" charset="0"/>
            </a:endParaRPr>
          </a:p>
        </p:txBody>
      </p:sp>
      <p:sp>
        <p:nvSpPr>
          <p:cNvPr id="15363" name="Content Placeholder 5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1" algn="ctr" eaLnBrk="1" hangingPunct="1">
              <a:lnSpc>
                <a:spcPct val="90000"/>
              </a:lnSpc>
              <a:defRPr/>
            </a:pPr>
            <a:r>
              <a:rPr lang="en-US" sz="3500" dirty="0">
                <a:latin typeface="Comic Sans MS" charset="0"/>
              </a:rPr>
              <a:t>POPULASI</a:t>
            </a:r>
          </a:p>
          <a:p>
            <a:pPr lvl="1" algn="ctr" eaLnBrk="1" hangingPunct="1">
              <a:lnSpc>
                <a:spcPct val="90000"/>
              </a:lnSpc>
              <a:defRPr/>
            </a:pPr>
            <a:r>
              <a:rPr lang="en-US" sz="3500" dirty="0">
                <a:latin typeface="Comic Sans MS" charset="0"/>
              </a:rPr>
              <a:t>SAMPEL</a:t>
            </a:r>
          </a:p>
          <a:p>
            <a:pPr lvl="1" algn="ctr" eaLnBrk="1" hangingPunct="1">
              <a:lnSpc>
                <a:spcPct val="90000"/>
              </a:lnSpc>
              <a:defRPr/>
            </a:pPr>
            <a:r>
              <a:rPr lang="en-US" sz="3500" dirty="0">
                <a:latin typeface="Comic Sans MS" charset="0"/>
              </a:rPr>
              <a:t>Sampling</a:t>
            </a:r>
          </a:p>
          <a:p>
            <a:pPr marL="0" indent="0">
              <a:buFont typeface="Arial" charset="0"/>
              <a:buNone/>
            </a:pPr>
            <a:r>
              <a:rPr lang="it-IT" sz="2800" dirty="0" smtClean="0">
                <a:latin typeface="Calibri" charset="0"/>
              </a:rPr>
              <a:t>. </a:t>
            </a:r>
            <a:endParaRPr lang="it-IT" sz="2800" dirty="0">
              <a:latin typeface="Calibri" charset="0"/>
            </a:endParaRPr>
          </a:p>
          <a:p>
            <a:pPr marL="0" indent="0">
              <a:buFont typeface="Arial" charset="0"/>
              <a:buNone/>
            </a:pPr>
            <a:r>
              <a:rPr lang="en-US" sz="2800" dirty="0">
                <a:latin typeface="Calibri" charset="0"/>
              </a:rPr>
              <a:t> </a:t>
            </a:r>
            <a:endParaRPr lang="id-ID" sz="28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09791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dirty="0" err="1">
                <a:latin typeface="Arial" charset="0"/>
              </a:rPr>
              <a:t>Populasi</a:t>
            </a:r>
            <a:r>
              <a:rPr lang="en-US" sz="3200" dirty="0">
                <a:latin typeface="Arial" charset="0"/>
              </a:rPr>
              <a:t> </a:t>
            </a:r>
            <a:endParaRPr lang="en-US" sz="3200" dirty="0">
              <a:latin typeface="Arial" charset="0"/>
              <a:cs typeface="Arial" charset="0"/>
            </a:endParaRPr>
          </a:p>
        </p:txBody>
      </p:sp>
      <p:sp>
        <p:nvSpPr>
          <p:cNvPr id="19459" name="Content Placeholder 5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068763"/>
          </a:xfrm>
        </p:spPr>
        <p:txBody>
          <a:bodyPr/>
          <a:lstStyle/>
          <a:p>
            <a:pPr eaLnBrk="1" hangingPunct="1">
              <a:lnSpc>
                <a:spcPct val="130000"/>
              </a:lnSpc>
              <a:defRPr/>
            </a:pPr>
            <a:r>
              <a:rPr lang="en-US" sz="2800" dirty="0" err="1"/>
              <a:t>Populasi</a:t>
            </a:r>
            <a:r>
              <a:rPr lang="en-US" sz="2800" dirty="0"/>
              <a:t>: </a:t>
            </a:r>
            <a:r>
              <a:rPr lang="en-US" sz="2800" dirty="0" err="1"/>
              <a:t>Keseluruhan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objek</a:t>
            </a:r>
            <a:r>
              <a:rPr lang="en-US" sz="2800" dirty="0"/>
              <a:t> yang </a:t>
            </a:r>
            <a:r>
              <a:rPr lang="en-US" sz="2800" dirty="0" err="1"/>
              <a:t>akan</a:t>
            </a:r>
            <a:r>
              <a:rPr lang="en-US" sz="2800" dirty="0"/>
              <a:t> di </a:t>
            </a:r>
            <a:r>
              <a:rPr lang="en-US" sz="2800" dirty="0" err="1"/>
              <a:t>teliti</a:t>
            </a:r>
            <a:r>
              <a:rPr lang="en-US" sz="2800" dirty="0"/>
              <a:t> </a:t>
            </a:r>
            <a:r>
              <a:rPr lang="en-US" sz="2800" dirty="0" err="1"/>
              <a:t>sesuai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kriteria</a:t>
            </a:r>
            <a:r>
              <a:rPr lang="en-US" sz="2800" dirty="0"/>
              <a:t> 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en-US" sz="2800" dirty="0" err="1"/>
              <a:t>Populasi</a:t>
            </a:r>
            <a:r>
              <a:rPr lang="en-US" sz="2800" dirty="0"/>
              <a:t> </a:t>
            </a:r>
            <a:r>
              <a:rPr lang="en-US" sz="2800" dirty="0" err="1"/>
              <a:t>biasa</a:t>
            </a:r>
            <a:r>
              <a:rPr lang="en-US" sz="2800" dirty="0"/>
              <a:t> </a:t>
            </a:r>
            <a:r>
              <a:rPr lang="en-US" sz="2800" dirty="0" err="1"/>
              <a:t>disebut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parameter 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en-US" sz="2800" dirty="0" err="1"/>
              <a:t>Populasi</a:t>
            </a:r>
            <a:r>
              <a:rPr lang="en-US" sz="2800" dirty="0"/>
              <a:t> </a:t>
            </a:r>
            <a:r>
              <a:rPr lang="en-US" sz="2800" dirty="0" err="1"/>
              <a:t>bisa</a:t>
            </a:r>
            <a:r>
              <a:rPr lang="en-US" sz="2800" dirty="0"/>
              <a:t> </a:t>
            </a:r>
            <a:r>
              <a:rPr lang="en-US" sz="2800" dirty="0" err="1"/>
              <a:t>berupa</a:t>
            </a:r>
            <a:r>
              <a:rPr lang="en-US" sz="2800" dirty="0"/>
              <a:t> </a:t>
            </a:r>
            <a:r>
              <a:rPr lang="en-US" sz="2800" dirty="0" err="1"/>
              <a:t>individu</a:t>
            </a:r>
            <a:r>
              <a:rPr lang="en-US" sz="2800" dirty="0"/>
              <a:t>, </a:t>
            </a:r>
            <a:r>
              <a:rPr lang="en-US" sz="2800" dirty="0" err="1"/>
              <a:t>kelompok</a:t>
            </a:r>
            <a:r>
              <a:rPr lang="en-US" sz="2800" dirty="0"/>
              <a:t>, </a:t>
            </a:r>
            <a:r>
              <a:rPr lang="en-US" sz="2800" dirty="0" err="1"/>
              <a:t>organisasi</a:t>
            </a:r>
            <a:r>
              <a:rPr lang="en-US" sz="2800" dirty="0"/>
              <a:t>, </a:t>
            </a:r>
            <a:r>
              <a:rPr lang="en-US" sz="2800" dirty="0" err="1"/>
              <a:t>komunitas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endParaRPr lang="en-US" sz="2800" dirty="0"/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6" name="Content Placeholder 1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>
                <a:latin typeface="Tahoma"/>
                <a:cs typeface="Tahoma"/>
              </a:rPr>
              <a:t>Bagian</a:t>
            </a:r>
            <a:r>
              <a:rPr lang="en-US" dirty="0">
                <a:latin typeface="Tahoma"/>
                <a:cs typeface="Tahoma"/>
              </a:rPr>
              <a:t> </a:t>
            </a:r>
            <a:r>
              <a:rPr lang="en-US" dirty="0" err="1">
                <a:latin typeface="Tahoma"/>
                <a:cs typeface="Tahoma"/>
              </a:rPr>
              <a:t>dari</a:t>
            </a:r>
            <a:r>
              <a:rPr lang="en-US" dirty="0">
                <a:latin typeface="Tahoma"/>
                <a:cs typeface="Tahoma"/>
              </a:rPr>
              <a:t> </a:t>
            </a:r>
            <a:r>
              <a:rPr lang="en-US" dirty="0" err="1">
                <a:latin typeface="Tahoma"/>
                <a:cs typeface="Tahoma"/>
              </a:rPr>
              <a:t>populasi</a:t>
            </a:r>
            <a:r>
              <a:rPr lang="en-US" dirty="0">
                <a:latin typeface="Tahoma"/>
                <a:cs typeface="Tahoma"/>
              </a:rPr>
              <a:t> yang </a:t>
            </a:r>
            <a:r>
              <a:rPr lang="en-US" dirty="0" err="1">
                <a:latin typeface="Tahoma"/>
                <a:cs typeface="Tahoma"/>
              </a:rPr>
              <a:t>dianggap</a:t>
            </a:r>
            <a:r>
              <a:rPr lang="en-US" dirty="0">
                <a:latin typeface="Tahoma"/>
                <a:cs typeface="Tahoma"/>
              </a:rPr>
              <a:t> </a:t>
            </a:r>
            <a:r>
              <a:rPr lang="en-US" dirty="0" err="1">
                <a:latin typeface="Tahoma"/>
                <a:cs typeface="Tahoma"/>
              </a:rPr>
              <a:t>dapat</a:t>
            </a:r>
            <a:r>
              <a:rPr lang="en-US" dirty="0">
                <a:latin typeface="Tahoma"/>
                <a:cs typeface="Tahoma"/>
              </a:rPr>
              <a:t> </a:t>
            </a:r>
            <a:r>
              <a:rPr lang="en-US" dirty="0" err="1">
                <a:latin typeface="Tahoma"/>
                <a:cs typeface="Tahoma"/>
              </a:rPr>
              <a:t>mewakili</a:t>
            </a:r>
            <a:r>
              <a:rPr lang="en-US" dirty="0">
                <a:latin typeface="Tahoma"/>
                <a:cs typeface="Tahoma"/>
              </a:rPr>
              <a:t> </a:t>
            </a:r>
            <a:r>
              <a:rPr lang="en-US" dirty="0" err="1">
                <a:latin typeface="Tahoma"/>
                <a:cs typeface="Tahoma"/>
              </a:rPr>
              <a:t>secara</a:t>
            </a:r>
            <a:r>
              <a:rPr lang="en-US" dirty="0">
                <a:latin typeface="Tahoma"/>
                <a:cs typeface="Tahoma"/>
              </a:rPr>
              <a:t> </a:t>
            </a:r>
            <a:r>
              <a:rPr lang="en-US" dirty="0" err="1">
                <a:latin typeface="Tahoma"/>
                <a:cs typeface="Tahoma"/>
              </a:rPr>
              <a:t>keseluruhan</a:t>
            </a:r>
            <a:r>
              <a:rPr lang="en-US" dirty="0">
                <a:latin typeface="Tahoma"/>
                <a:cs typeface="Tahoma"/>
              </a:rPr>
              <a:t> </a:t>
            </a:r>
            <a:r>
              <a:rPr lang="en-US" dirty="0" err="1">
                <a:latin typeface="Tahoma"/>
                <a:cs typeface="Tahoma"/>
              </a:rPr>
              <a:t>dari</a:t>
            </a:r>
            <a:r>
              <a:rPr lang="en-US" dirty="0">
                <a:latin typeface="Tahoma"/>
                <a:cs typeface="Tahoma"/>
              </a:rPr>
              <a:t> </a:t>
            </a:r>
            <a:r>
              <a:rPr lang="en-US" dirty="0" err="1">
                <a:latin typeface="Tahoma"/>
                <a:cs typeface="Tahoma"/>
              </a:rPr>
              <a:t>sifat</a:t>
            </a:r>
            <a:r>
              <a:rPr lang="en-US" dirty="0">
                <a:latin typeface="Tahoma"/>
                <a:cs typeface="Tahoma"/>
              </a:rPr>
              <a:t> </a:t>
            </a:r>
            <a:r>
              <a:rPr lang="en-US" dirty="0" err="1">
                <a:latin typeface="Tahoma"/>
                <a:cs typeface="Tahoma"/>
              </a:rPr>
              <a:t>karakter</a:t>
            </a:r>
            <a:r>
              <a:rPr lang="en-US" dirty="0">
                <a:latin typeface="Tahoma"/>
                <a:cs typeface="Tahoma"/>
              </a:rPr>
              <a:t> </a:t>
            </a:r>
            <a:r>
              <a:rPr lang="en-US" dirty="0" err="1">
                <a:latin typeface="Tahoma"/>
                <a:cs typeface="Tahoma"/>
              </a:rPr>
              <a:t>dari</a:t>
            </a:r>
            <a:r>
              <a:rPr lang="en-US" dirty="0">
                <a:latin typeface="Tahoma"/>
                <a:cs typeface="Tahoma"/>
              </a:rPr>
              <a:t> </a:t>
            </a:r>
            <a:r>
              <a:rPr lang="en-US" dirty="0" err="1">
                <a:latin typeface="Tahoma"/>
                <a:cs typeface="Tahoma"/>
              </a:rPr>
              <a:t>populasi</a:t>
            </a:r>
            <a:endParaRPr lang="en-US" dirty="0">
              <a:latin typeface="Tahoma"/>
              <a:cs typeface="Tahoma"/>
            </a:endParaRPr>
          </a:p>
          <a:p>
            <a:pPr eaLnBrk="1" hangingPunct="1">
              <a:defRPr/>
            </a:pPr>
            <a:r>
              <a:rPr lang="en-US" dirty="0" err="1">
                <a:latin typeface="Tahoma"/>
                <a:cs typeface="Tahoma"/>
              </a:rPr>
              <a:t>Ukuran</a:t>
            </a:r>
            <a:r>
              <a:rPr lang="en-US" dirty="0">
                <a:latin typeface="Tahoma"/>
                <a:cs typeface="Tahoma"/>
              </a:rPr>
              <a:t> </a:t>
            </a:r>
            <a:r>
              <a:rPr lang="en-US" dirty="0" err="1">
                <a:latin typeface="Tahoma"/>
                <a:cs typeface="Tahoma"/>
              </a:rPr>
              <a:t>keragaman</a:t>
            </a:r>
            <a:r>
              <a:rPr lang="en-US" dirty="0">
                <a:latin typeface="Tahoma"/>
                <a:cs typeface="Tahoma"/>
              </a:rPr>
              <a:t> </a:t>
            </a:r>
            <a:r>
              <a:rPr lang="en-US" dirty="0" err="1">
                <a:latin typeface="Tahoma"/>
                <a:cs typeface="Tahoma"/>
              </a:rPr>
              <a:t>sampel</a:t>
            </a:r>
            <a:r>
              <a:rPr lang="en-US" dirty="0">
                <a:latin typeface="Tahoma"/>
                <a:cs typeface="Tahoma"/>
              </a:rPr>
              <a:t> </a:t>
            </a:r>
            <a:r>
              <a:rPr lang="en-US" dirty="0" err="1">
                <a:latin typeface="Tahoma"/>
                <a:cs typeface="Tahoma"/>
              </a:rPr>
              <a:t>menjadi</a:t>
            </a:r>
            <a:r>
              <a:rPr lang="en-US" dirty="0">
                <a:latin typeface="Tahoma"/>
                <a:cs typeface="Tahoma"/>
              </a:rPr>
              <a:t> </a:t>
            </a:r>
            <a:r>
              <a:rPr lang="en-US" dirty="0" err="1">
                <a:latin typeface="Tahoma"/>
                <a:cs typeface="Tahoma"/>
              </a:rPr>
              <a:t>penentu</a:t>
            </a:r>
            <a:r>
              <a:rPr lang="en-US" dirty="0">
                <a:latin typeface="Tahoma"/>
                <a:cs typeface="Tahoma"/>
              </a:rPr>
              <a:t> </a:t>
            </a:r>
            <a:r>
              <a:rPr lang="en-US" dirty="0" err="1">
                <a:latin typeface="Tahoma"/>
                <a:cs typeface="Tahoma"/>
              </a:rPr>
              <a:t>baik</a:t>
            </a:r>
            <a:r>
              <a:rPr lang="en-US" dirty="0">
                <a:latin typeface="Tahoma"/>
                <a:cs typeface="Tahoma"/>
              </a:rPr>
              <a:t> </a:t>
            </a:r>
            <a:r>
              <a:rPr lang="en-US" dirty="0" err="1">
                <a:latin typeface="Tahoma"/>
                <a:cs typeface="Tahoma"/>
              </a:rPr>
              <a:t>tidaknya</a:t>
            </a:r>
            <a:r>
              <a:rPr lang="en-US" dirty="0">
                <a:latin typeface="Tahoma"/>
                <a:cs typeface="Tahoma"/>
              </a:rPr>
              <a:t> </a:t>
            </a:r>
            <a:r>
              <a:rPr lang="en-US" dirty="0" err="1">
                <a:latin typeface="Tahoma"/>
                <a:cs typeface="Tahoma"/>
              </a:rPr>
              <a:t>sampel</a:t>
            </a:r>
            <a:r>
              <a:rPr lang="en-US" dirty="0">
                <a:latin typeface="Tahoma"/>
                <a:cs typeface="Tahoma"/>
              </a:rPr>
              <a:t> yang di </a:t>
            </a:r>
            <a:r>
              <a:rPr lang="en-US" dirty="0" err="1">
                <a:latin typeface="Tahoma"/>
                <a:cs typeface="Tahoma"/>
              </a:rPr>
              <a:t>ambil</a:t>
            </a:r>
            <a:r>
              <a:rPr lang="en-US" dirty="0">
                <a:latin typeface="Tahoma"/>
                <a:cs typeface="Tahoma"/>
              </a:rPr>
              <a:t> </a:t>
            </a:r>
          </a:p>
        </p:txBody>
      </p:sp>
      <p:sp>
        <p:nvSpPr>
          <p:cNvPr id="2150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z="3200" dirty="0" err="1">
                <a:latin typeface="Arial" charset="0"/>
              </a:rPr>
              <a:t>Sampel</a:t>
            </a:r>
            <a:endParaRPr lang="en-US" sz="3200" i="1" dirty="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4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Arial" charset="0"/>
              </a:rPr>
              <a:t>SAMPLING</a:t>
            </a:r>
            <a:endParaRPr lang="en-US" sz="3600" dirty="0">
              <a:latin typeface="Arial" charset="0"/>
              <a:cs typeface="Arial" charset="0"/>
            </a:endParaRPr>
          </a:p>
        </p:txBody>
      </p:sp>
      <p:sp>
        <p:nvSpPr>
          <p:cNvPr id="2355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>
                <a:cs typeface="Times New Roman" charset="0"/>
              </a:rPr>
              <a:t>Proses </a:t>
            </a:r>
            <a:r>
              <a:rPr lang="en-US" sz="3600" dirty="0" err="1">
                <a:cs typeface="Times New Roman" charset="0"/>
              </a:rPr>
              <a:t>pengambilan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atau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penyeleksian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sampel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dari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populasi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tersebut</a:t>
            </a:r>
            <a:r>
              <a:rPr lang="en-US" sz="3600" dirty="0">
                <a:cs typeface="Times New Roman" charset="0"/>
              </a:rPr>
              <a:t> </a:t>
            </a:r>
            <a:endParaRPr lang="en-US" sz="3600" dirty="0" smtClean="0">
              <a:cs typeface="Times New Roman" charset="0"/>
            </a:endParaRPr>
          </a:p>
          <a:p>
            <a:pPr eaLnBrk="1" hangingPunct="1">
              <a:defRPr/>
            </a:pPr>
            <a:endParaRPr lang="en-US" sz="3600" dirty="0">
              <a:cs typeface="Times New Roman" charset="0"/>
            </a:endParaRPr>
          </a:p>
          <a:p>
            <a:pPr eaLnBrk="1" hangingPunct="1">
              <a:defRPr/>
            </a:pPr>
            <a:r>
              <a:rPr lang="en-US" sz="3600" dirty="0">
                <a:cs typeface="Times New Roman" charset="0"/>
              </a:rPr>
              <a:t>Hal yang </a:t>
            </a:r>
            <a:r>
              <a:rPr lang="en-US" sz="3600" dirty="0" err="1">
                <a:cs typeface="Times New Roman" charset="0"/>
              </a:rPr>
              <a:t>perlu</a:t>
            </a:r>
            <a:r>
              <a:rPr lang="en-US" sz="3600" dirty="0">
                <a:cs typeface="Times New Roman" charset="0"/>
              </a:rPr>
              <a:t> di </a:t>
            </a:r>
            <a:r>
              <a:rPr lang="en-US" sz="3600" dirty="0" err="1">
                <a:cs typeface="Times New Roman" charset="0"/>
              </a:rPr>
              <a:t>perhatikan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dalam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tehnik</a:t>
            </a:r>
            <a:r>
              <a:rPr lang="en-US" sz="3600" dirty="0">
                <a:cs typeface="Times New Roman" charset="0"/>
              </a:rPr>
              <a:t> sampling </a:t>
            </a:r>
            <a:r>
              <a:rPr lang="en-US" sz="3600" dirty="0" err="1">
                <a:cs typeface="Times New Roman" charset="0"/>
              </a:rPr>
              <a:t>yaitu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Representatif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dan</a:t>
            </a:r>
            <a:r>
              <a:rPr lang="en-US" sz="3600" dirty="0">
                <a:cs typeface="Times New Roman" charset="0"/>
              </a:rPr>
              <a:t> size </a:t>
            </a:r>
            <a:r>
              <a:rPr lang="en-US" sz="3600" dirty="0" err="1">
                <a:cs typeface="Times New Roman" charset="0"/>
              </a:rPr>
              <a:t>sampel</a:t>
            </a:r>
            <a:r>
              <a:rPr lang="en-US" sz="3600" dirty="0">
                <a:cs typeface="Times New Roman" charset="0"/>
              </a:rPr>
              <a:t> </a:t>
            </a:r>
            <a:endParaRPr lang="en-US" sz="3600" dirty="0"/>
          </a:p>
          <a:p>
            <a:pPr marL="1371600" lvl="1" indent="-457200" eaLnBrk="1" hangingPunct="1">
              <a:tabLst>
                <a:tab pos="625475" algn="l"/>
              </a:tabLst>
              <a:defRPr/>
            </a:pPr>
            <a:endParaRPr lang="en-US" sz="3600" b="1" dirty="0">
              <a:latin typeface="Trebuchet MS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Lucida Console" charset="0"/>
                <a:ea typeface="ＭＳ Ｐゴシック" charset="0"/>
              </a:rPr>
              <a:t>ALUR PEMIKIRAN POPULASI DAN SAMPEL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1" y="1092200"/>
            <a:ext cx="7619999" cy="4953000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cs typeface="+mn-cs"/>
              </a:rPr>
              <a:t>      </a:t>
            </a:r>
            <a:endParaRPr lang="en-US" dirty="0" smtClean="0"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en-US" dirty="0">
                <a:cs typeface="+mn-cs"/>
              </a:rPr>
              <a:t>	</a:t>
            </a:r>
            <a:r>
              <a:rPr lang="en-US" dirty="0" smtClean="0">
                <a:cs typeface="+mn-cs"/>
              </a:rPr>
              <a:t>	</a:t>
            </a:r>
            <a:r>
              <a:rPr lang="en-US" dirty="0" err="1" smtClean="0">
                <a:cs typeface="+mn-cs"/>
              </a:rPr>
              <a:t>Sampel</a:t>
            </a:r>
            <a:r>
              <a:rPr lang="en-US" dirty="0" smtClean="0">
                <a:cs typeface="+mn-cs"/>
              </a:rPr>
              <a:t>			     </a:t>
            </a:r>
            <a:r>
              <a:rPr lang="en-US" dirty="0" err="1" smtClean="0">
                <a:cs typeface="+mn-cs"/>
              </a:rPr>
              <a:t>Populasi</a:t>
            </a:r>
            <a:r>
              <a:rPr lang="en-US" dirty="0" smtClean="0">
                <a:cs typeface="+mn-cs"/>
              </a:rPr>
              <a:t>			</a:t>
            </a:r>
          </a:p>
          <a:p>
            <a:pPr eaLnBrk="1" hangingPunct="1">
              <a:buFontTx/>
              <a:buNone/>
              <a:defRPr/>
            </a:pPr>
            <a:endParaRPr lang="en-US" dirty="0" smtClean="0"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cs typeface="+mn-cs"/>
              </a:rPr>
              <a:t>		</a:t>
            </a:r>
            <a:endParaRPr lang="en-US" dirty="0" smtClean="0">
              <a:cs typeface="+mn-cs"/>
            </a:endParaRPr>
          </a:p>
          <a:p>
            <a:pPr eaLnBrk="1" hangingPunct="1">
              <a:buFontTx/>
              <a:buNone/>
              <a:defRPr/>
            </a:pPr>
            <a:r>
              <a:rPr lang="en-US" dirty="0">
                <a:cs typeface="+mn-cs"/>
              </a:rPr>
              <a:t>	</a:t>
            </a:r>
            <a:r>
              <a:rPr lang="en-US" dirty="0" smtClean="0">
                <a:cs typeface="+mn-cs"/>
              </a:rPr>
              <a:t>	</a:t>
            </a:r>
            <a:r>
              <a:rPr lang="en-US" dirty="0" err="1" smtClean="0">
                <a:cs typeface="+mn-cs"/>
              </a:rPr>
              <a:t>Hasil</a:t>
            </a:r>
            <a:r>
              <a:rPr lang="en-US" dirty="0" smtClean="0">
                <a:cs typeface="+mn-cs"/>
              </a:rPr>
              <a:t> </a:t>
            </a:r>
            <a:r>
              <a:rPr lang="en-US" dirty="0" err="1" smtClean="0">
                <a:cs typeface="+mn-cs"/>
              </a:rPr>
              <a:t>Temuan</a:t>
            </a:r>
            <a:endParaRPr lang="en-US" dirty="0" smtClean="0">
              <a:cs typeface="+mn-cs"/>
            </a:endParaRP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1905000" y="2286000"/>
            <a:ext cx="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1905000" y="2286000"/>
            <a:ext cx="18288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3733800" y="2311400"/>
            <a:ext cx="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H="1">
            <a:off x="1905000" y="3124200"/>
            <a:ext cx="18288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6248400" y="2286000"/>
            <a:ext cx="2133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8382000" y="2286000"/>
            <a:ext cx="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6248400" y="3124200"/>
            <a:ext cx="2133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6248400" y="2286000"/>
            <a:ext cx="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4038600" y="2667000"/>
            <a:ext cx="22098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>
            <a:off x="2743200" y="3124200"/>
            <a:ext cx="0" cy="1143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2133600" y="4419600"/>
            <a:ext cx="0" cy="838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>
            <a:off x="2133600" y="4419600"/>
            <a:ext cx="2895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5029200" y="4419600"/>
            <a:ext cx="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 flipH="1">
            <a:off x="2133600" y="5257800"/>
            <a:ext cx="2895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 flipV="1">
            <a:off x="5105400" y="3200400"/>
            <a:ext cx="2362200" cy="1524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8696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4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3600" dirty="0" err="1" smtClean="0">
                <a:cs typeface="Times New Roman" charset="0"/>
              </a:rPr>
              <a:t>Tidak</a:t>
            </a:r>
            <a:r>
              <a:rPr lang="en-US" sz="3600" dirty="0" smtClean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mungkin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untuk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mengumpulkan</a:t>
            </a:r>
            <a:r>
              <a:rPr lang="en-US" sz="3600" dirty="0">
                <a:cs typeface="Times New Roman" charset="0"/>
              </a:rPr>
              <a:t>    </a:t>
            </a:r>
            <a:r>
              <a:rPr lang="en-US" sz="3600" dirty="0" err="1">
                <a:cs typeface="Times New Roman" charset="0"/>
              </a:rPr>
              <a:t>seluruh</a:t>
            </a:r>
            <a:r>
              <a:rPr lang="en-US" sz="3600" dirty="0">
                <a:cs typeface="Times New Roman" charset="0"/>
              </a:rPr>
              <a:t> data</a:t>
            </a:r>
          </a:p>
          <a:p>
            <a:pPr algn="just" eaLnBrk="1" hangingPunct="1">
              <a:defRPr/>
            </a:pPr>
            <a:r>
              <a:rPr lang="en-US" sz="3600" dirty="0" err="1" smtClean="0">
                <a:cs typeface="Times New Roman" charset="0"/>
              </a:rPr>
              <a:t>Menghemat</a:t>
            </a:r>
            <a:r>
              <a:rPr lang="en-US" sz="3600" dirty="0" smtClean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waktu</a:t>
            </a:r>
            <a:r>
              <a:rPr lang="en-US" sz="3600" dirty="0">
                <a:cs typeface="Times New Roman" charset="0"/>
              </a:rPr>
              <a:t>, </a:t>
            </a:r>
            <a:r>
              <a:rPr lang="en-US" sz="3600" dirty="0" err="1">
                <a:cs typeface="Times New Roman" charset="0"/>
              </a:rPr>
              <a:t>biaya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dan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sumber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daya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lainnya</a:t>
            </a:r>
            <a:endParaRPr lang="en-US" sz="3600" dirty="0">
              <a:cs typeface="Times New Roman" charset="0"/>
            </a:endParaRPr>
          </a:p>
          <a:p>
            <a:pPr algn="just" eaLnBrk="1" hangingPunct="1">
              <a:defRPr/>
            </a:pPr>
            <a:r>
              <a:rPr lang="en-US" sz="3600" dirty="0" err="1" smtClean="0">
                <a:cs typeface="Times New Roman" charset="0"/>
              </a:rPr>
              <a:t>Kadang</a:t>
            </a:r>
            <a:r>
              <a:rPr lang="en-US" sz="3600" dirty="0" smtClean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lebih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dipercaya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sebab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peneliti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tidak</a:t>
            </a:r>
            <a:r>
              <a:rPr lang="en-US" sz="3600" dirty="0">
                <a:cs typeface="Times New Roman" charset="0"/>
              </a:rPr>
              <a:t> </a:t>
            </a:r>
            <a:r>
              <a:rPr lang="en-US" sz="3600" dirty="0" err="1">
                <a:cs typeface="Times New Roman" charset="0"/>
              </a:rPr>
              <a:t>lelah</a:t>
            </a:r>
            <a:endParaRPr lang="en-US" sz="3600" dirty="0">
              <a:cs typeface="Times New Roman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36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25603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85725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latin typeface="Monotype Corsiva" charset="0"/>
              </a:rPr>
              <a:t>ALASAN SAMPLING</a:t>
            </a:r>
            <a:r>
              <a:rPr lang="tr-TR" sz="3600" dirty="0">
                <a:solidFill>
                  <a:srgbClr val="000000"/>
                </a:solidFill>
                <a:latin typeface="Calibri" charset="0"/>
              </a:rPr>
              <a:t/>
            </a:r>
            <a:br>
              <a:rPr lang="tr-TR" sz="3600" dirty="0">
                <a:solidFill>
                  <a:srgbClr val="000000"/>
                </a:solidFill>
                <a:latin typeface="Calibri" charset="0"/>
              </a:rPr>
            </a:br>
            <a:endParaRPr lang="en-US" sz="3600" dirty="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8" name="Content Placeholder 1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>
                <a:latin typeface="Comic Sans MS" charset="0"/>
              </a:rPr>
              <a:t>PROBABILITY SAMPLING</a:t>
            </a:r>
          </a:p>
          <a:p>
            <a:pPr algn="ctr" eaLnBrk="1" hangingPunct="1">
              <a:defRPr/>
            </a:pPr>
            <a:r>
              <a:rPr lang="en-US" dirty="0">
                <a:latin typeface="Comic Sans MS" charset="0"/>
              </a:rPr>
              <a:t>NONPROBABILITY SAMPLING</a:t>
            </a:r>
          </a:p>
          <a:p>
            <a:pPr>
              <a:defRPr/>
            </a:pPr>
            <a:endParaRPr lang="tr-TR" dirty="0"/>
          </a:p>
          <a:p>
            <a:pPr>
              <a:defRPr/>
            </a:pPr>
            <a:endParaRPr lang="tr-TR" dirty="0" smtClean="0"/>
          </a:p>
          <a:p>
            <a:pPr marL="0" indent="0">
              <a:buFont typeface="Arial" charset="0"/>
              <a:buNone/>
              <a:defRPr/>
            </a:pPr>
            <a:endParaRPr lang="en-US" dirty="0">
              <a:latin typeface="Calibri" charset="0"/>
            </a:endParaRPr>
          </a:p>
        </p:txBody>
      </p:sp>
      <p:sp>
        <p:nvSpPr>
          <p:cNvPr id="27651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57250"/>
          </a:xfrm>
        </p:spPr>
        <p:txBody>
          <a:bodyPr/>
          <a:lstStyle/>
          <a:p>
            <a:r>
              <a:rPr lang="en-US" sz="3600" dirty="0">
                <a:latin typeface="Comic Sans MS" charset="0"/>
              </a:rPr>
              <a:t>TIPE DESAIN SAMPLING</a:t>
            </a:r>
            <a:endParaRPr lang="en-US" sz="3600" dirty="0">
              <a:latin typeface="Calibri" charset="0"/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1294</TotalTime>
  <Words>509</Words>
  <Application>Microsoft Macintosh PowerPoint</Application>
  <PresentationFormat>On-screen Show (4:3)</PresentationFormat>
  <Paragraphs>97</Paragraphs>
  <Slides>21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KEMAMPUAN AKHIR YANG DIHARAPKAN</vt:lpstr>
      <vt:lpstr>ISTILAH PENTING DALAM PENELITIAN</vt:lpstr>
      <vt:lpstr>Populasi </vt:lpstr>
      <vt:lpstr>Sampel</vt:lpstr>
      <vt:lpstr>SAMPLING</vt:lpstr>
      <vt:lpstr>ALUR PEMIKIRAN POPULASI DAN SAMPEL</vt:lpstr>
      <vt:lpstr>ALASAN SAMPLING </vt:lpstr>
      <vt:lpstr>TIPE DESAIN SAMPLING</vt:lpstr>
      <vt:lpstr>PowerPoint Presentation</vt:lpstr>
      <vt:lpstr>Probability Sampling</vt:lpstr>
      <vt:lpstr>Nonprobability Sampling</vt:lpstr>
      <vt:lpstr>Simple Random sampling</vt:lpstr>
      <vt:lpstr>Skema simple random sampling</vt:lpstr>
      <vt:lpstr>Systematic random sampling </vt:lpstr>
      <vt:lpstr>Skema systematic random sampling</vt:lpstr>
      <vt:lpstr>Stratified Random Sampling</vt:lpstr>
      <vt:lpstr>PowerPoint Presentation</vt:lpstr>
      <vt:lpstr>Cluster Sampling</vt:lpstr>
      <vt:lpstr>Non Probability Sampling</vt:lpstr>
      <vt:lpstr>4 Macam Teknik Non Probability Sampling</vt:lpstr>
    </vt:vector>
  </TitlesOfParts>
  <Company>signDesign Communications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rimba</dc:creator>
  <cp:lastModifiedBy>Admin</cp:lastModifiedBy>
  <cp:revision>219</cp:revision>
  <dcterms:created xsi:type="dcterms:W3CDTF">2010-08-24T06:47:44Z</dcterms:created>
  <dcterms:modified xsi:type="dcterms:W3CDTF">2018-04-21T13:53:14Z</dcterms:modified>
</cp:coreProperties>
</file>