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3" r:id="rId2"/>
    <p:sldId id="260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Perancangan Tata Letak Fasilitas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TKT306 #1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6623 - Taufiqur Rachman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8E0C8-D6F1-45C4-8FA2-83D64C7E92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872729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Perancangan Tata Letak Fasilitas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TKT306 #1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6623 - Taufiqur Rachman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3BBC5-86DA-4C3E-9088-2E3D248336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6074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rsil\Desktop\Smartcreativ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" r="800" b="504"/>
          <a:stretch>
            <a:fillRect/>
          </a:stretch>
        </p:blipFill>
        <p:spPr bwMode="auto">
          <a:xfrm>
            <a:off x="0" y="8731"/>
            <a:ext cx="9144000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5029200"/>
            <a:ext cx="5943600" cy="1694329"/>
          </a:xfrm>
        </p:spPr>
        <p:txBody>
          <a:bodyPr anchor="b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5029200"/>
            <a:ext cx="2590800" cy="1692275"/>
          </a:xfrm>
          <a:prstGeom prst="rect">
            <a:avLst/>
          </a:prstGeom>
        </p:spPr>
        <p:txBody>
          <a:bodyPr anchor="b"/>
          <a:lstStyle>
            <a:lvl1pPr algn="ctr">
              <a:defRPr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FEB911</a:t>
            </a:r>
          </a:p>
          <a:p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600" dirty="0"/>
              <a:t>Muhyiddin, </a:t>
            </a:r>
            <a:r>
              <a:rPr lang="en-US" sz="1600" dirty="0" err="1"/>
              <a:t>S.Ak</a:t>
            </a:r>
            <a:r>
              <a:rPr lang="en-US" sz="1600" dirty="0"/>
              <a:t>., </a:t>
            </a:r>
            <a:r>
              <a:rPr lang="en-US" sz="1600" dirty="0" err="1"/>
              <a:t>M.Ak</a:t>
            </a:r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1219200"/>
            <a:ext cx="5943600" cy="3581400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19219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6E30E28-6499-42C2-8263-4B3A56BFFF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AAA0BCA-7D49-49FB-9D41-D1DA69EBA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43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2E5CE1A-FD10-47CB-B499-D8DE6572EB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FD6EF74-B39B-48BF-8ED0-9835201DD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347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52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SUB#LIST copy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39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2362200"/>
            <a:ext cx="3505200" cy="752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3200400"/>
            <a:ext cx="5303520" cy="3505200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52400"/>
            <a:ext cx="3657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19600" y="15240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6623 - </a:t>
            </a:r>
            <a:r>
              <a:rPr lang="en-US" dirty="0" err="1"/>
              <a:t>Taufiqur</a:t>
            </a:r>
            <a:r>
              <a:rPr lang="en-US" dirty="0"/>
              <a:t> </a:t>
            </a:r>
            <a:r>
              <a:rPr lang="en-US" dirty="0" err="1"/>
              <a:t>Rachman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152400"/>
            <a:ext cx="990600" cy="365125"/>
          </a:xfrm>
        </p:spPr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389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AD79F9F-69CA-4D9E-BD5E-3AF8952EEB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ACCE724-7A2D-4340-B51E-E7AD33F57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31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DBF174FC-5938-403D-9B7A-546D880454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45C24B6-173D-4704-894F-C5589BED1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959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50E135A3-001F-4453-B97C-69B7765D0B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99DAE7E-B14C-4CE9-B301-0648AFB4A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70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40EFB20-F8CB-4554-897C-3AB4B6B623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C0E8C03-AFB2-44A9-ACC1-E110D9AFA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0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04919EC-BE29-49E7-B822-91BE4A4AA8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57CB37E-DA97-4134-97F7-095F3FE50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087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74080AC-2C94-46BA-9DFF-13E9BC057C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F2EEB94-06D2-4987-A450-F42B2570B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95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rsil\Desktop\Smartcreative2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6356350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A156141-EE72-4F1F-A749-B7E82EFB5B5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E653739-E317-478A-8276-C49765E3F8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0F705303-FDE9-4CF4-82C6-AD4E295E3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005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1219200"/>
            <a:ext cx="5943600" cy="2133600"/>
          </a:xfrm>
        </p:spPr>
        <p:txBody>
          <a:bodyPr anchor="ctr">
            <a:noAutofit/>
          </a:bodyPr>
          <a:lstStyle/>
          <a:p>
            <a:r>
              <a:rPr lang="en-US" dirty="0" err="1"/>
              <a:t>Pengertian</a:t>
            </a:r>
            <a:r>
              <a:rPr lang="en-US" dirty="0"/>
              <a:t> dan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5029199"/>
            <a:ext cx="5943600" cy="1677528"/>
          </a:xfrm>
        </p:spPr>
        <p:txBody>
          <a:bodyPr>
            <a:normAutofit/>
          </a:bodyPr>
          <a:lstStyle/>
          <a:p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FAKULTAS EKONOMI DAN BISNIS </a:t>
            </a:r>
          </a:p>
          <a:p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UNIVERSITAS ESA UNGGUL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152400" y="5014452"/>
            <a:ext cx="2590800" cy="16922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ctr" defTabSz="914400" rtl="0" eaLnBrk="1" latinLnBrk="0" hangingPunct="1">
              <a:defRPr sz="28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FEB 911</a:t>
            </a:r>
          </a:p>
          <a:p>
            <a:r>
              <a:rPr lang="en-US" sz="2000" dirty="0" err="1"/>
              <a:t>Manajemen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1500" dirty="0"/>
              <a:t>Muhyiddin, </a:t>
            </a:r>
            <a:r>
              <a:rPr lang="en-US" sz="1500" dirty="0" err="1"/>
              <a:t>S.Ak</a:t>
            </a:r>
            <a:r>
              <a:rPr lang="en-US" sz="1500" dirty="0"/>
              <a:t>., </a:t>
            </a:r>
            <a:r>
              <a:rPr lang="en-US" sz="1500" dirty="0" err="1"/>
              <a:t>M.Ak</a:t>
            </a:r>
            <a:endParaRPr lang="en-US" sz="15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0" y="3429000"/>
            <a:ext cx="5943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PERTEMUAN #1</a:t>
            </a:r>
          </a:p>
        </p:txBody>
      </p:sp>
    </p:spTree>
    <p:extLst>
      <p:ext uri="{BB962C8B-B14F-4D97-AF65-F5344CB8AC3E}">
        <p14:creationId xmlns:p14="http://schemas.microsoft.com/office/powerpoint/2010/main" val="1406484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06C35-D0AB-46BD-B106-7C4CCF2E7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altLang="en-US" sz="2400" b="1" dirty="0"/>
              <a:t>Hubungan Manajemen Risiko </a:t>
            </a:r>
            <a:r>
              <a:rPr lang="en-US" altLang="en-US" sz="2400" b="1" dirty="0"/>
              <a:t>di </a:t>
            </a:r>
            <a:r>
              <a:rPr lang="en-US" altLang="en-US" sz="2400" b="1" dirty="0" err="1"/>
              <a:t>dalam</a:t>
            </a:r>
            <a:r>
              <a:rPr lang="id-ID" altLang="en-US" sz="2400" b="1" dirty="0"/>
              <a:t> Perusahaan </a:t>
            </a:r>
            <a:endParaRPr lang="en-US" sz="2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E9DEE7-0BEC-4CCF-802E-6063BE78F4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Wingdings" panose="05000000000000000000" pitchFamily="2" charset="2"/>
              <a:buAutoNum type="arabicPeriod"/>
            </a:pPr>
            <a:r>
              <a:rPr lang="id-ID" altLang="en-US" dirty="0"/>
              <a:t>Hubungan dengan fungsi akunting</a:t>
            </a:r>
          </a:p>
          <a:p>
            <a:pPr marL="514350" indent="-514350">
              <a:buFont typeface="Wingdings" panose="05000000000000000000" pitchFamily="2" charset="2"/>
              <a:buAutoNum type="arabicPeriod"/>
            </a:pPr>
            <a:r>
              <a:rPr lang="id-ID" altLang="en-US" dirty="0"/>
              <a:t>Hubungan dengan fungsi keuangan</a:t>
            </a:r>
          </a:p>
          <a:p>
            <a:pPr marL="514350" indent="-514350">
              <a:buFont typeface="Wingdings" panose="05000000000000000000" pitchFamily="2" charset="2"/>
              <a:buAutoNum type="arabicPeriod"/>
            </a:pPr>
            <a:r>
              <a:rPr lang="id-ID" altLang="en-US" dirty="0"/>
              <a:t>Hubungan dengan marketing</a:t>
            </a:r>
          </a:p>
          <a:p>
            <a:pPr marL="514350" indent="-514350">
              <a:buFont typeface="Wingdings" panose="05000000000000000000" pitchFamily="2" charset="2"/>
              <a:buAutoNum type="arabicPeriod"/>
            </a:pPr>
            <a:r>
              <a:rPr lang="id-ID" altLang="en-US" dirty="0"/>
              <a:t>Hubungan dengan bagian produksi</a:t>
            </a:r>
          </a:p>
          <a:p>
            <a:pPr marL="514350" indent="-514350">
              <a:buFont typeface="Wingdings" panose="05000000000000000000" pitchFamily="2" charset="2"/>
              <a:buAutoNum type="arabicPeriod"/>
            </a:pPr>
            <a:r>
              <a:rPr lang="id-ID" altLang="en-US" dirty="0"/>
              <a:t>Hubungan dengan engineering dan maintenance</a:t>
            </a:r>
          </a:p>
          <a:p>
            <a:pPr marL="514350" indent="-514350">
              <a:buFont typeface="Wingdings" panose="05000000000000000000" pitchFamily="2" charset="2"/>
              <a:buAutoNum type="arabicPeriod"/>
            </a:pPr>
            <a:r>
              <a:rPr lang="id-ID" altLang="en-US" dirty="0"/>
              <a:t>Hubungan dengan bagian personalia 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4048BD3-4E94-418F-8A46-F1DA31DFA6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97B5F4-49EF-4C50-A307-5C944813B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747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715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SEKIAN</a:t>
            </a:r>
            <a:b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DAN</a:t>
            </a:r>
            <a:b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TERIMA KASIH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F14C1-3C4F-41E1-A8DF-1D0EDDB32F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C2CFB-08AC-4678-BEEB-B043C2BBA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992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KEMAMPUAN AKHIR YANG DIHARAPKAN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pengertian</a:t>
            </a:r>
            <a:r>
              <a:rPr lang="en-US" dirty="0"/>
              <a:t> dan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dan </a:t>
            </a:r>
            <a:r>
              <a:rPr lang="en-US" dirty="0" err="1"/>
              <a:t>perusahaan</a:t>
            </a:r>
            <a:r>
              <a:rPr lang="en-US" dirty="0"/>
              <a:t> 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020F601-1A7B-4F5D-ABB2-FE126D757D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F0712227-EE88-4913-BE86-F50AD561B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941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04813"/>
            <a:ext cx="7772400" cy="1182687"/>
          </a:xfrm>
        </p:spPr>
        <p:txBody>
          <a:bodyPr/>
          <a:lstStyle/>
          <a:p>
            <a:r>
              <a:rPr lang="en-US" sz="3200" b="1" dirty="0" err="1"/>
              <a:t>Pendahuluan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844675"/>
            <a:ext cx="8064500" cy="4537075"/>
          </a:xfrm>
        </p:spPr>
        <p:txBody>
          <a:bodyPr>
            <a:normAutofit fontScale="92500"/>
          </a:bodyPr>
          <a:lstStyle/>
          <a:p>
            <a:r>
              <a:rPr lang="en-US" altLang="en-US" dirty="0" err="1"/>
              <a:t>Setiap</a:t>
            </a:r>
            <a:r>
              <a:rPr lang="en-US" altLang="en-US" dirty="0"/>
              <a:t> </a:t>
            </a:r>
            <a:r>
              <a:rPr lang="en-US" altLang="en-US" dirty="0" err="1"/>
              <a:t>aktivitas</a:t>
            </a:r>
            <a:r>
              <a:rPr lang="en-US" altLang="en-US" dirty="0"/>
              <a:t> </a:t>
            </a:r>
            <a:r>
              <a:rPr lang="en-US" altLang="en-US" dirty="0" err="1"/>
              <a:t>bisnis</a:t>
            </a:r>
            <a:r>
              <a:rPr lang="en-US" altLang="en-US" dirty="0"/>
              <a:t> yang </a:t>
            </a:r>
            <a:r>
              <a:rPr lang="en-US" altLang="en-US" dirty="0" err="1"/>
              <a:t>dilakukan</a:t>
            </a:r>
            <a:r>
              <a:rPr lang="en-US" altLang="en-US" dirty="0"/>
              <a:t> </a:t>
            </a:r>
            <a:r>
              <a:rPr lang="en-US" altLang="en-US" dirty="0" err="1"/>
              <a:t>selalu</a:t>
            </a:r>
            <a:r>
              <a:rPr lang="en-US" altLang="en-US" dirty="0"/>
              <a:t> </a:t>
            </a:r>
            <a:r>
              <a:rPr lang="en-US" altLang="en-US" dirty="0" err="1"/>
              <a:t>akan</a:t>
            </a:r>
            <a:r>
              <a:rPr lang="en-US" altLang="en-US" dirty="0"/>
              <a:t> </a:t>
            </a:r>
            <a:r>
              <a:rPr lang="en-US" altLang="en-US" dirty="0" err="1"/>
              <a:t>bertemu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ketidakpastian</a:t>
            </a:r>
            <a:r>
              <a:rPr lang="en-US" altLang="en-US" dirty="0"/>
              <a:t>.</a:t>
            </a:r>
          </a:p>
          <a:p>
            <a:r>
              <a:rPr lang="en-US" altLang="en-US" dirty="0" err="1"/>
              <a:t>Ketidakpastian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bisnis</a:t>
            </a:r>
            <a:r>
              <a:rPr lang="en-US" altLang="en-US" dirty="0"/>
              <a:t> </a:t>
            </a:r>
            <a:r>
              <a:rPr lang="en-US" altLang="en-US" dirty="0" err="1"/>
              <a:t>akan</a:t>
            </a:r>
            <a:r>
              <a:rPr lang="en-US" altLang="en-US" dirty="0"/>
              <a:t> </a:t>
            </a:r>
            <a:r>
              <a:rPr lang="en-US" altLang="en-US" dirty="0" err="1"/>
              <a:t>menimbulkan</a:t>
            </a:r>
            <a:r>
              <a:rPr lang="en-US" altLang="en-US" dirty="0"/>
              <a:t> </a:t>
            </a:r>
            <a:r>
              <a:rPr lang="en-US" altLang="en-US" dirty="0" err="1"/>
              <a:t>resiko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bisnis</a:t>
            </a:r>
            <a:r>
              <a:rPr lang="en-US" altLang="en-US" dirty="0"/>
              <a:t>.</a:t>
            </a:r>
          </a:p>
          <a:p>
            <a:r>
              <a:rPr lang="en-US" altLang="en-US" dirty="0" err="1"/>
              <a:t>Resiko</a:t>
            </a:r>
            <a:r>
              <a:rPr lang="en-US" altLang="en-US" dirty="0"/>
              <a:t> </a:t>
            </a:r>
            <a:r>
              <a:rPr lang="en-US" altLang="en-US" dirty="0" err="1"/>
              <a:t>akan</a:t>
            </a:r>
            <a:r>
              <a:rPr lang="en-US" altLang="en-US" dirty="0"/>
              <a:t> </a:t>
            </a:r>
            <a:r>
              <a:rPr lang="en-US" altLang="en-US" dirty="0" err="1"/>
              <a:t>memberikan</a:t>
            </a:r>
            <a:r>
              <a:rPr lang="en-US" altLang="en-US" dirty="0"/>
              <a:t> </a:t>
            </a:r>
            <a:r>
              <a:rPr lang="en-US" altLang="en-US" dirty="0" err="1"/>
              <a:t>ancaman</a:t>
            </a:r>
            <a:r>
              <a:rPr lang="en-US" altLang="en-US" dirty="0"/>
              <a:t> (</a:t>
            </a:r>
            <a:r>
              <a:rPr lang="en-US" altLang="en-US" dirty="0" err="1"/>
              <a:t>biaya</a:t>
            </a:r>
            <a:r>
              <a:rPr lang="en-US" altLang="en-US" dirty="0"/>
              <a:t>, </a:t>
            </a:r>
            <a:r>
              <a:rPr lang="en-US" altLang="en-US" dirty="0" err="1"/>
              <a:t>kerugian</a:t>
            </a:r>
            <a:r>
              <a:rPr lang="en-US" altLang="en-US" dirty="0"/>
              <a:t>, </a:t>
            </a:r>
            <a:r>
              <a:rPr lang="en-US" altLang="en-US" dirty="0" err="1"/>
              <a:t>dll</a:t>
            </a:r>
            <a:r>
              <a:rPr lang="en-US" altLang="en-US" dirty="0"/>
              <a:t>) </a:t>
            </a:r>
            <a:r>
              <a:rPr lang="en-US" altLang="en-US" dirty="0" err="1"/>
              <a:t>bagi</a:t>
            </a:r>
            <a:r>
              <a:rPr lang="en-US" altLang="en-US" dirty="0"/>
              <a:t> </a:t>
            </a:r>
            <a:r>
              <a:rPr lang="en-US" altLang="en-US" dirty="0" err="1"/>
              <a:t>perusahaan</a:t>
            </a:r>
            <a:endParaRPr lang="en-US" altLang="en-US" dirty="0"/>
          </a:p>
          <a:p>
            <a:r>
              <a:rPr lang="en-US" altLang="en-US" dirty="0" err="1"/>
              <a:t>Setiap</a:t>
            </a:r>
            <a:r>
              <a:rPr lang="en-US" altLang="en-US" dirty="0"/>
              <a:t> </a:t>
            </a:r>
            <a:r>
              <a:rPr lang="en-US" altLang="en-US" dirty="0" err="1"/>
              <a:t>resiko</a:t>
            </a:r>
            <a:r>
              <a:rPr lang="en-US" altLang="en-US" dirty="0"/>
              <a:t> yang </a:t>
            </a:r>
            <a:r>
              <a:rPr lang="en-US" altLang="en-US" dirty="0" err="1"/>
              <a:t>terjadi</a:t>
            </a:r>
            <a:r>
              <a:rPr lang="en-US" altLang="en-US" dirty="0"/>
              <a:t> di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aktivitas</a:t>
            </a:r>
            <a:r>
              <a:rPr lang="en-US" altLang="en-US" dirty="0"/>
              <a:t> </a:t>
            </a:r>
            <a:r>
              <a:rPr lang="en-US" altLang="en-US" dirty="0" err="1"/>
              <a:t>bisnis</a:t>
            </a:r>
            <a:r>
              <a:rPr lang="en-US" altLang="en-US" dirty="0"/>
              <a:t> </a:t>
            </a:r>
            <a:r>
              <a:rPr lang="en-US" altLang="en-US" dirty="0" err="1"/>
              <a:t>harus</a:t>
            </a:r>
            <a:r>
              <a:rPr lang="en-US" altLang="en-US" dirty="0"/>
              <a:t> </a:t>
            </a:r>
            <a:r>
              <a:rPr lang="en-US" altLang="en-US" dirty="0" err="1"/>
              <a:t>senantiasa</a:t>
            </a:r>
            <a:r>
              <a:rPr lang="en-US" altLang="en-US" dirty="0"/>
              <a:t> </a:t>
            </a:r>
            <a:r>
              <a:rPr lang="en-US" altLang="en-US" dirty="0" err="1"/>
              <a:t>diminimalisasi</a:t>
            </a:r>
            <a:r>
              <a:rPr lang="en-US" altLang="en-US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B0372-CEAE-41CC-9518-A02F22A5FB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1FDC1-3CDD-406A-8462-74F488C75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1E1A0-41DD-4C5B-9487-6FED25FC1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035F2-09B2-4907-9EA5-39F7185F35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</a:t>
            </a:r>
            <a:r>
              <a:rPr lang="id-ID" altLang="en-US" dirty="0"/>
              <a:t>i</a:t>
            </a:r>
            <a:r>
              <a:rPr lang="en-US" altLang="en-US" dirty="0" err="1"/>
              <a:t>siko</a:t>
            </a:r>
            <a:r>
              <a:rPr lang="en-US" altLang="en-US" dirty="0"/>
              <a:t>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peluang</a:t>
            </a:r>
            <a:r>
              <a:rPr lang="en-US" altLang="en-US" dirty="0"/>
              <a:t> </a:t>
            </a:r>
            <a:r>
              <a:rPr lang="en-US" altLang="en-US" dirty="0" err="1"/>
              <a:t>terjadinya</a:t>
            </a:r>
            <a:r>
              <a:rPr lang="en-US" altLang="en-US" dirty="0"/>
              <a:t> </a:t>
            </a:r>
            <a:r>
              <a:rPr lang="en-US" altLang="en-US" dirty="0" err="1"/>
              <a:t>hasil</a:t>
            </a:r>
            <a:r>
              <a:rPr lang="en-US" altLang="en-US" dirty="0"/>
              <a:t> yang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diinginkan</a:t>
            </a:r>
            <a:r>
              <a:rPr lang="en-US" altLang="en-US" dirty="0"/>
              <a:t>.</a:t>
            </a:r>
          </a:p>
          <a:p>
            <a:r>
              <a:rPr lang="id-ID" altLang="en-US" dirty="0"/>
              <a:t>Ri</a:t>
            </a:r>
            <a:r>
              <a:rPr lang="en-US" altLang="en-US" dirty="0" err="1"/>
              <a:t>siko</a:t>
            </a:r>
            <a:r>
              <a:rPr lang="en-US" altLang="en-US" dirty="0"/>
              <a:t> </a:t>
            </a:r>
            <a:r>
              <a:rPr lang="en-US" altLang="en-US" dirty="0" err="1"/>
              <a:t>adal</a:t>
            </a:r>
            <a:r>
              <a:rPr lang="id-ID" altLang="en-US" dirty="0"/>
              <a:t>ah ketidakpastianm atas terjadinya suatu peristiwa.</a:t>
            </a:r>
          </a:p>
          <a:p>
            <a:r>
              <a:rPr lang="id-ID" altLang="en-US" dirty="0"/>
              <a:t>Risiko adalah penyimpangan hasil aktual dari hasil yang di harapkan.</a:t>
            </a:r>
          </a:p>
          <a:p>
            <a:r>
              <a:rPr lang="id-ID" altLang="en-US" dirty="0"/>
              <a:t>Risiko adalah probabilitas sesuatu hasil yang berbeda</a:t>
            </a:r>
            <a:endParaRPr lang="en-US" alt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03A1668-3666-4725-A0F1-357484B4A6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06769AC-2E19-4223-BD00-1839D6A32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979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2EB6E-0319-47CB-91C4-34A3957D6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altLang="en-US" dirty="0"/>
              <a:t>Macam-macam risiko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186C5-2F03-4B37-BDE1-BBF452B89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d-ID" altLang="en-US" dirty="0"/>
              <a:t>Menurut sifatnya risiko dapat dibedakan :</a:t>
            </a:r>
          </a:p>
          <a:p>
            <a:pPr marL="914400" lvl="1" indent="-514350">
              <a:buFont typeface="+mj-lt"/>
              <a:buAutoNum type="alphaLcPeriod"/>
            </a:pPr>
            <a:r>
              <a:rPr lang="id-ID" altLang="en-US" dirty="0"/>
              <a:t>Risiko Murni</a:t>
            </a:r>
            <a:endParaRPr lang="en-US" altLang="en-US" dirty="0"/>
          </a:p>
          <a:p>
            <a:pPr marL="914400" lvl="1" indent="-514350">
              <a:buFont typeface="+mj-lt"/>
              <a:buAutoNum type="alphaLcPeriod"/>
            </a:pPr>
            <a:r>
              <a:rPr lang="id-ID" dirty="0"/>
              <a:t>Risiko Spekulatif</a:t>
            </a:r>
            <a:endParaRPr lang="en-US" dirty="0"/>
          </a:p>
          <a:p>
            <a:pPr marL="914400" lvl="1" indent="-514350">
              <a:buFont typeface="+mj-lt"/>
              <a:buAutoNum type="alphaLcPeriod"/>
            </a:pPr>
            <a:r>
              <a:rPr lang="id-ID" dirty="0"/>
              <a:t>Risiko </a:t>
            </a:r>
            <a:r>
              <a:rPr lang="en-US" dirty="0"/>
              <a:t>F</a:t>
            </a:r>
            <a:r>
              <a:rPr lang="id-ID" dirty="0"/>
              <a:t>undamental </a:t>
            </a:r>
            <a:endParaRPr lang="en-US" dirty="0"/>
          </a:p>
          <a:p>
            <a:pPr marL="914400" lvl="1" indent="-514350">
              <a:buFont typeface="+mj-lt"/>
              <a:buAutoNum type="alphaLcPeriod"/>
            </a:pPr>
            <a:r>
              <a:rPr lang="id-ID" dirty="0"/>
              <a:t>Risiko </a:t>
            </a:r>
            <a:r>
              <a:rPr lang="en-US" dirty="0"/>
              <a:t>K</a:t>
            </a:r>
            <a:r>
              <a:rPr lang="id-ID" dirty="0"/>
              <a:t>husus</a:t>
            </a:r>
            <a:endParaRPr lang="en-US" dirty="0"/>
          </a:p>
          <a:p>
            <a:pPr marL="914400" lvl="1" indent="-514350">
              <a:buFont typeface="+mj-lt"/>
              <a:buAutoNum type="alphaLcPeriod"/>
            </a:pP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Dinamis</a:t>
            </a:r>
            <a:endParaRPr lang="id-ID" dirty="0"/>
          </a:p>
          <a:p>
            <a:pPr marL="514350" indent="-514350">
              <a:buFont typeface="Wingdings" panose="05000000000000000000" pitchFamily="2" charset="2"/>
              <a:buNone/>
            </a:pPr>
            <a:endParaRPr lang="id-ID" alt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F917FE3-D0C4-43F8-9CE8-F572CDEE59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17AEBEF-451C-4F47-99EC-2F1312A9F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145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2EB6E-0319-47CB-91C4-34A3957D6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altLang="en-US" dirty="0"/>
              <a:t>Macam-macam risiko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186C5-2F03-4B37-BDE1-BBF452B89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d-ID" altLang="en-US" dirty="0"/>
              <a:t>Menurut </a:t>
            </a:r>
            <a:r>
              <a:rPr lang="en-US" altLang="en-US" dirty="0" err="1"/>
              <a:t>sumber</a:t>
            </a:r>
            <a:r>
              <a:rPr lang="en-US" altLang="en-US" dirty="0"/>
              <a:t>/</a:t>
            </a:r>
            <a:r>
              <a:rPr lang="en-US" altLang="en-US" dirty="0" err="1"/>
              <a:t>Penyebab</a:t>
            </a:r>
            <a:r>
              <a:rPr lang="id-ID" altLang="en-US" dirty="0"/>
              <a:t> dapat dibedakan :</a:t>
            </a:r>
          </a:p>
          <a:p>
            <a:pPr marL="914400" lvl="1" indent="-514350">
              <a:buFont typeface="+mj-lt"/>
              <a:buAutoNum type="alphaLcPeriod"/>
            </a:pPr>
            <a:r>
              <a:rPr lang="id-ID" altLang="en-US" dirty="0"/>
              <a:t>Risiko </a:t>
            </a:r>
            <a:r>
              <a:rPr lang="en-US" altLang="en-US" dirty="0"/>
              <a:t>Intern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Ekstern</a:t>
            </a:r>
            <a:endParaRPr lang="id-ID" dirty="0"/>
          </a:p>
          <a:p>
            <a:pPr marL="514350" indent="-514350">
              <a:buFont typeface="Wingdings" panose="05000000000000000000" pitchFamily="2" charset="2"/>
              <a:buNone/>
            </a:pPr>
            <a:endParaRPr lang="id-ID" alt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02C9913-04E6-41A0-9A70-901322CB3B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64524F8-BA30-44A5-88DF-58190F007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435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96845-A82D-4BAF-AE33-95D2F9139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altLang="en-US" b="1" dirty="0"/>
              <a:t>Upaya Penanggulangan Risiko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17D8D-EEF9-445F-A382-08D9CEC90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Wingdings" panose="05000000000000000000" pitchFamily="2" charset="2"/>
              <a:buAutoNum type="arabicPeriod"/>
            </a:pPr>
            <a:r>
              <a:rPr lang="id-ID" altLang="en-US" dirty="0"/>
              <a:t>Mengadakan pencegahan dan penanggulangan terhadap kemungkinan terjadinya peristiwa yang menimbulkan kerugian</a:t>
            </a:r>
          </a:p>
          <a:p>
            <a:pPr marL="514350" indent="-514350">
              <a:buFont typeface="Wingdings" panose="05000000000000000000" pitchFamily="2" charset="2"/>
              <a:buAutoNum type="arabicPeriod"/>
            </a:pPr>
            <a:r>
              <a:rPr lang="id-ID" altLang="en-US" dirty="0"/>
              <a:t>Melakukan retensi artinya mentolerir terjadinya kerugian , dengan membiarkanterjadinya kerugian dan untuk mencegah terganggunya operasi dengan menyediakan dana untuk penanggulangannya.</a:t>
            </a:r>
            <a:endParaRPr lang="en-US" altLang="en-US" dirty="0"/>
          </a:p>
          <a:p>
            <a:pPr marL="514350" indent="-514350">
              <a:buFont typeface="Wingdings" panose="05000000000000000000" pitchFamily="2" charset="2"/>
              <a:buAutoNum type="arabicPeriod"/>
            </a:pPr>
            <a:r>
              <a:rPr lang="id-ID" altLang="en-US" dirty="0"/>
              <a:t>Melakukan pengendalian terhadap  risiko, seperti melakukan perdagangan berjangka</a:t>
            </a:r>
            <a:endParaRPr lang="en-US" altLang="en-US" dirty="0"/>
          </a:p>
          <a:p>
            <a:pPr marL="514350" indent="-514350">
              <a:buFont typeface="Wingdings" panose="05000000000000000000" pitchFamily="2" charset="2"/>
              <a:buAutoNum type="arabicPeriod"/>
            </a:pPr>
            <a:r>
              <a:rPr lang="id-ID" altLang="en-US" dirty="0"/>
              <a:t>Mengalihkan/memindahkan risiko kepada pihak lain, yaitu dengan cara mengadakan kontrak pertangguhan (asuransi) dengan perusahaan asuransi terhadap risiko tertentu.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A902709-B302-4250-88AD-89FC7DA338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1C98B74-7255-42E0-BCB3-92DC2C7D6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672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67107-2FA8-4C96-B80A-8DC0348D5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err="1"/>
              <a:t>Konsep</a:t>
            </a:r>
            <a:r>
              <a:rPr lang="en-US" altLang="en-US" b="1" dirty="0"/>
              <a:t> </a:t>
            </a:r>
            <a:r>
              <a:rPr lang="en-US" altLang="en-US" b="1" dirty="0" err="1"/>
              <a:t>Resiko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4FCE3-0E51-40D1-B7EC-0DF986CE9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None/>
            </a:pPr>
            <a:r>
              <a:rPr lang="en-US" altLang="en-US" b="1" dirty="0"/>
              <a:t>Hazard </a:t>
            </a:r>
            <a:r>
              <a:rPr lang="en-US" altLang="en-US" b="1" dirty="0">
                <a:sym typeface="Wingdings" panose="05000000000000000000" pitchFamily="2" charset="2"/>
              </a:rPr>
              <a:t> Peril  </a:t>
            </a:r>
            <a:r>
              <a:rPr lang="en-US" altLang="en-US" b="1" dirty="0" err="1">
                <a:sym typeface="Wingdings" panose="05000000000000000000" pitchFamily="2" charset="2"/>
              </a:rPr>
              <a:t>Losser</a:t>
            </a:r>
            <a:endParaRPr lang="en-US" altLang="en-US" b="1" dirty="0"/>
          </a:p>
          <a:p>
            <a:pPr algn="ctr">
              <a:lnSpc>
                <a:spcPct val="80000"/>
              </a:lnSpc>
              <a:buNone/>
            </a:pP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/>
              <a:t>Hazard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keadaan</a:t>
            </a:r>
            <a:r>
              <a:rPr lang="en-US" altLang="en-US" dirty="0"/>
              <a:t> </a:t>
            </a:r>
            <a:r>
              <a:rPr lang="en-US" altLang="en-US" dirty="0" err="1"/>
              <a:t>bahaya</a:t>
            </a:r>
            <a:r>
              <a:rPr lang="en-US" altLang="en-US" dirty="0"/>
              <a:t> yang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memperbesar</a:t>
            </a:r>
            <a:r>
              <a:rPr lang="en-US" altLang="en-US" dirty="0"/>
              <a:t> </a:t>
            </a:r>
            <a:r>
              <a:rPr lang="en-US" altLang="en-US" dirty="0" err="1"/>
              <a:t>kemungkinan</a:t>
            </a:r>
            <a:r>
              <a:rPr lang="en-US" altLang="en-US" dirty="0"/>
              <a:t> </a:t>
            </a:r>
            <a:r>
              <a:rPr lang="en-US" altLang="en-US" dirty="0" err="1"/>
              <a:t>terjadinya</a:t>
            </a:r>
            <a:r>
              <a:rPr lang="en-US" altLang="en-US" dirty="0"/>
              <a:t> peril (</a:t>
            </a:r>
            <a:r>
              <a:rPr lang="en-US" altLang="en-US" dirty="0" err="1"/>
              <a:t>bencana</a:t>
            </a:r>
            <a:r>
              <a:rPr lang="en-US" altLang="en-US" dirty="0"/>
              <a:t>).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Peril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suatu</a:t>
            </a:r>
            <a:r>
              <a:rPr lang="en-US" altLang="en-US" dirty="0"/>
              <a:t> </a:t>
            </a:r>
            <a:r>
              <a:rPr lang="en-US" altLang="en-US" dirty="0" err="1"/>
              <a:t>peristiwa</a:t>
            </a:r>
            <a:r>
              <a:rPr lang="en-US" altLang="en-US" dirty="0"/>
              <a:t>/</a:t>
            </a:r>
            <a:r>
              <a:rPr lang="en-US" altLang="en-US" dirty="0" err="1"/>
              <a:t>kejadian</a:t>
            </a:r>
            <a:r>
              <a:rPr lang="en-US" altLang="en-US" dirty="0"/>
              <a:t> yang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menimbulkan</a:t>
            </a:r>
            <a:r>
              <a:rPr lang="en-US" altLang="en-US" dirty="0"/>
              <a:t> </a:t>
            </a:r>
            <a:r>
              <a:rPr lang="en-US" altLang="en-US" dirty="0" err="1"/>
              <a:t>kerugian</a:t>
            </a:r>
            <a:r>
              <a:rPr lang="en-US" altLang="en-US" dirty="0"/>
              <a:t> </a:t>
            </a:r>
            <a:r>
              <a:rPr lang="en-US" altLang="en-US" dirty="0" err="1"/>
              <a:t>atau</a:t>
            </a:r>
            <a:r>
              <a:rPr lang="en-US" altLang="en-US" dirty="0"/>
              <a:t> </a:t>
            </a:r>
            <a:r>
              <a:rPr lang="en-US" altLang="en-US" dirty="0" err="1"/>
              <a:t>bermacam</a:t>
            </a:r>
            <a:r>
              <a:rPr lang="en-US" altLang="en-US" dirty="0"/>
              <a:t> </a:t>
            </a:r>
            <a:r>
              <a:rPr lang="en-US" altLang="en-US" dirty="0" err="1"/>
              <a:t>kerugian</a:t>
            </a:r>
            <a:r>
              <a:rPr lang="en-US" altLang="en-US" dirty="0"/>
              <a:t>.</a:t>
            </a:r>
          </a:p>
          <a:p>
            <a:pPr>
              <a:lnSpc>
                <a:spcPct val="80000"/>
              </a:lnSpc>
            </a:pPr>
            <a:r>
              <a:rPr lang="en-US" altLang="en-US" dirty="0" err="1"/>
              <a:t>Losser</a:t>
            </a:r>
            <a:r>
              <a:rPr lang="en-US" altLang="en-US" dirty="0"/>
              <a:t>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kerugian</a:t>
            </a:r>
            <a:r>
              <a:rPr lang="en-US" altLang="en-US" dirty="0"/>
              <a:t> yang </a:t>
            </a:r>
            <a:r>
              <a:rPr lang="en-US" altLang="en-US" dirty="0" err="1"/>
              <a:t>diderita</a:t>
            </a:r>
            <a:r>
              <a:rPr lang="en-US" altLang="en-US" dirty="0"/>
              <a:t> </a:t>
            </a:r>
            <a:r>
              <a:rPr lang="en-US" altLang="en-US" dirty="0" err="1"/>
              <a:t>akibat</a:t>
            </a:r>
            <a:r>
              <a:rPr lang="en-US" altLang="en-US" dirty="0"/>
              <a:t> </a:t>
            </a:r>
            <a:r>
              <a:rPr lang="en-US" altLang="en-US" dirty="0" err="1"/>
              <a:t>kejadian</a:t>
            </a:r>
            <a:r>
              <a:rPr lang="en-US" altLang="en-US" dirty="0"/>
              <a:t> yang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diharapkan</a:t>
            </a:r>
            <a:r>
              <a:rPr lang="en-US" altLang="en-US" dirty="0"/>
              <a:t> </a:t>
            </a:r>
            <a:r>
              <a:rPr lang="en-US" altLang="en-US" dirty="0" err="1"/>
              <a:t>tapi</a:t>
            </a:r>
            <a:r>
              <a:rPr lang="en-US" altLang="en-US" dirty="0"/>
              <a:t> </a:t>
            </a:r>
            <a:r>
              <a:rPr lang="en-US" altLang="en-US" dirty="0" err="1"/>
              <a:t>ternyata</a:t>
            </a:r>
            <a:r>
              <a:rPr lang="en-US" altLang="en-US" dirty="0"/>
              <a:t> </a:t>
            </a:r>
            <a:r>
              <a:rPr lang="en-US" altLang="en-US" dirty="0" err="1"/>
              <a:t>terjadi</a:t>
            </a:r>
            <a:r>
              <a:rPr lang="en-US" altLang="en-US" dirty="0"/>
              <a:t>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4609515-6330-4D9C-B00A-5AEA977B5C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4975468-B046-440E-85C6-AAED4B754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504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18114-841D-4733-A45B-C36233B17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b="1" dirty="0" err="1"/>
              <a:t>Manfaat</a:t>
            </a:r>
            <a:r>
              <a:rPr lang="en-US" altLang="en-US" b="1" dirty="0"/>
              <a:t> </a:t>
            </a:r>
            <a:r>
              <a:rPr lang="id-ID" altLang="en-US" b="1" dirty="0"/>
              <a:t>Manajemen</a:t>
            </a:r>
            <a:r>
              <a:rPr lang="en-US" altLang="en-US" b="1" dirty="0"/>
              <a:t> R</a:t>
            </a:r>
            <a:r>
              <a:rPr lang="id-ID" altLang="en-US" b="1" dirty="0"/>
              <a:t>i</a:t>
            </a:r>
            <a:r>
              <a:rPr lang="en-US" altLang="en-US" b="1" dirty="0" err="1"/>
              <a:t>siko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0B6B43-5FAD-495A-AA47-BEEFAAC07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 err="1"/>
              <a:t>Membantu</a:t>
            </a:r>
            <a:r>
              <a:rPr lang="en-US" altLang="en-US" dirty="0"/>
              <a:t> </a:t>
            </a:r>
            <a:r>
              <a:rPr lang="en-US" altLang="en-US" dirty="0" err="1"/>
              <a:t>perusahaan</a:t>
            </a:r>
            <a:r>
              <a:rPr lang="en-US" altLang="en-US" dirty="0"/>
              <a:t> </a:t>
            </a:r>
            <a:r>
              <a:rPr lang="en-US" altLang="en-US" dirty="0" err="1"/>
              <a:t>menghindari</a:t>
            </a:r>
            <a:r>
              <a:rPr lang="en-US" altLang="en-US" dirty="0"/>
              <a:t> </a:t>
            </a:r>
            <a:r>
              <a:rPr lang="en-US" altLang="en-US" dirty="0" err="1"/>
              <a:t>semaksimal</a:t>
            </a:r>
            <a:r>
              <a:rPr lang="en-US" altLang="en-US" dirty="0"/>
              <a:t> </a:t>
            </a:r>
            <a:r>
              <a:rPr lang="en-US" altLang="en-US" dirty="0" err="1"/>
              <a:t>mungkin</a:t>
            </a:r>
            <a:r>
              <a:rPr lang="en-US" altLang="en-US" dirty="0"/>
              <a:t> </a:t>
            </a:r>
            <a:r>
              <a:rPr lang="en-US" altLang="en-US" dirty="0" err="1"/>
              <a:t>biaya-biaya</a:t>
            </a:r>
            <a:r>
              <a:rPr lang="en-US" altLang="en-US" dirty="0"/>
              <a:t> yang </a:t>
            </a:r>
            <a:r>
              <a:rPr lang="en-US" altLang="en-US" dirty="0" err="1"/>
              <a:t>terpaksa</a:t>
            </a:r>
            <a:r>
              <a:rPr lang="en-US" altLang="en-US" dirty="0"/>
              <a:t> </a:t>
            </a:r>
            <a:r>
              <a:rPr lang="en-US" altLang="en-US" dirty="0" err="1"/>
              <a:t>harus</a:t>
            </a:r>
            <a:r>
              <a:rPr lang="en-US" altLang="en-US" dirty="0"/>
              <a:t> </a:t>
            </a:r>
            <a:r>
              <a:rPr lang="en-US" altLang="en-US" dirty="0" err="1"/>
              <a:t>dikeluarkan</a:t>
            </a:r>
            <a:r>
              <a:rPr lang="en-US" altLang="en-US" dirty="0"/>
              <a:t>.</a:t>
            </a:r>
          </a:p>
          <a:p>
            <a:r>
              <a:rPr lang="en-US" altLang="en-US" dirty="0" err="1"/>
              <a:t>Membantu</a:t>
            </a:r>
            <a:r>
              <a:rPr lang="en-US" altLang="en-US" dirty="0"/>
              <a:t> </a:t>
            </a:r>
            <a:r>
              <a:rPr lang="en-US" altLang="en-US" dirty="0" err="1"/>
              <a:t>manajemen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memutuskan</a:t>
            </a:r>
            <a:r>
              <a:rPr lang="en-US" altLang="en-US" dirty="0"/>
              <a:t> </a:t>
            </a:r>
            <a:r>
              <a:rPr lang="en-US" altLang="en-US" dirty="0" err="1"/>
              <a:t>apakah</a:t>
            </a:r>
            <a:r>
              <a:rPr lang="en-US" altLang="en-US" dirty="0"/>
              <a:t> r</a:t>
            </a:r>
            <a:r>
              <a:rPr lang="id-ID" altLang="en-US" dirty="0"/>
              <a:t>I</a:t>
            </a:r>
            <a:r>
              <a:rPr lang="en-US" altLang="en-US" dirty="0" err="1"/>
              <a:t>siko</a:t>
            </a:r>
            <a:r>
              <a:rPr lang="en-US" altLang="en-US" dirty="0"/>
              <a:t> yang </a:t>
            </a:r>
            <a:r>
              <a:rPr lang="en-US" altLang="en-US" dirty="0" err="1"/>
              <a:t>dihadapi</a:t>
            </a:r>
            <a:r>
              <a:rPr lang="en-US" altLang="en-US" dirty="0"/>
              <a:t> </a:t>
            </a:r>
            <a:r>
              <a:rPr lang="en-US" altLang="en-US" dirty="0" err="1"/>
              <a:t>perusahaan</a:t>
            </a:r>
            <a:r>
              <a:rPr lang="en-US" altLang="en-US" dirty="0"/>
              <a:t> </a:t>
            </a:r>
            <a:r>
              <a:rPr lang="en-US" altLang="en-US" dirty="0" err="1"/>
              <a:t>akan</a:t>
            </a:r>
            <a:r>
              <a:rPr lang="en-US" altLang="en-US" dirty="0"/>
              <a:t> </a:t>
            </a:r>
            <a:r>
              <a:rPr lang="en-US" altLang="en-US" dirty="0" err="1"/>
              <a:t>dihindari</a:t>
            </a:r>
            <a:r>
              <a:rPr lang="en-US" altLang="en-US" dirty="0"/>
              <a:t> </a:t>
            </a:r>
            <a:r>
              <a:rPr lang="en-US" altLang="en-US" dirty="0" err="1"/>
              <a:t>atau</a:t>
            </a:r>
            <a:r>
              <a:rPr lang="en-US" altLang="en-US" dirty="0"/>
              <a:t> </a:t>
            </a:r>
            <a:r>
              <a:rPr lang="en-US" altLang="en-US" dirty="0" err="1"/>
              <a:t>diambil</a:t>
            </a:r>
            <a:r>
              <a:rPr lang="en-US" altLang="en-US" dirty="0"/>
              <a:t>.</a:t>
            </a:r>
          </a:p>
          <a:p>
            <a:r>
              <a:rPr lang="en-US" altLang="en-US" dirty="0" err="1"/>
              <a:t>Jika</a:t>
            </a:r>
            <a:r>
              <a:rPr lang="en-US" altLang="en-US" dirty="0"/>
              <a:t> </a:t>
            </a:r>
            <a:r>
              <a:rPr lang="en-US" altLang="en-US" dirty="0" err="1"/>
              <a:t>penaksiran</a:t>
            </a:r>
            <a:r>
              <a:rPr lang="en-US" altLang="en-US" dirty="0"/>
              <a:t> r</a:t>
            </a:r>
            <a:r>
              <a:rPr lang="id-ID" altLang="en-US" dirty="0"/>
              <a:t>i</a:t>
            </a:r>
            <a:r>
              <a:rPr lang="en-US" altLang="en-US" dirty="0" err="1"/>
              <a:t>siko</a:t>
            </a:r>
            <a:r>
              <a:rPr lang="en-US" altLang="en-US" dirty="0"/>
              <a:t> </a:t>
            </a:r>
            <a:r>
              <a:rPr lang="en-US" altLang="en-US" dirty="0" err="1"/>
              <a:t>dilakukan</a:t>
            </a:r>
            <a:r>
              <a:rPr lang="en-US" altLang="en-US" dirty="0"/>
              <a:t> </a:t>
            </a:r>
            <a:r>
              <a:rPr lang="en-US" altLang="en-US" dirty="0" err="1"/>
              <a:t>secara</a:t>
            </a:r>
            <a:r>
              <a:rPr lang="en-US" altLang="en-US" dirty="0"/>
              <a:t> </a:t>
            </a:r>
            <a:r>
              <a:rPr lang="en-US" altLang="en-US" dirty="0" err="1"/>
              <a:t>akurat</a:t>
            </a:r>
            <a:r>
              <a:rPr lang="en-US" altLang="en-US" dirty="0"/>
              <a:t> </a:t>
            </a:r>
            <a:r>
              <a:rPr lang="en-US" altLang="en-US" dirty="0" err="1"/>
              <a:t>maka</a:t>
            </a:r>
            <a:r>
              <a:rPr lang="en-US" altLang="en-US" dirty="0"/>
              <a:t>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memaksimalkan</a:t>
            </a:r>
            <a:r>
              <a:rPr lang="en-US" altLang="en-US" dirty="0"/>
              <a:t> </a:t>
            </a:r>
            <a:r>
              <a:rPr lang="en-US" altLang="en-US" dirty="0" err="1"/>
              <a:t>keuntungan</a:t>
            </a:r>
            <a:r>
              <a:rPr lang="en-US" altLang="en-US" dirty="0"/>
              <a:t> </a:t>
            </a:r>
            <a:r>
              <a:rPr lang="en-US" altLang="en-US" dirty="0" err="1"/>
              <a:t>perusahaan</a:t>
            </a:r>
            <a:r>
              <a:rPr lang="en-US" altLang="en-US" dirty="0"/>
              <a:t>.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DC9443E5-A7B1-4820-8EB7-2364E53474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8BABFF1F-0B4A-4179-BECB-0C73B7E0B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419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505</Words>
  <Application>Microsoft Office PowerPoint</Application>
  <PresentationFormat>On-screen Show (4:3)</PresentationFormat>
  <Paragraphs>75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Book Antiqua</vt:lpstr>
      <vt:lpstr>Calibri</vt:lpstr>
      <vt:lpstr>Wingdings</vt:lpstr>
      <vt:lpstr>Office Theme</vt:lpstr>
      <vt:lpstr>Pengertian dan Konsep Risiko</vt:lpstr>
      <vt:lpstr>KEMAMPUAN AKHIR YANG DIHARAPKAN</vt:lpstr>
      <vt:lpstr>Pendahuluan</vt:lpstr>
      <vt:lpstr>Pengertian Risiko</vt:lpstr>
      <vt:lpstr>Macam-macam risiko</vt:lpstr>
      <vt:lpstr>Macam-macam risiko</vt:lpstr>
      <vt:lpstr>Upaya Penanggulangan Risiko</vt:lpstr>
      <vt:lpstr>Konsep Resiko</vt:lpstr>
      <vt:lpstr>Manfaat Manajemen Risiko</vt:lpstr>
      <vt:lpstr>Hubungan Manajemen Risiko di dalam Perusahaan </vt:lpstr>
      <vt:lpstr>SEKIAN DAN 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Muhyiddin Damia</cp:lastModifiedBy>
  <cp:revision>30</cp:revision>
  <dcterms:created xsi:type="dcterms:W3CDTF">2017-09-09T11:34:57Z</dcterms:created>
  <dcterms:modified xsi:type="dcterms:W3CDTF">2018-09-29T09:00:48Z</dcterms:modified>
</cp:coreProperties>
</file>