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32" r:id="rId6"/>
    <p:sldMasterId id="2147483744" r:id="rId7"/>
  </p:sldMasterIdLst>
  <p:notesMasterIdLst>
    <p:notesMasterId r:id="rId35"/>
  </p:notesMasterIdLst>
  <p:sldIdLst>
    <p:sldId id="265" r:id="rId8"/>
    <p:sldId id="258" r:id="rId9"/>
    <p:sldId id="266" r:id="rId10"/>
    <p:sldId id="257" r:id="rId11"/>
    <p:sldId id="267" r:id="rId12"/>
    <p:sldId id="261" r:id="rId13"/>
    <p:sldId id="268" r:id="rId14"/>
    <p:sldId id="270" r:id="rId15"/>
    <p:sldId id="271" r:id="rId16"/>
    <p:sldId id="259" r:id="rId17"/>
    <p:sldId id="273" r:id="rId18"/>
    <p:sldId id="274" r:id="rId19"/>
    <p:sldId id="275" r:id="rId20"/>
    <p:sldId id="276" r:id="rId21"/>
    <p:sldId id="278" r:id="rId22"/>
    <p:sldId id="279" r:id="rId23"/>
    <p:sldId id="280" r:id="rId24"/>
    <p:sldId id="281" r:id="rId25"/>
    <p:sldId id="282" r:id="rId26"/>
    <p:sldId id="283" r:id="rId27"/>
    <p:sldId id="263" r:id="rId28"/>
    <p:sldId id="264" r:id="rId29"/>
    <p:sldId id="262" r:id="rId30"/>
    <p:sldId id="284" r:id="rId31"/>
    <p:sldId id="286" r:id="rId32"/>
    <p:sldId id="285" r:id="rId33"/>
    <p:sldId id="28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2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6B3F82-34C1-4478-A128-F8EA80DD1632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8B867-E988-41C7-9B9B-70EE7EF19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502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8B867-E988-41C7-9B9B-70EE7EF190C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054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527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969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897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5AF1-9E13-47A7-AE61-0170811A4CBE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3/21/2020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A910A-BA1B-422E-B38D-FD07DBF4314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2787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5AF1-9E13-47A7-AE61-0170811A4CBE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3/21/2020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A910A-BA1B-422E-B38D-FD07DBF4314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522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5AF1-9E13-47A7-AE61-0170811A4CBE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3/21/2020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9"/>
            <a:ext cx="762000" cy="365125"/>
          </a:xfrm>
        </p:spPr>
        <p:txBody>
          <a:bodyPr/>
          <a:lstStyle/>
          <a:p>
            <a:fld id="{8A2A910A-BA1B-422E-B38D-FD07DBF4314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385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5AF1-9E13-47A7-AE61-0170811A4CBE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3/21/2020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A910A-BA1B-422E-B38D-FD07DBF4314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596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4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362204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5AF1-9E13-47A7-AE61-0170811A4CBE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3/21/2020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A910A-BA1B-422E-B38D-FD07DBF4314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763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5AF1-9E13-47A7-AE61-0170811A4CBE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3/21/2020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A910A-BA1B-422E-B38D-FD07DBF4314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2650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5AF1-9E13-47A7-AE61-0170811A4CBE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3/21/2020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A910A-BA1B-422E-B38D-FD07DBF4314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7118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2" y="1524004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5AF1-9E13-47A7-AE61-0170811A4CBE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3/21/2020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A910A-BA1B-422E-B38D-FD07DBF4314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992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215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5AF1-9E13-47A7-AE61-0170811A4CBE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3/21/2020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A910A-BA1B-422E-B38D-FD07DBF4314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1998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5AF1-9E13-47A7-AE61-0170811A4CBE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3/21/2020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A910A-BA1B-422E-B38D-FD07DBF4314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0536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5AF1-9E13-47A7-AE61-0170811A4CBE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3/21/2020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A910A-BA1B-422E-B38D-FD07DBF4314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7636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83C7-54F2-1E4F-9021-A7FFC3A4D4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F115-2623-3B47-B6DD-DA1461C8C9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6984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83C7-54F2-1E4F-9021-A7FFC3A4D4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F115-2623-3B47-B6DD-DA1461C8C9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8828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83C7-54F2-1E4F-9021-A7FFC3A4D4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F115-2623-3B47-B6DD-DA1461C8C9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903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83C7-54F2-1E4F-9021-A7FFC3A4D4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F115-2623-3B47-B6DD-DA1461C8C9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9125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83C7-54F2-1E4F-9021-A7FFC3A4D4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F115-2623-3B47-B6DD-DA1461C8C9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8880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83C7-54F2-1E4F-9021-A7FFC3A4D4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F115-2623-3B47-B6DD-DA1461C8C9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9823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83C7-54F2-1E4F-9021-A7FFC3A4D4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F115-2623-3B47-B6DD-DA1461C8C9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053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9341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83C7-54F2-1E4F-9021-A7FFC3A4D4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F115-2623-3B47-B6DD-DA1461C8C9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8023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83C7-54F2-1E4F-9021-A7FFC3A4D4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F115-2623-3B47-B6DD-DA1461C8C9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057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83C7-54F2-1E4F-9021-A7FFC3A4D4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F115-2623-3B47-B6DD-DA1461C8C9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1889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83C7-54F2-1E4F-9021-A7FFC3A4D4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F115-2623-3B47-B6DD-DA1461C8C9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4034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20D9-748F-497E-8DC9-54B4762821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61CB-BD41-4514-9376-20A6580B08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765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20D9-748F-497E-8DC9-54B4762821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61CB-BD41-4514-9376-20A6580B08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3548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20D9-748F-497E-8DC9-54B4762821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61CB-BD41-4514-9376-20A6580B08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5664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20D9-748F-497E-8DC9-54B4762821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61CB-BD41-4514-9376-20A6580B08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873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20D9-748F-497E-8DC9-54B4762821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61CB-BD41-4514-9376-20A6580B08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1805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20D9-748F-497E-8DC9-54B4762821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61CB-BD41-4514-9376-20A6580B08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64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7339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20D9-748F-497E-8DC9-54B4762821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61CB-BD41-4514-9376-20A6580B08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1557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20D9-748F-497E-8DC9-54B4762821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61CB-BD41-4514-9376-20A6580B08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9989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20D9-748F-497E-8DC9-54B4762821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61CB-BD41-4514-9376-20A6580B08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250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20D9-748F-497E-8DC9-54B4762821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61CB-BD41-4514-9376-20A6580B08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1527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20D9-748F-497E-8DC9-54B4762821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61CB-BD41-4514-9376-20A6580B08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7683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20D9-748F-497E-8DC9-54B4762821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61CB-BD41-4514-9376-20A6580B08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9605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20D9-748F-497E-8DC9-54B4762821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61CB-BD41-4514-9376-20A6580B08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7017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20D9-748F-497E-8DC9-54B4762821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61CB-BD41-4514-9376-20A6580B08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8805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20D9-748F-497E-8DC9-54B4762821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61CB-BD41-4514-9376-20A6580B08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4665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20D9-748F-497E-8DC9-54B4762821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61CB-BD41-4514-9376-20A6580B08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665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8927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20D9-748F-497E-8DC9-54B4762821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61CB-BD41-4514-9376-20A6580B08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6226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20D9-748F-497E-8DC9-54B4762821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61CB-BD41-4514-9376-20A6580B08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2165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20D9-748F-497E-8DC9-54B4762821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61CB-BD41-4514-9376-20A6580B08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5783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20D9-748F-497E-8DC9-54B4762821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61CB-BD41-4514-9376-20A6580B08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1502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20D9-748F-497E-8DC9-54B4762821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61CB-BD41-4514-9376-20A6580B08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8665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20D9-748F-497E-8DC9-54B4762821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61CB-BD41-4514-9376-20A6580B08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6591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20D9-748F-497E-8DC9-54B4762821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61CB-BD41-4514-9376-20A6580B08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3765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20D9-748F-497E-8DC9-54B4762821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61CB-BD41-4514-9376-20A6580B08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3982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20D9-748F-497E-8DC9-54B4762821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61CB-BD41-4514-9376-20A6580B08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21837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20D9-748F-497E-8DC9-54B4762821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61CB-BD41-4514-9376-20A6580B08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935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0182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20D9-748F-497E-8DC9-54B4762821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61CB-BD41-4514-9376-20A6580B08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4411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20D9-748F-497E-8DC9-54B4762821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61CB-BD41-4514-9376-20A6580B08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319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20D9-748F-497E-8DC9-54B4762821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61CB-BD41-4514-9376-20A6580B08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0524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20D9-748F-497E-8DC9-54B4762821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61CB-BD41-4514-9376-20A6580B08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8875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20D9-748F-497E-8DC9-54B4762821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61CB-BD41-4514-9376-20A6580B08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5963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20D9-748F-497E-8DC9-54B4762821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61CB-BD41-4514-9376-20A6580B08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2441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20D9-748F-497E-8DC9-54B4762821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61CB-BD41-4514-9376-20A6580B08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1883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20D9-748F-497E-8DC9-54B4762821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61CB-BD41-4514-9376-20A6580B08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142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20D9-748F-497E-8DC9-54B4762821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61CB-BD41-4514-9376-20A6580B08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31112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20D9-748F-497E-8DC9-54B4762821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61CB-BD41-4514-9376-20A6580B08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67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2774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20D9-748F-497E-8DC9-54B4762821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61CB-BD41-4514-9376-20A6580B08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9252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20D9-748F-497E-8DC9-54B4762821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61CB-BD41-4514-9376-20A6580B08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25873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20D9-748F-497E-8DC9-54B4762821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61CB-BD41-4514-9376-20A6580B08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55598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20D9-748F-497E-8DC9-54B4762821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61CB-BD41-4514-9376-20A6580B08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7668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20D9-748F-497E-8DC9-54B4762821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61CB-BD41-4514-9376-20A6580B08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0067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20D9-748F-497E-8DC9-54B4762821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61CB-BD41-4514-9376-20A6580B08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95610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20D9-748F-497E-8DC9-54B4762821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61CB-BD41-4514-9376-20A6580B08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4074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20D9-748F-497E-8DC9-54B4762821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61CB-BD41-4514-9376-20A6580B08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605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139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529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038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9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A775AF1-9E13-47A7-AE61-0170811A4CBE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3/21/2020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9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9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A2A910A-BA1B-422E-B38D-FD07DBF4314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5297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583C7-54F2-1E4F-9021-A7FFC3A4D4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FF115-2623-3B47-B6DD-DA1461C8C9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465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720D9-748F-497E-8DC9-54B4762821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761CB-BD41-4514-9376-20A6580B08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65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720D9-748F-497E-8DC9-54B4762821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761CB-BD41-4514-9376-20A6580B08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019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720D9-748F-497E-8DC9-54B4762821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761CB-BD41-4514-9376-20A6580B08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322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720D9-748F-497E-8DC9-54B4762821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761CB-BD41-4514-9376-20A6580B08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894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763000" cy="2057400"/>
          </a:xfrm>
        </p:spPr>
        <p:txBody>
          <a:bodyPr>
            <a:normAutofit fontScale="90000"/>
          </a:bodyPr>
          <a:lstStyle/>
          <a:p>
            <a:r>
              <a:rPr lang="en-ID" b="1" dirty="0" err="1"/>
              <a:t>Sesi</a:t>
            </a:r>
            <a:r>
              <a:rPr lang="en-ID" b="1" dirty="0"/>
              <a:t> 6: </a:t>
            </a:r>
            <a:r>
              <a:rPr lang="en-ID" b="1" dirty="0" err="1"/>
              <a:t>Sosialisasi</a:t>
            </a:r>
            <a:r>
              <a:rPr lang="en-ID" b="1" dirty="0"/>
              <a:t> </a:t>
            </a:r>
            <a:r>
              <a:rPr lang="en-ID" b="1" dirty="0" err="1"/>
              <a:t>dan</a:t>
            </a:r>
            <a:r>
              <a:rPr lang="en-ID" b="1" dirty="0"/>
              <a:t> </a:t>
            </a:r>
            <a:r>
              <a:rPr lang="en-ID" b="1" dirty="0" err="1"/>
              <a:t>Sasaran</a:t>
            </a:r>
            <a:r>
              <a:rPr lang="en-ID" b="1" dirty="0"/>
              <a:t> </a:t>
            </a:r>
            <a:r>
              <a:rPr lang="en-ID" b="1" dirty="0" err="1"/>
              <a:t>Kegiatan</a:t>
            </a:r>
            <a:r>
              <a:rPr lang="en-ID" b="1" dirty="0"/>
              <a:t> </a:t>
            </a:r>
            <a:r>
              <a:rPr lang="en-ID" b="1" dirty="0" err="1"/>
              <a:t>Kehumasan</a:t>
            </a:r>
            <a:endParaRPr lang="en-US" b="1" dirty="0">
              <a:latin typeface="Capitals" charset="0"/>
              <a:ea typeface="Capitals" charset="0"/>
              <a:cs typeface="Capitals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91440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00400" y="6211669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D" sz="3600" b="1" dirty="0"/>
              <a:t>Erna Febriani, </a:t>
            </a:r>
            <a:r>
              <a:rPr lang="en-ID" sz="3600" b="1" dirty="0" err="1"/>
              <a:t>S.Si</a:t>
            </a:r>
            <a:r>
              <a:rPr lang="en-ID" sz="3600" b="1" dirty="0"/>
              <a:t>, </a:t>
            </a:r>
            <a:r>
              <a:rPr lang="en-ID" sz="3600" b="1" dirty="0" err="1"/>
              <a:t>M.Si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62982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 err="1"/>
              <a:t>Rancangan</a:t>
            </a:r>
            <a:r>
              <a:rPr lang="en-ID" b="1" dirty="0"/>
              <a:t> Program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905000"/>
            <a:ext cx="4648200" cy="4572000"/>
          </a:xfrm>
          <a:noFill/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D" sz="3500" dirty="0"/>
              <a:t>Program “</a:t>
            </a:r>
            <a:r>
              <a:rPr lang="en-ID" sz="3500" dirty="0" err="1"/>
              <a:t>tanpa</a:t>
            </a:r>
            <a:r>
              <a:rPr lang="en-ID" sz="3500" dirty="0"/>
              <a:t> </a:t>
            </a:r>
            <a:r>
              <a:rPr lang="en-ID" sz="3500" dirty="0" err="1"/>
              <a:t>sedotan</a:t>
            </a:r>
            <a:r>
              <a:rPr lang="en-ID" sz="3500" dirty="0"/>
              <a:t>”:</a:t>
            </a:r>
          </a:p>
          <a:p>
            <a:r>
              <a:rPr lang="en-ID" sz="3500" dirty="0" err="1"/>
              <a:t>Analisa</a:t>
            </a:r>
            <a:r>
              <a:rPr lang="en-ID" sz="3500" dirty="0"/>
              <a:t> </a:t>
            </a:r>
            <a:r>
              <a:rPr lang="en-ID" sz="3500" dirty="0" err="1"/>
              <a:t>situasi</a:t>
            </a:r>
            <a:r>
              <a:rPr lang="en-ID" sz="3500" dirty="0"/>
              <a:t>: </a:t>
            </a:r>
            <a:r>
              <a:rPr lang="en-ID" sz="3500" dirty="0" err="1"/>
              <a:t>banyaknya</a:t>
            </a:r>
            <a:r>
              <a:rPr lang="en-ID" sz="3500" dirty="0"/>
              <a:t> </a:t>
            </a:r>
            <a:r>
              <a:rPr lang="en-ID" sz="3500" dirty="0" err="1"/>
              <a:t>limbah</a:t>
            </a:r>
            <a:r>
              <a:rPr lang="en-ID" sz="3500" dirty="0"/>
              <a:t> </a:t>
            </a:r>
            <a:r>
              <a:rPr lang="en-ID" sz="3500" dirty="0" err="1"/>
              <a:t>plastik</a:t>
            </a:r>
            <a:r>
              <a:rPr lang="en-ID" sz="3500" dirty="0"/>
              <a:t> </a:t>
            </a:r>
          </a:p>
          <a:p>
            <a:r>
              <a:rPr lang="en-ID" sz="3500" dirty="0"/>
              <a:t>Key Message:  Less Plastic </a:t>
            </a:r>
          </a:p>
          <a:p>
            <a:r>
              <a:rPr lang="en-ID" sz="3500" dirty="0" err="1"/>
              <a:t>Taktik</a:t>
            </a:r>
            <a:r>
              <a:rPr lang="en-ID" sz="3500" dirty="0"/>
              <a:t>: “No straw”</a:t>
            </a:r>
          </a:p>
          <a:p>
            <a:r>
              <a:rPr lang="en-ID" sz="3500" dirty="0"/>
              <a:t>Objective/goal: Product branding</a:t>
            </a:r>
            <a:endParaRPr lang="en-US" sz="3500" dirty="0"/>
          </a:p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6" y="2286000"/>
            <a:ext cx="3411813" cy="34118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05901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47" y="321733"/>
            <a:ext cx="5293729" cy="4107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C00000"/>
                </a:solidFill>
              </a:rPr>
              <a:t>Sosialisasi</a:t>
            </a:r>
            <a:r>
              <a:rPr lang="en-US" dirty="0">
                <a:solidFill>
                  <a:srgbClr val="C00000"/>
                </a:solidFill>
              </a:rPr>
              <a:t> Program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5715000" y="328821"/>
            <a:ext cx="3251710" cy="6214533"/>
          </a:xfrm>
          <a:noFill/>
        </p:spPr>
        <p:txBody>
          <a:bodyPr anchor="ctr">
            <a:noAutofit/>
          </a:bodyPr>
          <a:lstStyle/>
          <a:p>
            <a:r>
              <a:rPr lang="en-ID" sz="2800" dirty="0" err="1"/>
              <a:t>Keberhasilan</a:t>
            </a:r>
            <a:r>
              <a:rPr lang="en-ID" sz="2800" dirty="0"/>
              <a:t> </a:t>
            </a:r>
            <a:r>
              <a:rPr lang="en-ID" sz="2800" dirty="0" err="1"/>
              <a:t>sebuah</a:t>
            </a:r>
            <a:r>
              <a:rPr lang="en-ID" sz="2800" dirty="0"/>
              <a:t> </a:t>
            </a:r>
            <a:r>
              <a:rPr lang="en-ID" sz="2800" dirty="0" err="1"/>
              <a:t>acara</a:t>
            </a:r>
            <a:r>
              <a:rPr lang="en-ID" sz="2800" dirty="0"/>
              <a:t>, </a:t>
            </a:r>
            <a:r>
              <a:rPr lang="en-ID" sz="2800" dirty="0" err="1"/>
              <a:t>tidak</a:t>
            </a:r>
            <a:r>
              <a:rPr lang="en-ID" sz="2800" dirty="0"/>
              <a:t> </a:t>
            </a:r>
            <a:r>
              <a:rPr lang="en-ID" sz="2800" dirty="0" err="1"/>
              <a:t>lepas</a:t>
            </a:r>
            <a:r>
              <a:rPr lang="en-ID" sz="2800" dirty="0"/>
              <a:t> </a:t>
            </a:r>
            <a:r>
              <a:rPr lang="en-ID" sz="2800" dirty="0" err="1"/>
              <a:t>dari</a:t>
            </a:r>
            <a:r>
              <a:rPr lang="en-ID" sz="2800" dirty="0"/>
              <a:t> </a:t>
            </a:r>
            <a:r>
              <a:rPr lang="en-ID" sz="2800" dirty="0" err="1"/>
              <a:t>sosialisasi</a:t>
            </a:r>
            <a:r>
              <a:rPr lang="en-ID" sz="2800" dirty="0"/>
              <a:t>.</a:t>
            </a:r>
          </a:p>
          <a:p>
            <a:r>
              <a:rPr lang="en-ID" sz="2800" dirty="0"/>
              <a:t>Proses </a:t>
            </a:r>
            <a:r>
              <a:rPr lang="en-ID" sz="2800" dirty="0" err="1"/>
              <a:t>sosialiasi</a:t>
            </a:r>
            <a:r>
              <a:rPr lang="en-ID" sz="2800" dirty="0"/>
              <a:t>  </a:t>
            </a:r>
            <a:r>
              <a:rPr lang="en-ID" sz="2800" dirty="0" err="1"/>
              <a:t>dimulai</a:t>
            </a:r>
            <a:r>
              <a:rPr lang="en-ID" sz="2800" dirty="0"/>
              <a:t> di </a:t>
            </a:r>
            <a:r>
              <a:rPr lang="en-ID" sz="2800" dirty="0" err="1"/>
              <a:t>dalam</a:t>
            </a:r>
            <a:r>
              <a:rPr lang="en-ID" sz="2800" dirty="0"/>
              <a:t> </a:t>
            </a:r>
            <a:r>
              <a:rPr lang="en-ID" sz="2800" dirty="0" err="1"/>
              <a:t>tim.</a:t>
            </a:r>
            <a:r>
              <a:rPr lang="en-ID" sz="2800" dirty="0"/>
              <a:t> </a:t>
            </a:r>
          </a:p>
          <a:p>
            <a:r>
              <a:rPr lang="en-ID" sz="2800" dirty="0"/>
              <a:t>Tim:  </a:t>
            </a:r>
            <a:r>
              <a:rPr lang="en-ID" sz="2800" dirty="0" err="1"/>
              <a:t>seluruh</a:t>
            </a:r>
            <a:r>
              <a:rPr lang="en-ID" sz="2800" dirty="0"/>
              <a:t> </a:t>
            </a:r>
            <a:r>
              <a:rPr lang="en-ID" sz="2800" dirty="0" err="1"/>
              <a:t>bagian</a:t>
            </a:r>
            <a:r>
              <a:rPr lang="en-ID" sz="2800" dirty="0"/>
              <a:t> di </a:t>
            </a:r>
            <a:r>
              <a:rPr lang="en-ID" sz="2800" dirty="0" err="1"/>
              <a:t>perusahaan</a:t>
            </a:r>
            <a:r>
              <a:rPr lang="en-ID" sz="2800" dirty="0"/>
              <a:t>, </a:t>
            </a:r>
            <a:r>
              <a:rPr lang="en-ID" sz="2800" dirty="0" err="1"/>
              <a:t>semua</a:t>
            </a:r>
            <a:r>
              <a:rPr lang="en-ID" sz="2800" dirty="0"/>
              <a:t> </a:t>
            </a:r>
            <a:r>
              <a:rPr lang="en-ID" sz="2800" dirty="0" err="1"/>
              <a:t>berbagi</a:t>
            </a:r>
            <a:r>
              <a:rPr lang="en-ID" sz="2800" dirty="0"/>
              <a:t> </a:t>
            </a:r>
            <a:r>
              <a:rPr lang="en-ID" sz="2800" dirty="0" err="1"/>
              <a:t>visi</a:t>
            </a:r>
            <a:r>
              <a:rPr lang="en-ID" sz="2800" dirty="0"/>
              <a:t> </a:t>
            </a:r>
            <a:r>
              <a:rPr lang="en-ID" sz="2800" dirty="0" err="1"/>
              <a:t>dan</a:t>
            </a:r>
            <a:r>
              <a:rPr lang="en-ID" sz="2800" dirty="0"/>
              <a:t> </a:t>
            </a:r>
            <a:r>
              <a:rPr lang="en-ID" sz="2800" dirty="0" err="1"/>
              <a:t>misi</a:t>
            </a:r>
            <a:r>
              <a:rPr lang="en-ID" sz="2800" dirty="0"/>
              <a:t> yang </a:t>
            </a:r>
            <a:r>
              <a:rPr lang="en-ID" sz="2800" dirty="0" err="1"/>
              <a:t>sama</a:t>
            </a:r>
            <a:r>
              <a:rPr lang="en-ID" sz="2800" dirty="0"/>
              <a:t>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47704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59" y="321733"/>
            <a:ext cx="5293729" cy="4107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C00000"/>
                </a:solidFill>
              </a:rPr>
              <a:t>Sosialisasi</a:t>
            </a:r>
            <a:r>
              <a:rPr lang="en-US" dirty="0">
                <a:solidFill>
                  <a:srgbClr val="C00000"/>
                </a:solidFill>
              </a:rPr>
              <a:t> Program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5715000" y="336734"/>
            <a:ext cx="3251710" cy="6214533"/>
          </a:xfrm>
        </p:spPr>
        <p:txBody>
          <a:bodyPr anchor="ctr">
            <a:noAutofit/>
          </a:bodyPr>
          <a:lstStyle/>
          <a:p>
            <a:pPr lvl="0"/>
            <a:r>
              <a:rPr lang="en-ID" sz="2800" dirty="0" err="1"/>
              <a:t>Sosialisasi</a:t>
            </a:r>
            <a:r>
              <a:rPr lang="en-ID" sz="2800" dirty="0"/>
              <a:t> </a:t>
            </a:r>
            <a:r>
              <a:rPr lang="en-ID" sz="2800" dirty="0" err="1"/>
              <a:t>tidak</a:t>
            </a:r>
            <a:r>
              <a:rPr lang="en-ID" sz="2800" dirty="0"/>
              <a:t> </a:t>
            </a:r>
            <a:r>
              <a:rPr lang="en-ID" sz="2800" dirty="0" err="1"/>
              <a:t>berarti</a:t>
            </a:r>
            <a:r>
              <a:rPr lang="en-ID" sz="2800" dirty="0"/>
              <a:t> </a:t>
            </a:r>
            <a:r>
              <a:rPr lang="en-ID" sz="2800" dirty="0" err="1"/>
              <a:t>hanya</a:t>
            </a:r>
            <a:r>
              <a:rPr lang="en-ID" sz="2800" dirty="0"/>
              <a:t> </a:t>
            </a:r>
            <a:r>
              <a:rPr lang="en-ID" sz="2800" dirty="0" err="1"/>
              <a:t>mengirim</a:t>
            </a:r>
            <a:r>
              <a:rPr lang="en-ID" sz="2800" dirty="0"/>
              <a:t> email </a:t>
            </a:r>
            <a:r>
              <a:rPr lang="en-ID" sz="2800" dirty="0" err="1"/>
              <a:t>kepada</a:t>
            </a:r>
            <a:r>
              <a:rPr lang="en-ID" sz="2800" dirty="0"/>
              <a:t> </a:t>
            </a:r>
            <a:r>
              <a:rPr lang="en-ID" sz="2800" dirty="0" err="1"/>
              <a:t>seluruh</a:t>
            </a:r>
            <a:r>
              <a:rPr lang="en-ID" sz="2800" dirty="0"/>
              <a:t> </a:t>
            </a:r>
            <a:r>
              <a:rPr lang="en-ID" sz="2800" dirty="0" err="1"/>
              <a:t>anggota</a:t>
            </a:r>
            <a:r>
              <a:rPr lang="en-ID" sz="2800" dirty="0"/>
              <a:t> </a:t>
            </a:r>
            <a:r>
              <a:rPr lang="en-ID" sz="2800" dirty="0" err="1"/>
              <a:t>tim</a:t>
            </a:r>
            <a:r>
              <a:rPr lang="en-ID" sz="2800" dirty="0"/>
              <a:t> </a:t>
            </a:r>
            <a:endParaRPr lang="en-US" sz="2800" dirty="0"/>
          </a:p>
          <a:p>
            <a:pPr lvl="0"/>
            <a:r>
              <a:rPr lang="en-ID" sz="2800" i="1" dirty="0"/>
              <a:t>Brainstorming</a:t>
            </a:r>
            <a:r>
              <a:rPr lang="en-ID" sz="2800" dirty="0"/>
              <a:t> </a:t>
            </a:r>
            <a:r>
              <a:rPr lang="en-ID" sz="2800" dirty="0" err="1"/>
              <a:t>diperlukan</a:t>
            </a:r>
            <a:r>
              <a:rPr lang="en-ID" sz="2800" dirty="0"/>
              <a:t> </a:t>
            </a:r>
            <a:r>
              <a:rPr lang="en-ID" sz="2800" dirty="0" err="1"/>
              <a:t>antara</a:t>
            </a:r>
            <a:r>
              <a:rPr lang="en-ID" sz="2800" dirty="0"/>
              <a:t> </a:t>
            </a:r>
            <a:r>
              <a:rPr lang="en-ID" sz="2800" dirty="0" err="1"/>
              <a:t>eksekutif</a:t>
            </a:r>
            <a:r>
              <a:rPr lang="en-ID" sz="2800" dirty="0"/>
              <a:t> </a:t>
            </a:r>
            <a:r>
              <a:rPr lang="en-ID" sz="2800" dirty="0" err="1"/>
              <a:t>dan</a:t>
            </a:r>
            <a:r>
              <a:rPr lang="en-ID" sz="2800" dirty="0"/>
              <a:t> </a:t>
            </a:r>
            <a:r>
              <a:rPr lang="en-ID" sz="2800" dirty="0" err="1"/>
              <a:t>semua</a:t>
            </a:r>
            <a:r>
              <a:rPr lang="en-ID" sz="2800" dirty="0"/>
              <a:t> </a:t>
            </a:r>
            <a:r>
              <a:rPr lang="en-ID" sz="2800" dirty="0" err="1"/>
              <a:t>karyawan</a:t>
            </a:r>
            <a:endParaRPr lang="en-ID" sz="2800" dirty="0"/>
          </a:p>
          <a:p>
            <a:pPr lvl="0"/>
            <a:r>
              <a:rPr lang="en-ID" sz="2800" dirty="0" err="1"/>
              <a:t>Buatlah</a:t>
            </a:r>
            <a:r>
              <a:rPr lang="en-ID" sz="2800" dirty="0"/>
              <a:t> </a:t>
            </a:r>
            <a:r>
              <a:rPr lang="en-ID" sz="2800" i="1" dirty="0"/>
              <a:t>campaign internal</a:t>
            </a:r>
            <a:r>
              <a:rPr lang="en-ID" sz="2800" dirty="0"/>
              <a:t>.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0739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59" y="321732"/>
            <a:ext cx="5405332" cy="42502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C00000"/>
                </a:solidFill>
              </a:rPr>
              <a:t>Sosialisasi</a:t>
            </a:r>
            <a:r>
              <a:rPr lang="en-US" dirty="0">
                <a:solidFill>
                  <a:srgbClr val="C00000"/>
                </a:solidFill>
              </a:rPr>
              <a:t> Program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5613777" y="321732"/>
            <a:ext cx="3251710" cy="6214533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ID" sz="2600" dirty="0" err="1"/>
              <a:t>Sebelum</a:t>
            </a:r>
            <a:r>
              <a:rPr lang="en-ID" sz="2600" dirty="0"/>
              <a:t> program </a:t>
            </a:r>
            <a:r>
              <a:rPr lang="en-ID" sz="2600" dirty="0" err="1"/>
              <a:t>disosialisasikan</a:t>
            </a:r>
            <a:r>
              <a:rPr lang="en-ID" sz="2600" dirty="0"/>
              <a:t> </a:t>
            </a:r>
            <a:r>
              <a:rPr lang="en-ID" sz="2600" dirty="0" err="1"/>
              <a:t>ke</a:t>
            </a:r>
            <a:r>
              <a:rPr lang="en-ID" sz="2600" dirty="0"/>
              <a:t> </a:t>
            </a:r>
            <a:r>
              <a:rPr lang="en-ID" sz="2600" dirty="0" err="1"/>
              <a:t>masyarakat</a:t>
            </a:r>
            <a:r>
              <a:rPr lang="en-ID" sz="2600" dirty="0"/>
              <a:t>, </a:t>
            </a:r>
            <a:r>
              <a:rPr lang="en-ID" sz="2600" dirty="0" err="1"/>
              <a:t>harus</a:t>
            </a:r>
            <a:r>
              <a:rPr lang="en-ID" sz="2600" dirty="0"/>
              <a:t> </a:t>
            </a:r>
            <a:r>
              <a:rPr lang="en-ID" sz="2600" dirty="0" err="1"/>
              <a:t>disosialisasikan</a:t>
            </a:r>
            <a:r>
              <a:rPr lang="en-ID" sz="2600" dirty="0"/>
              <a:t> </a:t>
            </a:r>
            <a:r>
              <a:rPr lang="en-ID" sz="2600" dirty="0" err="1"/>
              <a:t>pada</a:t>
            </a:r>
            <a:r>
              <a:rPr lang="en-ID" sz="2600" dirty="0"/>
              <a:t> </a:t>
            </a:r>
            <a:r>
              <a:rPr lang="en-ID" sz="2600" dirty="0" err="1"/>
              <a:t>para</a:t>
            </a:r>
            <a:r>
              <a:rPr lang="en-ID" sz="2600" dirty="0"/>
              <a:t> </a:t>
            </a:r>
            <a:r>
              <a:rPr lang="en-ID" sz="2600" dirty="0" err="1"/>
              <a:t>pegawai</a:t>
            </a:r>
            <a:r>
              <a:rPr lang="en-ID" sz="2600" dirty="0"/>
              <a:t> di restaurant, </a:t>
            </a:r>
            <a:r>
              <a:rPr lang="en-ID" sz="2600" dirty="0" err="1"/>
              <a:t>lengkap</a:t>
            </a:r>
            <a:r>
              <a:rPr lang="en-ID" sz="2600" dirty="0"/>
              <a:t> </a:t>
            </a:r>
            <a:r>
              <a:rPr lang="en-ID" sz="2600" dirty="0" err="1"/>
              <a:t>dengan</a:t>
            </a:r>
            <a:r>
              <a:rPr lang="en-ID" sz="2600" dirty="0"/>
              <a:t> </a:t>
            </a:r>
            <a:r>
              <a:rPr lang="en-ID" sz="2600" dirty="0" err="1"/>
              <a:t>pengetahuan</a:t>
            </a:r>
            <a:r>
              <a:rPr lang="en-ID" sz="2600" dirty="0"/>
              <a:t> </a:t>
            </a:r>
            <a:r>
              <a:rPr lang="en-ID" sz="2600" dirty="0" err="1"/>
              <a:t>mendalam</a:t>
            </a:r>
            <a:r>
              <a:rPr lang="en-ID" sz="2600" dirty="0"/>
              <a:t> </a:t>
            </a:r>
            <a:r>
              <a:rPr lang="en-ID" sz="2600" dirty="0" err="1"/>
              <a:t>menyangkut</a:t>
            </a:r>
            <a:r>
              <a:rPr lang="en-ID" sz="2600" dirty="0"/>
              <a:t> program </a:t>
            </a:r>
            <a:r>
              <a:rPr lang="en-ID" sz="2600" dirty="0" err="1"/>
              <a:t>sehingga</a:t>
            </a:r>
            <a:r>
              <a:rPr lang="en-ID" sz="2600" dirty="0"/>
              <a:t> </a:t>
            </a:r>
            <a:r>
              <a:rPr lang="en-ID" sz="2600" dirty="0" err="1"/>
              <a:t>ketika</a:t>
            </a:r>
            <a:r>
              <a:rPr lang="en-ID" sz="2600" dirty="0"/>
              <a:t> </a:t>
            </a:r>
            <a:r>
              <a:rPr lang="en-ID" sz="2600" dirty="0" err="1"/>
              <a:t>ada</a:t>
            </a:r>
            <a:r>
              <a:rPr lang="en-ID" sz="2600" dirty="0"/>
              <a:t> </a:t>
            </a:r>
            <a:r>
              <a:rPr lang="en-ID" sz="2600" dirty="0" err="1"/>
              <a:t>pertanyaan</a:t>
            </a:r>
            <a:r>
              <a:rPr lang="en-ID" sz="2600" dirty="0"/>
              <a:t> </a:t>
            </a:r>
            <a:r>
              <a:rPr lang="en-ID" sz="2600" dirty="0" err="1"/>
              <a:t>dan</a:t>
            </a:r>
            <a:r>
              <a:rPr lang="en-ID" sz="2600" dirty="0"/>
              <a:t> </a:t>
            </a:r>
            <a:r>
              <a:rPr lang="en-ID" sz="2600" dirty="0" err="1"/>
              <a:t>bahkan</a:t>
            </a:r>
            <a:r>
              <a:rPr lang="en-ID" sz="2600" dirty="0"/>
              <a:t> </a:t>
            </a:r>
            <a:r>
              <a:rPr lang="en-ID" sz="2600" dirty="0" err="1"/>
              <a:t>protes</a:t>
            </a:r>
            <a:r>
              <a:rPr lang="en-ID" sz="2600" dirty="0"/>
              <a:t> </a:t>
            </a:r>
            <a:r>
              <a:rPr lang="en-ID" sz="2600" dirty="0" err="1"/>
              <a:t>dari</a:t>
            </a:r>
            <a:r>
              <a:rPr lang="en-ID" sz="2600" dirty="0"/>
              <a:t> </a:t>
            </a:r>
            <a:r>
              <a:rPr lang="en-ID" sz="2600" dirty="0" err="1"/>
              <a:t>para</a:t>
            </a:r>
            <a:r>
              <a:rPr lang="en-ID" sz="2600" dirty="0"/>
              <a:t> </a:t>
            </a:r>
            <a:r>
              <a:rPr lang="en-ID" sz="2600" i="1" dirty="0"/>
              <a:t>customer</a:t>
            </a:r>
            <a:r>
              <a:rPr lang="en-ID" sz="2600" dirty="0"/>
              <a:t> </a:t>
            </a:r>
            <a:r>
              <a:rPr lang="en-ID" sz="2600" dirty="0" err="1"/>
              <a:t>mereka</a:t>
            </a:r>
            <a:r>
              <a:rPr lang="en-ID" sz="2600" dirty="0"/>
              <a:t> </a:t>
            </a:r>
            <a:r>
              <a:rPr lang="en-ID" sz="2600" dirty="0" err="1"/>
              <a:t>dapat</a:t>
            </a:r>
            <a:r>
              <a:rPr lang="en-ID" sz="2600" dirty="0"/>
              <a:t> </a:t>
            </a:r>
            <a:r>
              <a:rPr lang="en-ID" sz="2600" dirty="0" err="1"/>
              <a:t>menghadapinya</a:t>
            </a:r>
            <a:r>
              <a:rPr lang="en-ID" sz="2400" dirty="0"/>
              <a:t>..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23059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D" dirty="0" err="1"/>
              <a:t>Sosialisasi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Media </a:t>
            </a:r>
            <a:r>
              <a:rPr lang="en-ID" dirty="0" err="1"/>
              <a:t>Konvensional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4229" y="1524000"/>
            <a:ext cx="5029200" cy="4953000"/>
          </a:xfrm>
          <a:noFill/>
          <a:ln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 lvl="0"/>
            <a:r>
              <a:rPr lang="en-ID" dirty="0" err="1"/>
              <a:t>Hubungan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kontak</a:t>
            </a:r>
            <a:r>
              <a:rPr lang="en-ID" dirty="0"/>
              <a:t> </a:t>
            </a:r>
            <a:r>
              <a:rPr lang="en-ID" dirty="0" err="1"/>
              <a:t>pribadi</a:t>
            </a:r>
            <a:endParaRPr lang="en-US" dirty="0"/>
          </a:p>
          <a:p>
            <a:pPr lvl="0"/>
            <a:r>
              <a:rPr lang="en-ID" dirty="0" err="1"/>
              <a:t>Hubungan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masyarakat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komunitas</a:t>
            </a:r>
            <a:endParaRPr lang="en-US" dirty="0"/>
          </a:p>
          <a:p>
            <a:pPr lvl="0"/>
            <a:r>
              <a:rPr lang="en-ID" dirty="0" err="1"/>
              <a:t>Hubungan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pemerintah</a:t>
            </a:r>
            <a:endParaRPr lang="en-US" dirty="0"/>
          </a:p>
          <a:p>
            <a:pPr lvl="0"/>
            <a:r>
              <a:rPr lang="en-ID" dirty="0" err="1"/>
              <a:t>Hubungan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media (</a:t>
            </a:r>
            <a:r>
              <a:rPr lang="en-ID" i="1" dirty="0"/>
              <a:t>media relations</a:t>
            </a:r>
            <a:r>
              <a:rPr lang="en-ID" dirty="0"/>
              <a:t>)</a:t>
            </a:r>
            <a:endParaRPr lang="en-US" dirty="0"/>
          </a:p>
          <a:p>
            <a:pPr lvl="0"/>
            <a:r>
              <a:rPr lang="en-ID" dirty="0" err="1"/>
              <a:t>Sarana</a:t>
            </a:r>
            <a:r>
              <a:rPr lang="en-ID" dirty="0"/>
              <a:t> </a:t>
            </a:r>
            <a:r>
              <a:rPr lang="en-ID" dirty="0" err="1"/>
              <a:t>publikasi</a:t>
            </a:r>
            <a:endParaRPr lang="en-US" dirty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5" y="1524000"/>
            <a:ext cx="3758913" cy="482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5155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D4C3103B-AE2E-41DA-8805-65F1A948FD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45B5AFC7-2F07-4F7B-9151-E45D7548D8F3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4405" y="4450080"/>
            <a:ext cx="925830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680" y="4894262"/>
            <a:ext cx="7730964" cy="1325563"/>
          </a:xfrm>
        </p:spPr>
        <p:txBody>
          <a:bodyPr>
            <a:normAutofit/>
          </a:bodyPr>
          <a:lstStyle/>
          <a:p>
            <a:pPr lvl="0"/>
            <a:r>
              <a:rPr lang="en-ID" b="1" dirty="0" err="1"/>
              <a:t>Hubungan</a:t>
            </a:r>
            <a:r>
              <a:rPr lang="en-ID" b="1" dirty="0"/>
              <a:t> </a:t>
            </a:r>
            <a:r>
              <a:rPr lang="en-ID" b="1" dirty="0" err="1"/>
              <a:t>atau</a:t>
            </a:r>
            <a:r>
              <a:rPr lang="en-ID" b="1" dirty="0"/>
              <a:t> </a:t>
            </a:r>
            <a:r>
              <a:rPr lang="en-ID" b="1" dirty="0" err="1"/>
              <a:t>kontak</a:t>
            </a:r>
            <a:r>
              <a:rPr lang="en-ID" b="1" dirty="0"/>
              <a:t> </a:t>
            </a:r>
            <a:r>
              <a:rPr lang="en-ID" b="1" dirty="0" err="1"/>
              <a:t>pribadi</a:t>
            </a: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52399" y="304800"/>
            <a:ext cx="8534401" cy="441959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ID" sz="2800" dirty="0" err="1"/>
              <a:t>Hubungan</a:t>
            </a:r>
            <a:r>
              <a:rPr lang="en-ID" sz="2800" dirty="0"/>
              <a:t> </a:t>
            </a:r>
            <a:r>
              <a:rPr lang="en-ID" sz="2800" dirty="0" err="1"/>
              <a:t>atau</a:t>
            </a:r>
            <a:r>
              <a:rPr lang="en-ID" sz="2800" dirty="0"/>
              <a:t> </a:t>
            </a:r>
            <a:r>
              <a:rPr lang="en-ID" sz="2800" dirty="0" err="1"/>
              <a:t>kontak</a:t>
            </a:r>
            <a:r>
              <a:rPr lang="en-ID" sz="2800" dirty="0"/>
              <a:t> </a:t>
            </a:r>
            <a:r>
              <a:rPr lang="en-ID" sz="2800" dirty="0" err="1"/>
              <a:t>pribadi</a:t>
            </a:r>
            <a:r>
              <a:rPr lang="en-ID" sz="2800" dirty="0"/>
              <a:t> </a:t>
            </a:r>
            <a:r>
              <a:rPr lang="en-ID" sz="2800" dirty="0" err="1"/>
              <a:t>seorang</a:t>
            </a:r>
            <a:r>
              <a:rPr lang="en-ID" sz="2800" dirty="0"/>
              <a:t> </a:t>
            </a:r>
            <a:r>
              <a:rPr lang="en-ID" sz="2800" dirty="0" err="1"/>
              <a:t>praktisi</a:t>
            </a:r>
            <a:r>
              <a:rPr lang="en-ID" sz="2800" dirty="0"/>
              <a:t> PR </a:t>
            </a:r>
            <a:r>
              <a:rPr lang="en-ID" sz="2800" dirty="0" err="1"/>
              <a:t>sangat</a:t>
            </a:r>
            <a:r>
              <a:rPr lang="en-ID" sz="2800" dirty="0"/>
              <a:t> </a:t>
            </a:r>
            <a:r>
              <a:rPr lang="en-ID" sz="2800" dirty="0" err="1"/>
              <a:t>membantu</a:t>
            </a:r>
            <a:r>
              <a:rPr lang="en-ID" sz="2800" dirty="0"/>
              <a:t> </a:t>
            </a:r>
            <a:r>
              <a:rPr lang="en-ID" sz="2800" dirty="0" err="1"/>
              <a:t>dalam</a:t>
            </a:r>
            <a:r>
              <a:rPr lang="en-ID" sz="2800" dirty="0"/>
              <a:t> </a:t>
            </a:r>
            <a:r>
              <a:rPr lang="en-ID" sz="2800" dirty="0" err="1"/>
              <a:t>sosialisasi</a:t>
            </a:r>
            <a:r>
              <a:rPr lang="en-ID" sz="2800" dirty="0"/>
              <a:t> program </a:t>
            </a:r>
            <a:r>
              <a:rPr lang="en-ID" sz="2800" dirty="0" err="1"/>
              <a:t>atau</a:t>
            </a:r>
            <a:r>
              <a:rPr lang="en-ID" sz="2800" dirty="0"/>
              <a:t> </a:t>
            </a:r>
            <a:r>
              <a:rPr lang="en-ID" sz="2800" dirty="0" err="1"/>
              <a:t>acara</a:t>
            </a:r>
            <a:r>
              <a:rPr lang="en-ID" sz="2800" dirty="0"/>
              <a:t>. </a:t>
            </a:r>
            <a:r>
              <a:rPr lang="en-ID" sz="2800" dirty="0" err="1"/>
              <a:t>Apalagi</a:t>
            </a:r>
            <a:r>
              <a:rPr lang="en-ID" sz="2800" dirty="0"/>
              <a:t> </a:t>
            </a:r>
            <a:r>
              <a:rPr lang="en-ID" sz="2800" dirty="0" err="1"/>
              <a:t>kontak</a:t>
            </a:r>
            <a:r>
              <a:rPr lang="en-ID" sz="2800" dirty="0"/>
              <a:t> </a:t>
            </a:r>
            <a:r>
              <a:rPr lang="en-ID" sz="2800" dirty="0" err="1"/>
              <a:t>pribadi</a:t>
            </a:r>
            <a:r>
              <a:rPr lang="en-ID" sz="2800" dirty="0"/>
              <a:t> </a:t>
            </a:r>
            <a:r>
              <a:rPr lang="en-ID" sz="2800" dirty="0" err="1"/>
              <a:t>tersebut</a:t>
            </a:r>
            <a:r>
              <a:rPr lang="en-ID" sz="2800" dirty="0"/>
              <a:t> </a:t>
            </a:r>
            <a:r>
              <a:rPr lang="en-ID" sz="2800" dirty="0" err="1"/>
              <a:t>adalah</a:t>
            </a:r>
            <a:r>
              <a:rPr lang="en-ID" sz="2800" dirty="0"/>
              <a:t> </a:t>
            </a:r>
            <a:r>
              <a:rPr lang="en-ID" sz="2800" dirty="0" err="1"/>
              <a:t>tokoh</a:t>
            </a:r>
            <a:r>
              <a:rPr lang="en-ID" sz="2800" dirty="0"/>
              <a:t> </a:t>
            </a:r>
            <a:r>
              <a:rPr lang="en-ID" sz="2800" dirty="0" err="1"/>
              <a:t>masyarakat</a:t>
            </a:r>
            <a:r>
              <a:rPr lang="en-ID" sz="2800" dirty="0"/>
              <a:t>. Anda </a:t>
            </a:r>
            <a:r>
              <a:rPr lang="en-ID" sz="2800" dirty="0" err="1"/>
              <a:t>tentu</a:t>
            </a:r>
            <a:r>
              <a:rPr lang="en-ID" sz="2800" dirty="0"/>
              <a:t> </a:t>
            </a:r>
            <a:r>
              <a:rPr lang="en-ID" sz="2800" dirty="0" err="1"/>
              <a:t>sudah</a:t>
            </a:r>
            <a:r>
              <a:rPr lang="en-ID" sz="2800" dirty="0"/>
              <a:t> </a:t>
            </a:r>
            <a:r>
              <a:rPr lang="en-ID" sz="2800" dirty="0" err="1"/>
              <a:t>mengetahui</a:t>
            </a:r>
            <a:r>
              <a:rPr lang="en-ID" sz="2800" dirty="0"/>
              <a:t> </a:t>
            </a:r>
            <a:r>
              <a:rPr lang="en-ID" sz="2800" dirty="0" err="1"/>
              <a:t>bahwa</a:t>
            </a:r>
            <a:r>
              <a:rPr lang="en-ID" sz="2800" dirty="0"/>
              <a:t> </a:t>
            </a:r>
            <a:r>
              <a:rPr lang="en-ID" sz="2800" dirty="0" err="1"/>
              <a:t>dalam</a:t>
            </a:r>
            <a:r>
              <a:rPr lang="en-ID" sz="2800" dirty="0"/>
              <a:t> </a:t>
            </a:r>
            <a:r>
              <a:rPr lang="en-ID" sz="2800" dirty="0" err="1"/>
              <a:t>salah</a:t>
            </a:r>
            <a:r>
              <a:rPr lang="en-ID" sz="2800" dirty="0"/>
              <a:t> </a:t>
            </a:r>
            <a:r>
              <a:rPr lang="en-ID" sz="2800" dirty="0" err="1"/>
              <a:t>satu</a:t>
            </a:r>
            <a:r>
              <a:rPr lang="en-ID" sz="2800" dirty="0"/>
              <a:t> </a:t>
            </a:r>
            <a:r>
              <a:rPr lang="en-ID" sz="2800" dirty="0" err="1"/>
              <a:t>pola</a:t>
            </a:r>
            <a:r>
              <a:rPr lang="en-ID" sz="2800" dirty="0"/>
              <a:t> </a:t>
            </a:r>
            <a:r>
              <a:rPr lang="en-ID" sz="2800" dirty="0" err="1"/>
              <a:t>komunikasi</a:t>
            </a:r>
            <a:r>
              <a:rPr lang="en-ID" sz="2800" dirty="0"/>
              <a:t> </a:t>
            </a:r>
            <a:r>
              <a:rPr lang="en-ID" sz="2800" dirty="0" err="1"/>
              <a:t>terdapat</a:t>
            </a:r>
            <a:r>
              <a:rPr lang="en-ID" sz="2800" dirty="0"/>
              <a:t> model “</a:t>
            </a:r>
            <a:r>
              <a:rPr lang="en-ID" sz="2800" i="1" dirty="0"/>
              <a:t>star</a:t>
            </a:r>
            <a:r>
              <a:rPr lang="en-ID" sz="2800" dirty="0"/>
              <a:t>”. </a:t>
            </a:r>
            <a:r>
              <a:rPr lang="en-ID" sz="2800" dirty="0" err="1"/>
              <a:t>Dalam</a:t>
            </a:r>
            <a:r>
              <a:rPr lang="en-ID" sz="2800" dirty="0"/>
              <a:t> model </a:t>
            </a:r>
            <a:r>
              <a:rPr lang="en-ID" sz="2800" dirty="0" err="1"/>
              <a:t>ini</a:t>
            </a:r>
            <a:r>
              <a:rPr lang="en-ID" sz="2800" dirty="0"/>
              <a:t> </a:t>
            </a:r>
            <a:r>
              <a:rPr lang="en-ID" sz="2800" dirty="0" err="1"/>
              <a:t>terdapat</a:t>
            </a:r>
            <a:r>
              <a:rPr lang="en-ID" sz="2800" dirty="0"/>
              <a:t> figure </a:t>
            </a:r>
            <a:r>
              <a:rPr lang="en-ID" sz="2800" dirty="0" err="1"/>
              <a:t>utama</a:t>
            </a:r>
            <a:r>
              <a:rPr lang="en-ID" sz="2800" dirty="0"/>
              <a:t> yang </a:t>
            </a:r>
            <a:r>
              <a:rPr lang="en-ID" sz="2800" dirty="0" err="1"/>
              <a:t>sangat</a:t>
            </a:r>
            <a:r>
              <a:rPr lang="en-ID" sz="2800" dirty="0"/>
              <a:t> </a:t>
            </a:r>
            <a:r>
              <a:rPr lang="en-ID" sz="2800" dirty="0" err="1"/>
              <a:t>berpengaruh</a:t>
            </a:r>
            <a:r>
              <a:rPr lang="en-ID" sz="2800" dirty="0"/>
              <a:t> </a:t>
            </a:r>
            <a:r>
              <a:rPr lang="en-ID" sz="2800" dirty="0" err="1"/>
              <a:t>dalam</a:t>
            </a:r>
            <a:r>
              <a:rPr lang="en-ID" sz="2800" dirty="0"/>
              <a:t> </a:t>
            </a:r>
            <a:r>
              <a:rPr lang="en-ID" sz="2800" dirty="0" err="1"/>
              <a:t>rantai</a:t>
            </a:r>
            <a:r>
              <a:rPr lang="en-ID" sz="2800" dirty="0"/>
              <a:t> </a:t>
            </a:r>
            <a:r>
              <a:rPr lang="en-ID" sz="2800" dirty="0" err="1"/>
              <a:t>komunikasi</a:t>
            </a:r>
            <a:r>
              <a:rPr lang="en-ID" sz="2800" dirty="0"/>
              <a:t>. Program yang anda </a:t>
            </a:r>
            <a:r>
              <a:rPr lang="en-ID" sz="2800" dirty="0" err="1"/>
              <a:t>sosialisasikan</a:t>
            </a:r>
            <a:r>
              <a:rPr lang="en-ID" sz="2800" dirty="0"/>
              <a:t> </a:t>
            </a:r>
            <a:r>
              <a:rPr lang="en-ID" sz="2800" dirty="0" err="1"/>
              <a:t>pada</a:t>
            </a:r>
            <a:r>
              <a:rPr lang="en-ID" sz="2800" dirty="0"/>
              <a:t> sang “</a:t>
            </a:r>
            <a:r>
              <a:rPr lang="en-ID" sz="2800" i="1" dirty="0"/>
              <a:t>star</a:t>
            </a:r>
            <a:r>
              <a:rPr lang="en-ID" sz="2800" dirty="0"/>
              <a:t>” </a:t>
            </a:r>
            <a:r>
              <a:rPr lang="en-ID" sz="2800" dirty="0" err="1"/>
              <a:t>dapat</a:t>
            </a:r>
            <a:r>
              <a:rPr lang="en-ID" sz="2800" dirty="0"/>
              <a:t> </a:t>
            </a:r>
            <a:r>
              <a:rPr lang="en-ID" sz="2800" dirty="0" err="1"/>
              <a:t>sampai</a:t>
            </a:r>
            <a:r>
              <a:rPr lang="en-ID" sz="2800" dirty="0"/>
              <a:t> </a:t>
            </a:r>
            <a:r>
              <a:rPr lang="en-ID" sz="2800" dirty="0" err="1"/>
              <a:t>ke</a:t>
            </a:r>
            <a:r>
              <a:rPr lang="en-ID" sz="2800" dirty="0"/>
              <a:t> </a:t>
            </a:r>
            <a:r>
              <a:rPr lang="en-ID" sz="2800" dirty="0" err="1"/>
              <a:t>rantai</a:t>
            </a:r>
            <a:r>
              <a:rPr lang="en-ID" sz="2800" dirty="0"/>
              <a:t> di </a:t>
            </a:r>
            <a:r>
              <a:rPr lang="en-ID" sz="2800" dirty="0" err="1"/>
              <a:t>bawah</a:t>
            </a:r>
            <a:r>
              <a:rPr lang="en-ID" sz="2800" dirty="0"/>
              <a:t> sang star, </a:t>
            </a:r>
            <a:r>
              <a:rPr lang="en-ID" sz="2800" dirty="0" err="1"/>
              <a:t>tanpa</a:t>
            </a:r>
            <a:r>
              <a:rPr lang="en-ID" sz="2800" dirty="0"/>
              <a:t> </a:t>
            </a:r>
            <a:r>
              <a:rPr lang="en-ID" sz="2800" dirty="0" err="1"/>
              <a:t>perlu</a:t>
            </a:r>
            <a:r>
              <a:rPr lang="en-ID" sz="2800" dirty="0"/>
              <a:t> </a:t>
            </a:r>
            <a:r>
              <a:rPr lang="en-ID" sz="2800" dirty="0" err="1"/>
              <a:t>kita</a:t>
            </a:r>
            <a:r>
              <a:rPr lang="en-ID" sz="2800" dirty="0"/>
              <a:t> </a:t>
            </a:r>
            <a:r>
              <a:rPr lang="en-ID" sz="2800" dirty="0" err="1"/>
              <a:t>bersusah</a:t>
            </a:r>
            <a:r>
              <a:rPr lang="en-ID" sz="2800" dirty="0"/>
              <a:t> </a:t>
            </a:r>
            <a:r>
              <a:rPr lang="en-ID" sz="2800" dirty="0" err="1"/>
              <a:t>payah</a:t>
            </a:r>
            <a:r>
              <a:rPr lang="en-ID" sz="2800" dirty="0"/>
              <a:t> </a:t>
            </a:r>
            <a:r>
              <a:rPr lang="en-ID" sz="2800" dirty="0" err="1"/>
              <a:t>menjangkau</a:t>
            </a:r>
            <a:r>
              <a:rPr lang="en-ID" sz="2800" dirty="0"/>
              <a:t> </a:t>
            </a:r>
            <a:r>
              <a:rPr lang="en-ID" sz="2800" dirty="0" err="1"/>
              <a:t>mereka</a:t>
            </a:r>
            <a:r>
              <a:rPr lang="en-ID" sz="2800" dirty="0"/>
              <a:t>. </a:t>
            </a:r>
            <a:endParaRPr lang="en-US" sz="2800" dirty="0"/>
          </a:p>
          <a:p>
            <a:pPr marL="0" indent="0">
              <a:buNone/>
            </a:pPr>
            <a:r>
              <a:rPr lang="en-ID" sz="2400" dirty="0"/>
              <a:t> </a:t>
            </a:r>
            <a:endParaRPr lang="en-US" sz="2400" dirty="0"/>
          </a:p>
          <a:p>
            <a:pPr eaLnBrk="1" hangingPunct="1">
              <a:defRPr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77835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ID" b="1" dirty="0" err="1"/>
              <a:t>Hubungan</a:t>
            </a:r>
            <a:r>
              <a:rPr lang="en-ID" b="1" dirty="0"/>
              <a:t> </a:t>
            </a:r>
            <a:r>
              <a:rPr lang="en-ID" b="1" dirty="0" err="1"/>
              <a:t>dengan</a:t>
            </a:r>
            <a:r>
              <a:rPr lang="en-ID" b="1" dirty="0"/>
              <a:t> </a:t>
            </a:r>
            <a:r>
              <a:rPr lang="en-ID" b="1" dirty="0" err="1"/>
              <a:t>masyarakat</a:t>
            </a:r>
            <a:r>
              <a:rPr lang="en-ID" b="1" dirty="0"/>
              <a:t> </a:t>
            </a:r>
            <a:r>
              <a:rPr lang="en-ID" b="1" dirty="0" err="1"/>
              <a:t>atau</a:t>
            </a:r>
            <a:r>
              <a:rPr lang="en-ID" b="1" dirty="0"/>
              <a:t> </a:t>
            </a:r>
            <a:r>
              <a:rPr lang="en-ID" b="1" dirty="0" err="1"/>
              <a:t>komunitas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600200"/>
            <a:ext cx="48768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D" dirty="0" err="1"/>
              <a:t>Kadangkala</a:t>
            </a:r>
            <a:r>
              <a:rPr lang="en-ID" dirty="0"/>
              <a:t> program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acara</a:t>
            </a:r>
            <a:r>
              <a:rPr lang="en-ID" dirty="0"/>
              <a:t> yang </a:t>
            </a:r>
            <a:r>
              <a:rPr lang="en-ID" dirty="0" err="1"/>
              <a:t>kita</a:t>
            </a:r>
            <a:r>
              <a:rPr lang="en-ID" dirty="0"/>
              <a:t> </a:t>
            </a:r>
            <a:r>
              <a:rPr lang="en-ID" dirty="0" err="1"/>
              <a:t>buat</a:t>
            </a:r>
            <a:r>
              <a:rPr lang="en-ID" dirty="0"/>
              <a:t> </a:t>
            </a:r>
            <a:r>
              <a:rPr lang="en-ID" dirty="0" err="1"/>
              <a:t>berhubungan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masyarakat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komunitas</a:t>
            </a:r>
            <a:r>
              <a:rPr lang="en-ID" dirty="0"/>
              <a:t> </a:t>
            </a:r>
            <a:r>
              <a:rPr lang="en-ID" dirty="0" err="1"/>
              <a:t>tertentu</a:t>
            </a:r>
            <a:r>
              <a:rPr lang="en-ID" dirty="0"/>
              <a:t>.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melibatkan</a:t>
            </a:r>
            <a:r>
              <a:rPr lang="en-ID" dirty="0"/>
              <a:t> </a:t>
            </a:r>
            <a:r>
              <a:rPr lang="en-ID" dirty="0" err="1"/>
              <a:t>masyarakat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komunitas</a:t>
            </a:r>
            <a:r>
              <a:rPr lang="en-ID" dirty="0"/>
              <a:t> </a:t>
            </a:r>
            <a:r>
              <a:rPr lang="en-ID" dirty="0" err="1"/>
              <a:t>maka</a:t>
            </a:r>
            <a:r>
              <a:rPr lang="en-ID" dirty="0"/>
              <a:t> </a:t>
            </a:r>
            <a:r>
              <a:rPr lang="en-ID" dirty="0" err="1"/>
              <a:t>tingkat</a:t>
            </a:r>
            <a:r>
              <a:rPr lang="en-ID" dirty="0"/>
              <a:t> </a:t>
            </a:r>
            <a:r>
              <a:rPr lang="en-ID" dirty="0" err="1"/>
              <a:t>penerimaan</a:t>
            </a:r>
            <a:r>
              <a:rPr lang="en-ID" dirty="0"/>
              <a:t> </a:t>
            </a:r>
            <a:r>
              <a:rPr lang="en-ID" dirty="0" err="1"/>
              <a:t>bahkan</a:t>
            </a:r>
            <a:r>
              <a:rPr lang="en-ID" dirty="0"/>
              <a:t> </a:t>
            </a:r>
            <a:r>
              <a:rPr lang="en-ID" dirty="0" err="1"/>
              <a:t>partisipasi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program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acara</a:t>
            </a:r>
            <a:r>
              <a:rPr lang="en-ID" dirty="0"/>
              <a:t> yang </a:t>
            </a:r>
            <a:r>
              <a:rPr lang="en-ID" dirty="0" err="1"/>
              <a:t>kita</a:t>
            </a:r>
            <a:r>
              <a:rPr lang="en-ID" dirty="0"/>
              <a:t> </a:t>
            </a:r>
            <a:r>
              <a:rPr lang="en-ID" dirty="0" err="1"/>
              <a:t>buat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semakin</a:t>
            </a:r>
            <a:r>
              <a:rPr lang="en-ID" dirty="0"/>
              <a:t> </a:t>
            </a:r>
            <a:r>
              <a:rPr lang="en-ID" dirty="0" err="1"/>
              <a:t>meningkat</a:t>
            </a:r>
            <a:r>
              <a:rPr lang="en-ID" dirty="0"/>
              <a:t>.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Hasil gambar untuk photography lomb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3321788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41836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06" y="2835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D" dirty="0"/>
              <a:t> </a:t>
            </a:r>
            <a:br>
              <a:rPr lang="en-US" dirty="0"/>
            </a:br>
            <a:r>
              <a:rPr lang="en-ID" b="1" dirty="0" err="1"/>
              <a:t>Hubungan</a:t>
            </a:r>
            <a:r>
              <a:rPr lang="en-ID" b="1" dirty="0"/>
              <a:t> </a:t>
            </a:r>
            <a:r>
              <a:rPr lang="en-ID" b="1" dirty="0" err="1"/>
              <a:t>dengan</a:t>
            </a:r>
            <a:r>
              <a:rPr lang="en-ID" b="1" dirty="0"/>
              <a:t> </a:t>
            </a:r>
            <a:r>
              <a:rPr lang="en-ID" b="1" dirty="0" err="1"/>
              <a:t>pemerintah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594" y="4419600"/>
            <a:ext cx="8229600" cy="2438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D" dirty="0"/>
              <a:t> </a:t>
            </a:r>
            <a:r>
              <a:rPr lang="en-ID" dirty="0" err="1"/>
              <a:t>Saat</a:t>
            </a:r>
            <a:r>
              <a:rPr lang="en-ID" dirty="0"/>
              <a:t> </a:t>
            </a:r>
            <a:r>
              <a:rPr lang="en-ID" dirty="0" err="1"/>
              <a:t>membuat</a:t>
            </a:r>
            <a:r>
              <a:rPr lang="en-ID" dirty="0"/>
              <a:t> </a:t>
            </a:r>
            <a:r>
              <a:rPr lang="en-ID" dirty="0" err="1"/>
              <a:t>sebuah</a:t>
            </a:r>
            <a:r>
              <a:rPr lang="en-ID" dirty="0"/>
              <a:t> program </a:t>
            </a:r>
            <a:r>
              <a:rPr lang="en-ID" dirty="0" err="1"/>
              <a:t>maka</a:t>
            </a:r>
            <a:r>
              <a:rPr lang="en-ID" dirty="0"/>
              <a:t> </a:t>
            </a:r>
            <a:r>
              <a:rPr lang="en-ID" dirty="0" err="1"/>
              <a:t>seringkali</a:t>
            </a:r>
            <a:r>
              <a:rPr lang="en-ID" dirty="0"/>
              <a:t> </a:t>
            </a:r>
            <a:r>
              <a:rPr lang="en-ID" dirty="0" err="1"/>
              <a:t>kita</a:t>
            </a:r>
            <a:r>
              <a:rPr lang="en-ID" dirty="0"/>
              <a:t> </a:t>
            </a:r>
            <a:r>
              <a:rPr lang="en-ID" dirty="0" err="1"/>
              <a:t>memerlukan</a:t>
            </a:r>
            <a:r>
              <a:rPr lang="en-ID" dirty="0"/>
              <a:t> </a:t>
            </a:r>
            <a:r>
              <a:rPr lang="en-ID" dirty="0" err="1"/>
              <a:t>kontak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pemerintah</a:t>
            </a:r>
            <a:r>
              <a:rPr lang="en-ID" dirty="0"/>
              <a:t> (</a:t>
            </a:r>
            <a:r>
              <a:rPr lang="en-ID" dirty="0" err="1"/>
              <a:t>pusat</a:t>
            </a:r>
            <a:r>
              <a:rPr lang="en-ID" dirty="0"/>
              <a:t>/</a:t>
            </a:r>
            <a:r>
              <a:rPr lang="en-ID" dirty="0" err="1"/>
              <a:t>daerah</a:t>
            </a:r>
            <a:r>
              <a:rPr lang="en-ID" dirty="0"/>
              <a:t>) agar program </a:t>
            </a:r>
            <a:r>
              <a:rPr lang="en-ID" dirty="0" err="1"/>
              <a:t>berjalan</a:t>
            </a:r>
            <a:r>
              <a:rPr lang="en-ID" dirty="0"/>
              <a:t> </a:t>
            </a:r>
            <a:r>
              <a:rPr lang="en-ID" dirty="0" err="1"/>
              <a:t>lancar</a:t>
            </a:r>
            <a:r>
              <a:rPr lang="en-ID" dirty="0"/>
              <a:t>.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menyangkut</a:t>
            </a:r>
            <a:r>
              <a:rPr lang="en-ID" dirty="0"/>
              <a:t> </a:t>
            </a:r>
            <a:r>
              <a:rPr lang="en-ID" dirty="0" err="1"/>
              <a:t>perijinan</a:t>
            </a:r>
            <a:r>
              <a:rPr lang="en-ID" dirty="0"/>
              <a:t>, </a:t>
            </a:r>
            <a:r>
              <a:rPr lang="en-ID" dirty="0" err="1"/>
              <a:t>sosialisasi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pemerintah</a:t>
            </a:r>
            <a:r>
              <a:rPr lang="en-ID" dirty="0"/>
              <a:t>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sangat</a:t>
            </a:r>
            <a:r>
              <a:rPr lang="en-ID" dirty="0"/>
              <a:t> </a:t>
            </a:r>
            <a:r>
              <a:rPr lang="en-ID" dirty="0" err="1"/>
              <a:t>berguna</a:t>
            </a:r>
            <a:r>
              <a:rPr lang="en-ID" dirty="0"/>
              <a:t> </a:t>
            </a:r>
            <a:r>
              <a:rPr lang="en-ID" dirty="0" err="1"/>
              <a:t>saat</a:t>
            </a:r>
            <a:r>
              <a:rPr lang="en-ID" dirty="0"/>
              <a:t> </a:t>
            </a:r>
            <a:r>
              <a:rPr lang="en-ID" dirty="0" err="1"/>
              <a:t>kita</a:t>
            </a:r>
            <a:r>
              <a:rPr lang="en-ID" dirty="0"/>
              <a:t> </a:t>
            </a:r>
            <a:r>
              <a:rPr lang="en-ID" dirty="0" err="1"/>
              <a:t>membuat</a:t>
            </a:r>
            <a:r>
              <a:rPr lang="en-ID" dirty="0"/>
              <a:t> program yang </a:t>
            </a:r>
            <a:r>
              <a:rPr lang="en-ID" dirty="0" err="1"/>
              <a:t>terkait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situasi</a:t>
            </a:r>
            <a:r>
              <a:rPr lang="en-ID" dirty="0"/>
              <a:t> </a:t>
            </a:r>
            <a:r>
              <a:rPr lang="en-ID" dirty="0" err="1"/>
              <a:t>daerah</a:t>
            </a:r>
            <a:r>
              <a:rPr lang="en-ID" dirty="0"/>
              <a:t>.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74" y="1255311"/>
            <a:ext cx="4671237" cy="2779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34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pPr lvl="0"/>
            <a:r>
              <a:rPr lang="en-ID" b="1" dirty="0"/>
              <a:t>Media relation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343400"/>
            <a:ext cx="7772400" cy="2209800"/>
          </a:xfrm>
        </p:spPr>
        <p:txBody>
          <a:bodyPr>
            <a:normAutofit lnSpcReduction="10000"/>
          </a:bodyPr>
          <a:lstStyle/>
          <a:p>
            <a:r>
              <a:rPr lang="en-ID" dirty="0"/>
              <a:t>Media relations: </a:t>
            </a:r>
            <a:r>
              <a:rPr lang="en-ID" dirty="0" err="1"/>
              <a:t>validasi</a:t>
            </a:r>
            <a:r>
              <a:rPr lang="en-ID" dirty="0"/>
              <a:t> </a:t>
            </a:r>
            <a:r>
              <a:rPr lang="en-ID" dirty="0" err="1"/>
              <a:t>pihak</a:t>
            </a:r>
            <a:r>
              <a:rPr lang="en-ID" dirty="0"/>
              <a:t> </a:t>
            </a:r>
            <a:r>
              <a:rPr lang="en-ID" dirty="0" err="1"/>
              <a:t>ketiga</a:t>
            </a:r>
            <a:r>
              <a:rPr lang="en-ID" dirty="0"/>
              <a:t>.</a:t>
            </a:r>
          </a:p>
          <a:p>
            <a:r>
              <a:rPr lang="en-ID" dirty="0" err="1"/>
              <a:t>Pemberitaan</a:t>
            </a:r>
            <a:r>
              <a:rPr lang="en-ID" dirty="0"/>
              <a:t> 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iklan</a:t>
            </a:r>
            <a:endParaRPr lang="en-ID" dirty="0"/>
          </a:p>
          <a:p>
            <a:r>
              <a:rPr lang="en-ID" dirty="0" err="1"/>
              <a:t>Sosialisasi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efektif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biaya</a:t>
            </a:r>
            <a:r>
              <a:rPr lang="en-ID" dirty="0"/>
              <a:t> yang </a:t>
            </a:r>
            <a:r>
              <a:rPr lang="en-ID" dirty="0" err="1"/>
              <a:t>relatif</a:t>
            </a:r>
            <a:r>
              <a:rPr lang="en-ID" dirty="0"/>
              <a:t> </a:t>
            </a:r>
            <a:r>
              <a:rPr lang="en-ID" dirty="0" err="1"/>
              <a:t>murah</a:t>
            </a:r>
            <a:r>
              <a:rPr lang="en-ID" dirty="0"/>
              <a:t>. 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14400"/>
            <a:ext cx="5473699" cy="6512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9295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849" y="95657"/>
            <a:ext cx="8229600" cy="792162"/>
          </a:xfrm>
        </p:spPr>
        <p:txBody>
          <a:bodyPr>
            <a:normAutofit/>
          </a:bodyPr>
          <a:lstStyle/>
          <a:p>
            <a:pPr lvl="0"/>
            <a:r>
              <a:rPr lang="en-ID" b="1" dirty="0" err="1"/>
              <a:t>Sosialisasi</a:t>
            </a:r>
            <a:r>
              <a:rPr lang="en-ID" b="1" dirty="0"/>
              <a:t> </a:t>
            </a:r>
            <a:r>
              <a:rPr lang="en-ID" b="1" dirty="0" err="1"/>
              <a:t>Melalui</a:t>
            </a:r>
            <a:r>
              <a:rPr lang="en-ID" b="1" dirty="0"/>
              <a:t>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572000"/>
            <a:ext cx="7772400" cy="1981200"/>
          </a:xfrm>
        </p:spPr>
        <p:txBody>
          <a:bodyPr>
            <a:normAutofit lnSpcReduction="10000"/>
          </a:bodyPr>
          <a:lstStyle/>
          <a:p>
            <a:pPr lvl="0"/>
            <a:r>
              <a:rPr lang="en-ID" dirty="0"/>
              <a:t>Program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acara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dirancang</a:t>
            </a:r>
            <a:r>
              <a:rPr lang="en-ID" dirty="0"/>
              <a:t> </a:t>
            </a:r>
            <a:r>
              <a:rPr lang="en-ID" dirty="0" err="1"/>
              <a:t>semenarik</a:t>
            </a:r>
            <a:r>
              <a:rPr lang="en-ID" dirty="0"/>
              <a:t> </a:t>
            </a:r>
            <a:r>
              <a:rPr lang="en-ID" dirty="0" err="1"/>
              <a:t>mungkin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layak</a:t>
            </a:r>
            <a:r>
              <a:rPr lang="en-ID" dirty="0"/>
              <a:t> </a:t>
            </a:r>
            <a:r>
              <a:rPr lang="en-ID" dirty="0" err="1"/>
              <a:t>berita</a:t>
            </a:r>
            <a:endParaRPr lang="en-US" dirty="0"/>
          </a:p>
          <a:p>
            <a:pPr lvl="0"/>
            <a:r>
              <a:rPr lang="en-ID" dirty="0" err="1"/>
              <a:t>Hubungan</a:t>
            </a:r>
            <a:r>
              <a:rPr lang="en-ID" dirty="0"/>
              <a:t> </a:t>
            </a:r>
            <a:r>
              <a:rPr lang="en-ID" dirty="0" err="1"/>
              <a:t>baik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media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selalu</a:t>
            </a:r>
            <a:r>
              <a:rPr lang="en-ID" dirty="0"/>
              <a:t> </a:t>
            </a:r>
            <a:r>
              <a:rPr lang="en-ID" dirty="0" err="1"/>
              <a:t>dijaga</a:t>
            </a:r>
            <a:r>
              <a:rPr lang="en-ID" dirty="0"/>
              <a:t>. 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14400"/>
            <a:ext cx="5473699" cy="6512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6674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C00000"/>
                </a:solidFill>
              </a:rPr>
              <a:t>PR Covering</a:t>
            </a:r>
            <a:endParaRPr lang="en-US" sz="5400" dirty="0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828804"/>
            <a:ext cx="4040188" cy="750887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200" b="1" cap="none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Internal Communication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257800" y="1905004"/>
            <a:ext cx="3505200" cy="750887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en-US" sz="3200" b="1" cap="none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External Communication</a:t>
            </a:r>
          </a:p>
        </p:txBody>
      </p:sp>
      <p:pic>
        <p:nvPicPr>
          <p:cNvPr id="7" name="Content Placeholder 6" descr="public-relations-specialists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7200" y="4038600"/>
            <a:ext cx="3505200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Content Placeholder 7" descr="press conference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181603" y="4038600"/>
            <a:ext cx="3505199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43539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 err="1">
                <a:solidFill>
                  <a:schemeClr val="tx2"/>
                </a:solidFill>
              </a:rPr>
              <a:t>Sosialisasi</a:t>
            </a:r>
            <a:r>
              <a:rPr lang="en-ID" b="1" dirty="0">
                <a:solidFill>
                  <a:schemeClr val="tx2"/>
                </a:solidFill>
              </a:rPr>
              <a:t> </a:t>
            </a:r>
            <a:r>
              <a:rPr lang="en-ID" b="1" dirty="0" err="1">
                <a:solidFill>
                  <a:schemeClr val="tx2"/>
                </a:solidFill>
              </a:rPr>
              <a:t>Awal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257800"/>
            <a:ext cx="8229600" cy="1325563"/>
          </a:xfrm>
        </p:spPr>
        <p:txBody>
          <a:bodyPr/>
          <a:lstStyle/>
          <a:p>
            <a:pPr marL="0" indent="0">
              <a:buNone/>
            </a:pPr>
            <a:r>
              <a:rPr lang="en-ID" dirty="0" err="1"/>
              <a:t>Konprensi</a:t>
            </a:r>
            <a:r>
              <a:rPr lang="en-ID" dirty="0"/>
              <a:t> </a:t>
            </a:r>
            <a:r>
              <a:rPr lang="en-ID" dirty="0" err="1"/>
              <a:t>Pers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sosialisasi</a:t>
            </a:r>
            <a:r>
              <a:rPr lang="en-ID" dirty="0"/>
              <a:t> </a:t>
            </a:r>
            <a:r>
              <a:rPr lang="en-ID" dirty="0" err="1"/>
              <a:t>sebelum</a:t>
            </a:r>
            <a:r>
              <a:rPr lang="en-ID" dirty="0"/>
              <a:t> </a:t>
            </a:r>
            <a:r>
              <a:rPr lang="en-ID" dirty="0" err="1"/>
              <a:t>acara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423" y="1528520"/>
            <a:ext cx="5943600" cy="3326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27587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Sosialisasi</a:t>
            </a:r>
            <a:r>
              <a:rPr lang="en-ID" dirty="0"/>
              <a:t> </a:t>
            </a:r>
            <a:r>
              <a:rPr lang="en-ID" dirty="0" err="1"/>
              <a:t>Lanjutan</a:t>
            </a:r>
            <a:r>
              <a:rPr lang="en-ID" dirty="0"/>
              <a:t>: </a:t>
            </a:r>
            <a:r>
              <a:rPr lang="en-ID" dirty="0" err="1"/>
              <a:t>Pemberitaan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973684"/>
            <a:ext cx="8229600" cy="868367"/>
          </a:xfrm>
        </p:spPr>
        <p:txBody>
          <a:bodyPr/>
          <a:lstStyle/>
          <a:p>
            <a:pPr marL="0" indent="0" algn="ctr">
              <a:buNone/>
            </a:pPr>
            <a:r>
              <a:rPr lang="en-ID" dirty="0" err="1"/>
              <a:t>Efektif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program </a:t>
            </a:r>
            <a:r>
              <a:rPr lang="en-ID" dirty="0" err="1"/>
              <a:t>seperti</a:t>
            </a:r>
            <a:r>
              <a:rPr lang="en-ID" dirty="0"/>
              <a:t> campaign</a:t>
            </a:r>
            <a:endParaRPr lang="en-US" dirty="0"/>
          </a:p>
        </p:txBody>
      </p:sp>
      <p:pic>
        <p:nvPicPr>
          <p:cNvPr id="5122" name="Picture 2" descr="C:\Users\Indri\Downloads\Screenshot_2019-04-03-17-58-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0"/>
            <a:ext cx="2401211" cy="415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09823"/>
            <a:ext cx="2331500" cy="41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1516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 err="1"/>
              <a:t>Sarana</a:t>
            </a:r>
            <a:r>
              <a:rPr lang="en-ID" b="1" dirty="0"/>
              <a:t> </a:t>
            </a:r>
            <a:r>
              <a:rPr lang="en-ID" b="1" dirty="0" err="1"/>
              <a:t>Publikasi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2057400"/>
            <a:ext cx="5334000" cy="40687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dirty="0" err="1"/>
              <a:t>Sarana</a:t>
            </a:r>
            <a:r>
              <a:rPr lang="en-ID" dirty="0"/>
              <a:t> </a:t>
            </a:r>
            <a:r>
              <a:rPr lang="en-ID" dirty="0" err="1"/>
              <a:t>publikasi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alat</a:t>
            </a:r>
            <a:r>
              <a:rPr lang="en-ID" dirty="0"/>
              <a:t> yang </a:t>
            </a:r>
            <a:r>
              <a:rPr lang="en-ID" dirty="0" err="1"/>
              <a:t>relatif</a:t>
            </a:r>
            <a:r>
              <a:rPr lang="en-ID" dirty="0"/>
              <a:t> paling </a:t>
            </a:r>
            <a:r>
              <a:rPr lang="en-ID" dirty="0" err="1"/>
              <a:t>umum</a:t>
            </a:r>
            <a:r>
              <a:rPr lang="en-ID" dirty="0"/>
              <a:t> </a:t>
            </a:r>
            <a:r>
              <a:rPr lang="en-ID" dirty="0" err="1"/>
              <a:t>dipakai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sosialisasi</a:t>
            </a:r>
            <a:r>
              <a:rPr lang="en-ID" dirty="0"/>
              <a:t> </a:t>
            </a:r>
            <a:r>
              <a:rPr lang="en-ID" dirty="0" err="1"/>
              <a:t>acara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program. </a:t>
            </a:r>
            <a:r>
              <a:rPr lang="en-ID" dirty="0" err="1"/>
              <a:t>Spanduk</a:t>
            </a:r>
            <a:r>
              <a:rPr lang="en-ID" dirty="0"/>
              <a:t>, </a:t>
            </a:r>
            <a:r>
              <a:rPr lang="en-ID" dirty="0" err="1"/>
              <a:t>baliho</a:t>
            </a:r>
            <a:r>
              <a:rPr lang="en-ID" dirty="0"/>
              <a:t>, banner </a:t>
            </a:r>
            <a:r>
              <a:rPr lang="en-ID" dirty="0" err="1"/>
              <a:t>hingga</a:t>
            </a:r>
            <a:r>
              <a:rPr lang="en-ID" dirty="0"/>
              <a:t> </a:t>
            </a:r>
            <a:r>
              <a:rPr lang="en-ID" dirty="0" err="1"/>
              <a:t>brosur</a:t>
            </a:r>
            <a:r>
              <a:rPr lang="en-ID" dirty="0"/>
              <a:t>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dipilih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digunakan</a:t>
            </a:r>
            <a:r>
              <a:rPr lang="en-ID" dirty="0"/>
              <a:t>.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24" y="2209800"/>
            <a:ext cx="2455421" cy="326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4509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dirty="0" err="1"/>
              <a:t>Sosialisasi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Medium Non </a:t>
            </a:r>
            <a:r>
              <a:rPr lang="en-ID" dirty="0" err="1"/>
              <a:t>Konvensional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2133600"/>
            <a:ext cx="4572000" cy="4343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D" dirty="0" err="1"/>
              <a:t>Beberapa</a:t>
            </a:r>
            <a:r>
              <a:rPr lang="en-ID" dirty="0"/>
              <a:t> </a:t>
            </a:r>
            <a:r>
              <a:rPr lang="en-ID" dirty="0" err="1"/>
              <a:t>kekuatan</a:t>
            </a:r>
            <a:r>
              <a:rPr lang="en-ID" dirty="0"/>
              <a:t> media </a:t>
            </a:r>
            <a:r>
              <a:rPr lang="en-ID" dirty="0" err="1"/>
              <a:t>sosial</a:t>
            </a:r>
            <a:r>
              <a:rPr lang="en-ID" dirty="0"/>
              <a:t> yang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dimanfaatkan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sosialisasi</a:t>
            </a:r>
            <a:r>
              <a:rPr lang="en-ID" dirty="0"/>
              <a:t> program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acara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:</a:t>
            </a:r>
            <a:endParaRPr lang="en-US" dirty="0"/>
          </a:p>
          <a:p>
            <a:pPr lvl="0"/>
            <a:r>
              <a:rPr lang="en-ID" dirty="0" err="1"/>
              <a:t>Mudah</a:t>
            </a:r>
            <a:r>
              <a:rPr lang="en-ID" dirty="0"/>
              <a:t> </a:t>
            </a:r>
            <a:r>
              <a:rPr lang="en-ID" dirty="0" err="1"/>
              <a:t>dilakukan</a:t>
            </a:r>
            <a:endParaRPr lang="en-US" dirty="0"/>
          </a:p>
          <a:p>
            <a:pPr lvl="0"/>
            <a:r>
              <a:rPr lang="en-ID" dirty="0" err="1"/>
              <a:t>Biaya</a:t>
            </a:r>
            <a:r>
              <a:rPr lang="en-ID" dirty="0"/>
              <a:t> relative </a:t>
            </a:r>
            <a:r>
              <a:rPr lang="en-ID" dirty="0" err="1"/>
              <a:t>murah</a:t>
            </a:r>
            <a:endParaRPr lang="en-US" dirty="0"/>
          </a:p>
          <a:p>
            <a:pPr lvl="0"/>
            <a:r>
              <a:rPr lang="en-ID" dirty="0" err="1"/>
              <a:t>Akses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terbatas</a:t>
            </a:r>
            <a:endParaRPr lang="en-US" dirty="0"/>
          </a:p>
          <a:p>
            <a:pPr lvl="0"/>
            <a:r>
              <a:rPr lang="en-ID" dirty="0" err="1"/>
              <a:t>Jangkauan</a:t>
            </a:r>
            <a:r>
              <a:rPr lang="en-ID" dirty="0"/>
              <a:t> </a:t>
            </a:r>
            <a:r>
              <a:rPr lang="en-ID" dirty="0" err="1"/>
              <a:t>luas</a:t>
            </a:r>
            <a:endParaRPr lang="en-US" dirty="0"/>
          </a:p>
          <a:p>
            <a:endParaRPr lang="en-US" dirty="0"/>
          </a:p>
        </p:txBody>
      </p:sp>
      <p:pic>
        <p:nvPicPr>
          <p:cNvPr id="12290" name="Picture 2" descr="C:\Users\Indri\Downloads\cyb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14600"/>
            <a:ext cx="3758654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1913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35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D" dirty="0" err="1"/>
              <a:t>Sosialisasi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Medium Non </a:t>
            </a:r>
            <a:r>
              <a:rPr lang="en-ID" dirty="0" err="1"/>
              <a:t>Konvensional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600204"/>
            <a:ext cx="6477000" cy="4876796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ID" dirty="0" err="1"/>
              <a:t>Pemanfaatan</a:t>
            </a:r>
            <a:r>
              <a:rPr lang="en-ID" dirty="0"/>
              <a:t> media </a:t>
            </a:r>
            <a:r>
              <a:rPr lang="en-ID" dirty="0" err="1"/>
              <a:t>sosial</a:t>
            </a:r>
            <a:r>
              <a:rPr lang="en-ID" dirty="0"/>
              <a:t> </a:t>
            </a:r>
            <a:r>
              <a:rPr lang="en-ID" dirty="0" err="1"/>
              <a:t>kuncinya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integrasi</a:t>
            </a:r>
            <a:endParaRPr lang="en-ID" dirty="0"/>
          </a:p>
          <a:p>
            <a:pPr lvl="0"/>
            <a:r>
              <a:rPr lang="en-ID" i="1" dirty="0"/>
              <a:t>Define your goals</a:t>
            </a:r>
            <a:r>
              <a:rPr lang="en-ID" dirty="0"/>
              <a:t> </a:t>
            </a:r>
            <a:r>
              <a:rPr lang="en-ID" i="1" dirty="0"/>
              <a:t>Start by listening</a:t>
            </a:r>
            <a:r>
              <a:rPr lang="en-ID" dirty="0"/>
              <a:t>  Joint the conversation  </a:t>
            </a:r>
            <a:endParaRPr lang="en-US" dirty="0"/>
          </a:p>
          <a:p>
            <a:pPr lvl="0"/>
            <a:r>
              <a:rPr lang="en-ID" dirty="0"/>
              <a:t>Optimize your PR Content  </a:t>
            </a:r>
            <a:endParaRPr lang="en-US" dirty="0"/>
          </a:p>
          <a:p>
            <a:pPr lvl="0"/>
            <a:r>
              <a:rPr lang="en-ID" dirty="0"/>
              <a:t>Build new relationship with </a:t>
            </a:r>
            <a:r>
              <a:rPr lang="en-ID" dirty="0" err="1"/>
              <a:t>sosial</a:t>
            </a:r>
            <a:r>
              <a:rPr lang="en-ID" dirty="0"/>
              <a:t> platform </a:t>
            </a:r>
            <a:endParaRPr lang="en-US" dirty="0"/>
          </a:p>
          <a:p>
            <a:pPr lvl="0"/>
            <a:r>
              <a:rPr lang="en-ID" dirty="0"/>
              <a:t>Create more Content </a:t>
            </a:r>
          </a:p>
          <a:p>
            <a:pPr lvl="0"/>
            <a:r>
              <a:rPr lang="en-ID" dirty="0"/>
              <a:t>Reuse, recycle, repurpose. </a:t>
            </a:r>
            <a:endParaRPr lang="en-US" dirty="0"/>
          </a:p>
          <a:p>
            <a:pPr lvl="0"/>
            <a:r>
              <a:rPr lang="en-ID" dirty="0"/>
              <a:t>Anticipate feedback. 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79" y="3124200"/>
            <a:ext cx="232410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779" y="6019800"/>
            <a:ext cx="2324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dirty="0"/>
              <a:t>Dorothy Crenshaw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784328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dirty="0" err="1"/>
              <a:t>Sosialisasi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Medium Non </a:t>
            </a:r>
            <a:r>
              <a:rPr lang="en-ID" dirty="0" err="1"/>
              <a:t>Konvensional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981204"/>
            <a:ext cx="4724400" cy="48767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D" dirty="0" err="1"/>
              <a:t>Acara</a:t>
            </a:r>
            <a:r>
              <a:rPr lang="en-ID"/>
              <a:t> yang </a:t>
            </a:r>
            <a:r>
              <a:rPr lang="en-ID" dirty="0" err="1"/>
              <a:t>dihadiri</a:t>
            </a:r>
            <a:r>
              <a:rPr lang="en-ID" dirty="0"/>
              <a:t> </a:t>
            </a:r>
            <a:r>
              <a:rPr lang="en-ID" dirty="0" err="1"/>
              <a:t>sedikit</a:t>
            </a:r>
            <a:r>
              <a:rPr lang="en-ID" dirty="0"/>
              <a:t> orang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tetap</a:t>
            </a:r>
            <a:r>
              <a:rPr lang="en-ID" dirty="0"/>
              <a:t> trending topic</a:t>
            </a:r>
          </a:p>
          <a:p>
            <a:pPr lvl="0"/>
            <a:r>
              <a:rPr lang="en-ID" i="1" dirty="0"/>
              <a:t>Evergreen </a:t>
            </a:r>
            <a:r>
              <a:rPr lang="en-ID" i="1" dirty="0" err="1"/>
              <a:t>hashtag</a:t>
            </a:r>
            <a:r>
              <a:rPr lang="en-ID" dirty="0"/>
              <a:t>.  </a:t>
            </a:r>
            <a:endParaRPr lang="en-US" dirty="0"/>
          </a:p>
          <a:p>
            <a:pPr lvl="0"/>
            <a:r>
              <a:rPr lang="en-ID" dirty="0" err="1"/>
              <a:t>Informasikan</a:t>
            </a:r>
            <a:r>
              <a:rPr lang="en-ID" dirty="0"/>
              <a:t> </a:t>
            </a:r>
            <a:r>
              <a:rPr lang="en-ID" i="1" dirty="0" err="1"/>
              <a:t>hashtag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semua</a:t>
            </a:r>
            <a:r>
              <a:rPr lang="en-ID" dirty="0"/>
              <a:t> </a:t>
            </a:r>
            <a:r>
              <a:rPr lang="en-ID" dirty="0" err="1"/>
              <a:t>konten</a:t>
            </a:r>
            <a:r>
              <a:rPr lang="en-ID" dirty="0"/>
              <a:t>,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semua</a:t>
            </a:r>
            <a:r>
              <a:rPr lang="en-ID" dirty="0"/>
              <a:t> platform.</a:t>
            </a:r>
          </a:p>
          <a:p>
            <a:pPr lvl="0"/>
            <a:r>
              <a:rPr lang="en-ID" dirty="0" err="1"/>
              <a:t>Minta</a:t>
            </a:r>
            <a:r>
              <a:rPr lang="en-ID" dirty="0"/>
              <a:t> audience </a:t>
            </a:r>
            <a:r>
              <a:rPr lang="en-ID" dirty="0" err="1"/>
              <a:t>gunakan</a:t>
            </a:r>
            <a:r>
              <a:rPr lang="en-ID" dirty="0"/>
              <a:t> </a:t>
            </a:r>
            <a:r>
              <a:rPr lang="en-ID" dirty="0" err="1"/>
              <a:t>hashtag</a:t>
            </a:r>
            <a:endParaRPr lang="en-ID" dirty="0"/>
          </a:p>
          <a:p>
            <a:pPr lvl="0"/>
            <a:r>
              <a:rPr lang="en-ID" dirty="0" err="1"/>
              <a:t>Perluas</a:t>
            </a:r>
            <a:r>
              <a:rPr lang="en-ID" dirty="0"/>
              <a:t> </a:t>
            </a:r>
            <a:r>
              <a:rPr lang="en-ID" dirty="0" err="1"/>
              <a:t>sosialiasi</a:t>
            </a:r>
            <a:r>
              <a:rPr lang="en-ID" i="1" dirty="0"/>
              <a:t> event</a:t>
            </a:r>
            <a:r>
              <a:rPr lang="en-ID" dirty="0"/>
              <a:t> </a:t>
            </a:r>
            <a:endParaRPr lang="en-US" dirty="0"/>
          </a:p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2200"/>
            <a:ext cx="3276600" cy="284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5562599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400" dirty="0"/>
              <a:t>Guy Kawasaki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878221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dirty="0" err="1"/>
              <a:t>Sosialisasi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Medium Non </a:t>
            </a:r>
            <a:r>
              <a:rPr lang="en-ID" dirty="0" err="1"/>
              <a:t>Konvensional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828800"/>
            <a:ext cx="4724400" cy="4525963"/>
          </a:xfrm>
        </p:spPr>
        <p:txBody>
          <a:bodyPr>
            <a:normAutofit/>
          </a:bodyPr>
          <a:lstStyle/>
          <a:p>
            <a:pPr lvl="0"/>
            <a:r>
              <a:rPr lang="en-ID" dirty="0"/>
              <a:t>PIC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i="1" dirty="0"/>
              <a:t>coverage</a:t>
            </a:r>
            <a:r>
              <a:rPr lang="en-ID" dirty="0"/>
              <a:t> media </a:t>
            </a:r>
            <a:r>
              <a:rPr lang="en-ID" dirty="0" err="1"/>
              <a:t>sosial</a:t>
            </a:r>
            <a:r>
              <a:rPr lang="en-ID" dirty="0"/>
              <a:t>.  </a:t>
            </a:r>
            <a:endParaRPr lang="en-US" dirty="0"/>
          </a:p>
          <a:p>
            <a:pPr lvl="0"/>
            <a:r>
              <a:rPr lang="en-ID" i="1" dirty="0" err="1"/>
              <a:t>Livestream</a:t>
            </a:r>
            <a:r>
              <a:rPr lang="en-ID" dirty="0"/>
              <a:t> video </a:t>
            </a:r>
            <a:r>
              <a:rPr lang="en-ID" dirty="0" err="1"/>
              <a:t>acara</a:t>
            </a:r>
            <a:r>
              <a:rPr lang="en-ID" dirty="0"/>
              <a:t>.</a:t>
            </a:r>
          </a:p>
          <a:p>
            <a:pPr lvl="0"/>
            <a:r>
              <a:rPr lang="en-ID" i="1" dirty="0"/>
              <a:t>Real-time</a:t>
            </a:r>
            <a:r>
              <a:rPr lang="en-ID" dirty="0"/>
              <a:t> update</a:t>
            </a:r>
          </a:p>
          <a:p>
            <a:pPr lvl="0"/>
            <a:r>
              <a:rPr lang="en-ID" dirty="0" err="1"/>
              <a:t>Perlihatkan</a:t>
            </a:r>
            <a:r>
              <a:rPr lang="en-ID" dirty="0"/>
              <a:t> “</a:t>
            </a:r>
            <a:r>
              <a:rPr lang="en-ID" i="1" dirty="0"/>
              <a:t>tweet stream</a:t>
            </a:r>
            <a:r>
              <a:rPr lang="en-ID" dirty="0"/>
              <a:t>”. </a:t>
            </a:r>
          </a:p>
          <a:p>
            <a:pPr lvl="0"/>
            <a:r>
              <a:rPr lang="en-ID" dirty="0" err="1"/>
              <a:t>Akses</a:t>
            </a:r>
            <a:r>
              <a:rPr lang="en-ID" dirty="0"/>
              <a:t> </a:t>
            </a:r>
            <a:r>
              <a:rPr lang="en-ID" dirty="0" err="1"/>
              <a:t>nirkabel</a:t>
            </a:r>
            <a:r>
              <a:rPr lang="en-ID" dirty="0"/>
              <a:t> yang </a:t>
            </a:r>
            <a:r>
              <a:rPr lang="en-ID" dirty="0" err="1"/>
              <a:t>cepat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tanpa</a:t>
            </a:r>
            <a:r>
              <a:rPr lang="en-ID" dirty="0"/>
              <a:t> </a:t>
            </a:r>
            <a:r>
              <a:rPr lang="en-ID" dirty="0" err="1"/>
              <a:t>proteksi</a:t>
            </a:r>
            <a:r>
              <a:rPr lang="en-ID" dirty="0"/>
              <a:t> 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2200"/>
            <a:ext cx="3276600" cy="284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5562599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400" dirty="0"/>
              <a:t>Guy Kawasaki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557182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dirty="0" err="1"/>
              <a:t>Sosialisasi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Medium Non </a:t>
            </a:r>
            <a:r>
              <a:rPr lang="en-ID" dirty="0" err="1"/>
              <a:t>Konvensional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2209800"/>
            <a:ext cx="4724400" cy="4144963"/>
          </a:xfrm>
        </p:spPr>
        <p:txBody>
          <a:bodyPr>
            <a:normAutofit/>
          </a:bodyPr>
          <a:lstStyle/>
          <a:p>
            <a:pPr lvl="0"/>
            <a:r>
              <a:rPr lang="en-ID" i="1" dirty="0"/>
              <a:t>backdrop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foto</a:t>
            </a:r>
            <a:endParaRPr lang="en-ID" dirty="0"/>
          </a:p>
          <a:p>
            <a:pPr lvl="0"/>
            <a:r>
              <a:rPr lang="en-ID" dirty="0"/>
              <a:t>CEO </a:t>
            </a:r>
            <a:r>
              <a:rPr lang="en-ID" dirty="0" err="1"/>
              <a:t>berfoto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audience</a:t>
            </a:r>
          </a:p>
          <a:p>
            <a:pPr lvl="0"/>
            <a:r>
              <a:rPr lang="en-ID" dirty="0" err="1"/>
              <a:t>Ambil</a:t>
            </a:r>
            <a:r>
              <a:rPr lang="en-ID" dirty="0"/>
              <a:t> </a:t>
            </a:r>
            <a:r>
              <a:rPr lang="en-ID" dirty="0" err="1"/>
              <a:t>foto</a:t>
            </a:r>
            <a:r>
              <a:rPr lang="en-ID" dirty="0"/>
              <a:t> </a:t>
            </a:r>
            <a:r>
              <a:rPr lang="en-ID" i="1" dirty="0"/>
              <a:t>candid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i="1" dirty="0"/>
              <a:t>audience</a:t>
            </a:r>
            <a:r>
              <a:rPr lang="en-ID" dirty="0"/>
              <a:t> anda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2200"/>
            <a:ext cx="3276600" cy="284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5562599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400" dirty="0"/>
              <a:t>Guy Kawasaki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72854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 err="1"/>
              <a:t>Fungsi</a:t>
            </a:r>
            <a:r>
              <a:rPr lang="en-ID" b="1" dirty="0"/>
              <a:t> &amp; </a:t>
            </a:r>
            <a:r>
              <a:rPr lang="en-ID" b="1" dirty="0" err="1"/>
              <a:t>Tugas</a:t>
            </a:r>
            <a:r>
              <a:rPr lang="en-ID" b="1" dirty="0"/>
              <a:t> PR 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800600" y="1600204"/>
            <a:ext cx="3886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dirty="0" err="1"/>
              <a:t>Komunikasi</a:t>
            </a:r>
            <a:r>
              <a:rPr lang="en-ID" dirty="0"/>
              <a:t> </a:t>
            </a:r>
            <a:r>
              <a:rPr lang="en-ID" dirty="0" err="1"/>
              <a:t>membangun</a:t>
            </a:r>
            <a:r>
              <a:rPr lang="en-ID" dirty="0"/>
              <a:t>:</a:t>
            </a:r>
          </a:p>
          <a:p>
            <a:r>
              <a:rPr lang="en-ID" dirty="0"/>
              <a:t>Awareness</a:t>
            </a:r>
          </a:p>
          <a:p>
            <a:r>
              <a:rPr lang="en-ID" dirty="0"/>
              <a:t>Engagement </a:t>
            </a:r>
          </a:p>
          <a:p>
            <a:r>
              <a:rPr lang="en-ID" dirty="0"/>
              <a:t>Desire</a:t>
            </a:r>
          </a:p>
          <a:p>
            <a:r>
              <a:rPr lang="en-ID" dirty="0"/>
              <a:t>Action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28552"/>
            <a:ext cx="4191000" cy="4848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4976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3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Praktisi</a:t>
            </a:r>
            <a:r>
              <a:rPr lang="en-US" sz="53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Public Relations</a:t>
            </a:r>
            <a:br>
              <a:rPr lang="en-US" sz="53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3600" b="1" spc="50" dirty="0">
                <a:ln w="11430"/>
              </a:rPr>
              <a:t>(The Princeton Review)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200400"/>
            <a:ext cx="8435280" cy="3684984"/>
          </a:xfrm>
        </p:spPr>
        <p:txBody>
          <a:bodyPr>
            <a:normAutofit/>
          </a:bodyPr>
          <a:lstStyle/>
          <a:p>
            <a:pPr marL="594360" indent="-457200"/>
            <a:r>
              <a:rPr lang="en-US" dirty="0">
                <a:solidFill>
                  <a:srgbClr val="011325"/>
                </a:solidFill>
              </a:rPr>
              <a:t>PR </a:t>
            </a:r>
            <a:r>
              <a:rPr lang="en-US" dirty="0" err="1">
                <a:solidFill>
                  <a:srgbClr val="011325"/>
                </a:solidFill>
              </a:rPr>
              <a:t>adalah</a:t>
            </a:r>
            <a:r>
              <a:rPr lang="en-US" dirty="0">
                <a:solidFill>
                  <a:srgbClr val="011325"/>
                </a:solidFill>
              </a:rPr>
              <a:t> “image shaper”. </a:t>
            </a:r>
          </a:p>
          <a:p>
            <a:pPr marL="594360" indent="-457200"/>
            <a:r>
              <a:rPr lang="en-US" dirty="0" err="1">
                <a:solidFill>
                  <a:srgbClr val="011325"/>
                </a:solidFill>
              </a:rPr>
              <a:t>Tugasnya</a:t>
            </a:r>
            <a:r>
              <a:rPr lang="en-US" dirty="0">
                <a:solidFill>
                  <a:srgbClr val="011325"/>
                </a:solidFill>
              </a:rPr>
              <a:t> </a:t>
            </a:r>
            <a:r>
              <a:rPr lang="en-US" dirty="0" err="1">
                <a:solidFill>
                  <a:srgbClr val="011325"/>
                </a:solidFill>
              </a:rPr>
              <a:t>mendapatkan</a:t>
            </a:r>
            <a:r>
              <a:rPr lang="en-US" dirty="0">
                <a:solidFill>
                  <a:srgbClr val="011325"/>
                </a:solidFill>
              </a:rPr>
              <a:t> </a:t>
            </a:r>
            <a:r>
              <a:rPr lang="en-US" dirty="0" err="1">
                <a:solidFill>
                  <a:srgbClr val="011325"/>
                </a:solidFill>
              </a:rPr>
              <a:t>publikasi</a:t>
            </a:r>
            <a:r>
              <a:rPr lang="en-US" dirty="0">
                <a:solidFill>
                  <a:srgbClr val="011325"/>
                </a:solidFill>
              </a:rPr>
              <a:t> </a:t>
            </a:r>
            <a:r>
              <a:rPr lang="en-US" dirty="0" err="1">
                <a:solidFill>
                  <a:srgbClr val="011325"/>
                </a:solidFill>
              </a:rPr>
              <a:t>positif</a:t>
            </a:r>
            <a:r>
              <a:rPr lang="en-US" dirty="0">
                <a:solidFill>
                  <a:srgbClr val="011325"/>
                </a:solidFill>
              </a:rPr>
              <a:t> </a:t>
            </a:r>
            <a:r>
              <a:rPr lang="en-US" dirty="0" err="1">
                <a:solidFill>
                  <a:srgbClr val="011325"/>
                </a:solidFill>
              </a:rPr>
              <a:t>dan</a:t>
            </a:r>
            <a:r>
              <a:rPr lang="en-US" dirty="0">
                <a:solidFill>
                  <a:srgbClr val="011325"/>
                </a:solidFill>
              </a:rPr>
              <a:t> </a:t>
            </a:r>
            <a:r>
              <a:rPr lang="en-US" dirty="0" err="1">
                <a:solidFill>
                  <a:srgbClr val="011325"/>
                </a:solidFill>
              </a:rPr>
              <a:t>meningkatkan</a:t>
            </a:r>
            <a:r>
              <a:rPr lang="en-US" dirty="0">
                <a:solidFill>
                  <a:srgbClr val="011325"/>
                </a:solidFill>
              </a:rPr>
              <a:t> </a:t>
            </a:r>
            <a:r>
              <a:rPr lang="en-US" dirty="0" err="1">
                <a:solidFill>
                  <a:srgbClr val="011325"/>
                </a:solidFill>
              </a:rPr>
              <a:t>reputasi</a:t>
            </a:r>
            <a:r>
              <a:rPr lang="en-US" dirty="0">
                <a:solidFill>
                  <a:srgbClr val="011325"/>
                </a:solidFill>
              </a:rPr>
              <a:t> </a:t>
            </a:r>
            <a:r>
              <a:rPr lang="en-US" dirty="0" err="1">
                <a:solidFill>
                  <a:srgbClr val="011325"/>
                </a:solidFill>
              </a:rPr>
              <a:t>perusahaan</a:t>
            </a:r>
            <a:r>
              <a:rPr lang="en-US" dirty="0">
                <a:solidFill>
                  <a:srgbClr val="011325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15479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/>
              <a:t>PR </a:t>
            </a:r>
            <a:r>
              <a:rPr lang="en-ID" b="1" dirty="0" err="1"/>
              <a:t>Sebagai</a:t>
            </a:r>
            <a:r>
              <a:rPr lang="en-ID" b="1" dirty="0"/>
              <a:t> Image Sharper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600204"/>
            <a:ext cx="4495800" cy="50291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dirty="0" err="1"/>
              <a:t>Contoh</a:t>
            </a:r>
            <a:r>
              <a:rPr lang="en-ID" dirty="0"/>
              <a:t> </a:t>
            </a:r>
            <a:r>
              <a:rPr lang="en-ID" i="1" dirty="0"/>
              <a:t>image sharper</a:t>
            </a:r>
            <a:r>
              <a:rPr lang="en-ID" dirty="0"/>
              <a:t> yang </a:t>
            </a:r>
            <a:r>
              <a:rPr lang="en-ID" dirty="0" err="1"/>
              <a:t>dilakukan</a:t>
            </a:r>
            <a:r>
              <a:rPr lang="en-ID" dirty="0"/>
              <a:t> </a:t>
            </a:r>
            <a:r>
              <a:rPr lang="en-ID" dirty="0" err="1"/>
              <a:t>oleh</a:t>
            </a:r>
            <a:r>
              <a:rPr lang="en-ID" dirty="0"/>
              <a:t> </a:t>
            </a:r>
            <a:r>
              <a:rPr lang="en-ID" dirty="0" err="1"/>
              <a:t>seorang</a:t>
            </a:r>
            <a:r>
              <a:rPr lang="en-ID" dirty="0"/>
              <a:t> PR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saat</a:t>
            </a:r>
            <a:r>
              <a:rPr lang="en-ID" dirty="0"/>
              <a:t> </a:t>
            </a:r>
            <a:r>
              <a:rPr lang="en-ID" dirty="0" err="1"/>
              <a:t>membuat</a:t>
            </a:r>
            <a:r>
              <a:rPr lang="en-ID" dirty="0"/>
              <a:t> </a:t>
            </a:r>
            <a:r>
              <a:rPr lang="en-ID" dirty="0" err="1"/>
              <a:t>sebuah</a:t>
            </a:r>
            <a:r>
              <a:rPr lang="en-ID" dirty="0"/>
              <a:t> </a:t>
            </a:r>
            <a:r>
              <a:rPr lang="en-ID" i="1" dirty="0"/>
              <a:t>campaign</a:t>
            </a:r>
            <a:r>
              <a:rPr lang="en-ID" dirty="0"/>
              <a:t>. </a:t>
            </a:r>
            <a:r>
              <a:rPr lang="en-ID" dirty="0" err="1"/>
              <a:t>Misalnya</a:t>
            </a:r>
            <a:r>
              <a:rPr lang="en-ID" dirty="0"/>
              <a:t>, </a:t>
            </a:r>
            <a:r>
              <a:rPr lang="en-ID" i="1" dirty="0"/>
              <a:t>campaign</a:t>
            </a:r>
            <a:r>
              <a:rPr lang="en-ID" dirty="0"/>
              <a:t> </a:t>
            </a:r>
            <a:r>
              <a:rPr lang="en-ID" dirty="0" err="1"/>
              <a:t>pengurangan</a:t>
            </a:r>
            <a:r>
              <a:rPr lang="en-ID" dirty="0"/>
              <a:t> </a:t>
            </a:r>
            <a:r>
              <a:rPr lang="en-ID" dirty="0" err="1"/>
              <a:t>plastik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memberikan</a:t>
            </a:r>
            <a:r>
              <a:rPr lang="en-ID" dirty="0"/>
              <a:t> </a:t>
            </a:r>
            <a:r>
              <a:rPr lang="en-ID" dirty="0" err="1"/>
              <a:t>sedotan</a:t>
            </a:r>
            <a:r>
              <a:rPr lang="en-ID" dirty="0"/>
              <a:t> di </a:t>
            </a:r>
            <a:r>
              <a:rPr lang="en-ID" dirty="0" err="1"/>
              <a:t>beberapa</a:t>
            </a:r>
            <a:r>
              <a:rPr lang="en-ID" dirty="0"/>
              <a:t> restaurant </a:t>
            </a:r>
            <a:r>
              <a:rPr lang="en-ID" dirty="0" err="1"/>
              <a:t>cepat</a:t>
            </a:r>
            <a:r>
              <a:rPr lang="en-ID" dirty="0"/>
              <a:t> </a:t>
            </a:r>
            <a:r>
              <a:rPr lang="en-ID" dirty="0" err="1"/>
              <a:t>saji</a:t>
            </a:r>
            <a:r>
              <a:rPr lang="en-ID" dirty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3848986" cy="27130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24122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 err="1"/>
              <a:t>Keuntungan</a:t>
            </a:r>
            <a:r>
              <a:rPr lang="en-ID" b="1" dirty="0"/>
              <a:t> Program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600204"/>
            <a:ext cx="4724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dirty="0" err="1"/>
              <a:t>Keuntungan</a:t>
            </a:r>
            <a:r>
              <a:rPr lang="en-ID" dirty="0"/>
              <a:t> Program </a:t>
            </a:r>
            <a:r>
              <a:rPr lang="en-ID" i="1" dirty="0"/>
              <a:t>campaign</a:t>
            </a:r>
            <a:r>
              <a:rPr lang="en-ID" dirty="0"/>
              <a:t> </a:t>
            </a:r>
            <a:r>
              <a:rPr lang="en-ID" dirty="0" err="1"/>
              <a:t>tanpa</a:t>
            </a:r>
            <a:r>
              <a:rPr lang="en-ID" dirty="0"/>
              <a:t> </a:t>
            </a:r>
            <a:r>
              <a:rPr lang="en-ID" dirty="0" err="1"/>
              <a:t>sedotan</a:t>
            </a:r>
            <a:r>
              <a:rPr lang="en-ID" dirty="0"/>
              <a:t> :</a:t>
            </a:r>
            <a:endParaRPr lang="en-US" dirty="0"/>
          </a:p>
          <a:p>
            <a:pPr lvl="0"/>
            <a:r>
              <a:rPr lang="en-ID" i="1" dirty="0"/>
              <a:t>Image</a:t>
            </a:r>
            <a:r>
              <a:rPr lang="en-ID" dirty="0"/>
              <a:t> </a:t>
            </a:r>
            <a:r>
              <a:rPr lang="en-ID" dirty="0" err="1"/>
              <a:t>positif</a:t>
            </a:r>
            <a:endParaRPr lang="en-US" dirty="0"/>
          </a:p>
          <a:p>
            <a:pPr lvl="0"/>
            <a:r>
              <a:rPr lang="en-ID" dirty="0" err="1"/>
              <a:t>Reputasi</a:t>
            </a:r>
            <a:endParaRPr lang="en-US" dirty="0"/>
          </a:p>
          <a:p>
            <a:pPr lvl="0"/>
            <a:r>
              <a:rPr lang="en-ID" dirty="0" err="1"/>
              <a:t>Mendongkrak</a:t>
            </a:r>
            <a:r>
              <a:rPr lang="en-ID" dirty="0"/>
              <a:t> </a:t>
            </a:r>
            <a:r>
              <a:rPr lang="en-ID" dirty="0" err="1"/>
              <a:t>penjualan</a:t>
            </a:r>
            <a:endParaRPr lang="en-US" dirty="0"/>
          </a:p>
          <a:p>
            <a:r>
              <a:rPr lang="en-ID" dirty="0" err="1"/>
              <a:t>Keuntungan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langsung</a:t>
            </a:r>
            <a:r>
              <a:rPr lang="en-ID" dirty="0"/>
              <a:t> </a:t>
            </a:r>
            <a:r>
              <a:rPr lang="en-ID" dirty="0" err="1"/>
              <a:t>berupa</a:t>
            </a:r>
            <a:r>
              <a:rPr lang="en-ID" dirty="0"/>
              <a:t> </a:t>
            </a:r>
            <a:r>
              <a:rPr lang="en-ID" dirty="0" err="1"/>
              <a:t>pengurangan</a:t>
            </a:r>
            <a:r>
              <a:rPr lang="en-ID" dirty="0"/>
              <a:t> </a:t>
            </a:r>
            <a:r>
              <a:rPr lang="en-ID" dirty="0" err="1"/>
              <a:t>biaya</a:t>
            </a:r>
            <a:r>
              <a:rPr lang="en-ID" dirty="0"/>
              <a:t>.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53" y="2133600"/>
            <a:ext cx="3749748" cy="3749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2526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 err="1"/>
              <a:t>Keuntungan</a:t>
            </a:r>
            <a:r>
              <a:rPr lang="en-ID" b="1" dirty="0"/>
              <a:t> Program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1524001"/>
            <a:ext cx="4191000" cy="4038599"/>
          </a:xfrm>
          <a:noFill/>
        </p:spPr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r>
              <a:rPr lang="en-ID" dirty="0" err="1"/>
              <a:t>Keuntungan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langsung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semakin</a:t>
            </a:r>
            <a:r>
              <a:rPr lang="en-ID" dirty="0"/>
              <a:t> </a:t>
            </a:r>
            <a:r>
              <a:rPr lang="en-ID" dirty="0" err="1"/>
              <a:t>terasa</a:t>
            </a:r>
            <a:r>
              <a:rPr lang="en-ID" dirty="0"/>
              <a:t> </a:t>
            </a:r>
            <a:r>
              <a:rPr lang="en-ID" dirty="0" err="1"/>
              <a:t>seperti</a:t>
            </a:r>
            <a:r>
              <a:rPr lang="en-ID" dirty="0"/>
              <a:t> yang </a:t>
            </a:r>
            <a:r>
              <a:rPr lang="en-ID" dirty="0" err="1"/>
              <a:t>didapat</a:t>
            </a:r>
            <a:r>
              <a:rPr lang="en-ID" dirty="0"/>
              <a:t> </a:t>
            </a:r>
            <a:r>
              <a:rPr lang="en-ID" dirty="0" err="1"/>
              <a:t>oleh</a:t>
            </a:r>
            <a:r>
              <a:rPr lang="en-ID" dirty="0"/>
              <a:t> </a:t>
            </a:r>
            <a:r>
              <a:rPr lang="en-ID" dirty="0" err="1"/>
              <a:t>gerai</a:t>
            </a:r>
            <a:r>
              <a:rPr lang="en-ID" dirty="0"/>
              <a:t> supermarket yang </a:t>
            </a:r>
            <a:r>
              <a:rPr lang="en-ID" dirty="0" err="1"/>
              <a:t>memberlakukan</a:t>
            </a:r>
            <a:r>
              <a:rPr lang="en-ID" dirty="0"/>
              <a:t> </a:t>
            </a:r>
            <a:r>
              <a:rPr lang="en-ID" dirty="0" err="1"/>
              <a:t>pembayaran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kantong</a:t>
            </a:r>
            <a:r>
              <a:rPr lang="en-ID" dirty="0"/>
              <a:t> </a:t>
            </a:r>
            <a:r>
              <a:rPr lang="en-ID" dirty="0" err="1"/>
              <a:t>plastik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i="1" dirty="0"/>
              <a:t>customer </a:t>
            </a:r>
            <a:r>
              <a:rPr lang="en-ID" dirty="0"/>
              <a:t>yang </a:t>
            </a:r>
            <a:r>
              <a:rPr lang="en-ID" dirty="0" err="1"/>
              <a:t>memerlukan</a:t>
            </a:r>
            <a:r>
              <a:rPr lang="en-ID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524000"/>
            <a:ext cx="4953000" cy="403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16" y="2286000"/>
            <a:ext cx="4530168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36039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D4C3103B-AE2E-41DA-8805-65F1A948FD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45B5AFC7-2F07-4F7B-9151-E45D7548D8F3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4405" y="4450080"/>
            <a:ext cx="925830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680" y="4894262"/>
            <a:ext cx="7730964" cy="13255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ID" b="1" i="1" dirty="0"/>
              <a:t>Event</a:t>
            </a:r>
            <a:r>
              <a:rPr lang="en-ID" b="1" dirty="0"/>
              <a:t>/ </a:t>
            </a:r>
            <a:r>
              <a:rPr lang="en-ID" b="1" dirty="0" err="1"/>
              <a:t>Kegiatan</a:t>
            </a:r>
            <a:r>
              <a:rPr lang="en-ID" b="1" dirty="0"/>
              <a:t>/ Program </a:t>
            </a:r>
            <a:r>
              <a:rPr lang="en-ID" b="1" dirty="0" err="1"/>
              <a:t>Untuk</a:t>
            </a:r>
            <a:r>
              <a:rPr lang="en-ID" b="1" dirty="0"/>
              <a:t> </a:t>
            </a:r>
            <a:r>
              <a:rPr lang="en-ID" b="1" dirty="0" err="1"/>
              <a:t>Menjaga</a:t>
            </a:r>
            <a:r>
              <a:rPr lang="en-ID" b="1" dirty="0"/>
              <a:t> Image Perusahaan</a:t>
            </a:r>
            <a:br>
              <a:rPr lang="en-US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358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4512879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prstClr val="black"/>
              </a:buClr>
              <a:buSzPct val="100000"/>
              <a:buFont typeface="Arial"/>
              <a:buNone/>
            </a:pPr>
            <a:endParaRPr lang="en-US" sz="1600" cap="all">
              <a:solidFill>
                <a:prstClr val="black"/>
              </a:solidFill>
            </a:endParaRP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20E3A342-4D61-4E3F-AF90-1AB42AEB96C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15288" y="3337139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89519" y="1600200"/>
            <a:ext cx="3153102" cy="134275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b="1" dirty="0" err="1"/>
              <a:t>Merancang</a:t>
            </a:r>
            <a:r>
              <a:rPr lang="en-US" sz="3600" b="1" dirty="0"/>
              <a:t> Program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34093" y="3124200"/>
            <a:ext cx="4267200" cy="3733800"/>
          </a:xfrm>
        </p:spPr>
        <p:txBody>
          <a:bodyPr anchor="ctr">
            <a:normAutofit fontScale="92500"/>
          </a:bodyPr>
          <a:lstStyle/>
          <a:p>
            <a:pPr eaLnBrk="1" hangingPunct="1">
              <a:lnSpc>
                <a:spcPct val="90000"/>
              </a:lnSpc>
              <a:defRPr/>
            </a:pPr>
            <a:endParaRPr lang="en-US" sz="1500" b="1" dirty="0"/>
          </a:p>
          <a:p>
            <a:pPr lvl="0"/>
            <a:r>
              <a:rPr lang="en-ID" dirty="0"/>
              <a:t>Executive Summary</a:t>
            </a:r>
            <a:endParaRPr lang="en-US" sz="2800" dirty="0"/>
          </a:p>
          <a:p>
            <a:pPr lvl="0"/>
            <a:r>
              <a:rPr lang="en-ID" dirty="0"/>
              <a:t>Situation Analysis</a:t>
            </a:r>
            <a:endParaRPr lang="en-US" sz="2800" dirty="0"/>
          </a:p>
          <a:p>
            <a:pPr lvl="0"/>
            <a:r>
              <a:rPr lang="en-ID" dirty="0"/>
              <a:t>Research Summary</a:t>
            </a:r>
            <a:endParaRPr lang="en-US" sz="2800" dirty="0"/>
          </a:p>
          <a:p>
            <a:pPr lvl="0"/>
            <a:r>
              <a:rPr lang="en-ID" dirty="0"/>
              <a:t>Goal/Strategy/Objective</a:t>
            </a:r>
            <a:endParaRPr lang="en-US" sz="2800" dirty="0"/>
          </a:p>
          <a:p>
            <a:pPr lvl="0"/>
            <a:r>
              <a:rPr lang="en-ID" dirty="0"/>
              <a:t>Key Messages</a:t>
            </a:r>
            <a:endParaRPr lang="en-US" sz="2800" dirty="0"/>
          </a:p>
          <a:p>
            <a:pPr lvl="0"/>
            <a:r>
              <a:rPr lang="en-ID" dirty="0"/>
              <a:t>Tactic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8769248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732</Words>
  <Application>Microsoft Office PowerPoint</Application>
  <PresentationFormat>On-screen Show (4:3)</PresentationFormat>
  <Paragraphs>110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27</vt:i4>
      </vt:variant>
    </vt:vector>
  </HeadingPairs>
  <TitlesOfParts>
    <vt:vector size="43" baseType="lpstr">
      <vt:lpstr>Arial</vt:lpstr>
      <vt:lpstr>Book Antiqua</vt:lpstr>
      <vt:lpstr>Calibri</vt:lpstr>
      <vt:lpstr>Calibri Light</vt:lpstr>
      <vt:lpstr>Capitals</vt:lpstr>
      <vt:lpstr>Lucida Sans</vt:lpstr>
      <vt:lpstr>Wingdings</vt:lpstr>
      <vt:lpstr>Wingdings 2</vt:lpstr>
      <vt:lpstr>Wingdings 3</vt:lpstr>
      <vt:lpstr>1_Office Theme</vt:lpstr>
      <vt:lpstr>Apex</vt:lpstr>
      <vt:lpstr>2_Office Theme</vt:lpstr>
      <vt:lpstr>Office Theme</vt:lpstr>
      <vt:lpstr>3_Office Theme</vt:lpstr>
      <vt:lpstr>5_Office Theme</vt:lpstr>
      <vt:lpstr>4_Office Theme</vt:lpstr>
      <vt:lpstr>Sesi 6: Sosialisasi dan Sasaran Kegiatan Kehumasan</vt:lpstr>
      <vt:lpstr>PR Covering</vt:lpstr>
      <vt:lpstr>Fungsi &amp; Tugas PR </vt:lpstr>
      <vt:lpstr>Praktisi Public Relations (The Princeton Review)</vt:lpstr>
      <vt:lpstr>PR Sebagai Image Sharper</vt:lpstr>
      <vt:lpstr>Keuntungan Program </vt:lpstr>
      <vt:lpstr>Keuntungan Program </vt:lpstr>
      <vt:lpstr>Event/ Kegiatan/ Program Untuk Menjaga Image Perusahaan </vt:lpstr>
      <vt:lpstr>Merancang Program</vt:lpstr>
      <vt:lpstr>Rancangan Program</vt:lpstr>
      <vt:lpstr>Sosialisasi Program</vt:lpstr>
      <vt:lpstr>Sosialisasi Program</vt:lpstr>
      <vt:lpstr>Sosialisasi Program</vt:lpstr>
      <vt:lpstr>Sosialisasi Menggunakan Media Konvensional</vt:lpstr>
      <vt:lpstr>Hubungan atau kontak pribadi</vt:lpstr>
      <vt:lpstr>Hubungan dengan masyarakat atau komunitas</vt:lpstr>
      <vt:lpstr>  Hubungan dengan pemerintah </vt:lpstr>
      <vt:lpstr>Media relation </vt:lpstr>
      <vt:lpstr>Sosialisasi Melalui Media</vt:lpstr>
      <vt:lpstr>Sosialisasi Awal</vt:lpstr>
      <vt:lpstr>Sosialisasi Lanjutan: Pemberitaan</vt:lpstr>
      <vt:lpstr>Sarana Publikasi</vt:lpstr>
      <vt:lpstr>Sosialisasi Menggunakan Medium Non Konvensional</vt:lpstr>
      <vt:lpstr>Sosialisasi Menggunakan Medium Non Konvensional</vt:lpstr>
      <vt:lpstr>Sosialisasi Menggunakan Medium Non Konvensional</vt:lpstr>
      <vt:lpstr>Sosialisasi Menggunakan Medium Non Konvensional</vt:lpstr>
      <vt:lpstr>Sosialisasi Menggunakan Medium Non Konvensional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Indri</dc:creator>
  <cp:lastModifiedBy>Irna Febriani</cp:lastModifiedBy>
  <cp:revision>25</cp:revision>
  <dcterms:created xsi:type="dcterms:W3CDTF">2006-08-16T00:00:00Z</dcterms:created>
  <dcterms:modified xsi:type="dcterms:W3CDTF">2020-03-21T00:21:54Z</dcterms:modified>
</cp:coreProperties>
</file>