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316" r:id="rId2"/>
    <p:sldId id="335" r:id="rId3"/>
    <p:sldId id="396" r:id="rId4"/>
    <p:sldId id="397" r:id="rId5"/>
    <p:sldId id="398" r:id="rId6"/>
    <p:sldId id="399" r:id="rId7"/>
    <p:sldId id="400" r:id="rId8"/>
    <p:sldId id="386" r:id="rId9"/>
    <p:sldId id="380" r:id="rId10"/>
    <p:sldId id="381" r:id="rId11"/>
    <p:sldId id="401" r:id="rId12"/>
    <p:sldId id="388" r:id="rId13"/>
    <p:sldId id="402" r:id="rId14"/>
    <p:sldId id="403" r:id="rId15"/>
    <p:sldId id="389" r:id="rId16"/>
    <p:sldId id="404" r:id="rId17"/>
    <p:sldId id="405" r:id="rId18"/>
    <p:sldId id="390" r:id="rId19"/>
    <p:sldId id="391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624" y="-1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cs typeface="+mn-cs"/>
              </a:defRPr>
            </a:lvl1pPr>
          </a:lstStyle>
          <a:p>
            <a:pPr>
              <a:defRPr/>
            </a:pPr>
            <a:fld id="{7031FCEB-93DB-AA47-9DF4-F86EF81EF3B1}" type="datetimeFigureOut">
              <a:rPr lang="id-ID"/>
              <a:pPr>
                <a:defRPr/>
              </a:pPr>
              <a:t>4/22/18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d-ID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id-ID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cs typeface="+mn-cs"/>
              </a:defRPr>
            </a:lvl1pPr>
          </a:lstStyle>
          <a:p>
            <a:pPr>
              <a:defRPr/>
            </a:pPr>
            <a:fld id="{2255078D-E0DD-D249-ACA6-DB11D929D610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9269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>
              <a:latin typeface="Calibri" charset="0"/>
            </a:endParaRP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E83EA9E-AE0D-7043-B211-26FF35BC9E2B}" type="slidenum">
              <a:rPr lang="id-ID" sz="1200">
                <a:latin typeface="Calibri" charset="0"/>
              </a:rPr>
              <a:pPr eaLnBrk="1" hangingPunct="1"/>
              <a:t>2</a:t>
            </a:fld>
            <a:endParaRPr lang="id-ID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>
              <a:latin typeface="Calibri" charset="0"/>
            </a:endParaRP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50D64F8-6FC2-B64E-ACC6-BB7679899630}" type="slidenum">
              <a:rPr lang="id-ID" sz="1200">
                <a:latin typeface="Calibri" charset="0"/>
              </a:rPr>
              <a:pPr eaLnBrk="1" hangingPunct="1"/>
              <a:t>8</a:t>
            </a:fld>
            <a:endParaRPr lang="id-ID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>
              <a:latin typeface="Calibri" charset="0"/>
            </a:endParaRPr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4E61AB7-D1E2-7140-A1F7-36CDA662A710}" type="slidenum">
              <a:rPr lang="id-ID" sz="1200">
                <a:latin typeface="Calibri" charset="0"/>
              </a:rPr>
              <a:pPr eaLnBrk="1" hangingPunct="1"/>
              <a:t>9</a:t>
            </a:fld>
            <a:endParaRPr lang="id-ID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>
              <a:latin typeface="Calibri" charset="0"/>
            </a:endParaRP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6F73478-9A4D-1043-95FC-8A65711960DF}" type="slidenum">
              <a:rPr lang="id-ID" sz="1200">
                <a:latin typeface="Calibri" charset="0"/>
              </a:rPr>
              <a:pPr eaLnBrk="1" hangingPunct="1"/>
              <a:t>10</a:t>
            </a:fld>
            <a:endParaRPr lang="id-ID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>
              <a:latin typeface="Calibri" charset="0"/>
            </a:endParaRPr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46F82AB-2E69-DB41-8817-96BC9DF7325C}" type="slidenum">
              <a:rPr lang="id-ID" sz="1200">
                <a:latin typeface="Calibri" charset="0"/>
              </a:rPr>
              <a:pPr eaLnBrk="1" hangingPunct="1"/>
              <a:t>12</a:t>
            </a:fld>
            <a:endParaRPr lang="id-ID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>
              <a:latin typeface="Calibri" charset="0"/>
            </a:endParaRPr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FA7588D-F115-DF46-B9D6-4AFF294A4BC4}" type="slidenum">
              <a:rPr lang="id-ID" sz="1200">
                <a:latin typeface="Calibri" charset="0"/>
              </a:rPr>
              <a:pPr eaLnBrk="1" hangingPunct="1"/>
              <a:t>15</a:t>
            </a:fld>
            <a:endParaRPr lang="id-ID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072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>
              <a:latin typeface="Calibri" charset="0"/>
            </a:endParaRPr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47118C2-B310-2F4A-A678-CFF977287F4A}" type="slidenum">
              <a:rPr lang="id-ID" sz="1200">
                <a:latin typeface="Calibri" charset="0"/>
              </a:rPr>
              <a:pPr eaLnBrk="1" hangingPunct="1"/>
              <a:t>18</a:t>
            </a:fld>
            <a:endParaRPr lang="id-ID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>
              <a:latin typeface="Calibri" charset="0"/>
            </a:endParaRPr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E50FA09-6E24-034B-977B-C02C981954CC}" type="slidenum">
              <a:rPr lang="id-ID" sz="1200">
                <a:latin typeface="Calibri" charset="0"/>
              </a:rPr>
              <a:pPr eaLnBrk="1" hangingPunct="1"/>
              <a:t>19</a:t>
            </a:fld>
            <a:endParaRPr lang="id-ID" sz="1200">
              <a:latin typeface="Calibri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8B0A52-4819-0A4B-A4B3-0A9F9FBDE062}" type="datetime1">
              <a:rPr lang="en-US"/>
              <a:pPr>
                <a:defRPr/>
              </a:pPr>
              <a:t>4/22/18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0DD2A3-6C33-BF44-9CFA-042BB7ED1B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907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F484B7-C60C-7443-AF03-7797E9C8AE31}" type="datetime1">
              <a:rPr lang="en-US"/>
              <a:pPr>
                <a:defRPr/>
              </a:pPr>
              <a:t>4/22/18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AA0C5-25B2-2C46-AF93-0779391FB0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509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C8F730-74FD-594A-A6B8-35639DBD45FA}" type="datetime1">
              <a:rPr lang="en-US"/>
              <a:pPr>
                <a:defRPr/>
              </a:pPr>
              <a:t>4/22/18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F0F4B3-1553-8F44-AE75-6CAFCB5A8C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8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17F2EE-01F5-9D47-B81D-70FB956A55AA}" type="datetime1">
              <a:rPr lang="en-US"/>
              <a:pPr>
                <a:defRPr/>
              </a:pPr>
              <a:t>4/22/18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5B9993-0DB3-D748-A088-ECCD5D8B76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342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B77ED-B6D9-CF42-88B9-3CC6C2B3577E}" type="datetime1">
              <a:rPr lang="en-US"/>
              <a:pPr>
                <a:defRPr/>
              </a:pPr>
              <a:t>4/22/18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C27375-0BF8-A94B-8A65-E914538C86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44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8A2E0B-F3E4-1543-8129-FCF92B668333}" type="datetime1">
              <a:rPr lang="en-US"/>
              <a:pPr>
                <a:defRPr/>
              </a:pPr>
              <a:t>4/22/18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A7CC40-5FD6-AC4C-AF6B-4BBC7320E8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934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74681C-620D-BC4B-B9FE-E9F5EB0C2C75}" type="datetime1">
              <a:rPr lang="en-US"/>
              <a:pPr>
                <a:defRPr/>
              </a:pPr>
              <a:t>4/22/18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70404-D14A-6941-8B17-D09E0BD47B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547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58B8C-6154-8347-88E5-F1BAA8DF9E5C}" type="datetime1">
              <a:rPr lang="en-US"/>
              <a:pPr>
                <a:defRPr/>
              </a:pPr>
              <a:t>4/22/18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AAC8F-8B03-5441-9942-837876AE51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918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EDB4F-C020-E34A-AB63-B77C7BC6CFDA}" type="datetime1">
              <a:rPr lang="en-US"/>
              <a:pPr>
                <a:defRPr/>
              </a:pPr>
              <a:t>4/22/18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1B334-E64C-B341-BCFE-90F4ACAC51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261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0EBCCB-11EB-A24E-9FF4-735C2EB1D851}" type="datetime1">
              <a:rPr lang="en-US"/>
              <a:pPr>
                <a:defRPr/>
              </a:pPr>
              <a:t>4/22/18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1EE2F0-C63C-8341-8EB2-31BE5B2AC0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525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7D199-4A5B-3742-ADFA-0AD3FD53FC79}" type="datetime1">
              <a:rPr lang="en-US"/>
              <a:pPr>
                <a:defRPr/>
              </a:pPr>
              <a:t>4/22/18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437A83-5DFB-B144-BC16-0316054CEA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590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  <a:cs typeface="+mn-cs"/>
              </a:defRPr>
            </a:lvl1pPr>
          </a:lstStyle>
          <a:p>
            <a:pPr>
              <a:defRPr/>
            </a:pPr>
            <a:fld id="{A8F6F550-0479-2F40-8998-85B9A2E844D5}" type="datetime1">
              <a:rPr lang="en-US"/>
              <a:pPr>
                <a:defRPr/>
              </a:pPr>
              <a:t>4/22/18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Calibri" charset="0"/>
                <a:cs typeface="+mn-cs"/>
              </a:defRPr>
            </a:lvl1pPr>
          </a:lstStyle>
          <a:p>
            <a:pPr>
              <a:defRPr/>
            </a:pPr>
            <a:fld id="{C2BA2374-0AC2-F94A-9CA3-5D661A7C2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2" descr="C:\Users\arsil\Desktop\Smartcreativ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1" r="800" b="504"/>
          <a:stretch>
            <a:fillRect/>
          </a:stretch>
        </p:blipFill>
        <p:spPr bwMode="auto">
          <a:xfrm>
            <a:off x="0" y="304800"/>
            <a:ext cx="9144000" cy="684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8" name="TextBox 1"/>
          <p:cNvSpPr txBox="1">
            <a:spLocks noChangeArrowheads="1"/>
          </p:cNvSpPr>
          <p:nvPr/>
        </p:nvSpPr>
        <p:spPr bwMode="auto">
          <a:xfrm>
            <a:off x="3048000" y="3657600"/>
            <a:ext cx="6096000" cy="187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</a:rPr>
              <a:t>Etika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</a:rPr>
              <a:t>dalam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</a:rPr>
              <a:t>Penelitian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</a:rPr>
              <a:t>Kesehatan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</a:rPr>
              <a:t/>
            </a:r>
            <a:b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</a:rPr>
            </a:br>
            <a:r>
              <a:rPr lang="en-US" sz="2800" b="1" i="1" dirty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</a:rPr>
              <a:t>(Ethics on biomedical Research</a:t>
            </a:r>
            <a:r>
              <a:rPr lang="en-US" sz="2800" b="1" i="1" dirty="0" smtClean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</a:rPr>
              <a:t>)</a:t>
            </a:r>
          </a:p>
          <a:p>
            <a:pPr algn="ctr" eaLnBrk="1" hangingPunct="1"/>
            <a:r>
              <a:rPr lang="en-US" sz="2000" b="1" dirty="0" err="1" smtClean="0">
                <a:solidFill>
                  <a:schemeClr val="bg1"/>
                </a:solidFill>
              </a:rPr>
              <a:t>Rian</a:t>
            </a: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Adi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Pamungkas</a:t>
            </a:r>
            <a:r>
              <a:rPr lang="en-US" sz="2000" b="1" dirty="0">
                <a:solidFill>
                  <a:schemeClr val="bg1"/>
                </a:solidFill>
              </a:rPr>
              <a:t>, </a:t>
            </a:r>
            <a:r>
              <a:rPr lang="en-US" sz="2000" b="1" dirty="0" err="1">
                <a:solidFill>
                  <a:schemeClr val="bg1"/>
                </a:solidFill>
              </a:rPr>
              <a:t>S.Kep</a:t>
            </a:r>
            <a:r>
              <a:rPr lang="en-US" sz="2000" b="1" dirty="0">
                <a:solidFill>
                  <a:schemeClr val="bg1"/>
                </a:solidFill>
              </a:rPr>
              <a:t>. Ns., MNS</a:t>
            </a:r>
          </a:p>
          <a:p>
            <a:pPr algn="ctr" eaLnBrk="1" hangingPunct="1"/>
            <a:r>
              <a:rPr lang="en-US" sz="2000" b="1" dirty="0">
                <a:solidFill>
                  <a:schemeClr val="bg1"/>
                </a:solidFill>
              </a:rPr>
              <a:t>Prodi S1 </a:t>
            </a:r>
            <a:r>
              <a:rPr lang="en-US" sz="2000" b="1" dirty="0" err="1">
                <a:solidFill>
                  <a:schemeClr val="bg1"/>
                </a:solidFill>
              </a:rPr>
              <a:t>Keperawatan</a:t>
            </a:r>
            <a:r>
              <a:rPr lang="en-US" sz="2000" b="1" dirty="0">
                <a:solidFill>
                  <a:schemeClr val="bg1"/>
                </a:solidFill>
              </a:rPr>
              <a:t>, </a:t>
            </a:r>
            <a:r>
              <a:rPr lang="en-US" sz="2000" b="1" dirty="0" err="1">
                <a:solidFill>
                  <a:schemeClr val="bg1"/>
                </a:solidFill>
              </a:rPr>
              <a:t>Fakultas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Ilmu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err="1">
                <a:solidFill>
                  <a:schemeClr val="bg1"/>
                </a:solidFill>
              </a:rPr>
              <a:t>Kesehatan</a:t>
            </a:r>
            <a:endParaRPr lang="en-US" sz="2000" b="1" dirty="0">
              <a:solidFill>
                <a:schemeClr val="bg1"/>
              </a:solidFill>
            </a:endParaRPr>
          </a:p>
          <a:p>
            <a:pPr algn="ctr" eaLnBrk="1" hangingPunct="1"/>
            <a:endParaRPr lang="en-US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4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200">
                <a:latin typeface="Arial" charset="0"/>
                <a:cs typeface="Arial" charset="0"/>
              </a:rPr>
              <a:t>Literature review </a:t>
            </a:r>
          </a:p>
        </p:txBody>
      </p:sp>
      <p:sp>
        <p:nvSpPr>
          <p:cNvPr id="23555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381000" eaLnBrk="1" hangingPunct="1">
              <a:buFontTx/>
              <a:buAutoNum type="arabicPeriod" startAt="3"/>
              <a:tabLst>
                <a:tab pos="625475" algn="l"/>
              </a:tabLst>
              <a:defRPr/>
            </a:pPr>
            <a:r>
              <a:rPr lang="en-US" b="1" dirty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The Declaration of Helsinki (1964)</a:t>
            </a:r>
          </a:p>
          <a:p>
            <a:pPr marL="609600" indent="-381000" eaLnBrk="1" hangingPunct="1">
              <a:buFontTx/>
              <a:buAutoNum type="arabicPeriod" startAt="3"/>
              <a:tabLst>
                <a:tab pos="625475" algn="l"/>
              </a:tabLst>
              <a:defRPr/>
            </a:pPr>
            <a:r>
              <a:rPr lang="en-US" b="1" dirty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Operational Guideline for Ethics Committees that Review Biomedical  Research  (WHO, 2000)</a:t>
            </a:r>
            <a:r>
              <a:rPr lang="en-US" b="1" dirty="0">
                <a:solidFill>
                  <a:schemeClr val="folHlink"/>
                </a:solidFill>
                <a:latin typeface="Trebuchet MS" pitchFamily="34" charset="0"/>
              </a:rPr>
              <a:t> </a:t>
            </a:r>
          </a:p>
          <a:p>
            <a:pPr marL="609600" indent="-381000" eaLnBrk="1" hangingPunct="1">
              <a:buFont typeface="Tahoma" pitchFamily="34" charset="0"/>
              <a:buAutoNum type="arabicPeriod" startAt="4"/>
              <a:tabLst>
                <a:tab pos="625475" algn="l"/>
              </a:tabLst>
              <a:defRPr/>
            </a:pPr>
            <a:r>
              <a:rPr lang="en-US" b="1" dirty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International Ethical Guideline for Biomedical Research Involving Human Subject (CIOMS, 2002)</a:t>
            </a:r>
          </a:p>
          <a:p>
            <a:pPr marL="1371600" lvl="1" indent="-457200" eaLnBrk="1" hangingPunct="1">
              <a:tabLst>
                <a:tab pos="625475" algn="l"/>
              </a:tabLst>
              <a:defRPr/>
            </a:pPr>
            <a:endParaRPr lang="en-US" sz="3200" b="1" dirty="0">
              <a:latin typeface="Trebuchet MS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4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  <a:cs typeface="+mj-cs"/>
              </a:rPr>
              <a:t>Kepentingan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  <a:cs typeface="+mj-cs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  <a:cs typeface="+mj-cs"/>
              </a:rPr>
              <a:t>Etika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  <a:cs typeface="+mj-cs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  <a:cs typeface="+mj-cs"/>
              </a:rPr>
              <a:t>Penelitian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  <a:cs typeface="+mj-cs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  <a:cs typeface="+mj-cs"/>
              </a:rPr>
              <a:t>Kesehatan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rebuchet MS" charset="0"/>
              <a:cs typeface="+mj-cs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1054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 smtClean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rPr>
              <a:t>Manusia</a:t>
            </a:r>
            <a:r>
              <a:rPr lang="en-US" dirty="0" smtClean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  <a:sym typeface="Symbol" pitchFamily="18" charset="2"/>
              </a:rPr>
              <a:t> </a:t>
            </a:r>
            <a:r>
              <a:rPr lang="en-US" dirty="0" smtClean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rPr>
              <a:t>medical ethics</a:t>
            </a:r>
          </a:p>
          <a:p>
            <a:pPr lvl="4" eaLnBrk="1" hangingPunct="1">
              <a:buFontTx/>
              <a:buNone/>
              <a:defRPr/>
            </a:pPr>
            <a:r>
              <a:rPr lang="en-US" sz="3200" dirty="0" smtClean="0">
                <a:solidFill>
                  <a:srgbClr val="000000"/>
                </a:solidFill>
                <a:latin typeface="Trebuchet MS" pitchFamily="34" charset="0"/>
              </a:rPr>
              <a:t>                </a:t>
            </a:r>
            <a:r>
              <a:rPr lang="en-US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 </a:t>
            </a:r>
            <a:r>
              <a:rPr lang="en-US" sz="32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vs</a:t>
            </a:r>
            <a:endParaRPr lang="en-US" sz="3200" b="1" dirty="0" smtClean="0">
              <a:solidFill>
                <a:srgbClr val="0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rebuchet MS" pitchFamily="34" charset="0"/>
            </a:endParaRPr>
          </a:p>
          <a:p>
            <a:pPr lvl="4" eaLnBrk="1" hangingPunct="1">
              <a:buFontTx/>
              <a:buNone/>
              <a:defRPr/>
            </a:pPr>
            <a:r>
              <a:rPr lang="en-US" sz="3200" dirty="0" smtClean="0">
                <a:solidFill>
                  <a:srgbClr val="000000"/>
                </a:solidFill>
                <a:latin typeface="Trebuchet MS" pitchFamily="34" charset="0"/>
              </a:rPr>
              <a:t>      Health research ethics</a:t>
            </a:r>
          </a:p>
          <a:p>
            <a:pPr eaLnBrk="1" hangingPunct="1">
              <a:spcBef>
                <a:spcPct val="100000"/>
              </a:spcBef>
              <a:defRPr/>
            </a:pPr>
            <a:r>
              <a:rPr lang="en-US" dirty="0" smtClean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rPr>
              <a:t>Medical care</a:t>
            </a:r>
          </a:p>
          <a:p>
            <a:pPr lvl="1" eaLnBrk="1" hangingPunct="1">
              <a:defRPr/>
            </a:pPr>
            <a:r>
              <a:rPr lang="en-US" dirty="0" err="1" smtClean="0">
                <a:solidFill>
                  <a:srgbClr val="000000"/>
                </a:solidFill>
                <a:latin typeface="Trebuchet MS" pitchFamily="34" charset="0"/>
              </a:rPr>
              <a:t>Prosedur</a:t>
            </a:r>
            <a:r>
              <a:rPr lang="en-US" dirty="0" smtClean="0">
                <a:solidFill>
                  <a:srgbClr val="000000"/>
                </a:solidFill>
                <a:latin typeface="Trebuchet MS" pitchFamily="34" charset="0"/>
              </a:rPr>
              <a:t> standard / SOP</a:t>
            </a:r>
          </a:p>
          <a:p>
            <a:pPr lvl="1" eaLnBrk="1" hangingPunct="1">
              <a:defRPr/>
            </a:pPr>
            <a:r>
              <a:rPr lang="en-US" dirty="0" err="1" smtClean="0">
                <a:solidFill>
                  <a:srgbClr val="000000"/>
                </a:solidFill>
                <a:latin typeface="Trebuchet MS" pitchFamily="34" charset="0"/>
              </a:rPr>
              <a:t>Diakui</a:t>
            </a:r>
            <a:r>
              <a:rPr lang="en-US" dirty="0" smtClean="0">
                <a:solidFill>
                  <a:srgbClr val="000000"/>
                </a:solidFill>
                <a:latin typeface="Trebuchet MS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rebuchet MS" pitchFamily="34" charset="0"/>
              </a:rPr>
              <a:t>aman</a:t>
            </a:r>
            <a:r>
              <a:rPr lang="en-US" dirty="0" smtClean="0">
                <a:solidFill>
                  <a:srgbClr val="000000"/>
                </a:solidFill>
                <a:latin typeface="Trebuchet MS" pitchFamily="34" charset="0"/>
              </a:rPr>
              <a:t> &amp; </a:t>
            </a:r>
            <a:r>
              <a:rPr lang="en-US" dirty="0" err="1" smtClean="0">
                <a:solidFill>
                  <a:srgbClr val="000000"/>
                </a:solidFill>
                <a:latin typeface="Trebuchet MS" pitchFamily="34" charset="0"/>
              </a:rPr>
              <a:t>efektif</a:t>
            </a:r>
            <a:endParaRPr lang="en-US" dirty="0" smtClean="0">
              <a:solidFill>
                <a:srgbClr val="000000"/>
              </a:solidFill>
              <a:latin typeface="Trebuchet MS" pitchFamily="34" charset="0"/>
            </a:endParaRPr>
          </a:p>
          <a:p>
            <a:pPr eaLnBrk="1" hangingPunct="1">
              <a:defRPr/>
            </a:pPr>
            <a:r>
              <a:rPr lang="en-US" dirty="0" smtClean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rPr>
              <a:t>Health research</a:t>
            </a:r>
          </a:p>
          <a:p>
            <a:pPr lvl="1" eaLnBrk="1" hangingPunct="1">
              <a:defRPr/>
            </a:pPr>
            <a:r>
              <a:rPr lang="en-US" dirty="0" err="1" smtClean="0">
                <a:solidFill>
                  <a:srgbClr val="000000"/>
                </a:solidFill>
                <a:latin typeface="Trebuchet MS" pitchFamily="34" charset="0"/>
              </a:rPr>
              <a:t>Situasi</a:t>
            </a:r>
            <a:r>
              <a:rPr lang="en-US" dirty="0" smtClean="0">
                <a:solidFill>
                  <a:srgbClr val="000000"/>
                </a:solidFill>
                <a:latin typeface="Trebuchet MS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rebuchet MS" pitchFamily="34" charset="0"/>
              </a:rPr>
              <a:t>subjek</a:t>
            </a:r>
            <a:r>
              <a:rPr lang="en-US" dirty="0" smtClean="0">
                <a:solidFill>
                  <a:srgbClr val="000000"/>
                </a:solidFill>
                <a:latin typeface="Trebuchet MS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rebuchet MS" pitchFamily="34" charset="0"/>
              </a:rPr>
              <a:t>belum</a:t>
            </a:r>
            <a:r>
              <a:rPr lang="en-US" dirty="0" smtClean="0">
                <a:solidFill>
                  <a:srgbClr val="000000"/>
                </a:solidFill>
                <a:latin typeface="Trebuchet MS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rebuchet MS" pitchFamily="34" charset="0"/>
              </a:rPr>
              <a:t>tentu</a:t>
            </a:r>
            <a:r>
              <a:rPr lang="en-US" dirty="0" smtClean="0">
                <a:solidFill>
                  <a:srgbClr val="000000"/>
                </a:solidFill>
                <a:latin typeface="Trebuchet MS" pitchFamily="34" charset="0"/>
              </a:rPr>
              <a:t> (</a:t>
            </a:r>
            <a:r>
              <a:rPr lang="en-US" dirty="0" err="1" smtClean="0">
                <a:solidFill>
                  <a:srgbClr val="000000"/>
                </a:solidFill>
                <a:latin typeface="Trebuchet MS" pitchFamily="34" charset="0"/>
              </a:rPr>
              <a:t>eficacy</a:t>
            </a:r>
            <a:r>
              <a:rPr lang="en-US" dirty="0" smtClean="0">
                <a:solidFill>
                  <a:srgbClr val="000000"/>
                </a:solidFill>
                <a:latin typeface="Trebuchet MS" pitchFamily="34" charset="0"/>
              </a:rPr>
              <a:t> / safety)</a:t>
            </a:r>
          </a:p>
        </p:txBody>
      </p:sp>
    </p:spTree>
    <p:extLst>
      <p:ext uri="{BB962C8B-B14F-4D97-AF65-F5344CB8AC3E}">
        <p14:creationId xmlns:p14="http://schemas.microsoft.com/office/powerpoint/2010/main" val="3795661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34" name="Content Placeholder 1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/>
          <a:lstStyle/>
          <a:p>
            <a:pPr marL="271463" indent="-271463" eaLnBrk="1" hangingPunct="1">
              <a:buFont typeface="Wingdings" charset="0"/>
              <a:buChar char="§"/>
            </a:pPr>
            <a:r>
              <a:rPr lang="en-US" dirty="0" err="1" smtClean="0">
                <a:solidFill>
                  <a:srgbClr val="000000"/>
                </a:solidFill>
                <a:latin typeface="Trebuchet MS" charset="0"/>
              </a:rPr>
              <a:t>Bagi</a:t>
            </a:r>
            <a:r>
              <a:rPr lang="en-US" dirty="0" smtClean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rebuchet MS" charset="0"/>
              </a:rPr>
              <a:t>subjek</a:t>
            </a:r>
            <a:endParaRPr lang="en-US" dirty="0" smtClean="0">
              <a:solidFill>
                <a:srgbClr val="000000"/>
              </a:solidFill>
              <a:latin typeface="Trebuchet MS" charset="0"/>
            </a:endParaRPr>
          </a:p>
          <a:p>
            <a:pPr marL="1341438" lvl="1" indent="-533400" eaLnBrk="1" hangingPunct="1">
              <a:buFont typeface="Wingdings" charset="0"/>
              <a:buNone/>
            </a:pPr>
            <a:r>
              <a:rPr lang="en-US" dirty="0" err="1" smtClean="0">
                <a:solidFill>
                  <a:srgbClr val="000000"/>
                </a:solidFill>
                <a:latin typeface="Trebuchet MS" charset="0"/>
              </a:rPr>
              <a:t>Untuk</a:t>
            </a:r>
            <a:r>
              <a:rPr lang="en-US" dirty="0" smtClean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rebuchet MS" charset="0"/>
              </a:rPr>
              <a:t>kepastian</a:t>
            </a:r>
            <a:r>
              <a:rPr lang="en-US" dirty="0" smtClean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rebuchet MS" charset="0"/>
              </a:rPr>
              <a:t>perlindungan</a:t>
            </a:r>
            <a:r>
              <a:rPr lang="en-US" dirty="0" smtClean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rebuchet MS" charset="0"/>
              </a:rPr>
              <a:t>hak</a:t>
            </a:r>
            <a:endParaRPr lang="en-US" dirty="0" smtClean="0">
              <a:solidFill>
                <a:srgbClr val="000000"/>
              </a:solidFill>
              <a:latin typeface="Trebuchet MS" charset="0"/>
            </a:endParaRPr>
          </a:p>
          <a:p>
            <a:pPr marL="271463" indent="-271463" eaLnBrk="1" hangingPunct="1">
              <a:spcBef>
                <a:spcPct val="65000"/>
              </a:spcBef>
              <a:buFont typeface="Wingdings" charset="0"/>
              <a:buChar char="§"/>
            </a:pPr>
            <a:r>
              <a:rPr lang="en-US" dirty="0" err="1" smtClean="0">
                <a:solidFill>
                  <a:srgbClr val="000000"/>
                </a:solidFill>
                <a:latin typeface="Trebuchet MS" charset="0"/>
              </a:rPr>
              <a:t>Bagi</a:t>
            </a:r>
            <a:r>
              <a:rPr lang="en-US" dirty="0" smtClean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rebuchet MS" charset="0"/>
              </a:rPr>
              <a:t>peneliti</a:t>
            </a:r>
            <a:endParaRPr lang="en-US" dirty="0" smtClean="0">
              <a:solidFill>
                <a:srgbClr val="000000"/>
              </a:solidFill>
              <a:latin typeface="Trebuchet MS" charset="0"/>
            </a:endParaRPr>
          </a:p>
          <a:p>
            <a:pPr marL="1341438" lvl="1" indent="-533400" eaLnBrk="1" hangingPunct="1">
              <a:buFont typeface="Wingdings" charset="0"/>
              <a:buAutoNum type="arabicPeriod"/>
            </a:pPr>
            <a:r>
              <a:rPr lang="en-US" dirty="0" err="1" smtClean="0">
                <a:solidFill>
                  <a:srgbClr val="000000"/>
                </a:solidFill>
                <a:latin typeface="Trebuchet MS" charset="0"/>
              </a:rPr>
              <a:t>Menghindari</a:t>
            </a:r>
            <a:r>
              <a:rPr lang="en-US" dirty="0" smtClean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rebuchet MS" charset="0"/>
              </a:rPr>
              <a:t>pelanggran</a:t>
            </a:r>
            <a:r>
              <a:rPr lang="en-US" dirty="0" smtClean="0">
                <a:solidFill>
                  <a:srgbClr val="000000"/>
                </a:solidFill>
                <a:latin typeface="Trebuchet MS" charset="0"/>
              </a:rPr>
              <a:t> HAM</a:t>
            </a:r>
          </a:p>
          <a:p>
            <a:pPr marL="1341438" lvl="1" indent="-533400" eaLnBrk="1" hangingPunct="1">
              <a:buFont typeface="Wingdings" charset="0"/>
              <a:buAutoNum type="arabicPeriod"/>
            </a:pPr>
            <a:r>
              <a:rPr lang="en-US" dirty="0" err="1" smtClean="0">
                <a:solidFill>
                  <a:srgbClr val="000000"/>
                </a:solidFill>
                <a:latin typeface="Trebuchet MS" charset="0"/>
              </a:rPr>
              <a:t>Publikasi</a:t>
            </a:r>
            <a:r>
              <a:rPr lang="en-US" dirty="0" smtClean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rebuchet MS" charset="0"/>
              </a:rPr>
              <a:t>ilmiah</a:t>
            </a:r>
            <a:r>
              <a:rPr lang="en-US" dirty="0" smtClean="0">
                <a:solidFill>
                  <a:srgbClr val="000000"/>
                </a:solidFill>
                <a:latin typeface="Trebuchet MS" charset="0"/>
              </a:rPr>
              <a:t> di </a:t>
            </a:r>
            <a:r>
              <a:rPr lang="en-US" dirty="0" err="1" smtClean="0">
                <a:solidFill>
                  <a:srgbClr val="000000"/>
                </a:solidFill>
                <a:latin typeface="Trebuchet MS" charset="0"/>
              </a:rPr>
              <a:t>jurnal</a:t>
            </a:r>
            <a:r>
              <a:rPr lang="en-US" dirty="0" smtClean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rebuchet MS" charset="0"/>
              </a:rPr>
              <a:t>internasional</a:t>
            </a:r>
            <a:endParaRPr lang="en-US" dirty="0" smtClean="0">
              <a:solidFill>
                <a:srgbClr val="000000"/>
              </a:solidFill>
              <a:latin typeface="Trebuchet MS" charset="0"/>
            </a:endParaRPr>
          </a:p>
          <a:p>
            <a:pPr marL="1341438" lvl="1" indent="-533400" eaLnBrk="1" hangingPunct="1">
              <a:buFont typeface="Wingdings" charset="0"/>
              <a:buAutoNum type="arabicPeriod"/>
            </a:pPr>
            <a:r>
              <a:rPr lang="en-US" dirty="0" err="1" smtClean="0">
                <a:solidFill>
                  <a:srgbClr val="000000"/>
                </a:solidFill>
                <a:latin typeface="Trebuchet MS" charset="0"/>
              </a:rPr>
              <a:t>Pencairan</a:t>
            </a:r>
            <a:r>
              <a:rPr lang="en-US" dirty="0" smtClean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rebuchet MS" charset="0"/>
              </a:rPr>
              <a:t>dana</a:t>
            </a:r>
            <a:r>
              <a:rPr lang="en-US" dirty="0" smtClean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rebuchet MS" charset="0"/>
              </a:rPr>
              <a:t>penelitian</a:t>
            </a:r>
            <a:r>
              <a:rPr lang="en-GB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tr-TR" dirty="0" err="1" smtClean="0">
                <a:solidFill>
                  <a:srgbClr val="000000"/>
                </a:solidFill>
              </a:rPr>
              <a:t>yang</a:t>
            </a:r>
            <a:r>
              <a:rPr lang="tr-TR" dirty="0" smtClean="0">
                <a:solidFill>
                  <a:srgbClr val="000000"/>
                </a:solidFill>
              </a:rPr>
              <a:t> </a:t>
            </a:r>
            <a:r>
              <a:rPr lang="tr-TR" dirty="0">
                <a:solidFill>
                  <a:srgbClr val="000000"/>
                </a:solidFill>
              </a:rPr>
              <a:t>akan </a:t>
            </a:r>
            <a:r>
              <a:rPr lang="tr-TR" dirty="0" err="1">
                <a:solidFill>
                  <a:srgbClr val="000000"/>
                </a:solidFill>
              </a:rPr>
              <a:t>diukur</a:t>
            </a:r>
            <a:r>
              <a:rPr lang="tr-TR" dirty="0">
                <a:solidFill>
                  <a:srgbClr val="000000"/>
                </a:solidFill>
              </a:rPr>
              <a:t>. </a:t>
            </a:r>
            <a:endParaRPr lang="tr-TR" dirty="0" smtClean="0">
              <a:solidFill>
                <a:srgbClr val="000000"/>
              </a:solidFill>
            </a:endParaRPr>
          </a:p>
          <a:p>
            <a:pPr marL="0" indent="0">
              <a:buFont typeface="Arial" charset="0"/>
              <a:buNone/>
              <a:defRPr/>
            </a:pPr>
            <a:endParaRPr lang="en-US" dirty="0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25603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857250"/>
          </a:xfrm>
        </p:spPr>
        <p:txBody>
          <a:bodyPr/>
          <a:lstStyle/>
          <a:p>
            <a:pPr>
              <a:defRPr/>
            </a:pPr>
            <a:r>
              <a:rPr lang="en-US" sz="28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Mengapa</a:t>
            </a:r>
            <a:r>
              <a:rPr lang="en-US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 </a:t>
            </a:r>
            <a:r>
              <a:rPr lang="en-US" sz="28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ETHICAL CLEARANCE</a:t>
            </a:r>
            <a:r>
              <a:rPr lang="en-US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 </a:t>
            </a:r>
            <a:br>
              <a:rPr lang="en-US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</a:br>
            <a:r>
              <a:rPr lang="en-US" sz="28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diperlukan</a:t>
            </a:r>
            <a:r>
              <a:rPr lang="en-US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?</a:t>
            </a:r>
            <a:r>
              <a:rPr lang="en-GB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/>
            </a:r>
            <a:br>
              <a:rPr lang="en-GB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</a:br>
            <a:r>
              <a:rPr lang="tr-TR" sz="2800" dirty="0">
                <a:solidFill>
                  <a:srgbClr val="000000"/>
                </a:solidFill>
                <a:latin typeface="Calibri" charset="0"/>
              </a:rPr>
              <a:t/>
            </a:r>
            <a:br>
              <a:rPr lang="tr-TR" sz="2800" dirty="0">
                <a:solidFill>
                  <a:srgbClr val="000000"/>
                </a:solidFill>
                <a:latin typeface="Calibri" charset="0"/>
              </a:rPr>
            </a:br>
            <a:endParaRPr lang="en-US" sz="2800" dirty="0">
              <a:solidFill>
                <a:srgbClr val="000000"/>
              </a:solidFill>
              <a:latin typeface="Calibri" charset="0"/>
            </a:endParaRPr>
          </a:p>
        </p:txBody>
      </p:sp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71450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sz="4000" b="1" dirty="0" err="1">
                <a:solidFill>
                  <a:srgbClr val="000000"/>
                </a:solidFill>
                <a:latin typeface="Trebuchet MS" charset="0"/>
              </a:rPr>
              <a:t>Penelitian</a:t>
            </a:r>
            <a:r>
              <a:rPr lang="en-US" sz="4000" b="1" dirty="0">
                <a:solidFill>
                  <a:srgbClr val="000000"/>
                </a:solidFill>
                <a:latin typeface="Trebuchet MS" charset="0"/>
              </a:rPr>
              <a:t> yang </a:t>
            </a:r>
            <a:r>
              <a:rPr lang="en-US" sz="4000" b="1" dirty="0" err="1">
                <a:solidFill>
                  <a:srgbClr val="000000"/>
                </a:solidFill>
                <a:latin typeface="Trebuchet MS" charset="0"/>
              </a:rPr>
              <a:t>membutuhkan</a:t>
            </a:r>
            <a:r>
              <a:rPr lang="en-US" sz="4000" b="1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en-US" sz="4000" b="1" i="1" dirty="0">
                <a:solidFill>
                  <a:srgbClr val="000000"/>
                </a:solidFill>
                <a:latin typeface="Trebuchet MS" charset="0"/>
              </a:rPr>
              <a:t>ETHICAL CLEARANCE</a:t>
            </a:r>
            <a:endParaRPr lang="en-GB" sz="4000" b="1" i="1" dirty="0">
              <a:solidFill>
                <a:srgbClr val="000000"/>
              </a:solidFill>
              <a:latin typeface="Trebuchet MS" charset="0"/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98638"/>
            <a:ext cx="8229600" cy="4525962"/>
          </a:xfrm>
        </p:spPr>
        <p:txBody>
          <a:bodyPr/>
          <a:lstStyle/>
          <a:p>
            <a:pPr eaLnBrk="1" hangingPunct="1">
              <a:buFont typeface="Wingdings" charset="0"/>
              <a:buChar char="§"/>
            </a:pPr>
            <a:r>
              <a:rPr lang="en-US" dirty="0" err="1">
                <a:solidFill>
                  <a:srgbClr val="000000"/>
                </a:solidFill>
                <a:latin typeface="Trebuchet MS" charset="0"/>
              </a:rPr>
              <a:t>Semua</a:t>
            </a:r>
            <a:r>
              <a:rPr lang="en-US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rebuchet MS" charset="0"/>
              </a:rPr>
              <a:t>penelitian</a:t>
            </a:r>
            <a:r>
              <a:rPr lang="en-US" dirty="0">
                <a:solidFill>
                  <a:srgbClr val="000000"/>
                </a:solidFill>
                <a:latin typeface="Trebuchet MS" charset="0"/>
              </a:rPr>
              <a:t> yang </a:t>
            </a:r>
            <a:r>
              <a:rPr lang="en-US" dirty="0" err="1">
                <a:solidFill>
                  <a:srgbClr val="000000"/>
                </a:solidFill>
                <a:latin typeface="Trebuchet MS" charset="0"/>
              </a:rPr>
              <a:t>menggunakan</a:t>
            </a:r>
            <a:r>
              <a:rPr lang="en-US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rebuchet MS" charset="0"/>
              </a:rPr>
              <a:t>manusia</a:t>
            </a:r>
            <a:r>
              <a:rPr lang="en-US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rebuchet MS" charset="0"/>
              </a:rPr>
              <a:t>sebagai</a:t>
            </a:r>
            <a:r>
              <a:rPr lang="en-US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rebuchet MS" charset="0"/>
              </a:rPr>
              <a:t>subjek</a:t>
            </a:r>
            <a:r>
              <a:rPr lang="en-US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rebuchet MS" charset="0"/>
              </a:rPr>
              <a:t>penelitian</a:t>
            </a:r>
            <a:r>
              <a:rPr lang="en-US" dirty="0">
                <a:solidFill>
                  <a:srgbClr val="000000"/>
                </a:solidFill>
                <a:latin typeface="Trebuchet MS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rebuchet MS" charset="0"/>
              </a:rPr>
              <a:t>juga</a:t>
            </a:r>
            <a:r>
              <a:rPr lang="en-US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rebuchet MS" charset="0"/>
              </a:rPr>
              <a:t>hewan</a:t>
            </a:r>
            <a:r>
              <a:rPr lang="en-US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rebuchet MS" charset="0"/>
              </a:rPr>
              <a:t>serta</a:t>
            </a:r>
            <a:r>
              <a:rPr lang="en-US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rebuchet MS" charset="0"/>
              </a:rPr>
              <a:t>bahan</a:t>
            </a:r>
            <a:r>
              <a:rPr lang="en-US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rebuchet MS" charset="0"/>
              </a:rPr>
              <a:t>biologik</a:t>
            </a:r>
            <a:r>
              <a:rPr lang="en-US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rebuchet MS" charset="0"/>
              </a:rPr>
              <a:t>tersimpan</a:t>
            </a:r>
            <a:r>
              <a:rPr lang="en-US" dirty="0">
                <a:solidFill>
                  <a:srgbClr val="000000"/>
                </a:solidFill>
                <a:latin typeface="Trebuchet MS" charset="0"/>
              </a:rPr>
              <a:t>(BBT)</a:t>
            </a:r>
          </a:p>
          <a:p>
            <a:pPr eaLnBrk="1" hangingPunct="1">
              <a:spcBef>
                <a:spcPct val="55000"/>
              </a:spcBef>
              <a:buFont typeface="Wingdings" charset="0"/>
              <a:buChar char="§"/>
            </a:pPr>
            <a:r>
              <a:rPr lang="en-US" dirty="0" err="1">
                <a:solidFill>
                  <a:srgbClr val="000000"/>
                </a:solidFill>
                <a:latin typeface="Trebuchet MS" charset="0"/>
              </a:rPr>
              <a:t>Penelitian</a:t>
            </a:r>
            <a:endParaRPr lang="en-US" dirty="0">
              <a:solidFill>
                <a:srgbClr val="000000"/>
              </a:solidFill>
              <a:latin typeface="Trebuchet MS" charset="0"/>
            </a:endParaRPr>
          </a:p>
          <a:p>
            <a:pPr eaLnBrk="1" hangingPunct="1">
              <a:buFont typeface="Wingdings" charset="0"/>
              <a:buChar char="§"/>
            </a:pPr>
            <a:endParaRPr lang="en-GB" dirty="0">
              <a:solidFill>
                <a:srgbClr val="000000"/>
              </a:solidFill>
              <a:latin typeface="Trebuchet MS" charset="0"/>
            </a:endParaRPr>
          </a:p>
        </p:txBody>
      </p:sp>
      <p:graphicFrame>
        <p:nvGraphicFramePr>
          <p:cNvPr id="34903" name="Group 8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3250524"/>
              </p:ext>
            </p:extLst>
          </p:nvPr>
        </p:nvGraphicFramePr>
        <p:xfrm>
          <a:off x="1143000" y="4495800"/>
          <a:ext cx="7086600" cy="1981200"/>
        </p:xfrm>
        <a:graphic>
          <a:graphicData uri="http://schemas.openxmlformats.org/drawingml/2006/table">
            <a:tbl>
              <a:tblPr/>
              <a:tblGrid>
                <a:gridCol w="2286000"/>
                <a:gridCol w="4800600"/>
              </a:tblGrid>
              <a:tr h="350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Farmasetik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 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 Prosedur diagnosa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Radiofarmasi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 Sampel biologik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Tanaman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obat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 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 Epidemiologik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Alat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kesehatan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 Rekamm medis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Radiasi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medik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Perilaku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sosial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 &amp;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</a:rPr>
                        <a:t>psikososial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5748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4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  <p:bldP spid="3481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4000" b="1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  <a:cs typeface="+mj-cs"/>
              </a:rPr>
              <a:t>Etika Penelitian (pada manusia)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601200" cy="48768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US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  <a:cs typeface="+mn-cs"/>
              </a:rPr>
              <a:t>3 </a:t>
            </a:r>
            <a:r>
              <a:rPr lang="en-US" sz="28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  <a:cs typeface="+mn-cs"/>
              </a:rPr>
              <a:t>prinsip</a:t>
            </a:r>
            <a:r>
              <a:rPr lang="en-US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  <a:cs typeface="+mn-cs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  <a:cs typeface="+mn-cs"/>
              </a:rPr>
              <a:t>etika</a:t>
            </a:r>
            <a:r>
              <a:rPr lang="en-US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  <a:cs typeface="+mn-cs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  <a:cs typeface="+mn-cs"/>
              </a:rPr>
              <a:t>umum</a:t>
            </a:r>
            <a:r>
              <a:rPr lang="en-US" sz="2800" dirty="0">
                <a:solidFill>
                  <a:srgbClr val="000000"/>
                </a:solidFill>
                <a:latin typeface="Trebuchet MS" charset="0"/>
                <a:cs typeface="+mn-cs"/>
              </a:rPr>
              <a:t> :</a:t>
            </a:r>
          </a:p>
          <a:p>
            <a:pPr marL="457200" lvl="1" indent="-228600" eaLnBrk="1" hangingPunct="1">
              <a:lnSpc>
                <a:spcPct val="80000"/>
              </a:lnSpc>
              <a:buClr>
                <a:schemeClr val="bg1"/>
              </a:buClr>
              <a:buFont typeface="Wingdings" charset="0"/>
              <a:buChar char="§"/>
              <a:defRPr/>
            </a:pPr>
            <a:r>
              <a:rPr lang="en-US" sz="2400" dirty="0" err="1">
                <a:solidFill>
                  <a:srgbClr val="000000"/>
                </a:solidFill>
                <a:latin typeface="Trebuchet MS" charset="0"/>
              </a:rPr>
              <a:t>Menghormati</a:t>
            </a:r>
            <a:r>
              <a:rPr lang="en-US" sz="24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rebuchet MS" charset="0"/>
              </a:rPr>
              <a:t>harkat</a:t>
            </a:r>
            <a:r>
              <a:rPr lang="en-US" sz="24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rebuchet MS" charset="0"/>
              </a:rPr>
              <a:t>martabat</a:t>
            </a:r>
            <a:r>
              <a:rPr lang="en-US" sz="24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rebuchet MS" charset="0"/>
              </a:rPr>
              <a:t>manusia</a:t>
            </a:r>
            <a:r>
              <a:rPr lang="en-US" sz="2400" dirty="0">
                <a:solidFill>
                  <a:srgbClr val="000000"/>
                </a:solidFill>
                <a:latin typeface="Trebuchet MS" charset="0"/>
              </a:rPr>
              <a:t> (= </a:t>
            </a:r>
            <a:r>
              <a:rPr lang="en-US" sz="20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</a:rPr>
              <a:t>respect for persons</a:t>
            </a:r>
            <a:r>
              <a:rPr lang="en-US" sz="2400" dirty="0">
                <a:solidFill>
                  <a:srgbClr val="000000"/>
                </a:solidFill>
                <a:latin typeface="Trebuchet MS" charset="0"/>
              </a:rPr>
              <a:t>)</a:t>
            </a:r>
          </a:p>
          <a:p>
            <a:pPr lvl="2" eaLnBrk="1" hangingPunct="1">
              <a:lnSpc>
                <a:spcPct val="80000"/>
              </a:lnSpc>
              <a:buClr>
                <a:schemeClr val="bg1"/>
              </a:buClr>
              <a:buFont typeface="Wingdings" charset="0"/>
              <a:buChar char="ü"/>
              <a:defRPr/>
            </a:pPr>
            <a:r>
              <a:rPr lang="en-US" sz="2000" dirty="0">
                <a:solidFill>
                  <a:srgbClr val="000000"/>
                </a:solidFill>
                <a:latin typeface="Trebuchet MS" charset="0"/>
              </a:rPr>
              <a:t>Self determination</a:t>
            </a:r>
          </a:p>
          <a:p>
            <a:pPr lvl="2" eaLnBrk="1" hangingPunct="1">
              <a:lnSpc>
                <a:spcPct val="80000"/>
              </a:lnSpc>
              <a:buClr>
                <a:schemeClr val="bg1"/>
              </a:buClr>
              <a:buFont typeface="Wingdings" charset="0"/>
              <a:buChar char="ü"/>
              <a:defRPr/>
            </a:pPr>
            <a:r>
              <a:rPr lang="en-US" sz="2000" dirty="0" err="1">
                <a:solidFill>
                  <a:srgbClr val="000000"/>
                </a:solidFill>
                <a:latin typeface="Trebuchet MS" charset="0"/>
              </a:rPr>
              <a:t>Kelompok</a:t>
            </a:r>
            <a:r>
              <a:rPr lang="en-US" sz="2000" dirty="0">
                <a:solidFill>
                  <a:srgbClr val="000000"/>
                </a:solidFill>
                <a:latin typeface="Trebuchet MS" charset="0"/>
              </a:rPr>
              <a:t> dependent &amp; vulnerable </a:t>
            </a:r>
            <a:r>
              <a:rPr lang="en-US" sz="2000" dirty="0" err="1">
                <a:solidFill>
                  <a:srgbClr val="000000"/>
                </a:solidFill>
                <a:latin typeface="Trebuchet MS" charset="0"/>
              </a:rPr>
              <a:t>harus</a:t>
            </a:r>
            <a:r>
              <a:rPr lang="en-US" sz="20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rebuchet MS" charset="0"/>
              </a:rPr>
              <a:t>dilindungi</a:t>
            </a:r>
            <a:r>
              <a:rPr lang="en-US" sz="20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rebuchet MS" charset="0"/>
              </a:rPr>
              <a:t>terhadap</a:t>
            </a:r>
            <a:r>
              <a:rPr lang="en-US" sz="2000" dirty="0">
                <a:solidFill>
                  <a:srgbClr val="000000"/>
                </a:solidFill>
                <a:latin typeface="Trebuchet MS" charset="0"/>
              </a:rPr>
              <a:t> harm &amp; abuse</a:t>
            </a:r>
          </a:p>
          <a:p>
            <a:pPr marL="457200" lvl="1" indent="-228600" eaLnBrk="1" hangingPunct="1">
              <a:lnSpc>
                <a:spcPct val="80000"/>
              </a:lnSpc>
              <a:buFont typeface="Wingdings" charset="0"/>
              <a:buChar char="§"/>
              <a:defRPr/>
            </a:pPr>
            <a:r>
              <a:rPr lang="en-US" sz="2400" dirty="0" err="1">
                <a:solidFill>
                  <a:srgbClr val="000000"/>
                </a:solidFill>
                <a:latin typeface="Trebuchet MS" charset="0"/>
              </a:rPr>
              <a:t>Berbuat</a:t>
            </a:r>
            <a:r>
              <a:rPr lang="en-US" sz="24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rebuchet MS" charset="0"/>
              </a:rPr>
              <a:t>baik</a:t>
            </a:r>
            <a:r>
              <a:rPr lang="en-US" sz="2400" dirty="0">
                <a:solidFill>
                  <a:srgbClr val="000000"/>
                </a:solidFill>
                <a:latin typeface="Trebuchet MS" charset="0"/>
              </a:rPr>
              <a:t> (=</a:t>
            </a:r>
            <a:r>
              <a:rPr lang="en-US" sz="20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</a:rPr>
              <a:t>Beneficence</a:t>
            </a:r>
            <a:r>
              <a:rPr lang="en-US" sz="2400" dirty="0">
                <a:solidFill>
                  <a:srgbClr val="000000"/>
                </a:solidFill>
                <a:latin typeface="Trebuchet MS" charset="0"/>
              </a:rPr>
              <a:t>)</a:t>
            </a:r>
            <a:r>
              <a:rPr lang="en-US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rebuchet MS" charset="0"/>
              </a:rPr>
              <a:t>&amp; </a:t>
            </a:r>
            <a:r>
              <a:rPr lang="en-US" sz="2400" dirty="0" err="1">
                <a:solidFill>
                  <a:srgbClr val="000000"/>
                </a:solidFill>
                <a:latin typeface="Trebuchet MS" charset="0"/>
              </a:rPr>
              <a:t>tdk</a:t>
            </a:r>
            <a:r>
              <a:rPr lang="en-US" sz="24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rebuchet MS" charset="0"/>
              </a:rPr>
              <a:t>merugikan</a:t>
            </a:r>
            <a:r>
              <a:rPr lang="en-US" sz="2400" dirty="0">
                <a:solidFill>
                  <a:srgbClr val="000000"/>
                </a:solidFill>
                <a:latin typeface="Trebuchet MS" charset="0"/>
              </a:rPr>
              <a:t> (=</a:t>
            </a:r>
            <a:r>
              <a:rPr lang="en-US" sz="2000" b="1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</a:rPr>
              <a:t>nonmaleficence</a:t>
            </a:r>
            <a:r>
              <a:rPr lang="en-US" sz="2400" dirty="0">
                <a:solidFill>
                  <a:srgbClr val="000000"/>
                </a:solidFill>
                <a:latin typeface="Trebuchet MS" charset="0"/>
              </a:rPr>
              <a:t>)</a:t>
            </a:r>
          </a:p>
          <a:p>
            <a:pPr lvl="2" eaLnBrk="1" hangingPunct="1">
              <a:lnSpc>
                <a:spcPct val="80000"/>
              </a:lnSpc>
              <a:buFont typeface="Wingdings" charset="0"/>
              <a:buChar char="ü"/>
              <a:defRPr/>
            </a:pPr>
            <a:r>
              <a:rPr lang="en-US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Trebuchet MS" charset="0"/>
              </a:rPr>
              <a:t>Reasonable (risk)</a:t>
            </a:r>
          </a:p>
          <a:p>
            <a:pPr lvl="2" eaLnBrk="1" hangingPunct="1">
              <a:lnSpc>
                <a:spcPct val="80000"/>
              </a:lnSpc>
              <a:buFont typeface="Wingdings" charset="0"/>
              <a:buChar char="ü"/>
              <a:defRPr/>
            </a:pPr>
            <a:r>
              <a:rPr lang="en-US" sz="2000" dirty="0">
                <a:solidFill>
                  <a:srgbClr val="000000"/>
                </a:solidFill>
                <a:latin typeface="Trebuchet MS" charset="0"/>
              </a:rPr>
              <a:t> Scientific (design study)</a:t>
            </a:r>
          </a:p>
          <a:p>
            <a:pPr lvl="2" eaLnBrk="1" hangingPunct="1">
              <a:lnSpc>
                <a:spcPct val="80000"/>
              </a:lnSpc>
              <a:buFont typeface="Wingdings" charset="0"/>
              <a:buChar char="ü"/>
              <a:defRPr/>
            </a:pPr>
            <a:r>
              <a:rPr lang="en-US" sz="20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rebuchet MS" charset="0"/>
              </a:rPr>
              <a:t>Mampu</a:t>
            </a:r>
            <a:r>
              <a:rPr lang="en-US" sz="20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rebuchet MS" charset="0"/>
              </a:rPr>
              <a:t>meneliti</a:t>
            </a:r>
            <a:r>
              <a:rPr lang="en-US" sz="2000" dirty="0">
                <a:solidFill>
                  <a:srgbClr val="000000"/>
                </a:solidFill>
                <a:latin typeface="Trebuchet MS" charset="0"/>
              </a:rPr>
              <a:t> &amp; </a:t>
            </a:r>
            <a:r>
              <a:rPr lang="en-US" sz="2000" dirty="0" err="1">
                <a:solidFill>
                  <a:srgbClr val="000000"/>
                </a:solidFill>
                <a:latin typeface="Trebuchet MS" charset="0"/>
              </a:rPr>
              <a:t>menjaga</a:t>
            </a:r>
            <a:r>
              <a:rPr lang="en-US" sz="20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rebuchet MS" charset="0"/>
              </a:rPr>
              <a:t>kesejahteraan</a:t>
            </a:r>
            <a:r>
              <a:rPr lang="en-US" sz="20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rebuchet MS" charset="0"/>
              </a:rPr>
              <a:t>subjek</a:t>
            </a:r>
            <a:r>
              <a:rPr lang="en-US" sz="2000" dirty="0">
                <a:solidFill>
                  <a:srgbClr val="000000"/>
                </a:solidFill>
                <a:latin typeface="Trebuchet MS" charset="0"/>
              </a:rPr>
              <a:t> </a:t>
            </a:r>
          </a:p>
          <a:p>
            <a:pPr lvl="2" eaLnBrk="1" hangingPunct="1">
              <a:lnSpc>
                <a:spcPct val="80000"/>
              </a:lnSpc>
              <a:buFont typeface="Wingdings" charset="0"/>
              <a:buChar char="ü"/>
              <a:defRPr/>
            </a:pPr>
            <a:r>
              <a:rPr lang="en-US" sz="2000" dirty="0">
                <a:solidFill>
                  <a:srgbClr val="000000"/>
                </a:solidFill>
                <a:latin typeface="Trebuchet MS" charset="0"/>
              </a:rPr>
              <a:t> Non – maleficence (= </a:t>
            </a:r>
            <a:r>
              <a:rPr lang="en-US" sz="2000" dirty="0" err="1">
                <a:solidFill>
                  <a:srgbClr val="000000"/>
                </a:solidFill>
                <a:latin typeface="Trebuchet MS" charset="0"/>
              </a:rPr>
              <a:t>tidak</a:t>
            </a:r>
            <a:r>
              <a:rPr lang="en-US" sz="20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rebuchet MS" charset="0"/>
              </a:rPr>
              <a:t>merugikan</a:t>
            </a:r>
            <a:r>
              <a:rPr lang="en-US" sz="2000" dirty="0">
                <a:solidFill>
                  <a:srgbClr val="000000"/>
                </a:solidFill>
                <a:latin typeface="Trebuchet MS" charset="0"/>
              </a:rPr>
              <a:t>)</a:t>
            </a:r>
          </a:p>
          <a:p>
            <a:pPr marL="457200" lvl="1" indent="-228600" eaLnBrk="1" hangingPunct="1">
              <a:lnSpc>
                <a:spcPct val="80000"/>
              </a:lnSpc>
              <a:spcBef>
                <a:spcPct val="50000"/>
              </a:spcBef>
              <a:buFont typeface="Wingdings" charset="0"/>
              <a:buChar char="§"/>
              <a:defRPr/>
            </a:pPr>
            <a:r>
              <a:rPr lang="en-US" sz="2400" dirty="0" err="1">
                <a:solidFill>
                  <a:srgbClr val="000000"/>
                </a:solidFill>
                <a:latin typeface="Trebuchet MS" charset="0"/>
              </a:rPr>
              <a:t>Keadilan</a:t>
            </a:r>
            <a:r>
              <a:rPr lang="en-US" sz="2400" dirty="0">
                <a:solidFill>
                  <a:srgbClr val="000000"/>
                </a:solidFill>
                <a:latin typeface="Trebuchet MS" charset="0"/>
              </a:rPr>
              <a:t> (=</a:t>
            </a:r>
            <a:r>
              <a:rPr lang="en-US" sz="20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</a:rPr>
              <a:t>justice</a:t>
            </a:r>
            <a:r>
              <a:rPr lang="en-US" sz="2400" dirty="0">
                <a:solidFill>
                  <a:srgbClr val="000000"/>
                </a:solidFill>
                <a:latin typeface="Trebuchet MS" charset="0"/>
              </a:rPr>
              <a:t>)</a:t>
            </a:r>
          </a:p>
          <a:p>
            <a:pPr lvl="2" eaLnBrk="1" hangingPunct="1">
              <a:lnSpc>
                <a:spcPct val="80000"/>
              </a:lnSpc>
              <a:buFont typeface="Wingdings" charset="0"/>
              <a:buChar char="ü"/>
              <a:defRPr/>
            </a:pPr>
            <a:r>
              <a:rPr lang="en-US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Trebuchet MS" charset="0"/>
              </a:rPr>
              <a:t>Distributive justice             </a:t>
            </a:r>
            <a:r>
              <a:rPr lang="en-US" sz="2000" dirty="0" err="1">
                <a:solidFill>
                  <a:srgbClr val="000000"/>
                </a:solidFill>
                <a:latin typeface="Trebuchet MS" charset="0"/>
              </a:rPr>
              <a:t>dalam</a:t>
            </a:r>
            <a:r>
              <a:rPr lang="en-US" sz="20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Trebuchet MS" charset="0"/>
              </a:rPr>
              <a:t>hal</a:t>
            </a:r>
            <a:r>
              <a:rPr lang="en-US" sz="2000" dirty="0">
                <a:solidFill>
                  <a:srgbClr val="000000"/>
                </a:solidFill>
                <a:latin typeface="Trebuchet MS" charset="0"/>
              </a:rPr>
              <a:t> risk / benefit</a:t>
            </a:r>
          </a:p>
          <a:p>
            <a:pPr lvl="2" eaLnBrk="1" hangingPunct="1">
              <a:lnSpc>
                <a:spcPct val="80000"/>
              </a:lnSpc>
              <a:buFont typeface="Wingdings" charset="0"/>
              <a:buChar char="ü"/>
              <a:defRPr/>
            </a:pPr>
            <a:r>
              <a:rPr lang="en-US" sz="2000" dirty="0">
                <a:solidFill>
                  <a:srgbClr val="000000"/>
                </a:solidFill>
                <a:latin typeface="Trebuchet MS" charset="0"/>
              </a:rPr>
              <a:t> Equitable</a:t>
            </a:r>
            <a:r>
              <a:rPr lang="en-US" dirty="0">
                <a:solidFill>
                  <a:srgbClr val="000000"/>
                </a:solidFill>
                <a:latin typeface="Trebuchet MS" charset="0"/>
              </a:rPr>
              <a:t>                  (</a:t>
            </a:r>
            <a:r>
              <a:rPr lang="en-US" dirty="0" err="1">
                <a:solidFill>
                  <a:srgbClr val="000000"/>
                </a:solidFill>
                <a:latin typeface="Trebuchet MS" charset="0"/>
              </a:rPr>
              <a:t>usia</a:t>
            </a:r>
            <a:r>
              <a:rPr lang="en-US" dirty="0">
                <a:solidFill>
                  <a:srgbClr val="000000"/>
                </a:solidFill>
                <a:latin typeface="Trebuchet MS" charset="0"/>
              </a:rPr>
              <a:t>, gender, </a:t>
            </a:r>
            <a:r>
              <a:rPr lang="en-US" dirty="0" err="1">
                <a:solidFill>
                  <a:srgbClr val="000000"/>
                </a:solidFill>
                <a:latin typeface="Trebuchet MS" charset="0"/>
              </a:rPr>
              <a:t>etnik</a:t>
            </a:r>
            <a:r>
              <a:rPr lang="en-US" dirty="0">
                <a:solidFill>
                  <a:srgbClr val="000000"/>
                </a:solidFill>
                <a:latin typeface="Trebuchet MS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rebuchet MS" charset="0"/>
              </a:rPr>
              <a:t>sosek</a:t>
            </a:r>
            <a:r>
              <a:rPr lang="en-US" dirty="0">
                <a:solidFill>
                  <a:srgbClr val="000000"/>
                </a:solidFill>
                <a:latin typeface="Trebuchet MS" charset="0"/>
              </a:rPr>
              <a:t>)</a:t>
            </a:r>
          </a:p>
          <a:p>
            <a:pPr marL="457200" lvl="1" indent="-228600" eaLnBrk="1" hangingPunct="1">
              <a:lnSpc>
                <a:spcPct val="80000"/>
              </a:lnSpc>
              <a:buFontTx/>
              <a:buNone/>
              <a:defRPr/>
            </a:pPr>
            <a:endParaRPr lang="en-US" dirty="0">
              <a:solidFill>
                <a:srgbClr val="000000"/>
              </a:solidFill>
              <a:latin typeface="Trebuchet MS" charset="0"/>
            </a:endParaRPr>
          </a:p>
          <a:p>
            <a:pPr lvl="2" eaLnBrk="1" hangingPunct="1">
              <a:lnSpc>
                <a:spcPct val="80000"/>
              </a:lnSpc>
              <a:buFont typeface="Wingdings" charset="0"/>
              <a:buNone/>
              <a:defRPr/>
            </a:pPr>
            <a:endParaRPr lang="en-US" dirty="0">
              <a:solidFill>
                <a:srgbClr val="000000"/>
              </a:solidFill>
              <a:latin typeface="Trebuchet MS" charset="0"/>
            </a:endParaRPr>
          </a:p>
        </p:txBody>
      </p:sp>
      <p:sp>
        <p:nvSpPr>
          <p:cNvPr id="30735" name="AutoShape 15"/>
          <p:cNvSpPr>
            <a:spLocks/>
          </p:cNvSpPr>
          <p:nvPr/>
        </p:nvSpPr>
        <p:spPr bwMode="auto">
          <a:xfrm>
            <a:off x="3609975" y="5181600"/>
            <a:ext cx="304800" cy="533400"/>
          </a:xfrm>
          <a:prstGeom prst="rightBrace">
            <a:avLst>
              <a:gd name="adj1" fmla="val 14583"/>
              <a:gd name="adj2" fmla="val 50000"/>
            </a:avLst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407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3700"/>
                            </p:stCondLst>
                            <p:childTnLst>
                              <p:par>
                                <p:cTn id="1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470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7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10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67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1000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77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1000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8700"/>
                            </p:stCondLst>
                            <p:childTnLst>
                              <p:par>
                                <p:cTn id="3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1000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9700"/>
                            </p:stCondLst>
                            <p:childTnLst>
                              <p:par>
                                <p:cTn id="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1000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0700"/>
                            </p:stCondLst>
                            <p:childTnLst>
                              <p:par>
                                <p:cTn id="3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1000"/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1700"/>
                            </p:stCondLst>
                            <p:childTnLst>
                              <p:par>
                                <p:cTn id="4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1000"/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2700"/>
                            </p:stCondLst>
                            <p:childTnLst>
                              <p:par>
                                <p:cTn id="4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1000"/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3700"/>
                            </p:stCondLst>
                            <p:childTnLst>
                              <p:par>
                                <p:cTn id="5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1000"/>
                                        <p:tgtEl>
                                          <p:spTgt spid="307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14700"/>
                            </p:stCondLst>
                            <p:childTnLst>
                              <p:par>
                                <p:cTn id="5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1000"/>
                                        <p:tgtEl>
                                          <p:spTgt spid="307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30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  <p:bldP spid="30723" grpId="0" build="p"/>
      <p:bldP spid="3073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698" name="Content Placeholder 1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/>
          <a:lstStyle/>
          <a:p>
            <a:pPr eaLnBrk="1" hangingPunct="1">
              <a:spcBef>
                <a:spcPct val="65000"/>
              </a:spcBef>
              <a:buClr>
                <a:srgbClr val="FFCC66"/>
              </a:buClr>
              <a:buFont typeface="Wingdings" pitchFamily="2" charset="2"/>
              <a:buChar char="§"/>
              <a:defRPr/>
            </a:pPr>
            <a:r>
              <a:rPr lang="en-US" dirty="0" err="1">
                <a:solidFill>
                  <a:srgbClr val="FFCC66"/>
                </a:solidFill>
                <a:latin typeface="Trebuchet MS" pitchFamily="34" charset="0"/>
              </a:rPr>
              <a:t>Utamakan</a:t>
            </a:r>
            <a:r>
              <a:rPr lang="en-US" dirty="0">
                <a:solidFill>
                  <a:srgbClr val="FFCC66"/>
                </a:solidFill>
                <a:latin typeface="Trebuchet MS" pitchFamily="34" charset="0"/>
              </a:rPr>
              <a:t> </a:t>
            </a:r>
            <a:r>
              <a:rPr lang="en-US" dirty="0" err="1">
                <a:solidFill>
                  <a:srgbClr val="FFCC66"/>
                </a:solidFill>
                <a:latin typeface="Trebuchet MS" pitchFamily="34" charset="0"/>
              </a:rPr>
              <a:t>kepentingan</a:t>
            </a:r>
            <a:r>
              <a:rPr lang="en-US" dirty="0">
                <a:solidFill>
                  <a:srgbClr val="FFCC66"/>
                </a:solidFill>
                <a:latin typeface="Trebuchet MS" pitchFamily="34" charset="0"/>
              </a:rPr>
              <a:t> </a:t>
            </a:r>
            <a:r>
              <a:rPr lang="en-US" dirty="0" err="1">
                <a:solidFill>
                  <a:srgbClr val="FFCC66"/>
                </a:solidFill>
                <a:latin typeface="Trebuchet MS" pitchFamily="34" charset="0"/>
              </a:rPr>
              <a:t>subjek</a:t>
            </a:r>
            <a:r>
              <a:rPr lang="en-US" dirty="0">
                <a:solidFill>
                  <a:srgbClr val="FFCC66"/>
                </a:solidFill>
                <a:latin typeface="Trebuchet MS" pitchFamily="34" charset="0"/>
              </a:rPr>
              <a:t> / </a:t>
            </a:r>
            <a:r>
              <a:rPr lang="en-US" dirty="0" err="1">
                <a:solidFill>
                  <a:srgbClr val="FFCC66"/>
                </a:solidFill>
                <a:latin typeface="Trebuchet MS" pitchFamily="34" charset="0"/>
              </a:rPr>
              <a:t>masyarakat</a:t>
            </a:r>
            <a:endParaRPr lang="en-US" dirty="0">
              <a:solidFill>
                <a:srgbClr val="FFCC66"/>
              </a:solidFill>
              <a:latin typeface="Trebuchet MS" pitchFamily="34" charset="0"/>
            </a:endParaRPr>
          </a:p>
          <a:p>
            <a:pPr eaLnBrk="1" hangingPunct="1">
              <a:spcBef>
                <a:spcPct val="65000"/>
              </a:spcBef>
              <a:buClr>
                <a:srgbClr val="FFCC66"/>
              </a:buClr>
              <a:buFont typeface="Wingdings" pitchFamily="2" charset="2"/>
              <a:buChar char="§"/>
              <a:defRPr/>
            </a:pPr>
            <a:r>
              <a:rPr lang="en-US" dirty="0" err="1">
                <a:solidFill>
                  <a:srgbClr val="FFCC66"/>
                </a:solidFill>
                <a:latin typeface="Trebuchet MS" pitchFamily="34" charset="0"/>
              </a:rPr>
              <a:t>Menghormati</a:t>
            </a:r>
            <a:r>
              <a:rPr lang="en-US" dirty="0">
                <a:solidFill>
                  <a:srgbClr val="FFCC66"/>
                </a:solidFill>
                <a:latin typeface="Trebuchet MS" pitchFamily="34" charset="0"/>
              </a:rPr>
              <a:t> </a:t>
            </a:r>
            <a:r>
              <a:rPr lang="en-US" dirty="0" err="1">
                <a:solidFill>
                  <a:srgbClr val="FFCC66"/>
                </a:solidFill>
                <a:latin typeface="Trebuchet MS" pitchFamily="34" charset="0"/>
              </a:rPr>
              <a:t>integritas</a:t>
            </a:r>
            <a:r>
              <a:rPr lang="en-US" dirty="0">
                <a:solidFill>
                  <a:srgbClr val="FFCC66"/>
                </a:solidFill>
                <a:latin typeface="Trebuchet MS" pitchFamily="34" charset="0"/>
              </a:rPr>
              <a:t> </a:t>
            </a:r>
            <a:r>
              <a:rPr lang="en-US" dirty="0" err="1">
                <a:solidFill>
                  <a:srgbClr val="FFCC66"/>
                </a:solidFill>
                <a:latin typeface="Trebuchet MS" pitchFamily="34" charset="0"/>
              </a:rPr>
              <a:t>subjek</a:t>
            </a:r>
            <a:endParaRPr lang="en-US" dirty="0">
              <a:solidFill>
                <a:srgbClr val="FFCC66"/>
              </a:solidFill>
              <a:latin typeface="Trebuchet MS" pitchFamily="34" charset="0"/>
            </a:endParaRPr>
          </a:p>
          <a:p>
            <a:pPr eaLnBrk="1" hangingPunct="1">
              <a:spcBef>
                <a:spcPct val="65000"/>
              </a:spcBef>
              <a:buClr>
                <a:srgbClr val="FFCC66"/>
              </a:buClr>
              <a:buFont typeface="Wingdings" pitchFamily="2" charset="2"/>
              <a:buChar char="§"/>
              <a:defRPr/>
            </a:pPr>
            <a:r>
              <a:rPr lang="en-US" dirty="0" err="1">
                <a:solidFill>
                  <a:srgbClr val="FFCC66"/>
                </a:solidFill>
                <a:latin typeface="Trebuchet MS" pitchFamily="34" charset="0"/>
              </a:rPr>
              <a:t>Menghentikan</a:t>
            </a:r>
            <a:r>
              <a:rPr lang="en-US" dirty="0">
                <a:solidFill>
                  <a:srgbClr val="FFCC66"/>
                </a:solidFill>
                <a:latin typeface="Trebuchet MS" pitchFamily="34" charset="0"/>
              </a:rPr>
              <a:t> </a:t>
            </a:r>
            <a:r>
              <a:rPr lang="en-US" dirty="0" err="1">
                <a:solidFill>
                  <a:srgbClr val="FFCC66"/>
                </a:solidFill>
                <a:latin typeface="Trebuchet MS" pitchFamily="34" charset="0"/>
              </a:rPr>
              <a:t>pelitian</a:t>
            </a:r>
            <a:r>
              <a:rPr lang="en-US" dirty="0">
                <a:solidFill>
                  <a:srgbClr val="FFCC66"/>
                </a:solidFill>
                <a:latin typeface="Trebuchet MS" pitchFamily="34" charset="0"/>
              </a:rPr>
              <a:t> </a:t>
            </a:r>
            <a:r>
              <a:rPr lang="en-US" dirty="0" err="1">
                <a:solidFill>
                  <a:srgbClr val="FFCC66"/>
                </a:solidFill>
                <a:latin typeface="Trebuchet MS" pitchFamily="34" charset="0"/>
              </a:rPr>
              <a:t>bila</a:t>
            </a:r>
            <a:r>
              <a:rPr lang="en-US" dirty="0">
                <a:solidFill>
                  <a:srgbClr val="FFCC66"/>
                </a:solidFill>
                <a:latin typeface="Trebuchet MS" pitchFamily="34" charset="0"/>
              </a:rPr>
              <a:t> </a:t>
            </a:r>
            <a:r>
              <a:rPr lang="en-US" dirty="0" err="1">
                <a:solidFill>
                  <a:srgbClr val="FFCC66"/>
                </a:solidFill>
                <a:latin typeface="Trebuchet MS" pitchFamily="34" charset="0"/>
              </a:rPr>
              <a:t>bahaya</a:t>
            </a:r>
            <a:r>
              <a:rPr lang="en-US" dirty="0">
                <a:solidFill>
                  <a:srgbClr val="FFCC66"/>
                </a:solidFill>
                <a:latin typeface="Trebuchet MS" pitchFamily="34" charset="0"/>
              </a:rPr>
              <a:t> </a:t>
            </a:r>
            <a:r>
              <a:rPr lang="en-US" b="1" dirty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&gt;&gt;</a:t>
            </a:r>
            <a:r>
              <a:rPr lang="en-US" dirty="0">
                <a:solidFill>
                  <a:srgbClr val="FFCC66"/>
                </a:solidFill>
                <a:latin typeface="Trebuchet MS" pitchFamily="34" charset="0"/>
              </a:rPr>
              <a:t> </a:t>
            </a:r>
            <a:r>
              <a:rPr lang="en-US" dirty="0" err="1">
                <a:solidFill>
                  <a:srgbClr val="FFCC66"/>
                </a:solidFill>
                <a:latin typeface="Trebuchet MS" pitchFamily="34" charset="0"/>
              </a:rPr>
              <a:t>manfaat</a:t>
            </a:r>
            <a:endParaRPr lang="en-US" dirty="0">
              <a:solidFill>
                <a:srgbClr val="FFCC66"/>
              </a:solidFill>
              <a:latin typeface="Trebuchet MS" pitchFamily="34" charset="0"/>
            </a:endParaRPr>
          </a:p>
          <a:p>
            <a:pPr eaLnBrk="1" hangingPunct="1">
              <a:spcBef>
                <a:spcPct val="65000"/>
              </a:spcBef>
              <a:buClr>
                <a:srgbClr val="FFCC66"/>
              </a:buClr>
              <a:buFont typeface="Wingdings" pitchFamily="2" charset="2"/>
              <a:buChar char="§"/>
              <a:defRPr/>
            </a:pPr>
            <a:r>
              <a:rPr lang="en-US" dirty="0" err="1">
                <a:solidFill>
                  <a:srgbClr val="FFCC66"/>
                </a:solidFill>
                <a:latin typeface="Trebuchet MS" pitchFamily="34" charset="0"/>
              </a:rPr>
              <a:t>Publikasi</a:t>
            </a:r>
            <a:r>
              <a:rPr lang="en-US" dirty="0">
                <a:solidFill>
                  <a:srgbClr val="FFCC66"/>
                </a:solidFill>
                <a:latin typeface="Trebuchet MS" pitchFamily="34" charset="0"/>
              </a:rPr>
              <a:t> </a:t>
            </a:r>
            <a:r>
              <a:rPr lang="en-US" dirty="0" err="1">
                <a:solidFill>
                  <a:srgbClr val="FFCC66"/>
                </a:solidFill>
                <a:latin typeface="Trebuchet MS" pitchFamily="34" charset="0"/>
              </a:rPr>
              <a:t>akurat</a:t>
            </a:r>
            <a:endParaRPr lang="en-GB" dirty="0">
              <a:solidFill>
                <a:srgbClr val="FFCC66"/>
              </a:solidFill>
              <a:latin typeface="Trebuchet MS" pitchFamily="34" charset="0"/>
            </a:endParaRPr>
          </a:p>
          <a:p>
            <a:pPr>
              <a:defRPr/>
            </a:pPr>
            <a:r>
              <a:rPr lang="tr-TR" dirty="0" smtClean="0"/>
              <a:t>. </a:t>
            </a:r>
            <a:endParaRPr lang="tr-TR" dirty="0"/>
          </a:p>
          <a:p>
            <a:pPr>
              <a:defRPr/>
            </a:pPr>
            <a:endParaRPr lang="tr-TR" dirty="0" smtClean="0"/>
          </a:p>
          <a:p>
            <a:pPr marL="0" indent="0">
              <a:buFont typeface="Arial" charset="0"/>
              <a:buNone/>
              <a:defRPr/>
            </a:pPr>
            <a:endParaRPr lang="en-US" dirty="0">
              <a:latin typeface="Calibri" charset="0"/>
            </a:endParaRPr>
          </a:p>
        </p:txBody>
      </p:sp>
      <p:sp>
        <p:nvSpPr>
          <p:cNvPr id="27651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857250"/>
          </a:xfrm>
        </p:spPr>
        <p:txBody>
          <a:bodyPr/>
          <a:lstStyle/>
          <a:p>
            <a:r>
              <a:rPr lang="tr-TR" sz="3600" b="1" dirty="0" err="1" smtClean="0">
                <a:latin typeface="Calibri" charset="0"/>
              </a:rPr>
              <a:t>Prinsif</a:t>
            </a:r>
            <a:r>
              <a:rPr lang="tr-TR" sz="3600" b="1" dirty="0" smtClean="0">
                <a:latin typeface="Calibri" charset="0"/>
              </a:rPr>
              <a:t> </a:t>
            </a:r>
            <a:r>
              <a:rPr lang="tr-TR" sz="3600" b="1" dirty="0" err="1" smtClean="0">
                <a:latin typeface="Calibri" charset="0"/>
              </a:rPr>
              <a:t>Tambahan</a:t>
            </a:r>
            <a:r>
              <a:rPr lang="tr-TR" sz="3600" b="1" dirty="0" smtClean="0">
                <a:latin typeface="Calibri" charset="0"/>
              </a:rPr>
              <a:t> </a:t>
            </a:r>
            <a:endParaRPr lang="en-US" sz="3600" dirty="0">
              <a:latin typeface="Calibri" charset="0"/>
            </a:endParaRPr>
          </a:p>
        </p:txBody>
      </p:sp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915400" cy="11430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40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  <a:ea typeface="+mj-ea"/>
                <a:cs typeface="+mj-cs"/>
              </a:rPr>
              <a:t>Aspek tercantum dalam persetujuan setelah penjelasan </a:t>
            </a:r>
            <a:r>
              <a:rPr lang="en-US" sz="4000" b="1" smtClean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  <a:ea typeface="+mj-ea"/>
                <a:cs typeface="+mj-cs"/>
              </a:rPr>
              <a:t>(PSP)</a:t>
            </a:r>
            <a:r>
              <a:rPr lang="en-US" sz="40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  <a:ea typeface="+mj-ea"/>
                <a:cs typeface="+mj-cs"/>
              </a:rPr>
              <a:t> / </a:t>
            </a:r>
            <a:r>
              <a:rPr lang="en-US" sz="4000" b="1" i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  <a:ea typeface="+mj-ea"/>
                <a:cs typeface="+mj-cs"/>
              </a:rPr>
              <a:t>Informed Consent</a:t>
            </a:r>
            <a:endParaRPr lang="en-GB" sz="4000" b="1" i="1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rebuchet MS" pitchFamily="34" charset="0"/>
              <a:ea typeface="+mj-ea"/>
              <a:cs typeface="+mj-cs"/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55838"/>
            <a:ext cx="8458200" cy="4525962"/>
          </a:xfrm>
        </p:spPr>
        <p:txBody>
          <a:bodyPr/>
          <a:lstStyle/>
          <a:p>
            <a:pPr marL="365125" indent="-365125" defTabSz="1082675" eaLnBrk="1" hangingPunct="1">
              <a:buClr>
                <a:srgbClr val="FFCC66"/>
              </a:buClr>
              <a:buFontTx/>
              <a:buAutoNum type="arabicPeriod"/>
            </a:pPr>
            <a:r>
              <a:rPr lang="en-US" sz="2800" dirty="0" err="1">
                <a:latin typeface="Trebuchet MS" charset="0"/>
              </a:rPr>
              <a:t>Informasi</a:t>
            </a:r>
            <a:endParaRPr lang="en-US" sz="2800" dirty="0">
              <a:latin typeface="Trebuchet MS" charset="0"/>
            </a:endParaRPr>
          </a:p>
          <a:p>
            <a:pPr marL="898525" lvl="1" indent="-354013" defTabSz="1082675" eaLnBrk="1" hangingPunct="1">
              <a:buClr>
                <a:srgbClr val="FFCC66"/>
              </a:buClr>
              <a:buFontTx/>
              <a:buNone/>
            </a:pPr>
            <a:r>
              <a:rPr lang="en-US" sz="2400" dirty="0" err="1">
                <a:latin typeface="Trebuchet MS" charset="0"/>
              </a:rPr>
              <a:t>Kalimat</a:t>
            </a:r>
            <a:r>
              <a:rPr lang="en-US" sz="2400" dirty="0">
                <a:latin typeface="Trebuchet MS" charset="0"/>
              </a:rPr>
              <a:t> / kata-kata  </a:t>
            </a:r>
            <a:r>
              <a:rPr lang="en-US" sz="2400" dirty="0" err="1">
                <a:latin typeface="Trebuchet MS" charset="0"/>
              </a:rPr>
              <a:t>yg</a:t>
            </a:r>
            <a:r>
              <a:rPr lang="en-US" sz="2400" dirty="0">
                <a:latin typeface="Trebuchet MS" charset="0"/>
              </a:rPr>
              <a:t> </a:t>
            </a:r>
            <a:r>
              <a:rPr lang="en-US" sz="2400" dirty="0" err="1">
                <a:latin typeface="Trebuchet MS" charset="0"/>
              </a:rPr>
              <a:t>mudah</a:t>
            </a:r>
            <a:r>
              <a:rPr lang="en-US" sz="2400" dirty="0">
                <a:latin typeface="Trebuchet MS" charset="0"/>
              </a:rPr>
              <a:t> </a:t>
            </a:r>
            <a:r>
              <a:rPr lang="en-US" sz="2400" dirty="0" err="1">
                <a:latin typeface="Trebuchet MS" charset="0"/>
              </a:rPr>
              <a:t>dimengerti</a:t>
            </a:r>
            <a:r>
              <a:rPr lang="en-US" sz="2400" dirty="0">
                <a:latin typeface="Trebuchet MS" charset="0"/>
              </a:rPr>
              <a:t> orang </a:t>
            </a:r>
            <a:r>
              <a:rPr lang="en-US" sz="2400" dirty="0" err="1">
                <a:latin typeface="Trebuchet MS" charset="0"/>
              </a:rPr>
              <a:t>awam</a:t>
            </a:r>
            <a:endParaRPr lang="en-US" sz="2400" dirty="0">
              <a:latin typeface="Trebuchet MS" charset="0"/>
            </a:endParaRPr>
          </a:p>
          <a:p>
            <a:pPr marL="365125" indent="-365125" defTabSz="1082675" eaLnBrk="1" hangingPunct="1">
              <a:spcBef>
                <a:spcPct val="60000"/>
              </a:spcBef>
              <a:buClr>
                <a:srgbClr val="FFCC66"/>
              </a:buClr>
              <a:buFontTx/>
              <a:buAutoNum type="arabicPeriod"/>
            </a:pPr>
            <a:r>
              <a:rPr lang="en-US" sz="2800" dirty="0" err="1">
                <a:latin typeface="Trebuchet MS" charset="0"/>
              </a:rPr>
              <a:t>Informasi</a:t>
            </a:r>
            <a:r>
              <a:rPr lang="en-US" sz="2800" dirty="0">
                <a:latin typeface="Trebuchet MS" charset="0"/>
              </a:rPr>
              <a:t> </a:t>
            </a:r>
            <a:r>
              <a:rPr lang="en-US" sz="2800" dirty="0" err="1">
                <a:latin typeface="Trebuchet MS" charset="0"/>
              </a:rPr>
              <a:t>berisi</a:t>
            </a:r>
            <a:endParaRPr lang="en-US" sz="2800" dirty="0">
              <a:latin typeface="Trebuchet MS" charset="0"/>
            </a:endParaRPr>
          </a:p>
          <a:p>
            <a:pPr marL="898525" lvl="1" indent="-354013" defTabSz="1082675" eaLnBrk="1" hangingPunct="1">
              <a:buFont typeface="Wingdings" charset="0"/>
              <a:buChar char="ü"/>
            </a:pPr>
            <a:r>
              <a:rPr lang="en-US" sz="2400" dirty="0" err="1">
                <a:latin typeface="Trebuchet MS" charset="0"/>
              </a:rPr>
              <a:t>Latar</a:t>
            </a:r>
            <a:r>
              <a:rPr lang="en-US" sz="2400" dirty="0">
                <a:latin typeface="Trebuchet MS" charset="0"/>
              </a:rPr>
              <a:t> </a:t>
            </a:r>
            <a:r>
              <a:rPr lang="en-US" sz="2400" dirty="0" err="1">
                <a:latin typeface="Trebuchet MS" charset="0"/>
              </a:rPr>
              <a:t>belakang</a:t>
            </a:r>
            <a:r>
              <a:rPr lang="en-US" sz="2400" dirty="0">
                <a:latin typeface="Trebuchet MS" charset="0"/>
              </a:rPr>
              <a:t> </a:t>
            </a:r>
            <a:r>
              <a:rPr lang="en-US" sz="2400" dirty="0" err="1">
                <a:latin typeface="Trebuchet MS" charset="0"/>
              </a:rPr>
              <a:t>penelitian</a:t>
            </a:r>
            <a:endParaRPr lang="en-US" sz="2400" dirty="0">
              <a:latin typeface="Trebuchet MS" charset="0"/>
            </a:endParaRPr>
          </a:p>
          <a:p>
            <a:pPr marL="898525" lvl="1" indent="-354013" defTabSz="1082675" eaLnBrk="1" hangingPunct="1">
              <a:buFont typeface="Wingdings" charset="0"/>
              <a:buChar char="ü"/>
            </a:pPr>
            <a:r>
              <a:rPr lang="en-US" sz="2400" dirty="0" err="1">
                <a:latin typeface="Trebuchet MS" charset="0"/>
              </a:rPr>
              <a:t>Berapa</a:t>
            </a:r>
            <a:r>
              <a:rPr lang="en-US" sz="2400" dirty="0">
                <a:latin typeface="Trebuchet MS" charset="0"/>
              </a:rPr>
              <a:t> lama </a:t>
            </a:r>
            <a:r>
              <a:rPr lang="en-US" sz="2400" dirty="0" err="1">
                <a:latin typeface="Trebuchet MS" charset="0"/>
              </a:rPr>
              <a:t>dan</a:t>
            </a:r>
            <a:r>
              <a:rPr lang="en-US" sz="2400" dirty="0">
                <a:latin typeface="Trebuchet MS" charset="0"/>
              </a:rPr>
              <a:t> </a:t>
            </a:r>
            <a:r>
              <a:rPr lang="en-US" sz="2400" dirty="0" err="1">
                <a:latin typeface="Trebuchet MS" charset="0"/>
              </a:rPr>
              <a:t>berapa</a:t>
            </a:r>
            <a:r>
              <a:rPr lang="en-US" sz="2400" dirty="0">
                <a:latin typeface="Trebuchet MS" charset="0"/>
              </a:rPr>
              <a:t> </a:t>
            </a:r>
            <a:r>
              <a:rPr lang="en-US" sz="2400" dirty="0" err="1">
                <a:latin typeface="Trebuchet MS" charset="0"/>
              </a:rPr>
              <a:t>subjek</a:t>
            </a:r>
            <a:r>
              <a:rPr lang="en-US" sz="2400" dirty="0">
                <a:latin typeface="Trebuchet MS" charset="0"/>
              </a:rPr>
              <a:t> </a:t>
            </a:r>
            <a:r>
              <a:rPr lang="en-US" sz="2400" dirty="0" err="1">
                <a:latin typeface="Trebuchet MS" charset="0"/>
              </a:rPr>
              <a:t>penelitian</a:t>
            </a:r>
            <a:r>
              <a:rPr lang="en-US" sz="2400" dirty="0">
                <a:latin typeface="Trebuchet MS" charset="0"/>
              </a:rPr>
              <a:t> </a:t>
            </a:r>
            <a:r>
              <a:rPr lang="en-US" sz="2400" dirty="0" err="1">
                <a:latin typeface="Trebuchet MS" charset="0"/>
              </a:rPr>
              <a:t>diperlukan</a:t>
            </a:r>
            <a:endParaRPr lang="en-US" sz="2400" dirty="0">
              <a:latin typeface="Trebuchet MS" charset="0"/>
            </a:endParaRPr>
          </a:p>
          <a:p>
            <a:pPr marL="898525" lvl="1" indent="-354013" defTabSz="1082675" eaLnBrk="1" hangingPunct="1">
              <a:buFont typeface="Wingdings" charset="0"/>
              <a:buChar char="ü"/>
            </a:pPr>
            <a:r>
              <a:rPr lang="en-US" sz="2400" dirty="0" err="1">
                <a:latin typeface="Trebuchet MS" charset="0"/>
              </a:rPr>
              <a:t>Perlakuan</a:t>
            </a:r>
            <a:r>
              <a:rPr lang="en-US" sz="2400" dirty="0">
                <a:latin typeface="Trebuchet MS" charset="0"/>
              </a:rPr>
              <a:t> </a:t>
            </a:r>
            <a:r>
              <a:rPr lang="en-US" sz="2400" dirty="0" err="1">
                <a:latin typeface="Trebuchet MS" charset="0"/>
              </a:rPr>
              <a:t>terhadap</a:t>
            </a:r>
            <a:r>
              <a:rPr lang="en-US" sz="2400" dirty="0">
                <a:latin typeface="Trebuchet MS" charset="0"/>
              </a:rPr>
              <a:t> </a:t>
            </a:r>
            <a:r>
              <a:rPr lang="en-US" sz="2400" dirty="0" err="1">
                <a:latin typeface="Trebuchet MS" charset="0"/>
              </a:rPr>
              <a:t>subjek</a:t>
            </a:r>
            <a:endParaRPr lang="en-US" sz="2400" dirty="0">
              <a:latin typeface="Trebuchet MS" charset="0"/>
            </a:endParaRPr>
          </a:p>
          <a:p>
            <a:pPr marL="898525" lvl="1" indent="-354013" defTabSz="1082675" eaLnBrk="1" hangingPunct="1">
              <a:buFont typeface="Wingdings" charset="0"/>
              <a:buChar char="ü"/>
            </a:pPr>
            <a:r>
              <a:rPr lang="en-US" sz="2400" dirty="0" err="1">
                <a:latin typeface="Trebuchet MS" charset="0"/>
              </a:rPr>
              <a:t>Tujuan</a:t>
            </a:r>
            <a:r>
              <a:rPr lang="en-US" sz="2400" dirty="0">
                <a:latin typeface="Trebuchet MS" charset="0"/>
              </a:rPr>
              <a:t> </a:t>
            </a:r>
            <a:r>
              <a:rPr lang="en-US" sz="2400" dirty="0" err="1">
                <a:latin typeface="Trebuchet MS" charset="0"/>
              </a:rPr>
              <a:t>penelitian</a:t>
            </a:r>
            <a:r>
              <a:rPr lang="en-US" sz="2400" dirty="0">
                <a:latin typeface="Trebuchet MS" charset="0"/>
              </a:rPr>
              <a:t> </a:t>
            </a:r>
          </a:p>
          <a:p>
            <a:pPr marL="898525" lvl="1" indent="-354013" defTabSz="1082675" eaLnBrk="1" hangingPunct="1">
              <a:buFont typeface="Wingdings" charset="0"/>
              <a:buChar char="ü"/>
            </a:pPr>
            <a:r>
              <a:rPr lang="en-US" sz="2400" dirty="0" err="1">
                <a:latin typeface="Trebuchet MS" charset="0"/>
              </a:rPr>
              <a:t>Prosedur</a:t>
            </a:r>
            <a:r>
              <a:rPr lang="en-US" sz="2400" dirty="0">
                <a:latin typeface="Trebuchet MS" charset="0"/>
              </a:rPr>
              <a:t> </a:t>
            </a:r>
            <a:r>
              <a:rPr lang="en-US" sz="2400" dirty="0" err="1">
                <a:latin typeface="Trebuchet MS" charset="0"/>
              </a:rPr>
              <a:t>penelitian</a:t>
            </a:r>
            <a:endParaRPr lang="en-GB" sz="2400" dirty="0">
              <a:latin typeface="Trebuchet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2131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7700"/>
                            </p:stCondLst>
                            <p:childTnLst>
                              <p:par>
                                <p:cTn id="1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870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97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1000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7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1000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17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1000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2700"/>
                            </p:stCondLst>
                            <p:childTnLst>
                              <p:par>
                                <p:cTn id="3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1000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3700"/>
                            </p:stCondLst>
                            <p:childTnLst>
                              <p:par>
                                <p:cTn id="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1000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4700"/>
                            </p:stCondLst>
                            <p:childTnLst>
                              <p:par>
                                <p:cTn id="3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1000"/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/>
      <p:bldP spid="39939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79638"/>
            <a:ext cx="8229600" cy="4525962"/>
          </a:xfrm>
        </p:spPr>
        <p:txBody>
          <a:bodyPr/>
          <a:lstStyle/>
          <a:p>
            <a:pPr marL="441325" indent="-441325" eaLnBrk="1" hangingPunct="1">
              <a:lnSpc>
                <a:spcPct val="80000"/>
              </a:lnSpc>
              <a:spcBef>
                <a:spcPct val="60000"/>
              </a:spcBef>
              <a:buFont typeface="Wingdings" charset="0"/>
              <a:buChar char="ü"/>
            </a:pPr>
            <a:r>
              <a:rPr lang="en-US" sz="2800" dirty="0" err="1">
                <a:solidFill>
                  <a:srgbClr val="000000"/>
                </a:solidFill>
                <a:latin typeface="Trebuchet MS" charset="0"/>
              </a:rPr>
              <a:t>Ketidaknyamanan</a:t>
            </a:r>
            <a:r>
              <a:rPr lang="en-US" sz="2800" dirty="0">
                <a:solidFill>
                  <a:srgbClr val="000000"/>
                </a:solidFill>
                <a:latin typeface="Trebuchet MS" charset="0"/>
              </a:rPr>
              <a:t> / </a:t>
            </a:r>
            <a:r>
              <a:rPr lang="en-US" sz="2800" dirty="0" err="1">
                <a:solidFill>
                  <a:srgbClr val="000000"/>
                </a:solidFill>
                <a:latin typeface="Trebuchet MS" charset="0"/>
              </a:rPr>
              <a:t>risiko</a:t>
            </a:r>
            <a:r>
              <a:rPr lang="en-US" sz="2800" dirty="0">
                <a:solidFill>
                  <a:srgbClr val="000000"/>
                </a:solidFill>
                <a:latin typeface="Trebuchet MS" charset="0"/>
              </a:rPr>
              <a:t> yang </a:t>
            </a:r>
            <a:r>
              <a:rPr lang="en-US" sz="2800" dirty="0" err="1">
                <a:solidFill>
                  <a:srgbClr val="000000"/>
                </a:solidFill>
                <a:latin typeface="Trebuchet MS" charset="0"/>
              </a:rPr>
              <a:t>ada</a:t>
            </a:r>
            <a:r>
              <a:rPr lang="en-US" sz="28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rebuchet MS" charset="0"/>
              </a:rPr>
              <a:t>dan</a:t>
            </a:r>
            <a:r>
              <a:rPr lang="en-US" sz="28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rebuchet MS" charset="0"/>
              </a:rPr>
              <a:t>mungkin</a:t>
            </a:r>
            <a:r>
              <a:rPr lang="en-US" sz="28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rebuchet MS" charset="0"/>
              </a:rPr>
              <a:t>akan</a:t>
            </a:r>
            <a:r>
              <a:rPr lang="en-US" sz="28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rebuchet MS" charset="0"/>
              </a:rPr>
              <a:t>terjadi</a:t>
            </a:r>
            <a:endParaRPr lang="en-US" sz="2800" dirty="0">
              <a:solidFill>
                <a:srgbClr val="000000"/>
              </a:solidFill>
              <a:latin typeface="Trebuchet MS" charset="0"/>
            </a:endParaRPr>
          </a:p>
          <a:p>
            <a:pPr marL="441325" indent="-441325" eaLnBrk="1" hangingPunct="1">
              <a:lnSpc>
                <a:spcPct val="80000"/>
              </a:lnSpc>
              <a:spcBef>
                <a:spcPct val="60000"/>
              </a:spcBef>
              <a:buFont typeface="Wingdings" charset="0"/>
              <a:buChar char="ü"/>
            </a:pPr>
            <a:r>
              <a:rPr lang="en-US" sz="2800" dirty="0" err="1">
                <a:solidFill>
                  <a:srgbClr val="000000"/>
                </a:solidFill>
                <a:latin typeface="Trebuchet MS" charset="0"/>
              </a:rPr>
              <a:t>Keuntungan</a:t>
            </a:r>
            <a:r>
              <a:rPr lang="en-US" sz="2800" dirty="0">
                <a:solidFill>
                  <a:srgbClr val="000000"/>
                </a:solidFill>
                <a:latin typeface="Trebuchet MS" charset="0"/>
              </a:rPr>
              <a:t> yang </a:t>
            </a:r>
            <a:r>
              <a:rPr lang="en-US" sz="2800" dirty="0" err="1">
                <a:solidFill>
                  <a:srgbClr val="000000"/>
                </a:solidFill>
                <a:latin typeface="Trebuchet MS" charset="0"/>
              </a:rPr>
              <a:t>diharapkan</a:t>
            </a:r>
            <a:endParaRPr lang="en-US" sz="2800" dirty="0">
              <a:solidFill>
                <a:srgbClr val="000000"/>
              </a:solidFill>
              <a:latin typeface="Trebuchet MS" charset="0"/>
            </a:endParaRPr>
          </a:p>
          <a:p>
            <a:pPr marL="441325" indent="-441325" eaLnBrk="1" hangingPunct="1">
              <a:lnSpc>
                <a:spcPct val="80000"/>
              </a:lnSpc>
              <a:spcBef>
                <a:spcPct val="60000"/>
              </a:spcBef>
              <a:buFont typeface="Wingdings" charset="0"/>
              <a:buChar char="ü"/>
            </a:pPr>
            <a:r>
              <a:rPr lang="en-US" sz="2800" dirty="0" err="1">
                <a:solidFill>
                  <a:srgbClr val="000000"/>
                </a:solidFill>
                <a:latin typeface="Trebuchet MS" charset="0"/>
              </a:rPr>
              <a:t>Tindakan</a:t>
            </a:r>
            <a:r>
              <a:rPr lang="en-US" sz="28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rebuchet MS" charset="0"/>
              </a:rPr>
              <a:t>pengganti</a:t>
            </a:r>
            <a:r>
              <a:rPr lang="en-US" sz="2800" dirty="0">
                <a:solidFill>
                  <a:srgbClr val="000000"/>
                </a:solidFill>
                <a:latin typeface="Trebuchet MS" charset="0"/>
              </a:rPr>
              <a:t> (</a:t>
            </a:r>
            <a:r>
              <a:rPr lang="en-US" sz="2800" dirty="0" err="1">
                <a:solidFill>
                  <a:srgbClr val="000000"/>
                </a:solidFill>
                <a:latin typeface="Trebuchet MS" charset="0"/>
              </a:rPr>
              <a:t>alternatif</a:t>
            </a:r>
            <a:r>
              <a:rPr lang="en-US" sz="2800" dirty="0">
                <a:solidFill>
                  <a:srgbClr val="000000"/>
                </a:solidFill>
                <a:latin typeface="Trebuchet MS" charset="0"/>
              </a:rPr>
              <a:t>)</a:t>
            </a:r>
          </a:p>
          <a:p>
            <a:pPr marL="441325" indent="-441325" eaLnBrk="1" hangingPunct="1">
              <a:lnSpc>
                <a:spcPct val="80000"/>
              </a:lnSpc>
              <a:spcBef>
                <a:spcPct val="60000"/>
              </a:spcBef>
              <a:buFont typeface="Wingdings" charset="0"/>
              <a:buChar char="ü"/>
            </a:pPr>
            <a:r>
              <a:rPr lang="en-US" sz="2800" dirty="0" err="1">
                <a:solidFill>
                  <a:srgbClr val="000000"/>
                </a:solidFill>
                <a:latin typeface="Trebuchet MS" charset="0"/>
              </a:rPr>
              <a:t>Penjelasan</a:t>
            </a:r>
            <a:r>
              <a:rPr lang="en-US" sz="28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rebuchet MS" charset="0"/>
              </a:rPr>
              <a:t>kompensasi</a:t>
            </a:r>
            <a:r>
              <a:rPr lang="en-US" sz="28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rebuchet MS" charset="0"/>
              </a:rPr>
              <a:t>atau</a:t>
            </a:r>
            <a:r>
              <a:rPr lang="en-US" sz="28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rebuchet MS" charset="0"/>
              </a:rPr>
              <a:t>asuransi</a:t>
            </a:r>
            <a:endParaRPr lang="en-US" sz="2800" dirty="0">
              <a:solidFill>
                <a:srgbClr val="000000"/>
              </a:solidFill>
              <a:latin typeface="Trebuchet MS" charset="0"/>
            </a:endParaRPr>
          </a:p>
          <a:p>
            <a:pPr marL="441325" indent="-441325" eaLnBrk="1" hangingPunct="1">
              <a:lnSpc>
                <a:spcPct val="80000"/>
              </a:lnSpc>
              <a:spcBef>
                <a:spcPct val="60000"/>
              </a:spcBef>
              <a:buFont typeface="Wingdings" charset="0"/>
              <a:buChar char="ü"/>
            </a:pPr>
            <a:r>
              <a:rPr lang="en-US" sz="2800" dirty="0" err="1">
                <a:solidFill>
                  <a:srgbClr val="000000"/>
                </a:solidFill>
                <a:latin typeface="Trebuchet MS" charset="0"/>
              </a:rPr>
              <a:t>Penjelasan</a:t>
            </a:r>
            <a:r>
              <a:rPr lang="en-US" sz="28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rebuchet MS" charset="0"/>
              </a:rPr>
              <a:t>terjaminnya</a:t>
            </a:r>
            <a:r>
              <a:rPr lang="en-US" sz="28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rebuchet MS" charset="0"/>
              </a:rPr>
              <a:t>rahasia</a:t>
            </a:r>
            <a:r>
              <a:rPr lang="en-US" sz="28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rebuchet MS" charset="0"/>
              </a:rPr>
              <a:t>subjek</a:t>
            </a:r>
            <a:endParaRPr lang="en-US" sz="2800" dirty="0">
              <a:solidFill>
                <a:srgbClr val="000000"/>
              </a:solidFill>
              <a:latin typeface="Trebuchet MS" charset="0"/>
            </a:endParaRPr>
          </a:p>
          <a:p>
            <a:pPr marL="441325" indent="-441325" eaLnBrk="1" hangingPunct="1">
              <a:lnSpc>
                <a:spcPct val="80000"/>
              </a:lnSpc>
              <a:spcBef>
                <a:spcPct val="60000"/>
              </a:spcBef>
              <a:buFont typeface="Wingdings" charset="0"/>
              <a:buChar char="ü"/>
            </a:pPr>
            <a:r>
              <a:rPr lang="en-US" sz="2800" dirty="0" err="1">
                <a:solidFill>
                  <a:srgbClr val="000000"/>
                </a:solidFill>
                <a:latin typeface="Trebuchet MS" charset="0"/>
              </a:rPr>
              <a:t>Nama</a:t>
            </a:r>
            <a:r>
              <a:rPr lang="en-US" sz="28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rebuchet MS" charset="0"/>
              </a:rPr>
              <a:t>jelas</a:t>
            </a:r>
            <a:r>
              <a:rPr lang="en-US" sz="2800" dirty="0">
                <a:solidFill>
                  <a:srgbClr val="000000"/>
                </a:solidFill>
                <a:latin typeface="Trebuchet MS" charset="0"/>
              </a:rPr>
              <a:t> &amp; </a:t>
            </a:r>
            <a:r>
              <a:rPr lang="en-US" sz="2800" dirty="0" err="1">
                <a:solidFill>
                  <a:srgbClr val="000000"/>
                </a:solidFill>
                <a:latin typeface="Trebuchet MS" charset="0"/>
              </a:rPr>
              <a:t>alamat</a:t>
            </a:r>
            <a:r>
              <a:rPr lang="en-US" sz="28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rebuchet MS" charset="0"/>
              </a:rPr>
              <a:t>penanggung</a:t>
            </a:r>
            <a:r>
              <a:rPr lang="en-US" sz="28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rebuchet MS" charset="0"/>
              </a:rPr>
              <a:t>jawab</a:t>
            </a:r>
            <a:r>
              <a:rPr lang="en-US" sz="28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rebuchet MS" charset="0"/>
              </a:rPr>
              <a:t>medis</a:t>
            </a:r>
            <a:endParaRPr lang="en-US" sz="2800" dirty="0">
              <a:solidFill>
                <a:srgbClr val="000000"/>
              </a:solidFill>
              <a:latin typeface="Trebuchet MS" charset="0"/>
            </a:endParaRPr>
          </a:p>
          <a:p>
            <a:pPr marL="441325" indent="-441325" eaLnBrk="1" hangingPunct="1">
              <a:lnSpc>
                <a:spcPct val="80000"/>
              </a:lnSpc>
              <a:spcBef>
                <a:spcPct val="60000"/>
              </a:spcBef>
              <a:buFont typeface="Wingdings" charset="0"/>
              <a:buChar char="ü"/>
            </a:pPr>
            <a:r>
              <a:rPr lang="en-US" sz="2800" dirty="0" err="1">
                <a:solidFill>
                  <a:srgbClr val="000000"/>
                </a:solidFill>
                <a:latin typeface="Trebuchet MS" charset="0"/>
              </a:rPr>
              <a:t>Partisipasi</a:t>
            </a:r>
            <a:r>
              <a:rPr lang="en-US" sz="28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rebuchet MS" charset="0"/>
              </a:rPr>
              <a:t>harus</a:t>
            </a:r>
            <a:r>
              <a:rPr lang="en-US" sz="28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rebuchet MS" charset="0"/>
              </a:rPr>
              <a:t>bersifat</a:t>
            </a:r>
            <a:r>
              <a:rPr lang="en-US" sz="28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rebuchet MS" charset="0"/>
              </a:rPr>
              <a:t>sukarela</a:t>
            </a:r>
            <a:endParaRPr lang="en-GB" sz="2800" dirty="0">
              <a:solidFill>
                <a:srgbClr val="000000"/>
              </a:solidFill>
              <a:latin typeface="Trebuchet MS" charset="0"/>
            </a:endParaRPr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228600" y="355600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en-US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  <a:cs typeface="+mn-cs"/>
              </a:rPr>
              <a:t>Aspek tercantum dalam persetujuan setelah penjelasan </a:t>
            </a:r>
            <a:r>
              <a:rPr lang="en-US" sz="4000" b="1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  <a:cs typeface="+mn-cs"/>
              </a:rPr>
              <a:t>(PSP)</a:t>
            </a:r>
            <a:r>
              <a:rPr lang="en-US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  <a:cs typeface="+mn-cs"/>
              </a:rPr>
              <a:t> / </a:t>
            </a:r>
            <a:r>
              <a:rPr lang="en-US" sz="4000" b="1" i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  <a:cs typeface="+mn-cs"/>
              </a:rPr>
              <a:t>Informed Consent </a:t>
            </a:r>
            <a:r>
              <a:rPr lang="en-US" sz="28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  <a:cs typeface="+mn-cs"/>
              </a:rPr>
              <a:t>(lanjutan…)</a:t>
            </a:r>
            <a:endParaRPr lang="en-GB" sz="2800" b="1" i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rebuchet MS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2886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1000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1000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1000"/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1000"/>
                                        <p:tgtEl>
                                          <p:spTgt spid="4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/>
      <p:bldP spid="4096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7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698" name="Content Placeholder 1"/>
          <p:cNvSpPr>
            <a:spLocks noGrp="1"/>
          </p:cNvSpPr>
          <p:nvPr>
            <p:ph idx="1"/>
          </p:nvPr>
        </p:nvSpPr>
        <p:spPr>
          <a:xfrm>
            <a:off x="152400" y="1600200"/>
            <a:ext cx="8991600" cy="4525963"/>
          </a:xfrm>
        </p:spPr>
        <p:txBody>
          <a:bodyPr/>
          <a:lstStyle/>
          <a:p>
            <a:pPr marL="609600" indent="-609600" eaLnBrk="1" hangingPunct="1">
              <a:spcBef>
                <a:spcPct val="60000"/>
              </a:spcBef>
              <a:buFontTx/>
              <a:buAutoNum type="arabicPeriod"/>
            </a:pPr>
            <a:r>
              <a:rPr lang="en-US" dirty="0" err="1">
                <a:solidFill>
                  <a:srgbClr val="000000"/>
                </a:solidFill>
                <a:latin typeface="Trebuchet MS" charset="0"/>
              </a:rPr>
              <a:t>Mengkaji</a:t>
            </a:r>
            <a:r>
              <a:rPr lang="en-US" dirty="0">
                <a:solidFill>
                  <a:srgbClr val="000000"/>
                </a:solidFill>
                <a:latin typeface="Trebuchet MS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rebuchet MS" charset="0"/>
              </a:rPr>
              <a:t>memberikan</a:t>
            </a:r>
            <a:r>
              <a:rPr lang="en-US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rebuchet MS" charset="0"/>
              </a:rPr>
              <a:t>penilaian</a:t>
            </a:r>
            <a:r>
              <a:rPr lang="en-US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rebuchet MS" charset="0"/>
              </a:rPr>
              <a:t>serta</a:t>
            </a:r>
            <a:r>
              <a:rPr lang="en-US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rebuchet MS" charset="0"/>
              </a:rPr>
              <a:t>pertimbangan</a:t>
            </a:r>
            <a:r>
              <a:rPr lang="en-US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rebuchet MS" charset="0"/>
              </a:rPr>
              <a:t>dari</a:t>
            </a:r>
            <a:r>
              <a:rPr lang="en-US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rebuchet MS" charset="0"/>
              </a:rPr>
              <a:t>segi</a:t>
            </a:r>
            <a:r>
              <a:rPr lang="en-US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rebuchet MS" charset="0"/>
              </a:rPr>
              <a:t>ilmiah</a:t>
            </a:r>
            <a:r>
              <a:rPr lang="en-US" dirty="0">
                <a:solidFill>
                  <a:srgbClr val="000000"/>
                </a:solidFill>
                <a:latin typeface="Trebuchet MS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rebuchet MS" charset="0"/>
              </a:rPr>
              <a:t>aspek</a:t>
            </a:r>
            <a:r>
              <a:rPr lang="en-US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rebuchet MS" charset="0"/>
              </a:rPr>
              <a:t>medis</a:t>
            </a:r>
            <a:r>
              <a:rPr lang="en-US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rebuchet MS" charset="0"/>
              </a:rPr>
              <a:t>dan</a:t>
            </a:r>
            <a:r>
              <a:rPr lang="en-US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rebuchet MS" charset="0"/>
              </a:rPr>
              <a:t>etik</a:t>
            </a:r>
            <a:r>
              <a:rPr lang="en-US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rebuchet MS" charset="0"/>
              </a:rPr>
              <a:t>uji</a:t>
            </a:r>
            <a:r>
              <a:rPr lang="en-US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rebuchet MS" charset="0"/>
              </a:rPr>
              <a:t>klinik</a:t>
            </a:r>
            <a:r>
              <a:rPr lang="en-US" dirty="0">
                <a:solidFill>
                  <a:srgbClr val="000000"/>
                </a:solidFill>
                <a:latin typeface="Trebuchet MS" charset="0"/>
              </a:rPr>
              <a:t> / </a:t>
            </a:r>
            <a:r>
              <a:rPr lang="en-US" dirty="0" err="1">
                <a:solidFill>
                  <a:srgbClr val="000000"/>
                </a:solidFill>
                <a:latin typeface="Trebuchet MS" charset="0"/>
              </a:rPr>
              <a:t>penelitian</a:t>
            </a:r>
            <a:endParaRPr lang="en-US" dirty="0">
              <a:solidFill>
                <a:srgbClr val="000000"/>
              </a:solidFill>
              <a:latin typeface="Trebuchet MS" charset="0"/>
            </a:endParaRPr>
          </a:p>
          <a:p>
            <a:pPr marL="609600" indent="-609600" eaLnBrk="1" hangingPunct="1">
              <a:spcBef>
                <a:spcPct val="60000"/>
              </a:spcBef>
              <a:buFontTx/>
              <a:buAutoNum type="arabicPeriod"/>
            </a:pPr>
            <a:r>
              <a:rPr lang="en-US" dirty="0" err="1">
                <a:solidFill>
                  <a:srgbClr val="000000"/>
                </a:solidFill>
                <a:latin typeface="Trebuchet MS" charset="0"/>
              </a:rPr>
              <a:t>Kajian</a:t>
            </a:r>
            <a:r>
              <a:rPr lang="en-US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rebuchet MS" charset="0"/>
              </a:rPr>
              <a:t>awal</a:t>
            </a:r>
            <a:r>
              <a:rPr lang="en-US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rebuchet MS" charset="0"/>
              </a:rPr>
              <a:t>dan</a:t>
            </a:r>
            <a:r>
              <a:rPr lang="en-US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rebuchet MS" charset="0"/>
              </a:rPr>
              <a:t>berkelanjutan</a:t>
            </a:r>
            <a:r>
              <a:rPr lang="en-US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rebuchet MS" charset="0"/>
              </a:rPr>
              <a:t>atas</a:t>
            </a:r>
            <a:r>
              <a:rPr lang="en-US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rebuchet MS" charset="0"/>
              </a:rPr>
              <a:t>usulan</a:t>
            </a:r>
            <a:r>
              <a:rPr lang="en-US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rebuchet MS" charset="0"/>
              </a:rPr>
              <a:t>penelitian</a:t>
            </a:r>
            <a:endParaRPr lang="en-US" dirty="0">
              <a:solidFill>
                <a:srgbClr val="000000"/>
              </a:solidFill>
              <a:latin typeface="Trebuchet MS" charset="0"/>
            </a:endParaRPr>
          </a:p>
          <a:p>
            <a:pPr marL="609600" indent="-609600" eaLnBrk="1" hangingPunct="1">
              <a:spcBef>
                <a:spcPct val="60000"/>
              </a:spcBef>
              <a:buFontTx/>
              <a:buAutoNum type="arabicPeriod"/>
            </a:pPr>
            <a:r>
              <a:rPr lang="en-US" dirty="0" err="1">
                <a:solidFill>
                  <a:srgbClr val="000000"/>
                </a:solidFill>
                <a:latin typeface="Trebuchet MS" charset="0"/>
              </a:rPr>
              <a:t>Menilai</a:t>
            </a:r>
            <a:r>
              <a:rPr lang="en-US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rebuchet MS" charset="0"/>
              </a:rPr>
              <a:t>manfaat</a:t>
            </a:r>
            <a:r>
              <a:rPr lang="en-US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rebuchet MS" charset="0"/>
              </a:rPr>
              <a:t>dan</a:t>
            </a:r>
            <a:r>
              <a:rPr lang="en-US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rebuchet MS" charset="0"/>
              </a:rPr>
              <a:t>penerapan</a:t>
            </a:r>
            <a:r>
              <a:rPr lang="en-US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rebuchet MS" charset="0"/>
              </a:rPr>
              <a:t>keilmuan</a:t>
            </a:r>
            <a:endParaRPr lang="en-GB" dirty="0">
              <a:solidFill>
                <a:srgbClr val="000000"/>
              </a:solidFill>
              <a:latin typeface="Trebuchet MS" charset="0"/>
            </a:endParaRPr>
          </a:p>
        </p:txBody>
      </p:sp>
      <p:sp>
        <p:nvSpPr>
          <p:cNvPr id="29699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57250"/>
          </a:xfrm>
        </p:spPr>
        <p:txBody>
          <a:bodyPr/>
          <a:lstStyle/>
          <a:p>
            <a:r>
              <a:rPr lang="en-US" sz="36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Fungsi</a:t>
            </a:r>
            <a:r>
              <a:rPr lang="en-US" sz="36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Komite</a:t>
            </a:r>
            <a:r>
              <a:rPr lang="en-US" sz="36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Etik</a:t>
            </a:r>
            <a:r>
              <a:rPr lang="en-US" sz="36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Penelitian</a:t>
            </a:r>
            <a:r>
              <a:rPr lang="en-US" sz="36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Kesehatan</a:t>
            </a:r>
            <a:r>
              <a:rPr lang="en-US" sz="36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 (KEPK)</a:t>
            </a:r>
            <a:endParaRPr lang="en-US" sz="3600" dirty="0">
              <a:solidFill>
                <a:srgbClr val="000000"/>
              </a:solidFill>
              <a:latin typeface="Calibri" charset="0"/>
            </a:endParaRPr>
          </a:p>
        </p:txBody>
      </p:sp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6" name="Content Placeholder 1"/>
          <p:cNvSpPr>
            <a:spLocks noGrp="1"/>
          </p:cNvSpPr>
          <p:nvPr>
            <p:ph idx="1"/>
          </p:nvPr>
        </p:nvSpPr>
        <p:spPr>
          <a:xfrm>
            <a:off x="152400" y="1600200"/>
            <a:ext cx="8991600" cy="4525963"/>
          </a:xfrm>
        </p:spPr>
        <p:txBody>
          <a:bodyPr/>
          <a:lstStyle/>
          <a:p>
            <a:pPr marL="533400" indent="-533400" eaLnBrk="1" hangingPunct="1">
              <a:buFontTx/>
              <a:buAutoNum type="arabicPeriod" startAt="4"/>
            </a:pPr>
            <a:r>
              <a:rPr lang="en-US" sz="2800" dirty="0" err="1">
                <a:solidFill>
                  <a:srgbClr val="000000"/>
                </a:solidFill>
                <a:latin typeface="Trebuchet MS" charset="0"/>
              </a:rPr>
              <a:t>Menyatakan</a:t>
            </a:r>
            <a:endParaRPr lang="en-US" sz="2800" dirty="0">
              <a:solidFill>
                <a:srgbClr val="000000"/>
              </a:solidFill>
              <a:latin typeface="Trebuchet MS" charset="0"/>
            </a:endParaRPr>
          </a:p>
          <a:p>
            <a:pPr marL="1085850" lvl="1" indent="-457200" eaLnBrk="1" hangingPunct="1">
              <a:buFont typeface="Wingdings" charset="0"/>
              <a:buChar char="ü"/>
            </a:pPr>
            <a:r>
              <a:rPr lang="en-US" sz="2400" dirty="0" err="1">
                <a:solidFill>
                  <a:srgbClr val="000000"/>
                </a:solidFill>
                <a:latin typeface="Trebuchet MS" charset="0"/>
              </a:rPr>
              <a:t>Tidak</a:t>
            </a:r>
            <a:r>
              <a:rPr lang="en-US" sz="24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rebuchet MS" charset="0"/>
              </a:rPr>
              <a:t>ada</a:t>
            </a:r>
            <a:r>
              <a:rPr lang="en-US" sz="24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rebuchet MS" charset="0"/>
              </a:rPr>
              <a:t>subjek</a:t>
            </a:r>
            <a:r>
              <a:rPr lang="en-US" sz="24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rebuchet MS" charset="0"/>
              </a:rPr>
              <a:t>yg</a:t>
            </a:r>
            <a:r>
              <a:rPr lang="en-US" sz="24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rebuchet MS" charset="0"/>
              </a:rPr>
              <a:t>boleh</a:t>
            </a:r>
            <a:r>
              <a:rPr lang="en-US" sz="24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rebuchet MS" charset="0"/>
              </a:rPr>
              <a:t>dimasukkan</a:t>
            </a:r>
            <a:r>
              <a:rPr lang="en-US" sz="24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rebuchet MS" charset="0"/>
              </a:rPr>
              <a:t>ke</a:t>
            </a:r>
            <a:r>
              <a:rPr lang="en-US" sz="24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rebuchet MS" charset="0"/>
              </a:rPr>
              <a:t>dalam</a:t>
            </a:r>
            <a:r>
              <a:rPr lang="en-US" sz="24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rebuchet MS" charset="0"/>
              </a:rPr>
              <a:t>penelitian</a:t>
            </a:r>
            <a:r>
              <a:rPr lang="en-US" sz="24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rebuchet MS" charset="0"/>
              </a:rPr>
              <a:t>sebelum</a:t>
            </a:r>
            <a:r>
              <a:rPr lang="en-US" sz="24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rebuchet MS" charset="0"/>
              </a:rPr>
              <a:t>ada</a:t>
            </a:r>
            <a:r>
              <a:rPr lang="en-US" sz="2400" dirty="0">
                <a:solidFill>
                  <a:srgbClr val="000000"/>
                </a:solidFill>
                <a:latin typeface="Trebuchet MS" charset="0"/>
              </a:rPr>
              <a:t> ethical clearance</a:t>
            </a:r>
          </a:p>
          <a:p>
            <a:pPr marL="1085850" lvl="1" indent="-457200" eaLnBrk="1" hangingPunct="1">
              <a:buFont typeface="Wingdings" charset="0"/>
              <a:buChar char="ü"/>
            </a:pPr>
            <a:r>
              <a:rPr lang="en-US" sz="2400" dirty="0" err="1">
                <a:solidFill>
                  <a:srgbClr val="000000"/>
                </a:solidFill>
                <a:latin typeface="Trebuchet MS" charset="0"/>
              </a:rPr>
              <a:t>Tidak</a:t>
            </a:r>
            <a:r>
              <a:rPr lang="en-US" sz="24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rebuchet MS" charset="0"/>
              </a:rPr>
              <a:t>ada</a:t>
            </a:r>
            <a:r>
              <a:rPr lang="en-US" sz="24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rebuchet MS" charset="0"/>
              </a:rPr>
              <a:t>penyimpangan</a:t>
            </a:r>
            <a:endParaRPr lang="en-US" sz="2400" dirty="0">
              <a:solidFill>
                <a:srgbClr val="000000"/>
              </a:solidFill>
              <a:latin typeface="Trebuchet MS" charset="0"/>
            </a:endParaRPr>
          </a:p>
          <a:p>
            <a:pPr marL="1085850" lvl="1" indent="-457200" eaLnBrk="1" hangingPunct="1">
              <a:buFont typeface="Wingdings" charset="0"/>
              <a:buChar char="ü"/>
            </a:pPr>
            <a:r>
              <a:rPr lang="en-US" sz="2400" dirty="0" err="1">
                <a:solidFill>
                  <a:srgbClr val="000000"/>
                </a:solidFill>
                <a:latin typeface="Trebuchet MS" charset="0"/>
              </a:rPr>
              <a:t>Peneliti</a:t>
            </a:r>
            <a:r>
              <a:rPr lang="en-US" sz="24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rebuchet MS" charset="0"/>
              </a:rPr>
              <a:t>melaporkan</a:t>
            </a:r>
            <a:r>
              <a:rPr lang="en-US" sz="24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rebuchet MS" charset="0"/>
              </a:rPr>
              <a:t>secara</a:t>
            </a:r>
            <a:r>
              <a:rPr lang="en-US" sz="24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rebuchet MS" charset="0"/>
              </a:rPr>
              <a:t>berkala</a:t>
            </a:r>
            <a:endParaRPr lang="en-US" sz="2400" dirty="0">
              <a:solidFill>
                <a:srgbClr val="000000"/>
              </a:solidFill>
              <a:latin typeface="Trebuchet MS" charset="0"/>
            </a:endParaRPr>
          </a:p>
          <a:p>
            <a:pPr marL="533400" indent="-533400" eaLnBrk="1" hangingPunct="1">
              <a:spcBef>
                <a:spcPct val="60000"/>
              </a:spcBef>
              <a:buFont typeface="Wingdings" charset="0"/>
              <a:buAutoNum type="arabicPeriod" startAt="5"/>
            </a:pPr>
            <a:r>
              <a:rPr lang="en-US" sz="2800" dirty="0" err="1">
                <a:solidFill>
                  <a:srgbClr val="000000"/>
                </a:solidFill>
                <a:latin typeface="Trebuchet MS" charset="0"/>
              </a:rPr>
              <a:t>Memberitahu</a:t>
            </a:r>
            <a:r>
              <a:rPr lang="en-US" sz="28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rebuchet MS" charset="0"/>
              </a:rPr>
              <a:t>peneliti</a:t>
            </a:r>
            <a:r>
              <a:rPr lang="en-US" sz="28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rebuchet MS" charset="0"/>
              </a:rPr>
              <a:t>bila</a:t>
            </a:r>
            <a:r>
              <a:rPr lang="en-US" sz="2800" dirty="0">
                <a:solidFill>
                  <a:srgbClr val="000000"/>
                </a:solidFill>
                <a:latin typeface="Trebuchet MS" charset="0"/>
              </a:rPr>
              <a:t>:</a:t>
            </a:r>
          </a:p>
          <a:p>
            <a:pPr marL="1085850" lvl="1" indent="-457200" eaLnBrk="1" hangingPunct="1">
              <a:buFont typeface="Wingdings" charset="0"/>
              <a:buChar char="ü"/>
            </a:pPr>
            <a:r>
              <a:rPr lang="en-US" sz="2400" dirty="0" err="1">
                <a:solidFill>
                  <a:srgbClr val="000000"/>
                </a:solidFill>
                <a:latin typeface="Trebuchet MS" charset="0"/>
              </a:rPr>
              <a:t>Keputusan</a:t>
            </a:r>
            <a:r>
              <a:rPr lang="en-US" sz="24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rebuchet MS" charset="0"/>
              </a:rPr>
              <a:t>mengenai</a:t>
            </a:r>
            <a:r>
              <a:rPr lang="en-US" sz="24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rebuchet MS" charset="0"/>
              </a:rPr>
              <a:t>usulan</a:t>
            </a:r>
            <a:r>
              <a:rPr lang="en-US" sz="24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rebuchet MS" charset="0"/>
              </a:rPr>
              <a:t>penelitian</a:t>
            </a:r>
            <a:endParaRPr lang="en-US" sz="2400" dirty="0">
              <a:solidFill>
                <a:srgbClr val="000000"/>
              </a:solidFill>
              <a:latin typeface="Trebuchet MS" charset="0"/>
            </a:endParaRPr>
          </a:p>
          <a:p>
            <a:pPr marL="1085850" lvl="1" indent="-457200" eaLnBrk="1" hangingPunct="1">
              <a:buFont typeface="Wingdings" charset="0"/>
              <a:buChar char="ü"/>
            </a:pPr>
            <a:r>
              <a:rPr lang="en-US" sz="2400" dirty="0" err="1">
                <a:solidFill>
                  <a:srgbClr val="000000"/>
                </a:solidFill>
                <a:latin typeface="Trebuchet MS" charset="0"/>
              </a:rPr>
              <a:t>Alasan</a:t>
            </a:r>
            <a:r>
              <a:rPr lang="en-US" sz="24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rebuchet MS" charset="0"/>
              </a:rPr>
              <a:t>dari</a:t>
            </a:r>
            <a:r>
              <a:rPr lang="en-US" sz="24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rebuchet MS" charset="0"/>
              </a:rPr>
              <a:t>keputusan</a:t>
            </a:r>
            <a:r>
              <a:rPr lang="en-US" sz="2400" dirty="0">
                <a:solidFill>
                  <a:srgbClr val="000000"/>
                </a:solidFill>
                <a:latin typeface="Trebuchet MS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rebuchet MS" charset="0"/>
              </a:rPr>
              <a:t>tersebut</a:t>
            </a:r>
            <a:endParaRPr lang="en-US" sz="2400" dirty="0">
              <a:solidFill>
                <a:srgbClr val="000000"/>
              </a:solidFill>
              <a:latin typeface="Trebuchet MS" charset="0"/>
            </a:endParaRPr>
          </a:p>
          <a:p>
            <a:pPr marL="533400" indent="-533400" eaLnBrk="1" hangingPunct="1">
              <a:spcBef>
                <a:spcPct val="60000"/>
              </a:spcBef>
              <a:buFontTx/>
              <a:buAutoNum type="arabicPeriod" startAt="5"/>
            </a:pPr>
            <a:r>
              <a:rPr lang="en-US" sz="2800" dirty="0" err="1">
                <a:solidFill>
                  <a:srgbClr val="000000"/>
                </a:solidFill>
                <a:latin typeface="Trebuchet MS" charset="0"/>
              </a:rPr>
              <a:t>Dokumentasi</a:t>
            </a:r>
            <a:endParaRPr lang="tr-TR" dirty="0">
              <a:solidFill>
                <a:srgbClr val="000000"/>
              </a:solidFill>
            </a:endParaRPr>
          </a:p>
        </p:txBody>
      </p:sp>
      <p:sp>
        <p:nvSpPr>
          <p:cNvPr id="31747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857250"/>
          </a:xfrm>
        </p:spPr>
        <p:txBody>
          <a:bodyPr/>
          <a:lstStyle/>
          <a:p>
            <a:r>
              <a:rPr lang="en-US" sz="36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</a:rPr>
              <a:t>Fungsi</a:t>
            </a:r>
            <a:r>
              <a:rPr lang="en-US" sz="36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</a:rPr>
              <a:t>Komite</a:t>
            </a:r>
            <a:r>
              <a:rPr lang="en-US" sz="36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</a:rPr>
              <a:t>Etik</a:t>
            </a:r>
            <a:r>
              <a:rPr lang="en-US" sz="36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</a:rPr>
              <a:t>Penelitian</a:t>
            </a:r>
            <a:r>
              <a:rPr lang="en-US" sz="36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</a:rPr>
              <a:t>Kesehatan</a:t>
            </a:r>
            <a:r>
              <a:rPr lang="en-US" sz="36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</a:rPr>
              <a:t> (KEPK) </a:t>
            </a:r>
            <a:r>
              <a:rPr lang="en-US" sz="24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</a:rPr>
              <a:t>(</a:t>
            </a:r>
            <a:r>
              <a:rPr lang="en-US" sz="2400" b="1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</a:rPr>
              <a:t>lanjutan</a:t>
            </a:r>
            <a:r>
              <a:rPr lang="en-US" sz="24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</a:rPr>
              <a:t>…)</a:t>
            </a:r>
            <a:endParaRPr lang="en-US" sz="3600" dirty="0">
              <a:solidFill>
                <a:srgbClr val="000000"/>
              </a:solidFill>
              <a:latin typeface="Calibri" charset="0"/>
            </a:endParaRPr>
          </a:p>
        </p:txBody>
      </p:sp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2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200">
                <a:latin typeface="Arial" charset="0"/>
                <a:cs typeface="Arial" charset="0"/>
              </a:rPr>
              <a:t>KEMAMPUAN AKHIR YANG DIHARAPKAN</a:t>
            </a:r>
          </a:p>
        </p:txBody>
      </p:sp>
      <p:sp>
        <p:nvSpPr>
          <p:cNvPr id="15363" name="Content Placeholder 5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err="1"/>
              <a:t>Mahasiswa</a:t>
            </a:r>
            <a:r>
              <a:rPr lang="en-US" sz="2800" dirty="0"/>
              <a:t> </a:t>
            </a:r>
            <a:r>
              <a:rPr lang="en-US" sz="2800" dirty="0" err="1"/>
              <a:t>mampu</a:t>
            </a:r>
            <a:r>
              <a:rPr lang="en-US" sz="2800" dirty="0"/>
              <a:t> </a:t>
            </a:r>
            <a:r>
              <a:rPr lang="en-US" sz="2800" dirty="0" err="1"/>
              <a:t>mengidentifikasi</a:t>
            </a:r>
            <a:r>
              <a:rPr lang="en-US" sz="2800" dirty="0"/>
              <a:t> </a:t>
            </a:r>
            <a:r>
              <a:rPr lang="en-US" sz="2800" dirty="0" err="1"/>
              <a:t>Etika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Isu</a:t>
            </a:r>
            <a:r>
              <a:rPr lang="en-US" sz="2800" dirty="0"/>
              <a:t> </a:t>
            </a:r>
            <a:r>
              <a:rPr lang="en-US" sz="2800" dirty="0" err="1"/>
              <a:t>Etik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penelitian</a:t>
            </a:r>
            <a:r>
              <a:rPr lang="en-US" sz="2800" dirty="0"/>
              <a:t> </a:t>
            </a:r>
            <a:r>
              <a:rPr lang="en-US" sz="2800" dirty="0" err="1" smtClean="0"/>
              <a:t>keperawatan</a:t>
            </a:r>
            <a:endParaRPr lang="id-ID" sz="2800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-152400"/>
            <a:ext cx="3429000" cy="11430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5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  <a:cs typeface="+mj-cs"/>
              </a:rPr>
              <a:t>Introduksi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33450"/>
            <a:ext cx="8915400" cy="5391150"/>
          </a:xfrm>
        </p:spPr>
        <p:txBody>
          <a:bodyPr/>
          <a:lstStyle/>
          <a:p>
            <a:pPr marL="349250" indent="-349250" eaLnBrk="1" hangingPunct="1">
              <a:lnSpc>
                <a:spcPct val="90000"/>
              </a:lnSpc>
              <a:buFont typeface="Wingdings" pitchFamily="2" charset="2"/>
              <a:buChar char="§"/>
              <a:defRPr/>
            </a:pPr>
            <a:r>
              <a:rPr lang="en-US" dirty="0" err="1" smtClean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rPr>
              <a:t>Perubahan</a:t>
            </a:r>
            <a:r>
              <a:rPr lang="en-US" dirty="0" smtClean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rPr>
              <a:t> fundamental </a:t>
            </a:r>
            <a:r>
              <a:rPr lang="en-US" dirty="0" err="1" smtClean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rPr>
              <a:t>dalam</a:t>
            </a:r>
            <a:r>
              <a:rPr lang="en-US" dirty="0" smtClean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rPr>
              <a:t>kehidupan</a:t>
            </a:r>
            <a:r>
              <a:rPr lang="en-US" dirty="0" smtClean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rPr>
              <a:t>manusia</a:t>
            </a:r>
            <a:endParaRPr lang="en-US" dirty="0" smtClean="0">
              <a:solidFill>
                <a:srgbClr val="000000"/>
              </a:solidFill>
              <a:latin typeface="Trebuchet MS" pitchFamily="34" charset="0"/>
              <a:ea typeface="+mn-ea"/>
              <a:cs typeface="+mn-cs"/>
            </a:endParaRPr>
          </a:p>
          <a:p>
            <a:pPr marL="914400" lvl="1" indent="-282575" eaLnBrk="1" hangingPunct="1">
              <a:lnSpc>
                <a:spcPct val="90000"/>
              </a:lnSpc>
              <a:buClr>
                <a:schemeClr val="bg1"/>
              </a:buClr>
              <a:buFont typeface="Wingdings" pitchFamily="2" charset="2"/>
              <a:buChar char="ü"/>
              <a:defRPr/>
            </a:pPr>
            <a:r>
              <a:rPr lang="en-US" sz="24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Perubahan</a:t>
            </a:r>
            <a:r>
              <a:rPr lang="en-US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peran</a:t>
            </a:r>
            <a:r>
              <a:rPr lang="en-US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 IPTEK</a:t>
            </a:r>
            <a:r>
              <a:rPr lang="en-US" sz="2400" dirty="0" smtClean="0">
                <a:solidFill>
                  <a:srgbClr val="000000"/>
                </a:solidFill>
                <a:latin typeface="Trebuchet MS" pitchFamily="34" charset="0"/>
              </a:rPr>
              <a:t> (</a:t>
            </a:r>
            <a:r>
              <a:rPr lang="en-US" sz="2400" dirty="0" err="1" smtClean="0">
                <a:solidFill>
                  <a:srgbClr val="000000"/>
                </a:solidFill>
                <a:latin typeface="Trebuchet MS" pitchFamily="34" charset="0"/>
              </a:rPr>
              <a:t>penunjang</a:t>
            </a:r>
            <a:r>
              <a:rPr lang="en-US" sz="2400" dirty="0" smtClean="0">
                <a:solidFill>
                  <a:srgbClr val="000000"/>
                </a:solidFill>
                <a:latin typeface="Trebuchet MS" pitchFamily="34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Trebuchet MS" pitchFamily="34" charset="0"/>
                <a:sym typeface="Symbol" pitchFamily="18" charset="2"/>
              </a:rPr>
              <a:t></a:t>
            </a:r>
            <a:r>
              <a:rPr lang="en-US" sz="2400" dirty="0" err="1" smtClean="0">
                <a:solidFill>
                  <a:srgbClr val="000000"/>
                </a:solidFill>
                <a:latin typeface="Trebuchet MS" pitchFamily="34" charset="0"/>
              </a:rPr>
              <a:t>landasan</a:t>
            </a:r>
            <a:r>
              <a:rPr lang="en-US" sz="2400" dirty="0" smtClean="0">
                <a:solidFill>
                  <a:srgbClr val="000000"/>
                </a:solidFill>
                <a:latin typeface="Trebuchet MS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rebuchet MS" pitchFamily="34" charset="0"/>
              </a:rPr>
              <a:t>upaya</a:t>
            </a:r>
            <a:r>
              <a:rPr lang="en-US" sz="2400" dirty="0" smtClean="0">
                <a:solidFill>
                  <a:srgbClr val="000000"/>
                </a:solidFill>
                <a:latin typeface="Trebuchet MS" pitchFamily="34" charset="0"/>
              </a:rPr>
              <a:t>)</a:t>
            </a:r>
          </a:p>
          <a:p>
            <a:pPr marL="1035050" lvl="2" indent="-6350" eaLnBrk="1" hangingPunct="1">
              <a:lnSpc>
                <a:spcPct val="90000"/>
              </a:lnSpc>
              <a:buFontTx/>
              <a:buNone/>
              <a:defRPr/>
            </a:pPr>
            <a:endParaRPr lang="en-US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marL="1035050" lvl="2" indent="-6350" eaLnBrk="1" hangingPunct="1">
              <a:lnSpc>
                <a:spcPct val="90000"/>
              </a:lnSpc>
              <a:buFontTx/>
              <a:buNone/>
              <a:defRPr/>
            </a:pPr>
            <a:endParaRPr lang="en-US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marL="1035050" lvl="2" indent="-6350" eaLnBrk="1" hangingPunct="1">
              <a:lnSpc>
                <a:spcPct val="90000"/>
              </a:lnSpc>
              <a:buFontTx/>
              <a:buNone/>
              <a:defRPr/>
            </a:pPr>
            <a:r>
              <a:rPr lang="en-US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Konsep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baru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Trebuchet MS" pitchFamily="34" charset="0"/>
              </a:rPr>
              <a:t>knowledge base development</a:t>
            </a:r>
            <a:endParaRPr lang="en-US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rebuchet MS" pitchFamily="34" charset="0"/>
            </a:endParaRPr>
          </a:p>
          <a:p>
            <a:pPr lvl="3" indent="-336550" eaLnBrk="1" hangingPunct="1">
              <a:lnSpc>
                <a:spcPct val="90000"/>
              </a:lnSpc>
              <a:buFontTx/>
              <a:buNone/>
              <a:defRPr/>
            </a:pPr>
            <a:endParaRPr lang="en-US" sz="2200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marL="1035050" lvl="2" indent="-6350" eaLnBrk="1" hangingPunct="1">
              <a:lnSpc>
                <a:spcPct val="90000"/>
              </a:lnSpc>
              <a:buFontTx/>
              <a:buNone/>
              <a:defRPr/>
            </a:pPr>
            <a:endParaRPr lang="en-US" sz="2600" dirty="0" smtClean="0">
              <a:solidFill>
                <a:srgbClr val="000000"/>
              </a:solidFill>
              <a:latin typeface="Trebuchet MS" pitchFamily="34" charset="0"/>
            </a:endParaRPr>
          </a:p>
          <a:p>
            <a:pPr marL="1035050" lvl="2" indent="-6350" eaLnBrk="1" hangingPunct="1">
              <a:lnSpc>
                <a:spcPct val="90000"/>
              </a:lnSpc>
              <a:buFontTx/>
              <a:buNone/>
              <a:defRPr/>
            </a:pPr>
            <a:r>
              <a:rPr lang="en-US" sz="2600" dirty="0" smtClean="0">
                <a:solidFill>
                  <a:srgbClr val="000000"/>
                </a:solidFill>
                <a:latin typeface="Trebuchet MS" pitchFamily="34" charset="0"/>
              </a:rPr>
              <a:t>Knowledge base health system</a:t>
            </a:r>
          </a:p>
          <a:p>
            <a:pPr marL="349250" indent="-349250" eaLnBrk="1" hangingPunct="1">
              <a:lnSpc>
                <a:spcPct val="90000"/>
              </a:lnSpc>
              <a:buFontTx/>
              <a:buNone/>
              <a:defRPr/>
            </a:pPr>
            <a:endParaRPr lang="en-US" sz="2400" dirty="0" smtClean="0">
              <a:solidFill>
                <a:srgbClr val="000000"/>
              </a:solidFill>
              <a:latin typeface="Trebuchet MS" pitchFamily="34" charset="0"/>
              <a:ea typeface="+mn-ea"/>
              <a:cs typeface="+mn-cs"/>
            </a:endParaRPr>
          </a:p>
          <a:p>
            <a:pPr marL="349250" indent="-349250" eaLnBrk="1" hangingPunct="1">
              <a:lnSpc>
                <a:spcPct val="90000"/>
              </a:lnSpc>
              <a:buFontTx/>
              <a:buNone/>
              <a:defRPr/>
            </a:pPr>
            <a:endParaRPr lang="en-US" sz="2400" dirty="0" smtClean="0">
              <a:solidFill>
                <a:srgbClr val="000000"/>
              </a:solidFill>
              <a:latin typeface="Trebuchet MS" pitchFamily="34" charset="0"/>
              <a:ea typeface="+mn-ea"/>
              <a:cs typeface="+mn-cs"/>
            </a:endParaRPr>
          </a:p>
          <a:p>
            <a:pPr marL="1035050" lvl="2" indent="-6350" eaLnBrk="1" hangingPunct="1">
              <a:lnSpc>
                <a:spcPct val="90000"/>
              </a:lnSpc>
              <a:buFontTx/>
              <a:buNone/>
              <a:defRPr/>
            </a:pPr>
            <a:r>
              <a:rPr lang="en-US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IPTEK </a:t>
            </a:r>
            <a:r>
              <a:rPr lang="en-US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menentukan</a:t>
            </a:r>
            <a:r>
              <a:rPr lang="en-US" dirty="0" smtClean="0">
                <a:solidFill>
                  <a:srgbClr val="000000"/>
                </a:solidFill>
                <a:latin typeface="Trebuchet MS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rebuchet MS" pitchFamily="34" charset="0"/>
              </a:rPr>
              <a:t>penyusunan</a:t>
            </a:r>
            <a:r>
              <a:rPr lang="en-US" dirty="0" smtClean="0">
                <a:solidFill>
                  <a:srgbClr val="000000"/>
                </a:solidFill>
                <a:latin typeface="Trebuchet MS" pitchFamily="34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kebijakan</a:t>
            </a:r>
            <a:r>
              <a:rPr lang="en-US" dirty="0" smtClean="0">
                <a:solidFill>
                  <a:srgbClr val="000000"/>
                </a:solidFill>
                <a:latin typeface="Trebuchet MS" pitchFamily="34" charset="0"/>
              </a:rPr>
              <a:t> &amp; </a:t>
            </a:r>
            <a:r>
              <a:rPr lang="en-US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implementasi</a:t>
            </a:r>
            <a:r>
              <a:rPr lang="en-US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rebuchet MS" pitchFamily="34" charset="0"/>
              </a:rPr>
              <a:t>pembangunan</a:t>
            </a:r>
            <a:r>
              <a:rPr lang="en-US" dirty="0" smtClean="0">
                <a:solidFill>
                  <a:srgbClr val="000000"/>
                </a:solidFill>
                <a:latin typeface="Trebuchet MS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rebuchet MS" pitchFamily="34" charset="0"/>
              </a:rPr>
              <a:t>kesehatan</a:t>
            </a:r>
            <a:endParaRPr lang="en-US" dirty="0" smtClean="0">
              <a:solidFill>
                <a:srgbClr val="000000"/>
              </a:solidFill>
              <a:latin typeface="Trebuchet MS" pitchFamily="34" charset="0"/>
            </a:endParaRPr>
          </a:p>
        </p:txBody>
      </p:sp>
      <p:sp>
        <p:nvSpPr>
          <p:cNvPr id="3084" name="AutoShape 12"/>
          <p:cNvSpPr>
            <a:spLocks noChangeArrowheads="1"/>
          </p:cNvSpPr>
          <p:nvPr/>
        </p:nvSpPr>
        <p:spPr bwMode="auto">
          <a:xfrm>
            <a:off x="2057400" y="2286000"/>
            <a:ext cx="609600" cy="762000"/>
          </a:xfrm>
          <a:prstGeom prst="downArrow">
            <a:avLst>
              <a:gd name="adj1" fmla="val 50000"/>
              <a:gd name="adj2" fmla="val 31250"/>
            </a:avLst>
          </a:prstGeom>
          <a:solidFill>
            <a:srgbClr val="FF33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85" name="AutoShape 13"/>
          <p:cNvSpPr>
            <a:spLocks noChangeArrowheads="1"/>
          </p:cNvSpPr>
          <p:nvPr/>
        </p:nvSpPr>
        <p:spPr bwMode="auto">
          <a:xfrm>
            <a:off x="2057400" y="3581400"/>
            <a:ext cx="609600" cy="762000"/>
          </a:xfrm>
          <a:prstGeom prst="downArrow">
            <a:avLst>
              <a:gd name="adj1" fmla="val 50000"/>
              <a:gd name="adj2" fmla="val 31250"/>
            </a:avLst>
          </a:prstGeom>
          <a:solidFill>
            <a:srgbClr val="FF33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86" name="AutoShape 14"/>
          <p:cNvSpPr>
            <a:spLocks noChangeArrowheads="1"/>
          </p:cNvSpPr>
          <p:nvPr/>
        </p:nvSpPr>
        <p:spPr bwMode="auto">
          <a:xfrm>
            <a:off x="2057400" y="4800600"/>
            <a:ext cx="609600" cy="762000"/>
          </a:xfrm>
          <a:prstGeom prst="downArrow">
            <a:avLst>
              <a:gd name="adj1" fmla="val 50000"/>
              <a:gd name="adj2" fmla="val 31250"/>
            </a:avLst>
          </a:prstGeom>
          <a:solidFill>
            <a:srgbClr val="FF33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415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900"/>
                            </p:stCondLst>
                            <p:childTnLst>
                              <p:par>
                                <p:cTn id="1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90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9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10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1000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49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1000"/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9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10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6900"/>
                            </p:stCondLst>
                            <p:childTnLst>
                              <p:par>
                                <p:cTn id="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10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7900"/>
                            </p:stCondLst>
                            <p:childTnLst>
                              <p:par>
                                <p:cTn id="3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10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 build="p"/>
      <p:bldP spid="3084" grpId="0" animBg="1"/>
      <p:bldP spid="3085" grpId="0" animBg="1"/>
      <p:bldP spid="308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493838"/>
            <a:ext cx="8839200" cy="4525962"/>
          </a:xfrm>
        </p:spPr>
        <p:txBody>
          <a:bodyPr/>
          <a:lstStyle/>
          <a:p>
            <a:pPr marL="349250" indent="-349250" eaLnBrk="1" hangingPunct="1">
              <a:buFont typeface="Wingdings" pitchFamily="2" charset="2"/>
              <a:buChar char="§"/>
              <a:defRPr/>
            </a:pPr>
            <a:r>
              <a:rPr lang="en-US" smtClean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rPr>
              <a:t>Penelitian kesehatan (= </a:t>
            </a:r>
            <a:r>
              <a:rPr lang="en-US" sz="2800" b="1" i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  <a:ea typeface="+mn-ea"/>
                <a:cs typeface="+mn-cs"/>
              </a:rPr>
              <a:t>biomedical research</a:t>
            </a:r>
            <a:r>
              <a:rPr lang="en-US" smtClean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rPr>
              <a:t>)</a:t>
            </a:r>
          </a:p>
          <a:p>
            <a:pPr marL="463550" lvl="1" indent="0" eaLnBrk="1" hangingPunct="1">
              <a:buFont typeface="Wingdings" pitchFamily="2" charset="2"/>
              <a:buChar char="ü"/>
              <a:defRPr/>
            </a:pPr>
            <a:r>
              <a:rPr lang="en-US" smtClean="0">
                <a:solidFill>
                  <a:srgbClr val="000000"/>
                </a:solidFill>
                <a:latin typeface="Trebuchet MS" pitchFamily="34" charset="0"/>
              </a:rPr>
              <a:t> </a:t>
            </a:r>
            <a:r>
              <a:rPr lang="en-US" b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Umum</a:t>
            </a:r>
            <a:r>
              <a:rPr lang="en-US" smtClean="0">
                <a:solidFill>
                  <a:srgbClr val="000000"/>
                </a:solidFill>
                <a:latin typeface="Trebuchet MS" pitchFamily="34" charset="0"/>
              </a:rPr>
              <a:t>:</a:t>
            </a:r>
          </a:p>
          <a:p>
            <a:pPr marL="914400" lvl="2" indent="0" eaLnBrk="1" hangingPunct="1">
              <a:buFontTx/>
              <a:buNone/>
              <a:defRPr/>
            </a:pPr>
            <a:r>
              <a:rPr lang="en-US" smtClean="0">
                <a:solidFill>
                  <a:srgbClr val="000000"/>
                </a:solidFill>
                <a:latin typeface="Trebuchet MS" pitchFamily="34" charset="0"/>
              </a:rPr>
              <a:t>Farmasetika, </a:t>
            </a:r>
            <a:r>
              <a:rPr lang="en-US" b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Alkes</a:t>
            </a:r>
            <a:r>
              <a:rPr lang="en-US" smtClean="0">
                <a:solidFill>
                  <a:srgbClr val="000000"/>
                </a:solidFill>
                <a:latin typeface="Trebuchet MS" pitchFamily="34" charset="0"/>
              </a:rPr>
              <a:t>, radio-imaging, prosedur bedah, rekam medik, sampel biologik, </a:t>
            </a:r>
            <a:r>
              <a:rPr lang="en-US" b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epidemiologi</a:t>
            </a:r>
            <a:r>
              <a:rPr lang="en-US" smtClean="0">
                <a:solidFill>
                  <a:srgbClr val="000000"/>
                </a:solidFill>
                <a:latin typeface="Trebuchet MS" pitchFamily="34" charset="0"/>
              </a:rPr>
              <a:t>, </a:t>
            </a:r>
            <a:r>
              <a:rPr lang="en-US" b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ilmu sosial &amp; perilaku</a:t>
            </a:r>
            <a:r>
              <a:rPr lang="en-US" smtClean="0">
                <a:solidFill>
                  <a:srgbClr val="000000"/>
                </a:solidFill>
                <a:latin typeface="Trebuchet MS" pitchFamily="34" charset="0"/>
              </a:rPr>
              <a:t>, </a:t>
            </a:r>
            <a:r>
              <a:rPr lang="en-US" b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teknologi kloning dan stem cells</a:t>
            </a:r>
          </a:p>
          <a:p>
            <a:pPr marL="914400" lvl="2" indent="0" eaLnBrk="1" hangingPunct="1">
              <a:buFontTx/>
              <a:buNone/>
              <a:defRPr/>
            </a:pPr>
            <a:endParaRPr lang="en-US" smtClean="0">
              <a:solidFill>
                <a:srgbClr val="000000"/>
              </a:solidFill>
              <a:latin typeface="Trebuchet MS" pitchFamily="34" charset="0"/>
            </a:endParaRPr>
          </a:p>
          <a:p>
            <a:pPr marL="463550" lvl="1" indent="0" eaLnBrk="1" hangingPunct="1">
              <a:buFont typeface="Wingdings" pitchFamily="2" charset="2"/>
              <a:buChar char="ü"/>
              <a:defRPr/>
            </a:pPr>
            <a:r>
              <a:rPr lang="en-US" smtClean="0">
                <a:solidFill>
                  <a:srgbClr val="000000"/>
                </a:solidFill>
                <a:latin typeface="Trebuchet MS" pitchFamily="34" charset="0"/>
              </a:rPr>
              <a:t> Menghasilkan konsep : </a:t>
            </a:r>
            <a:r>
              <a:rPr lang="en-US" smtClean="0">
                <a:solidFill>
                  <a:srgbClr val="000000"/>
                </a:solidFill>
                <a:latin typeface="Trebuchet MS" pitchFamily="34" charset="0"/>
                <a:sym typeface="Symbol" pitchFamily="18" charset="2"/>
              </a:rPr>
              <a:t> </a:t>
            </a:r>
            <a:r>
              <a:rPr lang="en-US" smtClean="0">
                <a:solidFill>
                  <a:srgbClr val="000000"/>
                </a:solidFill>
                <a:latin typeface="Trebuchet MS" pitchFamily="34" charset="0"/>
              </a:rPr>
              <a:t>pergeseran paradigma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5486400" cy="11430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4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  <a:cs typeface="+mj-cs"/>
              </a:rPr>
              <a:t>Introduksi </a:t>
            </a:r>
            <a:r>
              <a:rPr lang="en-US" sz="2800" i="1">
                <a:solidFill>
                  <a:schemeClr val="bg1"/>
                </a:solidFill>
                <a:latin typeface="Trebuchet MS" charset="0"/>
                <a:cs typeface="+mj-cs"/>
              </a:rPr>
              <a:t>(lanjutan…)</a:t>
            </a:r>
          </a:p>
        </p:txBody>
      </p:sp>
    </p:spTree>
    <p:extLst>
      <p:ext uri="{BB962C8B-B14F-4D97-AF65-F5344CB8AC3E}">
        <p14:creationId xmlns:p14="http://schemas.microsoft.com/office/powerpoint/2010/main" val="3334880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  <p:bldP spid="410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8392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charset="0"/>
              <a:buChar char="§"/>
              <a:defRPr/>
            </a:pPr>
            <a:r>
              <a:rPr lang="en-US" sz="2800" dirty="0" err="1">
                <a:solidFill>
                  <a:srgbClr val="000000"/>
                </a:solidFill>
                <a:latin typeface="Trebuchet MS" charset="0"/>
                <a:cs typeface="+mn-cs"/>
              </a:rPr>
              <a:t>Penelitian</a:t>
            </a:r>
            <a:r>
              <a:rPr lang="en-US" sz="2800" dirty="0">
                <a:solidFill>
                  <a:srgbClr val="000000"/>
                </a:solidFill>
                <a:latin typeface="Trebuchet MS" charset="0"/>
                <a:cs typeface="+mn-cs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rebuchet MS" charset="0"/>
                <a:cs typeface="+mn-cs"/>
              </a:rPr>
              <a:t>kesehatan</a:t>
            </a:r>
            <a:r>
              <a:rPr lang="en-US" sz="2800" dirty="0">
                <a:solidFill>
                  <a:srgbClr val="000000"/>
                </a:solidFill>
                <a:latin typeface="Trebuchet MS" charset="0"/>
                <a:cs typeface="+mn-cs"/>
              </a:rPr>
              <a:t> (=PK) di </a:t>
            </a:r>
            <a:r>
              <a:rPr lang="en-US" sz="2800" dirty="0" err="1">
                <a:solidFill>
                  <a:srgbClr val="000000"/>
                </a:solidFill>
                <a:latin typeface="Trebuchet MS" charset="0"/>
                <a:cs typeface="+mn-cs"/>
              </a:rPr>
              <a:t>indonesia</a:t>
            </a:r>
            <a:r>
              <a:rPr lang="en-US" sz="2800" dirty="0">
                <a:solidFill>
                  <a:srgbClr val="000000"/>
                </a:solidFill>
                <a:latin typeface="Trebuchet MS" charset="0"/>
                <a:cs typeface="+mn-cs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rebuchet MS" charset="0"/>
                <a:cs typeface="+mn-cs"/>
              </a:rPr>
              <a:t>merupakan</a:t>
            </a:r>
            <a:r>
              <a:rPr lang="en-US" sz="2800" dirty="0">
                <a:solidFill>
                  <a:srgbClr val="000000"/>
                </a:solidFill>
                <a:latin typeface="Trebuchet MS" charset="0"/>
                <a:cs typeface="+mn-cs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rebuchet MS" charset="0"/>
                <a:cs typeface="+mn-cs"/>
              </a:rPr>
              <a:t>bagian</a:t>
            </a:r>
            <a:r>
              <a:rPr lang="en-US" sz="2800" dirty="0">
                <a:solidFill>
                  <a:srgbClr val="000000"/>
                </a:solidFill>
                <a:latin typeface="Trebuchet MS" charset="0"/>
                <a:cs typeface="+mn-cs"/>
              </a:rPr>
              <a:t> integral PK </a:t>
            </a:r>
            <a:r>
              <a:rPr lang="en-US" sz="2800" dirty="0" err="1">
                <a:solidFill>
                  <a:srgbClr val="000000"/>
                </a:solidFill>
                <a:latin typeface="Trebuchet MS" charset="0"/>
                <a:cs typeface="+mn-cs"/>
              </a:rPr>
              <a:t>internasional</a:t>
            </a:r>
            <a:r>
              <a:rPr lang="en-US" sz="2800" dirty="0">
                <a:solidFill>
                  <a:srgbClr val="000000"/>
                </a:solidFill>
                <a:latin typeface="Trebuchet MS" charset="0"/>
                <a:cs typeface="+mn-cs"/>
              </a:rPr>
              <a:t> (</a:t>
            </a:r>
            <a:r>
              <a:rPr lang="en-US" sz="2800" dirty="0" err="1">
                <a:solidFill>
                  <a:srgbClr val="000000"/>
                </a:solidFill>
                <a:latin typeface="Trebuchet MS" charset="0"/>
                <a:cs typeface="+mn-cs"/>
              </a:rPr>
              <a:t>publikasi</a:t>
            </a:r>
            <a:r>
              <a:rPr lang="en-US" sz="2800" dirty="0">
                <a:solidFill>
                  <a:srgbClr val="000000"/>
                </a:solidFill>
                <a:latin typeface="Trebuchet MS" charset="0"/>
                <a:cs typeface="+mn-cs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rebuchet MS" charset="0"/>
                <a:cs typeface="+mn-cs"/>
              </a:rPr>
              <a:t>kerjasama</a:t>
            </a:r>
            <a:r>
              <a:rPr lang="en-US" sz="2800" dirty="0">
                <a:solidFill>
                  <a:srgbClr val="000000"/>
                </a:solidFill>
                <a:latin typeface="Trebuchet MS" charset="0"/>
                <a:cs typeface="+mn-cs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rebuchet MS" charset="0"/>
                <a:cs typeface="+mn-cs"/>
              </a:rPr>
              <a:t>dll</a:t>
            </a:r>
            <a:r>
              <a:rPr lang="en-US" sz="2800" dirty="0">
                <a:solidFill>
                  <a:srgbClr val="000000"/>
                </a:solidFill>
                <a:latin typeface="Trebuchet MS" charset="0"/>
                <a:cs typeface="+mn-cs"/>
              </a:rPr>
              <a:t>)</a:t>
            </a:r>
          </a:p>
          <a:p>
            <a:pPr eaLnBrk="1" hangingPunct="1">
              <a:lnSpc>
                <a:spcPct val="90000"/>
              </a:lnSpc>
              <a:buFont typeface="Wingdings" charset="0"/>
              <a:buChar char="§"/>
              <a:defRPr/>
            </a:pPr>
            <a:r>
              <a:rPr lang="en-US" sz="2800" dirty="0">
                <a:solidFill>
                  <a:srgbClr val="000000"/>
                </a:solidFill>
                <a:latin typeface="Trebuchet MS" charset="0"/>
                <a:cs typeface="+mn-cs"/>
              </a:rPr>
              <a:t>In vitro (</a:t>
            </a:r>
            <a:r>
              <a:rPr lang="en-US" sz="2800" dirty="0" err="1">
                <a:solidFill>
                  <a:srgbClr val="000000"/>
                </a:solidFill>
                <a:latin typeface="Trebuchet MS" charset="0"/>
                <a:cs typeface="+mn-cs"/>
              </a:rPr>
              <a:t>sebagian</a:t>
            </a:r>
            <a:r>
              <a:rPr lang="en-US" sz="2800" dirty="0">
                <a:solidFill>
                  <a:srgbClr val="000000"/>
                </a:solidFill>
                <a:latin typeface="Trebuchet MS" charset="0"/>
                <a:cs typeface="+mn-cs"/>
              </a:rPr>
              <a:t>) </a:t>
            </a:r>
            <a:r>
              <a:rPr lang="en-US" sz="2800" dirty="0">
                <a:solidFill>
                  <a:srgbClr val="000000"/>
                </a:solidFill>
                <a:latin typeface="Trebuchet MS" charset="0"/>
                <a:cs typeface="+mn-cs"/>
                <a:sym typeface="Symbol" charset="0"/>
              </a:rPr>
              <a:t> </a:t>
            </a:r>
            <a:r>
              <a:rPr lang="en-US" sz="2800" dirty="0" err="1">
                <a:solidFill>
                  <a:srgbClr val="000000"/>
                </a:solidFill>
                <a:latin typeface="Trebuchet MS" charset="0"/>
                <a:cs typeface="+mn-cs"/>
              </a:rPr>
              <a:t>invivo</a:t>
            </a:r>
            <a:r>
              <a:rPr lang="en-US" sz="2800" dirty="0">
                <a:solidFill>
                  <a:srgbClr val="000000"/>
                </a:solidFill>
                <a:latin typeface="Trebuchet MS" charset="0"/>
                <a:cs typeface="+mn-cs"/>
              </a:rPr>
              <a:t>  • </a:t>
            </a:r>
            <a:r>
              <a:rPr lang="en-US" sz="2800" dirty="0" err="1">
                <a:solidFill>
                  <a:srgbClr val="000000"/>
                </a:solidFill>
                <a:latin typeface="Trebuchet MS" charset="0"/>
                <a:cs typeface="+mn-cs"/>
              </a:rPr>
              <a:t>hewan</a:t>
            </a:r>
            <a:r>
              <a:rPr lang="en-US" sz="2800" dirty="0">
                <a:solidFill>
                  <a:srgbClr val="000000"/>
                </a:solidFill>
                <a:latin typeface="Trebuchet MS" charset="0"/>
                <a:cs typeface="+mn-cs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rebuchet MS" charset="0"/>
                <a:cs typeface="+mn-cs"/>
              </a:rPr>
              <a:t>coba</a:t>
            </a:r>
            <a:endParaRPr lang="en-US" sz="2800" dirty="0">
              <a:solidFill>
                <a:srgbClr val="000000"/>
              </a:solidFill>
              <a:latin typeface="Trebuchet MS" charset="0"/>
              <a:cs typeface="+mn-cs"/>
            </a:endParaRPr>
          </a:p>
          <a:p>
            <a:pPr marL="5286375" lvl="4" indent="-257175" eaLnBrk="1" hangingPunct="1">
              <a:lnSpc>
                <a:spcPct val="90000"/>
              </a:lnSpc>
              <a:buFontTx/>
              <a:buChar char="•"/>
              <a:defRPr/>
            </a:pPr>
            <a:r>
              <a:rPr lang="en-US" sz="2800" dirty="0" err="1">
                <a:solidFill>
                  <a:srgbClr val="000000"/>
                </a:solidFill>
                <a:latin typeface="Trebuchet MS" charset="0"/>
              </a:rPr>
              <a:t>manusia</a:t>
            </a:r>
            <a:endParaRPr lang="en-US" sz="2800" dirty="0">
              <a:solidFill>
                <a:srgbClr val="000000"/>
              </a:solidFill>
              <a:latin typeface="Trebuchet MS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sz="2800" dirty="0">
              <a:solidFill>
                <a:srgbClr val="000000"/>
              </a:solidFill>
              <a:latin typeface="Trebuchet MS" charset="0"/>
              <a:cs typeface="+mn-cs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800" dirty="0">
                <a:solidFill>
                  <a:srgbClr val="000000"/>
                </a:solidFill>
                <a:latin typeface="Trebuchet MS" charset="0"/>
                <a:cs typeface="+mn-cs"/>
              </a:rPr>
              <a:t>		                           </a:t>
            </a:r>
            <a:r>
              <a:rPr lang="en-US" sz="2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  <a:cs typeface="+mn-cs"/>
              </a:rPr>
              <a:t>ELSI</a:t>
            </a:r>
            <a:r>
              <a:rPr lang="en-US" sz="2000" dirty="0">
                <a:solidFill>
                  <a:srgbClr val="000000"/>
                </a:solidFill>
                <a:latin typeface="Trebuchet MS" charset="0"/>
                <a:cs typeface="+mn-cs"/>
              </a:rPr>
              <a:t> (Ethical, Legal &amp; Social Implication)</a:t>
            </a:r>
          </a:p>
          <a:p>
            <a:pPr eaLnBrk="1" hangingPunct="1">
              <a:lnSpc>
                <a:spcPct val="90000"/>
              </a:lnSpc>
              <a:buFont typeface="Wingdings" charset="0"/>
              <a:buChar char="§"/>
              <a:defRPr/>
            </a:pPr>
            <a:r>
              <a:rPr lang="en-US" sz="2800" dirty="0">
                <a:solidFill>
                  <a:srgbClr val="000000"/>
                </a:solidFill>
                <a:latin typeface="Trebuchet MS" charset="0"/>
                <a:cs typeface="+mn-cs"/>
              </a:rPr>
              <a:t>PK </a:t>
            </a:r>
            <a:r>
              <a:rPr lang="en-US" sz="2800" dirty="0" err="1">
                <a:solidFill>
                  <a:srgbClr val="000000"/>
                </a:solidFill>
                <a:latin typeface="Trebuchet MS" charset="0"/>
                <a:cs typeface="+mn-cs"/>
              </a:rPr>
              <a:t>harus</a:t>
            </a:r>
            <a:r>
              <a:rPr lang="en-US" sz="2800" dirty="0">
                <a:solidFill>
                  <a:srgbClr val="000000"/>
                </a:solidFill>
                <a:latin typeface="Trebuchet MS" charset="0"/>
                <a:cs typeface="+mn-cs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rebuchet MS" charset="0"/>
                <a:cs typeface="+mn-cs"/>
              </a:rPr>
              <a:t>menghormati</a:t>
            </a:r>
            <a:endParaRPr lang="en-US" sz="2800" dirty="0">
              <a:solidFill>
                <a:srgbClr val="000000"/>
              </a:solidFill>
              <a:latin typeface="Trebuchet MS" charset="0"/>
              <a:cs typeface="+mn-cs"/>
            </a:endParaRPr>
          </a:p>
          <a:p>
            <a:pPr marL="860425" lvl="1" indent="-282575" eaLnBrk="1" hangingPunct="1">
              <a:lnSpc>
                <a:spcPct val="90000"/>
              </a:lnSpc>
              <a:buFont typeface="Wingdings" charset="0"/>
              <a:buChar char="ü"/>
              <a:defRPr/>
            </a:pPr>
            <a:r>
              <a:rPr lang="en-US" sz="2400" dirty="0">
                <a:solidFill>
                  <a:srgbClr val="000000"/>
                </a:solidFill>
                <a:latin typeface="Trebuchet MS" charset="0"/>
              </a:rPr>
              <a:t>Privacy</a:t>
            </a:r>
          </a:p>
          <a:p>
            <a:pPr marL="860425" lvl="1" indent="-282575" eaLnBrk="1" hangingPunct="1">
              <a:lnSpc>
                <a:spcPct val="90000"/>
              </a:lnSpc>
              <a:buFont typeface="Wingdings" charset="0"/>
              <a:buChar char="ü"/>
              <a:defRPr/>
            </a:pPr>
            <a:r>
              <a:rPr lang="en-US" sz="2400" dirty="0">
                <a:solidFill>
                  <a:srgbClr val="000000"/>
                </a:solidFill>
                <a:latin typeface="Trebuchet MS" charset="0"/>
              </a:rPr>
              <a:t>Dignity (=</a:t>
            </a:r>
            <a:r>
              <a:rPr lang="en-US" sz="2400" dirty="0" err="1">
                <a:solidFill>
                  <a:srgbClr val="000000"/>
                </a:solidFill>
                <a:latin typeface="Trebuchet MS" charset="0"/>
              </a:rPr>
              <a:t>martabat</a:t>
            </a:r>
            <a:r>
              <a:rPr lang="en-US" sz="2400" dirty="0">
                <a:solidFill>
                  <a:srgbClr val="000000"/>
                </a:solidFill>
                <a:latin typeface="Trebuchet MS" charset="0"/>
              </a:rPr>
              <a:t>)                    ~ </a:t>
            </a:r>
            <a:r>
              <a:rPr lang="en-US" sz="2400" dirty="0" err="1">
                <a:solidFill>
                  <a:srgbClr val="000000"/>
                </a:solidFill>
                <a:latin typeface="Trebuchet MS" charset="0"/>
              </a:rPr>
              <a:t>Btr</a:t>
            </a:r>
            <a:r>
              <a:rPr lang="en-US" sz="2400" dirty="0">
                <a:solidFill>
                  <a:srgbClr val="000000"/>
                </a:solidFill>
                <a:latin typeface="Trebuchet MS" charset="0"/>
              </a:rPr>
              <a:t> 11 &amp; 12</a:t>
            </a:r>
          </a:p>
          <a:p>
            <a:pPr marL="860425" lvl="1" indent="-282575" eaLnBrk="1" hangingPunct="1">
              <a:lnSpc>
                <a:spcPct val="90000"/>
              </a:lnSpc>
              <a:buFont typeface="Wingdings" charset="0"/>
              <a:buChar char="ü"/>
              <a:defRPr/>
            </a:pPr>
            <a:r>
              <a:rPr lang="en-US" sz="2400" dirty="0">
                <a:solidFill>
                  <a:srgbClr val="000000"/>
                </a:solidFill>
                <a:latin typeface="Trebuchet MS" charset="0"/>
              </a:rPr>
              <a:t>Human care (</a:t>
            </a:r>
            <a:r>
              <a:rPr lang="en-US" sz="2400" dirty="0" err="1">
                <a:solidFill>
                  <a:srgbClr val="000000"/>
                </a:solidFill>
                <a:latin typeface="Trebuchet MS" charset="0"/>
              </a:rPr>
              <a:t>manusiawi</a:t>
            </a:r>
            <a:r>
              <a:rPr lang="en-US" sz="2400" dirty="0">
                <a:solidFill>
                  <a:srgbClr val="000000"/>
                </a:solidFill>
                <a:latin typeface="Trebuchet MS" charset="0"/>
              </a:rPr>
              <a:t>)		  </a:t>
            </a:r>
            <a:r>
              <a:rPr lang="en-US" sz="2400" dirty="0" err="1">
                <a:solidFill>
                  <a:srgbClr val="000000"/>
                </a:solidFill>
                <a:latin typeface="Trebuchet MS" charset="0"/>
              </a:rPr>
              <a:t>Derklarasi</a:t>
            </a:r>
            <a:r>
              <a:rPr lang="en-US" sz="2400" dirty="0">
                <a:solidFill>
                  <a:srgbClr val="000000"/>
                </a:solidFill>
                <a:latin typeface="Trebuchet MS" charset="0"/>
              </a:rPr>
              <a:t> Helsinki</a:t>
            </a:r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5791200" cy="11430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4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  <a:cs typeface="+mj-cs"/>
              </a:rPr>
              <a:t>Introduksi</a:t>
            </a: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  <a:cs typeface="+mj-cs"/>
              </a:rPr>
              <a:t> </a:t>
            </a:r>
            <a:r>
              <a:rPr lang="en-US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  <a:cs typeface="+mj-cs"/>
              </a:rPr>
              <a:t>(</a:t>
            </a:r>
            <a:r>
              <a:rPr lang="en-US" sz="28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  <a:cs typeface="+mj-cs"/>
              </a:rPr>
              <a:t>lanjutan</a:t>
            </a:r>
            <a:r>
              <a:rPr lang="en-US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  <a:cs typeface="+mj-cs"/>
              </a:rPr>
              <a:t>…)</a:t>
            </a:r>
          </a:p>
        </p:txBody>
      </p:sp>
      <p:sp>
        <p:nvSpPr>
          <p:cNvPr id="5132" name="AutoShape 12"/>
          <p:cNvSpPr>
            <a:spLocks noChangeArrowheads="1"/>
          </p:cNvSpPr>
          <p:nvPr/>
        </p:nvSpPr>
        <p:spPr bwMode="auto">
          <a:xfrm>
            <a:off x="4343400" y="2971800"/>
            <a:ext cx="609600" cy="762000"/>
          </a:xfrm>
          <a:prstGeom prst="downArrow">
            <a:avLst>
              <a:gd name="adj1" fmla="val 50000"/>
              <a:gd name="adj2" fmla="val 31250"/>
            </a:avLst>
          </a:prstGeom>
          <a:solidFill>
            <a:srgbClr val="FF33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3" name="AutoShape 13"/>
          <p:cNvSpPr>
            <a:spLocks/>
          </p:cNvSpPr>
          <p:nvPr/>
        </p:nvSpPr>
        <p:spPr bwMode="auto">
          <a:xfrm>
            <a:off x="5105400" y="5029200"/>
            <a:ext cx="381000" cy="923925"/>
          </a:xfrm>
          <a:prstGeom prst="rightBrace">
            <a:avLst>
              <a:gd name="adj1" fmla="val 20208"/>
              <a:gd name="adj2" fmla="val 50000"/>
            </a:avLst>
          </a:prstGeom>
          <a:noFill/>
          <a:ln w="4445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662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3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4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4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10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  <p:bldP spid="5131" grpId="0"/>
      <p:bldP spid="5132" grpId="0" animBg="1"/>
      <p:bldP spid="513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52" name="Rectangle 2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0" name="Line 2"/>
          <p:cNvSpPr>
            <a:spLocks noChangeShapeType="1"/>
          </p:cNvSpPr>
          <p:nvPr/>
        </p:nvSpPr>
        <p:spPr bwMode="auto">
          <a:xfrm>
            <a:off x="4427538" y="1052513"/>
            <a:ext cx="0" cy="288925"/>
          </a:xfrm>
          <a:prstGeom prst="line">
            <a:avLst/>
          </a:prstGeom>
          <a:noFill/>
          <a:ln w="38100">
            <a:solidFill>
              <a:schemeClr val="tx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2531" name="Oval 3"/>
          <p:cNvSpPr>
            <a:spLocks noChangeArrowheads="1"/>
          </p:cNvSpPr>
          <p:nvPr/>
        </p:nvSpPr>
        <p:spPr bwMode="auto">
          <a:xfrm>
            <a:off x="3348038" y="0"/>
            <a:ext cx="2089150" cy="1125538"/>
          </a:xfrm>
          <a:prstGeom prst="ellipse">
            <a:avLst/>
          </a:prstGeom>
          <a:solidFill>
            <a:srgbClr val="FF5D37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New</a:t>
            </a:r>
          </a:p>
          <a:p>
            <a:pPr algn="ctr"/>
            <a:r>
              <a:rPr lang="en-US" b="1"/>
              <a:t>Biomedical </a:t>
            </a:r>
          </a:p>
          <a:p>
            <a:pPr algn="ctr"/>
            <a:r>
              <a:rPr lang="en-US" b="1"/>
              <a:t>Sciences</a:t>
            </a:r>
            <a:endParaRPr lang="en-GB" b="1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876800" y="0"/>
            <a:ext cx="1943100" cy="936625"/>
          </a:xfrm>
          <a:noFill/>
        </p:spPr>
        <p:txBody>
          <a:bodyPr/>
          <a:lstStyle/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200" b="1">
                <a:latin typeface="Arial" charset="0"/>
              </a:rPr>
              <a:t> 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sz="2200" b="1">
              <a:latin typeface="Arial" charset="0"/>
            </a:endParaRP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5580063" y="2276475"/>
            <a:ext cx="2736850" cy="647700"/>
          </a:xfrm>
          <a:prstGeom prst="rect">
            <a:avLst/>
          </a:prstGeom>
          <a:solidFill>
            <a:srgbClr val="3333FF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85000"/>
              </a:lnSpc>
            </a:pPr>
            <a:r>
              <a:rPr lang="en-US" sz="2000" b="1">
                <a:latin typeface="Arial Narrow" charset="0"/>
              </a:rPr>
              <a:t>Methods of Medical Techniques</a:t>
            </a:r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3132138" y="4868863"/>
            <a:ext cx="252253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ctr">
              <a:lnSpc>
                <a:spcPct val="85000"/>
              </a:lnSpc>
            </a:pPr>
            <a:r>
              <a:rPr lang="en-US" sz="2000" b="1">
                <a:latin typeface="Arial Narrow" charset="0"/>
              </a:rPr>
              <a:t>Economics of </a:t>
            </a:r>
          </a:p>
          <a:p>
            <a:pPr marL="342900" indent="-342900" algn="ctr">
              <a:lnSpc>
                <a:spcPct val="85000"/>
              </a:lnSpc>
            </a:pPr>
            <a:r>
              <a:rPr lang="en-US" sz="2000" b="1">
                <a:latin typeface="Arial Narrow" charset="0"/>
              </a:rPr>
              <a:t>Medical Care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6443663" y="3070225"/>
            <a:ext cx="230505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b="1">
                <a:latin typeface="Arial Narrow" charset="0"/>
              </a:rPr>
              <a:t>Drugs</a:t>
            </a:r>
          </a:p>
          <a:p>
            <a:pPr>
              <a:lnSpc>
                <a:spcPct val="90000"/>
              </a:lnSpc>
            </a:pPr>
            <a:r>
              <a:rPr lang="en-US" sz="2000" b="1">
                <a:latin typeface="Arial Narrow" charset="0"/>
              </a:rPr>
              <a:t>Divices</a:t>
            </a:r>
          </a:p>
          <a:p>
            <a:pPr>
              <a:lnSpc>
                <a:spcPct val="90000"/>
              </a:lnSpc>
            </a:pPr>
            <a:r>
              <a:rPr lang="en-US" sz="2000" b="1">
                <a:latin typeface="Arial Narrow" charset="0"/>
              </a:rPr>
              <a:t>Physical Setting</a:t>
            </a:r>
          </a:p>
        </p:txBody>
      </p:sp>
      <p:sp>
        <p:nvSpPr>
          <p:cNvPr id="22536" name="Freeform 8"/>
          <p:cNvSpPr>
            <a:spLocks/>
          </p:cNvSpPr>
          <p:nvPr/>
        </p:nvSpPr>
        <p:spPr bwMode="auto">
          <a:xfrm rot="4781552" flipH="1" flipV="1">
            <a:off x="4544219" y="1813719"/>
            <a:ext cx="812800" cy="973138"/>
          </a:xfrm>
          <a:custGeom>
            <a:avLst/>
            <a:gdLst>
              <a:gd name="T0" fmla="*/ 812800 w 590"/>
              <a:gd name="T1" fmla="*/ 0 h 363"/>
              <a:gd name="T2" fmla="*/ 504212 w 590"/>
              <a:gd name="T3" fmla="*/ 80425 h 363"/>
              <a:gd name="T4" fmla="*/ 213532 w 590"/>
              <a:gd name="T5" fmla="*/ 423570 h 363"/>
              <a:gd name="T6" fmla="*/ 0 w 590"/>
              <a:gd name="T7" fmla="*/ 973138 h 363"/>
              <a:gd name="T8" fmla="*/ 0 60000 65536"/>
              <a:gd name="T9" fmla="*/ 0 60000 65536"/>
              <a:gd name="T10" fmla="*/ 0 60000 65536"/>
              <a:gd name="T11" fmla="*/ 0 60000 65536"/>
              <a:gd name="T12" fmla="*/ 0 w 590"/>
              <a:gd name="T13" fmla="*/ 0 h 363"/>
              <a:gd name="T14" fmla="*/ 590 w 590"/>
              <a:gd name="T15" fmla="*/ 363 h 36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90" h="363">
                <a:moveTo>
                  <a:pt x="590" y="0"/>
                </a:moveTo>
                <a:cubicBezTo>
                  <a:pt x="553" y="5"/>
                  <a:pt x="438" y="4"/>
                  <a:pt x="366" y="30"/>
                </a:cubicBezTo>
                <a:cubicBezTo>
                  <a:pt x="294" y="56"/>
                  <a:pt x="216" y="103"/>
                  <a:pt x="155" y="158"/>
                </a:cubicBezTo>
                <a:cubicBezTo>
                  <a:pt x="94" y="213"/>
                  <a:pt x="32" y="320"/>
                  <a:pt x="0" y="363"/>
                </a:cubicBezTo>
              </a:path>
            </a:pathLst>
          </a:custGeom>
          <a:noFill/>
          <a:ln w="28575">
            <a:solidFill>
              <a:schemeClr val="tx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2537" name="Freeform 9"/>
          <p:cNvSpPr>
            <a:spLocks/>
          </p:cNvSpPr>
          <p:nvPr/>
        </p:nvSpPr>
        <p:spPr bwMode="auto">
          <a:xfrm rot="17314148" flipV="1">
            <a:off x="3508375" y="1944688"/>
            <a:ext cx="865187" cy="719138"/>
          </a:xfrm>
          <a:custGeom>
            <a:avLst/>
            <a:gdLst>
              <a:gd name="T0" fmla="*/ 865187 w 590"/>
              <a:gd name="T1" fmla="*/ 0 h 363"/>
              <a:gd name="T2" fmla="*/ 536709 w 590"/>
              <a:gd name="T3" fmla="*/ 59433 h 363"/>
              <a:gd name="T4" fmla="*/ 227295 w 590"/>
              <a:gd name="T5" fmla="*/ 313013 h 363"/>
              <a:gd name="T6" fmla="*/ 0 w 590"/>
              <a:gd name="T7" fmla="*/ 719138 h 363"/>
              <a:gd name="T8" fmla="*/ 0 60000 65536"/>
              <a:gd name="T9" fmla="*/ 0 60000 65536"/>
              <a:gd name="T10" fmla="*/ 0 60000 65536"/>
              <a:gd name="T11" fmla="*/ 0 60000 65536"/>
              <a:gd name="T12" fmla="*/ 0 w 590"/>
              <a:gd name="T13" fmla="*/ 0 h 363"/>
              <a:gd name="T14" fmla="*/ 590 w 590"/>
              <a:gd name="T15" fmla="*/ 363 h 36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90" h="363">
                <a:moveTo>
                  <a:pt x="590" y="0"/>
                </a:moveTo>
                <a:cubicBezTo>
                  <a:pt x="553" y="5"/>
                  <a:pt x="438" y="4"/>
                  <a:pt x="366" y="30"/>
                </a:cubicBezTo>
                <a:cubicBezTo>
                  <a:pt x="294" y="56"/>
                  <a:pt x="216" y="103"/>
                  <a:pt x="155" y="158"/>
                </a:cubicBezTo>
                <a:cubicBezTo>
                  <a:pt x="94" y="213"/>
                  <a:pt x="32" y="320"/>
                  <a:pt x="0" y="363"/>
                </a:cubicBezTo>
              </a:path>
            </a:pathLst>
          </a:custGeom>
          <a:noFill/>
          <a:ln w="28575">
            <a:solidFill>
              <a:schemeClr val="tx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1042988" y="2278063"/>
            <a:ext cx="2376487" cy="646112"/>
          </a:xfrm>
          <a:prstGeom prst="rect">
            <a:avLst/>
          </a:prstGeom>
          <a:solidFill>
            <a:srgbClr val="3333FF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85000"/>
              </a:lnSpc>
            </a:pPr>
            <a:r>
              <a:rPr lang="en-US" sz="2000" b="1">
                <a:latin typeface="Arial Narrow" charset="0"/>
              </a:rPr>
              <a:t>Methods of Medical Sciences</a:t>
            </a:r>
          </a:p>
        </p:txBody>
      </p:sp>
      <p:sp>
        <p:nvSpPr>
          <p:cNvPr id="22539" name="Rectangle 11"/>
          <p:cNvSpPr>
            <a:spLocks noChangeArrowheads="1"/>
          </p:cNvSpPr>
          <p:nvPr/>
        </p:nvSpPr>
        <p:spPr bwMode="auto">
          <a:xfrm>
            <a:off x="1116013" y="4151313"/>
            <a:ext cx="2232025" cy="647700"/>
          </a:xfrm>
          <a:prstGeom prst="rect">
            <a:avLst/>
          </a:prstGeom>
          <a:solidFill>
            <a:srgbClr val="3333FF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85000"/>
              </a:lnSpc>
            </a:pPr>
            <a:r>
              <a:rPr lang="en-US" sz="2000" b="1">
                <a:latin typeface="Arial Narrow" charset="0"/>
              </a:rPr>
              <a:t>Scholar</a:t>
            </a:r>
          </a:p>
          <a:p>
            <a:pPr marL="342900" indent="-342900" algn="ctr">
              <a:lnSpc>
                <a:spcPct val="85000"/>
              </a:lnSpc>
            </a:pPr>
            <a:r>
              <a:rPr lang="en-US" sz="2000" b="1">
                <a:latin typeface="Arial Narrow" charset="0"/>
              </a:rPr>
              <a:t>Physicians</a:t>
            </a:r>
          </a:p>
        </p:txBody>
      </p:sp>
      <p:sp>
        <p:nvSpPr>
          <p:cNvPr id="22540" name="Rectangle 12"/>
          <p:cNvSpPr>
            <a:spLocks noChangeArrowheads="1"/>
          </p:cNvSpPr>
          <p:nvPr/>
        </p:nvSpPr>
        <p:spPr bwMode="auto">
          <a:xfrm>
            <a:off x="5651500" y="4149725"/>
            <a:ext cx="2592388" cy="647700"/>
          </a:xfrm>
          <a:prstGeom prst="rect">
            <a:avLst/>
          </a:prstGeom>
          <a:solidFill>
            <a:srgbClr val="3333FF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85000"/>
              </a:lnSpc>
            </a:pPr>
            <a:r>
              <a:rPr lang="en-US" sz="2000" b="1">
                <a:latin typeface="Arial Narrow" charset="0"/>
              </a:rPr>
              <a:t>Medical </a:t>
            </a:r>
          </a:p>
          <a:p>
            <a:pPr algn="ctr">
              <a:lnSpc>
                <a:spcPct val="85000"/>
              </a:lnSpc>
            </a:pPr>
            <a:r>
              <a:rPr lang="en-US" sz="2000" b="1">
                <a:latin typeface="Arial Narrow" charset="0"/>
              </a:rPr>
              <a:t>Technology</a:t>
            </a:r>
          </a:p>
        </p:txBody>
      </p:sp>
      <p:sp>
        <p:nvSpPr>
          <p:cNvPr id="22541" name="Line 13"/>
          <p:cNvSpPr>
            <a:spLocks noChangeShapeType="1"/>
          </p:cNvSpPr>
          <p:nvPr/>
        </p:nvSpPr>
        <p:spPr bwMode="auto">
          <a:xfrm>
            <a:off x="2124075" y="2924175"/>
            <a:ext cx="0" cy="1152525"/>
          </a:xfrm>
          <a:prstGeom prst="line">
            <a:avLst/>
          </a:prstGeom>
          <a:noFill/>
          <a:ln w="38100">
            <a:solidFill>
              <a:schemeClr val="tx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2542" name="Line 14"/>
          <p:cNvSpPr>
            <a:spLocks noChangeShapeType="1"/>
          </p:cNvSpPr>
          <p:nvPr/>
        </p:nvSpPr>
        <p:spPr bwMode="auto">
          <a:xfrm>
            <a:off x="6877050" y="2925763"/>
            <a:ext cx="0" cy="215900"/>
          </a:xfrm>
          <a:prstGeom prst="line">
            <a:avLst/>
          </a:prstGeom>
          <a:noFill/>
          <a:ln w="38100">
            <a:solidFill>
              <a:schemeClr val="tx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2543" name="Line 15"/>
          <p:cNvSpPr>
            <a:spLocks noChangeShapeType="1"/>
          </p:cNvSpPr>
          <p:nvPr/>
        </p:nvSpPr>
        <p:spPr bwMode="auto">
          <a:xfrm>
            <a:off x="6948488" y="3933825"/>
            <a:ext cx="0" cy="215900"/>
          </a:xfrm>
          <a:prstGeom prst="line">
            <a:avLst/>
          </a:prstGeom>
          <a:noFill/>
          <a:ln w="38100">
            <a:solidFill>
              <a:schemeClr val="tx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2544" name="Line 16"/>
          <p:cNvSpPr>
            <a:spLocks noChangeShapeType="1"/>
          </p:cNvSpPr>
          <p:nvPr/>
        </p:nvSpPr>
        <p:spPr bwMode="auto">
          <a:xfrm>
            <a:off x="3419475" y="4365625"/>
            <a:ext cx="2160588" cy="0"/>
          </a:xfrm>
          <a:prstGeom prst="line">
            <a:avLst/>
          </a:prstGeom>
          <a:noFill/>
          <a:ln w="28575">
            <a:solidFill>
              <a:schemeClr val="tx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2545" name="Line 17"/>
          <p:cNvSpPr>
            <a:spLocks noChangeShapeType="1"/>
          </p:cNvSpPr>
          <p:nvPr/>
        </p:nvSpPr>
        <p:spPr bwMode="auto">
          <a:xfrm>
            <a:off x="3419475" y="4581525"/>
            <a:ext cx="2160588" cy="0"/>
          </a:xfrm>
          <a:prstGeom prst="line">
            <a:avLst/>
          </a:prstGeom>
          <a:noFill/>
          <a:ln w="28575">
            <a:solidFill>
              <a:schemeClr val="tx2"/>
            </a:solidFill>
            <a:miter lim="800000"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2546" name="Line 18"/>
          <p:cNvSpPr>
            <a:spLocks noChangeShapeType="1"/>
          </p:cNvSpPr>
          <p:nvPr/>
        </p:nvSpPr>
        <p:spPr bwMode="auto">
          <a:xfrm>
            <a:off x="4356100" y="4581525"/>
            <a:ext cx="0" cy="360363"/>
          </a:xfrm>
          <a:prstGeom prst="line">
            <a:avLst/>
          </a:prstGeom>
          <a:noFill/>
          <a:ln w="38100">
            <a:solidFill>
              <a:schemeClr val="tx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2547" name="Oval 19"/>
          <p:cNvSpPr>
            <a:spLocks noChangeArrowheads="1"/>
          </p:cNvSpPr>
          <p:nvPr/>
        </p:nvSpPr>
        <p:spPr bwMode="auto">
          <a:xfrm>
            <a:off x="3760788" y="5661025"/>
            <a:ext cx="1171575" cy="792163"/>
          </a:xfrm>
          <a:prstGeom prst="ellipse">
            <a:avLst/>
          </a:prstGeom>
          <a:solidFill>
            <a:srgbClr val="FF5D3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48" name="Rectangle 20"/>
          <p:cNvSpPr>
            <a:spLocks noChangeArrowheads="1"/>
          </p:cNvSpPr>
          <p:nvPr/>
        </p:nvSpPr>
        <p:spPr bwMode="auto">
          <a:xfrm>
            <a:off x="3276600" y="5726113"/>
            <a:ext cx="2159000" cy="59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ctr">
              <a:lnSpc>
                <a:spcPct val="85000"/>
              </a:lnSpc>
            </a:pPr>
            <a:r>
              <a:rPr lang="en-US" sz="2000" b="1">
                <a:latin typeface="Arial Narrow" charset="0"/>
              </a:rPr>
              <a:t>Ethical</a:t>
            </a:r>
          </a:p>
          <a:p>
            <a:pPr marL="342900" indent="-342900" algn="ctr">
              <a:lnSpc>
                <a:spcPct val="85000"/>
              </a:lnSpc>
            </a:pPr>
            <a:r>
              <a:rPr lang="en-US" sz="2000" b="1">
                <a:latin typeface="Arial Narrow" charset="0"/>
              </a:rPr>
              <a:t>Issues</a:t>
            </a:r>
          </a:p>
        </p:txBody>
      </p:sp>
      <p:sp>
        <p:nvSpPr>
          <p:cNvPr id="22549" name="Line 21"/>
          <p:cNvSpPr>
            <a:spLocks noChangeShapeType="1"/>
          </p:cNvSpPr>
          <p:nvPr/>
        </p:nvSpPr>
        <p:spPr bwMode="auto">
          <a:xfrm>
            <a:off x="4356100" y="5445125"/>
            <a:ext cx="0" cy="215900"/>
          </a:xfrm>
          <a:prstGeom prst="line">
            <a:avLst/>
          </a:prstGeom>
          <a:noFill/>
          <a:ln w="38100">
            <a:solidFill>
              <a:schemeClr val="tx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2550" name="Text Box 22"/>
          <p:cNvSpPr txBox="1">
            <a:spLocks noChangeArrowheads="1"/>
          </p:cNvSpPr>
          <p:nvPr/>
        </p:nvSpPr>
        <p:spPr bwMode="auto">
          <a:xfrm>
            <a:off x="1187450" y="6518275"/>
            <a:ext cx="7056438" cy="36671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25475" indent="-625475" eaLnBrk="0" hangingPunct="0">
              <a:tabLst>
                <a:tab pos="625475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tabLst>
                <a:tab pos="625475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tabLst>
                <a:tab pos="625475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tabLst>
                <a:tab pos="625475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tabLst>
                <a:tab pos="625475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5475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5475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5475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25475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 b="1">
                <a:solidFill>
                  <a:srgbClr val="FFFF00"/>
                </a:solidFill>
                <a:latin typeface="Arial Narrow" charset="0"/>
              </a:rPr>
              <a:t>Fig. 3   Biomolecular Technology  and issues of medical-health ethics</a:t>
            </a:r>
          </a:p>
        </p:txBody>
      </p:sp>
      <p:sp>
        <p:nvSpPr>
          <p:cNvPr id="22551" name="Rectangle 23"/>
          <p:cNvSpPr>
            <a:spLocks noChangeArrowheads="1"/>
          </p:cNvSpPr>
          <p:nvPr/>
        </p:nvSpPr>
        <p:spPr bwMode="auto">
          <a:xfrm>
            <a:off x="3419475" y="1341438"/>
            <a:ext cx="1943100" cy="7191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85000"/>
              </a:lnSpc>
            </a:pPr>
            <a:r>
              <a:rPr lang="en-US" sz="2200" b="1">
                <a:latin typeface="Arial Narrow" charset="0"/>
              </a:rPr>
              <a:t>New </a:t>
            </a:r>
          </a:p>
          <a:p>
            <a:pPr algn="ctr">
              <a:lnSpc>
                <a:spcPct val="85000"/>
              </a:lnSpc>
            </a:pPr>
            <a:r>
              <a:rPr lang="en-US" sz="2200" b="1">
                <a:latin typeface="Arial Narrow" charset="0"/>
              </a:rPr>
              <a:t>Technology</a:t>
            </a:r>
          </a:p>
        </p:txBody>
      </p:sp>
    </p:spTree>
    <p:extLst>
      <p:ext uri="{BB962C8B-B14F-4D97-AF65-F5344CB8AC3E}">
        <p14:creationId xmlns:p14="http://schemas.microsoft.com/office/powerpoint/2010/main" val="4283429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5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5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2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2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25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25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2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25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25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2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2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25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25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2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25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25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2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25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25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2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25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25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22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25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25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22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25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25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22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25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25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22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25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25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22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25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25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22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25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225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22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52" grpId="0" animBg="1"/>
      <p:bldP spid="22530" grpId="0" animBg="1"/>
      <p:bldP spid="22531" grpId="0" animBg="1"/>
      <p:bldP spid="22532" grpId="0" build="p"/>
      <p:bldP spid="22533" grpId="0" animBg="1"/>
      <p:bldP spid="22534" grpId="0"/>
      <p:bldP spid="22535" grpId="0"/>
      <p:bldP spid="22536" grpId="0" animBg="1"/>
      <p:bldP spid="22537" grpId="0" animBg="1"/>
      <p:bldP spid="22538" grpId="0" animBg="1"/>
      <p:bldP spid="22539" grpId="0" animBg="1"/>
      <p:bldP spid="22540" grpId="0" animBg="1"/>
      <p:bldP spid="22541" grpId="0" animBg="1"/>
      <p:bldP spid="22542" grpId="0" animBg="1"/>
      <p:bldP spid="22543" grpId="0" animBg="1"/>
      <p:bldP spid="22544" grpId="0" animBg="1"/>
      <p:bldP spid="22545" grpId="0" animBg="1"/>
      <p:bldP spid="22546" grpId="0" animBg="1"/>
      <p:bldP spid="22547" grpId="0" animBg="1"/>
      <p:bldP spid="22548" grpId="0"/>
      <p:bldP spid="22549" grpId="0" animBg="1"/>
      <p:bldP spid="22550" grpId="0" animBg="1"/>
      <p:bldP spid="2255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686800" cy="5181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bg1"/>
              </a:buClr>
              <a:buFont typeface="Wingdings" pitchFamily="2" charset="2"/>
              <a:buChar char="§"/>
              <a:defRPr/>
            </a:pPr>
            <a:r>
              <a:rPr lang="en-US" sz="28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  <a:ea typeface="+mn-ea"/>
                <a:cs typeface="+mn-cs"/>
              </a:rPr>
              <a:t>Masalah</a:t>
            </a:r>
            <a:r>
              <a:rPr lang="en-US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  <a:ea typeface="+mn-ea"/>
                <a:cs typeface="+mn-cs"/>
              </a:rPr>
              <a:t>etik</a:t>
            </a:r>
            <a:endParaRPr lang="en-US" sz="2800" b="1" dirty="0" smtClean="0">
              <a:solidFill>
                <a:srgbClr val="0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rebuchet MS" pitchFamily="34" charset="0"/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  <a:ea typeface="+mn-ea"/>
                <a:cs typeface="+mn-cs"/>
              </a:rPr>
              <a:t>      </a:t>
            </a:r>
            <a:r>
              <a:rPr lang="en-US" sz="2000" dirty="0" err="1" smtClean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rPr>
              <a:t>Tanggung</a:t>
            </a:r>
            <a:r>
              <a:rPr lang="en-US" sz="2000" dirty="0" smtClean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rPr>
              <a:t>jawab</a:t>
            </a:r>
            <a:r>
              <a:rPr lang="en-US" sz="2000" dirty="0" smtClean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rPr>
              <a:t>                       </a:t>
            </a:r>
            <a:r>
              <a:rPr lang="en-US" sz="24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  <a:ea typeface="+mn-ea"/>
                <a:cs typeface="+mn-cs"/>
              </a:rPr>
              <a:t>penelitian</a:t>
            </a:r>
            <a:r>
              <a:rPr lang="en-US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  <a:ea typeface="+mn-ea"/>
                <a:cs typeface="+mn-cs"/>
              </a:rPr>
              <a:t> &gt;&gt;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dirty="0" smtClean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rPr>
              <a:t>        </a:t>
            </a:r>
            <a:r>
              <a:rPr lang="en-US" sz="2000" dirty="0" err="1" smtClean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rPr>
              <a:t>pribadi</a:t>
            </a:r>
            <a:r>
              <a:rPr lang="en-US" sz="2000" dirty="0" smtClean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rPr>
              <a:t>peneliti</a:t>
            </a:r>
            <a:r>
              <a:rPr lang="en-US" sz="2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  <a:ea typeface="+mn-ea"/>
                <a:cs typeface="+mn-cs"/>
              </a:rPr>
              <a:t>			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dirty="0" smtClean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rPr>
              <a:t>                                         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dirty="0" smtClean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rPr>
              <a:t>					    </a:t>
            </a:r>
            <a:r>
              <a:rPr lang="en-US" sz="18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  <a:ea typeface="+mn-ea"/>
                <a:cs typeface="+mn-cs"/>
              </a:rPr>
              <a:t>tanggung</a:t>
            </a:r>
            <a:r>
              <a:rPr lang="en-US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en-US" sz="18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  <a:ea typeface="+mn-ea"/>
                <a:cs typeface="+mn-cs"/>
              </a:rPr>
              <a:t>jawab</a:t>
            </a:r>
            <a:r>
              <a:rPr lang="en-US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  <a:ea typeface="+mn-ea"/>
                <a:cs typeface="+mn-cs"/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  <a:ea typeface="+mn-ea"/>
                <a:cs typeface="+mn-cs"/>
              </a:rPr>
              <a:t>				           </a:t>
            </a:r>
            <a:r>
              <a:rPr lang="en-US" sz="18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  <a:ea typeface="+mn-ea"/>
                <a:cs typeface="+mn-cs"/>
              </a:rPr>
              <a:t>kelompok</a:t>
            </a:r>
            <a:r>
              <a:rPr lang="en-US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  <a:ea typeface="+mn-ea"/>
                <a:cs typeface="+mn-cs"/>
              </a:rPr>
              <a:t>/ multi </a:t>
            </a:r>
            <a:r>
              <a:rPr lang="en-US" sz="18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  <a:ea typeface="+mn-ea"/>
                <a:cs typeface="+mn-cs"/>
              </a:rPr>
              <a:t>senter</a:t>
            </a:r>
            <a:r>
              <a:rPr lang="en-US" sz="1800" dirty="0" smtClean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rPr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1800" dirty="0" smtClean="0">
              <a:solidFill>
                <a:srgbClr val="000000"/>
              </a:solidFill>
              <a:latin typeface="Trebuchet MS" pitchFamily="34" charset="0"/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Clr>
                <a:schemeClr val="bg1"/>
              </a:buClr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rPr>
              <a:t>Negara </a:t>
            </a:r>
            <a:r>
              <a:rPr lang="en-US" sz="2800" dirty="0" err="1" smtClean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rPr>
              <a:t>maju</a:t>
            </a:r>
            <a:r>
              <a:rPr lang="en-US" sz="2800" dirty="0" smtClean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  <a:sym typeface="Symbol" pitchFamily="18" charset="2"/>
              </a:rPr>
              <a:t> </a:t>
            </a:r>
            <a:r>
              <a:rPr lang="en-US" sz="2800" dirty="0" err="1" smtClean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rPr>
              <a:t>panitia</a:t>
            </a:r>
            <a:r>
              <a:rPr lang="en-US" sz="2800" dirty="0" smtClean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rPr>
              <a:t>independen</a:t>
            </a:r>
            <a:r>
              <a:rPr lang="en-US" sz="2800" dirty="0" smtClean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rPr>
              <a:t> ( ~ KEPK)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2800" dirty="0" smtClean="0">
              <a:solidFill>
                <a:srgbClr val="000000"/>
              </a:solidFill>
              <a:latin typeface="Trebuchet MS" pitchFamily="34" charset="0"/>
              <a:ea typeface="+mn-ea"/>
              <a:cs typeface="+mn-cs"/>
            </a:endParaRPr>
          </a:p>
          <a:p>
            <a:pPr eaLnBrk="1" hangingPunct="1">
              <a:lnSpc>
                <a:spcPct val="80000"/>
              </a:lnSpc>
              <a:buClr>
                <a:schemeClr val="bg1"/>
              </a:buClr>
              <a:buFont typeface="Wingdings" pitchFamily="2" charset="2"/>
              <a:buChar char="§"/>
              <a:defRPr/>
            </a:pPr>
            <a:r>
              <a:rPr lang="en-US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  <a:ea typeface="+mn-ea"/>
                <a:cs typeface="+mn-cs"/>
              </a:rPr>
              <a:t>Ethical clearance</a:t>
            </a:r>
            <a:r>
              <a:rPr lang="en-US" sz="2800" dirty="0" smtClean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rPr>
              <a:t>dipersyaratkan</a:t>
            </a:r>
            <a:r>
              <a:rPr lang="en-US" sz="2800" dirty="0" smtClean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rPr>
              <a:t>oleh</a:t>
            </a:r>
            <a:r>
              <a:rPr lang="en-US" sz="2800" dirty="0" smtClean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rPr>
              <a:t>setiap</a:t>
            </a:r>
            <a:r>
              <a:rPr lang="en-US" sz="2800" dirty="0" smtClean="0">
                <a:solidFill>
                  <a:srgbClr val="000000"/>
                </a:solidFill>
                <a:latin typeface="Trebuchet MS" pitchFamily="34" charset="0"/>
                <a:ea typeface="+mn-ea"/>
                <a:cs typeface="+mn-cs"/>
              </a:rPr>
              <a:t>:</a:t>
            </a:r>
          </a:p>
          <a:p>
            <a:pPr lvl="2" eaLnBrk="1" hangingPunct="1">
              <a:lnSpc>
                <a:spcPct val="80000"/>
              </a:lnSpc>
              <a:buFont typeface="Wingdings" pitchFamily="2" charset="2"/>
              <a:buChar char="ü"/>
              <a:defRPr/>
            </a:pPr>
            <a:r>
              <a:rPr lang="en-US" sz="2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  </a:t>
            </a:r>
            <a:r>
              <a:rPr lang="en-US" sz="2000" dirty="0" err="1" smtClean="0">
                <a:solidFill>
                  <a:srgbClr val="000000"/>
                </a:solidFill>
                <a:latin typeface="Trebuchet MS" pitchFamily="34" charset="0"/>
              </a:rPr>
              <a:t>Lembaga</a:t>
            </a:r>
            <a:r>
              <a:rPr lang="en-US" sz="2000" dirty="0" smtClean="0">
                <a:solidFill>
                  <a:srgbClr val="000000"/>
                </a:solidFill>
                <a:latin typeface="Trebuchet MS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Trebuchet MS" pitchFamily="34" charset="0"/>
              </a:rPr>
              <a:t>penelitian</a:t>
            </a:r>
            <a:endParaRPr lang="en-US" sz="2000" dirty="0" smtClean="0">
              <a:solidFill>
                <a:srgbClr val="000000"/>
              </a:solidFill>
              <a:latin typeface="Trebuchet MS" pitchFamily="34" charset="0"/>
            </a:endParaRPr>
          </a:p>
          <a:p>
            <a:pPr lvl="2" eaLnBrk="1" hangingPunct="1">
              <a:lnSpc>
                <a:spcPct val="80000"/>
              </a:lnSpc>
              <a:buFont typeface="Wingdings" pitchFamily="2" charset="2"/>
              <a:buChar char="ü"/>
              <a:defRPr/>
            </a:pPr>
            <a:r>
              <a:rPr lang="en-US" sz="2000" dirty="0" smtClean="0">
                <a:solidFill>
                  <a:srgbClr val="000000"/>
                </a:solidFill>
                <a:latin typeface="Trebuchet MS" pitchFamily="34" charset="0"/>
              </a:rPr>
              <a:t>  </a:t>
            </a:r>
            <a:r>
              <a:rPr lang="en-US" sz="2000" dirty="0" err="1" smtClean="0">
                <a:solidFill>
                  <a:srgbClr val="000000"/>
                </a:solidFill>
                <a:latin typeface="Trebuchet MS" pitchFamily="34" charset="0"/>
              </a:rPr>
              <a:t>Majalah</a:t>
            </a:r>
            <a:r>
              <a:rPr lang="en-US" sz="2000" dirty="0" smtClean="0">
                <a:solidFill>
                  <a:srgbClr val="000000"/>
                </a:solidFill>
                <a:latin typeface="Trebuchet MS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Trebuchet MS" pitchFamily="34" charset="0"/>
              </a:rPr>
              <a:t>ilmiah</a:t>
            </a:r>
            <a:r>
              <a:rPr lang="en-US" sz="2000" dirty="0" smtClean="0">
                <a:solidFill>
                  <a:srgbClr val="000000"/>
                </a:solidFill>
                <a:latin typeface="Trebuchet MS" pitchFamily="34" charset="0"/>
              </a:rPr>
              <a:t>                             </a:t>
            </a:r>
            <a:r>
              <a:rPr lang="en-US" sz="2000" dirty="0" err="1" smtClean="0">
                <a:solidFill>
                  <a:srgbClr val="000000"/>
                </a:solidFill>
                <a:latin typeface="Trebuchet MS" pitchFamily="34" charset="0"/>
              </a:rPr>
              <a:t>hewan</a:t>
            </a:r>
            <a:r>
              <a:rPr lang="en-US" sz="2000" dirty="0" smtClean="0">
                <a:solidFill>
                  <a:srgbClr val="000000"/>
                </a:solidFill>
                <a:latin typeface="Trebuchet MS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Trebuchet MS" pitchFamily="34" charset="0"/>
              </a:rPr>
              <a:t>coba</a:t>
            </a:r>
            <a:endParaRPr lang="en-US" sz="2000" dirty="0" smtClean="0">
              <a:solidFill>
                <a:srgbClr val="000000"/>
              </a:solidFill>
              <a:latin typeface="Trebuchet MS" pitchFamily="34" charset="0"/>
            </a:endParaRPr>
          </a:p>
          <a:p>
            <a:pPr lvl="2" eaLnBrk="1" hangingPunct="1">
              <a:lnSpc>
                <a:spcPct val="80000"/>
              </a:lnSpc>
              <a:buFont typeface="Wingdings" pitchFamily="2" charset="2"/>
              <a:buChar char="ü"/>
              <a:defRPr/>
            </a:pPr>
            <a:r>
              <a:rPr lang="en-US" sz="2000" dirty="0" smtClean="0">
                <a:solidFill>
                  <a:srgbClr val="000000"/>
                </a:solidFill>
                <a:latin typeface="Trebuchet MS" pitchFamily="34" charset="0"/>
              </a:rPr>
              <a:t>  Sponsor				  </a:t>
            </a:r>
            <a:r>
              <a:rPr lang="en-US" sz="2000" dirty="0" err="1" smtClean="0">
                <a:solidFill>
                  <a:srgbClr val="000000"/>
                </a:solidFill>
                <a:latin typeface="Trebuchet MS" pitchFamily="34" charset="0"/>
              </a:rPr>
              <a:t>atau</a:t>
            </a:r>
            <a:endParaRPr lang="en-US" sz="2000" dirty="0" smtClean="0">
              <a:solidFill>
                <a:srgbClr val="000000"/>
              </a:solidFill>
              <a:latin typeface="Trebuchet MS" pitchFamily="34" charset="0"/>
            </a:endParaRPr>
          </a:p>
          <a:p>
            <a:pPr lvl="2" eaLnBrk="1" hangingPunct="1">
              <a:lnSpc>
                <a:spcPct val="80000"/>
              </a:lnSpc>
              <a:buFont typeface="Wingdings" pitchFamily="2" charset="2"/>
              <a:buChar char="ü"/>
              <a:defRPr/>
            </a:pPr>
            <a:r>
              <a:rPr lang="en-US" sz="2000" dirty="0" smtClean="0">
                <a:solidFill>
                  <a:srgbClr val="000000"/>
                </a:solidFill>
                <a:latin typeface="Trebuchet MS" pitchFamily="34" charset="0"/>
              </a:rPr>
              <a:t>  </a:t>
            </a:r>
            <a:r>
              <a:rPr lang="en-US" sz="2000" dirty="0" err="1" smtClean="0">
                <a:solidFill>
                  <a:srgbClr val="000000"/>
                </a:solidFill>
                <a:latin typeface="Trebuchet MS" pitchFamily="34" charset="0"/>
              </a:rPr>
              <a:t>Pemerintah</a:t>
            </a:r>
            <a:r>
              <a:rPr lang="en-US" sz="1600" dirty="0" smtClean="0">
                <a:solidFill>
                  <a:srgbClr val="000000"/>
                </a:solidFill>
                <a:latin typeface="Trebuchet MS" pitchFamily="34" charset="0"/>
              </a:rPr>
              <a:t>			        </a:t>
            </a:r>
            <a:r>
              <a:rPr lang="en-US" sz="2000" dirty="0" err="1" smtClean="0">
                <a:solidFill>
                  <a:srgbClr val="000000"/>
                </a:solidFill>
                <a:latin typeface="Trebuchet MS" pitchFamily="34" charset="0"/>
              </a:rPr>
              <a:t>relawan</a:t>
            </a:r>
            <a:r>
              <a:rPr lang="en-US" sz="2000" dirty="0" smtClean="0">
                <a:solidFill>
                  <a:srgbClr val="000000"/>
                </a:solidFill>
                <a:latin typeface="Trebuchet MS" pitchFamily="34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Trebuchet MS" pitchFamily="34" charset="0"/>
              </a:rPr>
              <a:t>manusia</a:t>
            </a:r>
            <a:endParaRPr lang="en-US" sz="2000" dirty="0" smtClean="0">
              <a:solidFill>
                <a:srgbClr val="000000"/>
              </a:solidFill>
              <a:latin typeface="Trebuchet MS" pitchFamily="34" charset="0"/>
            </a:endParaRPr>
          </a:p>
        </p:txBody>
      </p:sp>
      <p:sp>
        <p:nvSpPr>
          <p:cNvPr id="9227" name="Rectangle 11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5562600" cy="11430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4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  <a:cs typeface="+mj-cs"/>
              </a:rPr>
              <a:t>Introduksi </a:t>
            </a:r>
            <a:r>
              <a:rPr lang="en-US" sz="28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  <a:cs typeface="+mj-cs"/>
              </a:rPr>
              <a:t>(lanjutan…)</a:t>
            </a:r>
          </a:p>
        </p:txBody>
      </p:sp>
      <p:sp>
        <p:nvSpPr>
          <p:cNvPr id="9228" name="AutoShape 12"/>
          <p:cNvSpPr>
            <a:spLocks/>
          </p:cNvSpPr>
          <p:nvPr/>
        </p:nvSpPr>
        <p:spPr bwMode="auto">
          <a:xfrm>
            <a:off x="3124200" y="1524000"/>
            <a:ext cx="228600" cy="762000"/>
          </a:xfrm>
          <a:prstGeom prst="rightBrace">
            <a:avLst>
              <a:gd name="adj1" fmla="val 27778"/>
              <a:gd name="adj2" fmla="val 50000"/>
            </a:avLst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GB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ea typeface="+mn-ea"/>
              <a:cs typeface="+mn-cs"/>
            </a:endParaRPr>
          </a:p>
        </p:txBody>
      </p:sp>
      <p:sp>
        <p:nvSpPr>
          <p:cNvPr id="9229" name="AutoShape 13"/>
          <p:cNvSpPr>
            <a:spLocks/>
          </p:cNvSpPr>
          <p:nvPr/>
        </p:nvSpPr>
        <p:spPr bwMode="auto">
          <a:xfrm>
            <a:off x="4572000" y="4772025"/>
            <a:ext cx="304800" cy="914400"/>
          </a:xfrm>
          <a:prstGeom prst="rightBrace">
            <a:avLst>
              <a:gd name="adj1" fmla="val 25000"/>
              <a:gd name="adj2" fmla="val 50000"/>
            </a:avLst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GB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ea typeface="+mn-ea"/>
              <a:cs typeface="+mn-cs"/>
            </a:endParaRPr>
          </a:p>
        </p:txBody>
      </p:sp>
      <p:sp>
        <p:nvSpPr>
          <p:cNvPr id="9230" name="AutoShape 14"/>
          <p:cNvSpPr>
            <a:spLocks noChangeArrowheads="1"/>
          </p:cNvSpPr>
          <p:nvPr/>
        </p:nvSpPr>
        <p:spPr bwMode="auto">
          <a:xfrm rot="-647058">
            <a:off x="3581400" y="1524000"/>
            <a:ext cx="990600" cy="609600"/>
          </a:xfrm>
          <a:prstGeom prst="rightArrow">
            <a:avLst>
              <a:gd name="adj1" fmla="val 40620"/>
              <a:gd name="adj2" fmla="val 47659"/>
            </a:avLst>
          </a:prstGeom>
          <a:solidFill>
            <a:srgbClr val="FF33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1" name="AutoShape 15"/>
          <p:cNvSpPr>
            <a:spLocks noChangeArrowheads="1"/>
          </p:cNvSpPr>
          <p:nvPr/>
        </p:nvSpPr>
        <p:spPr bwMode="auto">
          <a:xfrm>
            <a:off x="5257800" y="1876425"/>
            <a:ext cx="457200" cy="609600"/>
          </a:xfrm>
          <a:prstGeom prst="downArrow">
            <a:avLst>
              <a:gd name="adj1" fmla="val 50000"/>
              <a:gd name="adj2" fmla="val 33333"/>
            </a:avLst>
          </a:prstGeom>
          <a:solidFill>
            <a:srgbClr val="FF33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172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92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92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92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6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  <p:bldP spid="9227" grpId="0"/>
      <p:bldP spid="9228" grpId="0" animBg="1"/>
      <p:bldP spid="9229" grpId="0" animBg="1"/>
      <p:bldP spid="9229" grpId="1" animBg="1"/>
      <p:bldP spid="9230" grpId="0" animBg="1"/>
      <p:bldP spid="923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8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2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</a:rPr>
              <a:t>Landasan</a:t>
            </a:r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</a:rPr>
              <a:t>Hukum</a:t>
            </a:r>
            <a:endParaRPr lang="en-US" sz="3200" dirty="0">
              <a:latin typeface="Arial" charset="0"/>
              <a:cs typeface="Arial" charset="0"/>
            </a:endParaRPr>
          </a:p>
        </p:txBody>
      </p:sp>
      <p:sp>
        <p:nvSpPr>
          <p:cNvPr id="19459" name="Content Placeholder 5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068763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</a:rPr>
              <a:t>Etik</a:t>
            </a: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</a:rPr>
              <a:t> : </a:t>
            </a:r>
            <a:r>
              <a:rPr lang="en-US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</a:rPr>
              <a:t>menghargai</a:t>
            </a: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</a:rPr>
              <a:t>martabat</a:t>
            </a: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</a:rPr>
              <a:t>manusia</a:t>
            </a: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</a:rPr>
              <a:t>dan</a:t>
            </a: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</a:rPr>
              <a:t> 	   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</a:rPr>
              <a:t>hak</a:t>
            </a:r>
            <a:r>
              <a:rPr lang="en-US" sz="2400" b="1" dirty="0">
                <a:solidFill>
                  <a:srgbClr val="FF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</a:rPr>
              <a:t>azasi</a:t>
            </a: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</a:rPr>
              <a:t>nya</a:t>
            </a: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</a:rPr>
              <a:t>sebagai</a:t>
            </a: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</a:rPr>
              <a:t>sesama</a:t>
            </a: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</a:rPr>
              <a:t> 		    </a:t>
            </a:r>
            <a:r>
              <a:rPr lang="en-US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</a:rPr>
              <a:t>ciptaan</a:t>
            </a:r>
            <a:endParaRPr lang="en-US" sz="2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rebuchet MS" charset="0"/>
            </a:endParaRPr>
          </a:p>
          <a:p>
            <a:pPr eaLnBrk="1" hangingPunct="1">
              <a:spcBef>
                <a:spcPct val="100000"/>
              </a:spcBef>
              <a:defRPr/>
            </a:pPr>
            <a:r>
              <a:rPr lang="en-US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</a:rPr>
              <a:t>Hak</a:t>
            </a: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</a:rPr>
              <a:t>azasi</a:t>
            </a: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</a:rPr>
              <a:t>manusia</a:t>
            </a: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</a:rPr>
              <a:t>:</a:t>
            </a:r>
          </a:p>
          <a:p>
            <a:pPr lvl="1" eaLnBrk="1" hangingPunct="1">
              <a:defRPr/>
            </a:pPr>
            <a:r>
              <a:rPr lang="en-US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</a:rPr>
              <a:t>Sebagai</a:t>
            </a: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</a:rPr>
              <a:t>pribadi</a:t>
            </a:r>
            <a:endParaRPr lang="en-US" sz="2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rebuchet MS" charset="0"/>
            </a:endParaRPr>
          </a:p>
          <a:p>
            <a:pPr lvl="1" eaLnBrk="1" hangingPunct="1">
              <a:defRPr/>
            </a:pPr>
            <a:r>
              <a:rPr lang="en-US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</a:rPr>
              <a:t>Sumber</a:t>
            </a: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</a:rPr>
              <a:t>informasi</a:t>
            </a:r>
            <a:endParaRPr lang="en-US" sz="2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rebuchet MS" charset="0"/>
            </a:endParaRPr>
          </a:p>
          <a:p>
            <a:pPr lvl="1" eaLnBrk="1" hangingPunct="1">
              <a:defRPr/>
            </a:pPr>
            <a:r>
              <a:rPr lang="en-US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</a:rPr>
              <a:t>Persetujuan</a:t>
            </a: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</a:rPr>
              <a:t>secara</a:t>
            </a: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</a:rPr>
              <a:t>sadar</a:t>
            </a: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</a:rPr>
              <a:t> &amp; </a:t>
            </a:r>
            <a:r>
              <a:rPr lang="en-US" sz="24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</a:rPr>
              <a:t>bebas</a:t>
            </a:r>
            <a:endParaRPr lang="en-US" sz="2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rebuchet MS" charset="0"/>
            </a:endParaRPr>
          </a:p>
          <a:p>
            <a:pPr lvl="1" eaLnBrk="1" hangingPunct="1">
              <a:defRPr/>
            </a:pP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</a:rPr>
              <a:t>Ada </a:t>
            </a:r>
            <a:r>
              <a:rPr lang="en-US" sz="2400" b="1" i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</a:rPr>
              <a:t>outside reviewer</a:t>
            </a:r>
            <a:r>
              <a:rPr lang="tr-TR" sz="2400" dirty="0" smtClean="0">
                <a:latin typeface="Calibri" charset="0"/>
              </a:rPr>
              <a:t>s </a:t>
            </a:r>
            <a:r>
              <a:rPr lang="tr-TR" sz="2400" dirty="0" err="1">
                <a:latin typeface="Calibri" charset="0"/>
              </a:rPr>
              <a:t>sehingga</a:t>
            </a:r>
            <a:r>
              <a:rPr lang="tr-TR" sz="2400" dirty="0">
                <a:latin typeface="Calibri" charset="0"/>
              </a:rPr>
              <a:t> </a:t>
            </a:r>
            <a:r>
              <a:rPr lang="tr-TR" sz="2400" dirty="0" err="1">
                <a:latin typeface="Calibri" charset="0"/>
              </a:rPr>
              <a:t>penelitian</a:t>
            </a:r>
            <a:r>
              <a:rPr lang="tr-TR" sz="2400" dirty="0">
                <a:latin typeface="Calibri" charset="0"/>
              </a:rPr>
              <a:t> </a:t>
            </a:r>
            <a:r>
              <a:rPr lang="tr-TR" sz="2400" dirty="0" err="1">
                <a:latin typeface="Calibri" charset="0"/>
              </a:rPr>
              <a:t>selanjutnya</a:t>
            </a:r>
            <a:r>
              <a:rPr lang="tr-TR" sz="2400" dirty="0">
                <a:latin typeface="Calibri" charset="0"/>
              </a:rPr>
              <a:t> </a:t>
            </a:r>
            <a:r>
              <a:rPr lang="tr-TR" sz="2400" dirty="0" err="1">
                <a:latin typeface="Calibri" charset="0"/>
              </a:rPr>
              <a:t>lebih</a:t>
            </a:r>
            <a:r>
              <a:rPr lang="tr-TR" sz="2400" dirty="0">
                <a:latin typeface="Calibri" charset="0"/>
              </a:rPr>
              <a:t> </a:t>
            </a:r>
            <a:r>
              <a:rPr lang="tr-TR" sz="2400" dirty="0" err="1">
                <a:latin typeface="Calibri" charset="0"/>
              </a:rPr>
              <a:t>berkualitas</a:t>
            </a:r>
            <a:r>
              <a:rPr lang="tr-TR" sz="2400" dirty="0">
                <a:latin typeface="Calibri" charset="0"/>
              </a:rPr>
              <a:t>. </a:t>
            </a:r>
          </a:p>
          <a:p>
            <a:endParaRPr lang="tr-TR" sz="2400" dirty="0">
              <a:latin typeface="Calibri" charset="0"/>
            </a:endParaRPr>
          </a:p>
        </p:txBody>
      </p:sp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6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  <a:tabLst>
                <a:tab pos="625475" algn="l"/>
              </a:tabLst>
              <a:defRPr/>
            </a:pPr>
            <a:r>
              <a:rPr lang="en-US" sz="2400" b="1" dirty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</a:rPr>
              <a:t>Nuremberg code (1947)</a:t>
            </a:r>
          </a:p>
          <a:p>
            <a:pPr marL="723900" lvl="1" indent="0" eaLnBrk="1" hangingPunct="1">
              <a:lnSpc>
                <a:spcPct val="90000"/>
              </a:lnSpc>
              <a:buFontTx/>
              <a:buNone/>
              <a:tabLst>
                <a:tab pos="625475" algn="l"/>
              </a:tabLst>
              <a:defRPr/>
            </a:pP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</a:rPr>
              <a:t>put emphasize on </a:t>
            </a:r>
            <a:r>
              <a:rPr lang="en-US" sz="20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</a:rPr>
              <a:t>protection of the integrity of the research participant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</a:rPr>
              <a:t> and on their </a:t>
            </a:r>
            <a:r>
              <a:rPr lang="en-US" sz="20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</a:rPr>
              <a:t>voluntary consent</a:t>
            </a:r>
          </a:p>
          <a:p>
            <a:pPr marL="723900" lvl="1" indent="0" eaLnBrk="1" hangingPunct="1">
              <a:lnSpc>
                <a:spcPct val="90000"/>
              </a:lnSpc>
              <a:buFontTx/>
              <a:buNone/>
              <a:tabLst>
                <a:tab pos="625475" algn="l"/>
              </a:tabLst>
              <a:defRPr/>
            </a:pP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rebuchet MS" charset="0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  <a:tabLst>
                <a:tab pos="625475" algn="l"/>
              </a:tabLst>
              <a:defRPr/>
            </a:pPr>
            <a:r>
              <a:rPr lang="en-US" sz="2400" b="1" dirty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</a:rPr>
              <a:t>Universal Declaration of Human Right</a:t>
            </a:r>
          </a:p>
          <a:p>
            <a:pPr marL="723900" lvl="1" indent="0" eaLnBrk="1" hangingPunct="1">
              <a:lnSpc>
                <a:spcPct val="90000"/>
              </a:lnSpc>
              <a:buFontTx/>
              <a:buNone/>
              <a:tabLst>
                <a:tab pos="625475" algn="l"/>
              </a:tabLst>
              <a:defRPr/>
            </a:pPr>
            <a:r>
              <a:rPr lang="en-US" sz="2400" b="1" dirty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</a:rPr>
              <a:t>(United Nations, 1948)</a:t>
            </a:r>
          </a:p>
          <a:p>
            <a:pPr marL="723900" lvl="1" indent="0" eaLnBrk="1" hangingPunct="1">
              <a:lnSpc>
                <a:spcPct val="90000"/>
              </a:lnSpc>
              <a:buFontTx/>
              <a:buNone/>
              <a:tabLst>
                <a:tab pos="625475" algn="l"/>
              </a:tabLst>
              <a:defRPr/>
            </a:pPr>
            <a:r>
              <a:rPr lang="en-US" sz="2400" b="1" dirty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</a:rPr>
              <a:t>Article 7 of the International </a:t>
            </a:r>
            <a:r>
              <a:rPr lang="en-US" sz="2400" b="1" dirty="0" err="1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</a:rPr>
              <a:t>Convenant</a:t>
            </a:r>
            <a:r>
              <a:rPr lang="en-US" sz="2400" b="1" dirty="0">
                <a:solidFill>
                  <a:srgbClr val="FFCC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</a:rPr>
              <a:t> on Civil &amp; Political right (1966) states:</a:t>
            </a:r>
            <a:r>
              <a:rPr lang="en-US" sz="2400" dirty="0">
                <a:latin typeface="Trebuchet MS" charset="0"/>
              </a:rPr>
              <a:t> 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rebuchet MS" charset="0"/>
            </a:endParaRPr>
          </a:p>
          <a:p>
            <a:pPr marL="723900" lvl="1" indent="0" eaLnBrk="1" hangingPunct="1">
              <a:lnSpc>
                <a:spcPct val="90000"/>
              </a:lnSpc>
              <a:buFontTx/>
              <a:buNone/>
              <a:tabLst>
                <a:tab pos="625475" algn="l"/>
              </a:tabLst>
              <a:defRPr/>
            </a:pP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</a:rPr>
              <a:t>No one shall be subjected without his/her free consent to medical experimentation.</a:t>
            </a:r>
          </a:p>
          <a:p>
            <a:endParaRPr lang="en-US" dirty="0">
              <a:latin typeface="Calibri" charset="0"/>
            </a:endParaRPr>
          </a:p>
        </p:txBody>
      </p:sp>
      <p:sp>
        <p:nvSpPr>
          <p:cNvPr id="21507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57250"/>
          </a:xfrm>
        </p:spPr>
        <p:txBody>
          <a:bodyPr/>
          <a:lstStyle/>
          <a:p>
            <a:r>
              <a:rPr 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rebuchet MS" charset="0"/>
              </a:rPr>
              <a:t>International Guidelines and Principles Of Research Ethics</a:t>
            </a:r>
            <a:r>
              <a:rPr lang="en-US" sz="2400" i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)</a:t>
            </a:r>
            <a:endParaRPr lang="en-US" sz="2400" i="1" dirty="0">
              <a:solidFill>
                <a:srgbClr val="000000"/>
              </a:solidFill>
              <a:latin typeface="Calibri" charset="0"/>
            </a:endParaRPr>
          </a:p>
        </p:txBody>
      </p:sp>
    </p:spTree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1267</TotalTime>
  <Words>726</Words>
  <Application>Microsoft Macintosh PowerPoint</Application>
  <PresentationFormat>On-screen Show (4:3)</PresentationFormat>
  <Paragraphs>173</Paragraphs>
  <Slides>19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PowerPoint Presentation</vt:lpstr>
      <vt:lpstr>KEMAMPUAN AKHIR YANG DIHARAPKAN</vt:lpstr>
      <vt:lpstr>Introduksi </vt:lpstr>
      <vt:lpstr>Introduksi (lanjutan…)</vt:lpstr>
      <vt:lpstr>Introduksi (lanjutan…)</vt:lpstr>
      <vt:lpstr>PowerPoint Presentation</vt:lpstr>
      <vt:lpstr>Introduksi (lanjutan…)</vt:lpstr>
      <vt:lpstr>Landasan Hukum</vt:lpstr>
      <vt:lpstr>International Guidelines and Principles Of Research Ethics)</vt:lpstr>
      <vt:lpstr>Literature review </vt:lpstr>
      <vt:lpstr>Kepentingan Etika Penelitian Kesehatan</vt:lpstr>
      <vt:lpstr>Mengapa ETHICAL CLEARANCE  diperlukan?  </vt:lpstr>
      <vt:lpstr>Penelitian yang membutuhkan ETHICAL CLEARANCE</vt:lpstr>
      <vt:lpstr>Etika Penelitian (pada manusia)</vt:lpstr>
      <vt:lpstr>Prinsif Tambahan </vt:lpstr>
      <vt:lpstr>Aspek tercantum dalam persetujuan setelah penjelasan (PSP) / Informed Consent</vt:lpstr>
      <vt:lpstr>PowerPoint Presentation</vt:lpstr>
      <vt:lpstr>Fungsi Komite Etik Penelitian Kesehatan (KEPK)</vt:lpstr>
      <vt:lpstr>Fungsi Komite Etik Penelitian Kesehatan (KEPK) (lanjutan…)</vt:lpstr>
    </vt:vector>
  </TitlesOfParts>
  <Company>signDesign Communications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rimba</dc:creator>
  <cp:lastModifiedBy>Admin</cp:lastModifiedBy>
  <cp:revision>216</cp:revision>
  <dcterms:created xsi:type="dcterms:W3CDTF">2010-08-24T06:47:44Z</dcterms:created>
  <dcterms:modified xsi:type="dcterms:W3CDTF">2018-04-22T11:44:46Z</dcterms:modified>
</cp:coreProperties>
</file>