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8" r:id="rId3"/>
    <p:sldId id="269" r:id="rId4"/>
    <p:sldId id="270" r:id="rId5"/>
    <p:sldId id="271" r:id="rId6"/>
    <p:sldId id="272" r:id="rId7"/>
    <p:sldId id="273" r:id="rId8"/>
    <p:sldId id="258" r:id="rId9"/>
    <p:sldId id="259" r:id="rId10"/>
    <p:sldId id="260" r:id="rId11"/>
    <p:sldId id="261" r:id="rId12"/>
    <p:sldId id="262" r:id="rId13"/>
    <p:sldId id="263" r:id="rId14"/>
    <p:sldId id="264" r:id="rId15"/>
    <p:sldId id="266"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DDCE89-2DEF-43D9-ACE9-087A1D9FECD9}" type="datetimeFigureOut">
              <a:rPr lang="en-US" smtClean="0"/>
              <a:t>11/27/2019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A3A156-B121-402B-9133-8256842F2FAF}" type="slidenum">
              <a:rPr lang="en-US" smtClean="0"/>
              <a:t>‹#›</a:t>
            </a:fld>
            <a:endParaRPr lang="en-US"/>
          </a:p>
        </p:txBody>
      </p:sp>
    </p:spTree>
    <p:extLst>
      <p:ext uri="{BB962C8B-B14F-4D97-AF65-F5344CB8AC3E}">
        <p14:creationId xmlns:p14="http://schemas.microsoft.com/office/powerpoint/2010/main" val="357381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id-ID" smtClean="0">
              <a:latin typeface="Calibri" pitchFamily="-107" charset="0"/>
            </a:endParaRPr>
          </a:p>
        </p:txBody>
      </p:sp>
      <p:sp>
        <p:nvSpPr>
          <p:cNvPr id="94212" name="Slide Number Placeholder 3"/>
          <p:cNvSpPr>
            <a:spLocks noGrp="1"/>
          </p:cNvSpPr>
          <p:nvPr>
            <p:ph type="sldNum" sz="quarter" idx="5"/>
          </p:nvPr>
        </p:nvSpPr>
        <p:spPr>
          <a:noFill/>
        </p:spPr>
        <p:txBody>
          <a:bodyPr/>
          <a:lstStyle/>
          <a:p>
            <a:fld id="{B14A0EB1-9503-4A7B-BE6C-DC44600D83D9}" type="slidenum">
              <a:rPr lang="en-US"/>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endParaRPr lang="id-ID" smtClean="0">
              <a:latin typeface="Calibri" pitchFamily="-107" charset="0"/>
            </a:endParaRPr>
          </a:p>
        </p:txBody>
      </p:sp>
      <p:sp>
        <p:nvSpPr>
          <p:cNvPr id="95236" name="Slide Number Placeholder 3"/>
          <p:cNvSpPr>
            <a:spLocks noGrp="1"/>
          </p:cNvSpPr>
          <p:nvPr>
            <p:ph type="sldNum" sz="quarter" idx="5"/>
          </p:nvPr>
        </p:nvSpPr>
        <p:spPr>
          <a:noFill/>
        </p:spPr>
        <p:txBody>
          <a:bodyPr/>
          <a:lstStyle/>
          <a:p>
            <a:fld id="{0AFD23CA-4956-44D7-A0C5-4B5CCD6A28C0}" type="slidenum">
              <a:rPr lang="en-US"/>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endParaRPr lang="id-ID" smtClean="0">
              <a:latin typeface="Calibri" pitchFamily="-107" charset="0"/>
            </a:endParaRPr>
          </a:p>
        </p:txBody>
      </p:sp>
      <p:sp>
        <p:nvSpPr>
          <p:cNvPr id="96260" name="Slide Number Placeholder 3"/>
          <p:cNvSpPr>
            <a:spLocks noGrp="1"/>
          </p:cNvSpPr>
          <p:nvPr>
            <p:ph type="sldNum" sz="quarter" idx="5"/>
          </p:nvPr>
        </p:nvSpPr>
        <p:spPr>
          <a:noFill/>
        </p:spPr>
        <p:txBody>
          <a:bodyPr/>
          <a:lstStyle/>
          <a:p>
            <a:fld id="{04E584CA-ECE5-4616-AD09-BB00F7A03412}" type="slidenum">
              <a:rPr lang="en-US"/>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endParaRPr lang="id-ID" smtClean="0">
              <a:latin typeface="Calibri" pitchFamily="-107" charset="0"/>
            </a:endParaRPr>
          </a:p>
        </p:txBody>
      </p:sp>
      <p:sp>
        <p:nvSpPr>
          <p:cNvPr id="97284" name="Slide Number Placeholder 3"/>
          <p:cNvSpPr>
            <a:spLocks noGrp="1"/>
          </p:cNvSpPr>
          <p:nvPr>
            <p:ph type="sldNum" sz="quarter" idx="5"/>
          </p:nvPr>
        </p:nvSpPr>
        <p:spPr>
          <a:noFill/>
        </p:spPr>
        <p:txBody>
          <a:bodyPr/>
          <a:lstStyle/>
          <a:p>
            <a:fld id="{F91A9647-0452-45F1-802E-4FE20F9870D7}" type="slidenum">
              <a:rPr lang="en-US"/>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p:spPr>
        <p:txBody>
          <a:bodyPr/>
          <a:lstStyle/>
          <a:p>
            <a:endParaRPr lang="id-ID" smtClean="0">
              <a:latin typeface="Calibri" pitchFamily="-107" charset="0"/>
            </a:endParaRPr>
          </a:p>
        </p:txBody>
      </p:sp>
      <p:sp>
        <p:nvSpPr>
          <p:cNvPr id="99332" name="Slide Number Placeholder 3"/>
          <p:cNvSpPr>
            <a:spLocks noGrp="1"/>
          </p:cNvSpPr>
          <p:nvPr>
            <p:ph type="sldNum" sz="quarter" idx="5"/>
          </p:nvPr>
        </p:nvSpPr>
        <p:spPr>
          <a:noFill/>
        </p:spPr>
        <p:txBody>
          <a:bodyPr/>
          <a:lstStyle/>
          <a:p>
            <a:fld id="{251C36D2-4927-4A2B-9228-6536B480BDB3}" type="slidenum">
              <a:rPr lang="en-US"/>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endParaRPr lang="id-ID" smtClean="0">
              <a:latin typeface="Calibri" pitchFamily="-107" charset="0"/>
            </a:endParaRPr>
          </a:p>
        </p:txBody>
      </p:sp>
      <p:sp>
        <p:nvSpPr>
          <p:cNvPr id="9830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eaLnBrk="0" hangingPunct="0"/>
            <a:fld id="{BCC27CA9-7031-4920-B48F-63C23271C61B}" type="slidenum">
              <a:rPr lang="en-US" sz="1200"/>
              <a:pPr algn="r" eaLnBrk="0" hangingPunct="0"/>
              <a:t>7</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004228-4643-4AA9-9907-86978A081764}"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78466-04C0-4B0B-8A13-66EE7D56BF11}" type="slidenum">
              <a:rPr lang="en-US" smtClean="0"/>
              <a:t>‹#›</a:t>
            </a:fld>
            <a:endParaRPr lang="en-US"/>
          </a:p>
        </p:txBody>
      </p:sp>
    </p:spTree>
    <p:extLst>
      <p:ext uri="{BB962C8B-B14F-4D97-AF65-F5344CB8AC3E}">
        <p14:creationId xmlns:p14="http://schemas.microsoft.com/office/powerpoint/2010/main" val="1443207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04228-4643-4AA9-9907-86978A081764}"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78466-04C0-4B0B-8A13-66EE7D56BF11}" type="slidenum">
              <a:rPr lang="en-US" smtClean="0"/>
              <a:t>‹#›</a:t>
            </a:fld>
            <a:endParaRPr lang="en-US"/>
          </a:p>
        </p:txBody>
      </p:sp>
    </p:spTree>
    <p:extLst>
      <p:ext uri="{BB962C8B-B14F-4D97-AF65-F5344CB8AC3E}">
        <p14:creationId xmlns:p14="http://schemas.microsoft.com/office/powerpoint/2010/main" val="4115653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04228-4643-4AA9-9907-86978A081764}"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78466-04C0-4B0B-8A13-66EE7D56BF11}" type="slidenum">
              <a:rPr lang="en-US" smtClean="0"/>
              <a:t>‹#›</a:t>
            </a:fld>
            <a:endParaRPr lang="en-US"/>
          </a:p>
        </p:txBody>
      </p:sp>
    </p:spTree>
    <p:extLst>
      <p:ext uri="{BB962C8B-B14F-4D97-AF65-F5344CB8AC3E}">
        <p14:creationId xmlns:p14="http://schemas.microsoft.com/office/powerpoint/2010/main" val="1323070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04228-4643-4AA9-9907-86978A081764}"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78466-04C0-4B0B-8A13-66EE7D56BF11}" type="slidenum">
              <a:rPr lang="en-US" smtClean="0"/>
              <a:t>‹#›</a:t>
            </a:fld>
            <a:endParaRPr lang="en-US"/>
          </a:p>
        </p:txBody>
      </p:sp>
    </p:spTree>
    <p:extLst>
      <p:ext uri="{BB962C8B-B14F-4D97-AF65-F5344CB8AC3E}">
        <p14:creationId xmlns:p14="http://schemas.microsoft.com/office/powerpoint/2010/main" val="1628161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04228-4643-4AA9-9907-86978A081764}"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78466-04C0-4B0B-8A13-66EE7D56BF11}" type="slidenum">
              <a:rPr lang="en-US" smtClean="0"/>
              <a:t>‹#›</a:t>
            </a:fld>
            <a:endParaRPr lang="en-US"/>
          </a:p>
        </p:txBody>
      </p:sp>
    </p:spTree>
    <p:extLst>
      <p:ext uri="{BB962C8B-B14F-4D97-AF65-F5344CB8AC3E}">
        <p14:creationId xmlns:p14="http://schemas.microsoft.com/office/powerpoint/2010/main" val="3797951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004228-4643-4AA9-9907-86978A081764}"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78466-04C0-4B0B-8A13-66EE7D56BF11}" type="slidenum">
              <a:rPr lang="en-US" smtClean="0"/>
              <a:t>‹#›</a:t>
            </a:fld>
            <a:endParaRPr lang="en-US"/>
          </a:p>
        </p:txBody>
      </p:sp>
    </p:spTree>
    <p:extLst>
      <p:ext uri="{BB962C8B-B14F-4D97-AF65-F5344CB8AC3E}">
        <p14:creationId xmlns:p14="http://schemas.microsoft.com/office/powerpoint/2010/main" val="100019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004228-4643-4AA9-9907-86978A081764}" type="datetimeFigureOut">
              <a:rPr lang="en-US" smtClean="0"/>
              <a:t>11/27/2019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E78466-04C0-4B0B-8A13-66EE7D56BF11}" type="slidenum">
              <a:rPr lang="en-US" smtClean="0"/>
              <a:t>‹#›</a:t>
            </a:fld>
            <a:endParaRPr lang="en-US"/>
          </a:p>
        </p:txBody>
      </p:sp>
    </p:spTree>
    <p:extLst>
      <p:ext uri="{BB962C8B-B14F-4D97-AF65-F5344CB8AC3E}">
        <p14:creationId xmlns:p14="http://schemas.microsoft.com/office/powerpoint/2010/main" val="419675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004228-4643-4AA9-9907-86978A081764}" type="datetimeFigureOut">
              <a:rPr lang="en-US" smtClean="0"/>
              <a:t>11/27/2019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E78466-04C0-4B0B-8A13-66EE7D56BF11}" type="slidenum">
              <a:rPr lang="en-US" smtClean="0"/>
              <a:t>‹#›</a:t>
            </a:fld>
            <a:endParaRPr lang="en-US"/>
          </a:p>
        </p:txBody>
      </p:sp>
    </p:spTree>
    <p:extLst>
      <p:ext uri="{BB962C8B-B14F-4D97-AF65-F5344CB8AC3E}">
        <p14:creationId xmlns:p14="http://schemas.microsoft.com/office/powerpoint/2010/main" val="3676089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04228-4643-4AA9-9907-86978A081764}" type="datetimeFigureOut">
              <a:rPr lang="en-US" smtClean="0"/>
              <a:t>11/27/2019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E78466-04C0-4B0B-8A13-66EE7D56BF11}" type="slidenum">
              <a:rPr lang="en-US" smtClean="0"/>
              <a:t>‹#›</a:t>
            </a:fld>
            <a:endParaRPr lang="en-US"/>
          </a:p>
        </p:txBody>
      </p:sp>
    </p:spTree>
    <p:extLst>
      <p:ext uri="{BB962C8B-B14F-4D97-AF65-F5344CB8AC3E}">
        <p14:creationId xmlns:p14="http://schemas.microsoft.com/office/powerpoint/2010/main" val="3241078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04228-4643-4AA9-9907-86978A081764}"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78466-04C0-4B0B-8A13-66EE7D56BF11}" type="slidenum">
              <a:rPr lang="en-US" smtClean="0"/>
              <a:t>‹#›</a:t>
            </a:fld>
            <a:endParaRPr lang="en-US"/>
          </a:p>
        </p:txBody>
      </p:sp>
    </p:spTree>
    <p:extLst>
      <p:ext uri="{BB962C8B-B14F-4D97-AF65-F5344CB8AC3E}">
        <p14:creationId xmlns:p14="http://schemas.microsoft.com/office/powerpoint/2010/main" val="2954542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04228-4643-4AA9-9907-86978A081764}"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78466-04C0-4B0B-8A13-66EE7D56BF11}" type="slidenum">
              <a:rPr lang="en-US" smtClean="0"/>
              <a:t>‹#›</a:t>
            </a:fld>
            <a:endParaRPr lang="en-US"/>
          </a:p>
        </p:txBody>
      </p:sp>
    </p:spTree>
    <p:extLst>
      <p:ext uri="{BB962C8B-B14F-4D97-AF65-F5344CB8AC3E}">
        <p14:creationId xmlns:p14="http://schemas.microsoft.com/office/powerpoint/2010/main" val="3365748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004228-4643-4AA9-9907-86978A081764}" type="datetimeFigureOut">
              <a:rPr lang="en-US" smtClean="0"/>
              <a:t>11/27/2019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78466-04C0-4B0B-8A13-66EE7D56BF11}" type="slidenum">
              <a:rPr lang="en-US" smtClean="0"/>
              <a:t>‹#›</a:t>
            </a:fld>
            <a:endParaRPr lang="en-US"/>
          </a:p>
        </p:txBody>
      </p:sp>
    </p:spTree>
    <p:extLst>
      <p:ext uri="{BB962C8B-B14F-4D97-AF65-F5344CB8AC3E}">
        <p14:creationId xmlns:p14="http://schemas.microsoft.com/office/powerpoint/2010/main" val="2604012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bp.blogspot.com/-bbqW1wNsobY/UaauHeEro-I/AAAAAAAAASI/cojdPr6-zM0/s1600/Untitled.p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3.bp.blogspot.com/-W-z-1D4Twd4/Uaauf7n5jlI/AAAAAAAAASQ/5SaOusBcxq4/s1600/Untitled.pn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Autofit/>
          </a:bodyPr>
          <a:lstStyle/>
          <a:p>
            <a:r>
              <a:rPr lang="en-US" sz="5400" b="1" dirty="0" smtClean="0">
                <a:solidFill>
                  <a:srgbClr val="C00000"/>
                </a:solidFill>
              </a:rPr>
              <a:t>LINDUNG NILAI</a:t>
            </a:r>
            <a:br>
              <a:rPr lang="en-US" sz="5400" b="1" dirty="0" smtClean="0">
                <a:solidFill>
                  <a:srgbClr val="C00000"/>
                </a:solidFill>
              </a:rPr>
            </a:br>
            <a:r>
              <a:rPr lang="en-US" sz="5400" b="1" dirty="0" smtClean="0"/>
              <a:t>RESIKO KURS</a:t>
            </a:r>
            <a:endParaRPr lang="en-US" sz="5400" b="1" dirty="0"/>
          </a:p>
        </p:txBody>
      </p:sp>
      <p:sp>
        <p:nvSpPr>
          <p:cNvPr id="3" name="Subtitle 2"/>
          <p:cNvSpPr>
            <a:spLocks noGrp="1"/>
          </p:cNvSpPr>
          <p:nvPr>
            <p:ph type="subTitle" idx="1"/>
          </p:nvPr>
        </p:nvSpPr>
        <p:spPr/>
        <p:txBody>
          <a:bodyPr/>
          <a:lstStyle/>
          <a:p>
            <a:r>
              <a:rPr lang="en-US" sz="2400" dirty="0" err="1" smtClean="0"/>
              <a:t>Lanjutan</a:t>
            </a:r>
            <a:r>
              <a:rPr lang="en-US" sz="2400" dirty="0" smtClean="0"/>
              <a:t> </a:t>
            </a:r>
            <a:r>
              <a:rPr lang="en-US" sz="2400" dirty="0" err="1" smtClean="0"/>
              <a:t>temuan</a:t>
            </a:r>
            <a:r>
              <a:rPr lang="en-US" sz="2400" dirty="0"/>
              <a:t> </a:t>
            </a:r>
            <a:r>
              <a:rPr lang="en-US" sz="2400" dirty="0" smtClean="0"/>
              <a:t>10</a:t>
            </a:r>
          </a:p>
          <a:p>
            <a:r>
              <a:rPr lang="en-US" dirty="0" smtClean="0"/>
              <a:t>(Risk Management FOREX</a:t>
            </a:r>
            <a:endParaRPr lang="en-US" dirty="0"/>
          </a:p>
        </p:txBody>
      </p:sp>
    </p:spTree>
    <p:extLst>
      <p:ext uri="{BB962C8B-B14F-4D97-AF65-F5344CB8AC3E}">
        <p14:creationId xmlns:p14="http://schemas.microsoft.com/office/powerpoint/2010/main" val="3701289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i="1" dirty="0" smtClean="0"/>
              <a:t>Range Agreement</a:t>
            </a:r>
            <a:endParaRPr lang="en-US" dirty="0"/>
          </a:p>
        </p:txBody>
      </p:sp>
      <p:sp>
        <p:nvSpPr>
          <p:cNvPr id="3" name="Content Placeholder 2"/>
          <p:cNvSpPr>
            <a:spLocks noGrp="1"/>
          </p:cNvSpPr>
          <p:nvPr>
            <p:ph idx="1"/>
          </p:nvPr>
        </p:nvSpPr>
        <p:spPr/>
        <p:txBody>
          <a:bodyPr>
            <a:normAutofit fontScale="70000" lnSpcReduction="20000"/>
          </a:bodyPr>
          <a:lstStyle/>
          <a:p>
            <a:pPr marR="0" algn="just">
              <a:spcBef>
                <a:spcPts val="0"/>
              </a:spcBef>
              <a:spcAft>
                <a:spcPts val="0"/>
              </a:spcAft>
              <a:buFont typeface="Wingdings" pitchFamily="2" charset="2"/>
              <a:buChar char="v"/>
            </a:pPr>
            <a:r>
              <a:rPr lang="id-ID" b="1" i="1" dirty="0" smtClean="0">
                <a:solidFill>
                  <a:srgbClr val="C00000"/>
                </a:solidFill>
                <a:effectLst/>
                <a:latin typeface="Tahoma"/>
                <a:ea typeface="Times New Roman"/>
              </a:rPr>
              <a:t>Range Agreement</a:t>
            </a:r>
            <a:r>
              <a:rPr lang="en-US" i="1" dirty="0" smtClean="0">
                <a:effectLst/>
                <a:latin typeface="Tahoma"/>
                <a:ea typeface="Times New Roman"/>
              </a:rPr>
              <a:t>, </a:t>
            </a:r>
            <a:r>
              <a:rPr lang="id-ID" dirty="0" smtClean="0">
                <a:effectLst/>
                <a:latin typeface="Tahoma"/>
                <a:ea typeface="Times New Roman"/>
              </a:rPr>
              <a:t>Misalnya sebagai contoh seorang pembeli/</a:t>
            </a:r>
            <a:r>
              <a:rPr lang="en-US" dirty="0" smtClean="0">
                <a:effectLst/>
                <a:latin typeface="Tahoma"/>
                <a:ea typeface="Times New Roman"/>
              </a:rPr>
              <a:t> </a:t>
            </a:r>
            <a:r>
              <a:rPr lang="id-ID" dirty="0" smtClean="0">
                <a:effectLst/>
                <a:latin typeface="Tahoma"/>
                <a:ea typeface="Times New Roman"/>
              </a:rPr>
              <a:t>importir membuat suatu kontrak jual-beli berjangka dengan seorang penjual/eksportir sejumlah 100 unit komputer dengan harga $.1000 per unit dengan delivery time 90 hari dan D/P 10 % serta pelunasan sisa pembayaran pada saat penyerahan barang. </a:t>
            </a:r>
            <a:r>
              <a:rPr lang="en-US" dirty="0" err="1" smtClean="0">
                <a:effectLst/>
                <a:latin typeface="Tahoma"/>
                <a:ea typeface="Times New Roman"/>
              </a:rPr>
              <a:t>Misalnya</a:t>
            </a:r>
            <a:r>
              <a:rPr lang="en-US" dirty="0" smtClean="0">
                <a:effectLst/>
                <a:latin typeface="Tahoma"/>
                <a:ea typeface="Times New Roman"/>
              </a:rPr>
              <a:t> </a:t>
            </a:r>
            <a:r>
              <a:rPr lang="en-US" dirty="0" err="1" smtClean="0">
                <a:effectLst/>
                <a:latin typeface="Tahoma"/>
                <a:ea typeface="Times New Roman"/>
              </a:rPr>
              <a:t>Kurs</a:t>
            </a:r>
            <a:r>
              <a:rPr lang="en-US" dirty="0" smtClean="0">
                <a:effectLst/>
                <a:latin typeface="Tahoma"/>
                <a:ea typeface="Times New Roman"/>
              </a:rPr>
              <a:t> $ </a:t>
            </a:r>
            <a:r>
              <a:rPr lang="en-US" dirty="0" err="1" smtClean="0">
                <a:effectLst/>
                <a:latin typeface="Tahoma"/>
                <a:ea typeface="Times New Roman"/>
              </a:rPr>
              <a:t>pada</a:t>
            </a:r>
            <a:r>
              <a:rPr lang="en-US" dirty="0" smtClean="0">
                <a:effectLst/>
                <a:latin typeface="Tahoma"/>
                <a:ea typeface="Times New Roman"/>
              </a:rPr>
              <a:t> </a:t>
            </a:r>
            <a:r>
              <a:rPr lang="en-US" dirty="0" err="1" smtClean="0">
                <a:effectLst/>
                <a:latin typeface="Tahoma"/>
                <a:ea typeface="Times New Roman"/>
              </a:rPr>
              <a:t>saat</a:t>
            </a:r>
            <a:r>
              <a:rPr lang="en-US" dirty="0" smtClean="0">
                <a:effectLst/>
                <a:latin typeface="Tahoma"/>
                <a:ea typeface="Times New Roman"/>
              </a:rPr>
              <a:t> </a:t>
            </a:r>
            <a:r>
              <a:rPr lang="en-US" dirty="0" err="1" smtClean="0">
                <a:effectLst/>
                <a:latin typeface="Tahoma"/>
                <a:ea typeface="Times New Roman"/>
              </a:rPr>
              <a:t>penandatanganan</a:t>
            </a:r>
            <a:r>
              <a:rPr lang="en-US" dirty="0" smtClean="0">
                <a:effectLst/>
                <a:latin typeface="Tahoma"/>
                <a:ea typeface="Times New Roman"/>
              </a:rPr>
              <a:t> </a:t>
            </a:r>
            <a:r>
              <a:rPr lang="en-US" dirty="0" err="1" smtClean="0">
                <a:effectLst/>
                <a:latin typeface="Tahoma"/>
                <a:ea typeface="Times New Roman"/>
              </a:rPr>
              <a:t>kontrak</a:t>
            </a:r>
            <a:r>
              <a:rPr lang="en-US" dirty="0" smtClean="0">
                <a:effectLst/>
                <a:latin typeface="Tahoma"/>
                <a:ea typeface="Times New Roman"/>
              </a:rPr>
              <a:t> </a:t>
            </a:r>
            <a:r>
              <a:rPr lang="en-US" dirty="0" err="1" smtClean="0">
                <a:effectLst/>
                <a:latin typeface="Tahoma"/>
                <a:ea typeface="Times New Roman"/>
              </a:rPr>
              <a:t>atau</a:t>
            </a:r>
            <a:r>
              <a:rPr lang="en-US" dirty="0" smtClean="0">
                <a:effectLst/>
                <a:latin typeface="Tahoma"/>
                <a:ea typeface="Times New Roman"/>
              </a:rPr>
              <a:t> </a:t>
            </a:r>
            <a:r>
              <a:rPr lang="en-US" i="1" dirty="0" smtClean="0">
                <a:effectLst/>
                <a:latin typeface="Tahoma"/>
                <a:ea typeface="Times New Roman"/>
              </a:rPr>
              <a:t>Spot Rate </a:t>
            </a:r>
            <a:r>
              <a:rPr lang="en-US" dirty="0" smtClean="0">
                <a:effectLst/>
                <a:latin typeface="Tahoma"/>
                <a:ea typeface="Times New Roman"/>
              </a:rPr>
              <a:t>: </a:t>
            </a:r>
            <a:r>
              <a:rPr lang="en-US" dirty="0" err="1" smtClean="0">
                <a:effectLst/>
                <a:latin typeface="Tahoma"/>
                <a:ea typeface="Times New Roman"/>
              </a:rPr>
              <a:t>Rp</a:t>
            </a:r>
            <a:r>
              <a:rPr lang="en-US" dirty="0" smtClean="0">
                <a:effectLst/>
                <a:latin typeface="Tahoma"/>
                <a:ea typeface="Times New Roman"/>
              </a:rPr>
              <a:t>. 9000/$.</a:t>
            </a:r>
          </a:p>
          <a:p>
            <a:pPr marL="0" marR="0" indent="0" algn="just">
              <a:spcBef>
                <a:spcPts val="0"/>
              </a:spcBef>
              <a:spcAft>
                <a:spcPts val="0"/>
              </a:spcAft>
              <a:buNone/>
            </a:pPr>
            <a:endParaRPr lang="en-US" dirty="0" smtClean="0">
              <a:effectLst/>
              <a:latin typeface="Tahoma"/>
              <a:ea typeface="Times New Roman"/>
            </a:endParaRPr>
          </a:p>
          <a:p>
            <a:pPr marR="0" algn="just">
              <a:spcBef>
                <a:spcPts val="0"/>
              </a:spcBef>
              <a:spcAft>
                <a:spcPts val="0"/>
              </a:spcAft>
              <a:buFont typeface="Wingdings" pitchFamily="2" charset="2"/>
              <a:buChar char="v"/>
            </a:pPr>
            <a:r>
              <a:rPr lang="en-US" dirty="0" err="1" smtClean="0">
                <a:effectLst/>
                <a:latin typeface="Tahoma"/>
                <a:ea typeface="Times New Roman"/>
              </a:rPr>
              <a:t>Untuk</a:t>
            </a:r>
            <a:r>
              <a:rPr lang="en-US" dirty="0" smtClean="0">
                <a:effectLst/>
                <a:latin typeface="Tahoma"/>
                <a:ea typeface="Times New Roman"/>
              </a:rPr>
              <a:t> </a:t>
            </a:r>
            <a:r>
              <a:rPr lang="en-US" b="1" dirty="0" err="1" smtClean="0">
                <a:solidFill>
                  <a:srgbClr val="C00000"/>
                </a:solidFill>
                <a:effectLst/>
                <a:latin typeface="Tahoma"/>
                <a:ea typeface="Times New Roman"/>
              </a:rPr>
              <a:t>menjaga</a:t>
            </a:r>
            <a:r>
              <a:rPr lang="en-US" b="1" dirty="0" smtClean="0">
                <a:solidFill>
                  <a:srgbClr val="C00000"/>
                </a:solidFill>
                <a:effectLst/>
                <a:latin typeface="Tahoma"/>
                <a:ea typeface="Times New Roman"/>
              </a:rPr>
              <a:t> </a:t>
            </a:r>
            <a:r>
              <a:rPr lang="en-US" b="1" dirty="0" err="1" smtClean="0">
                <a:solidFill>
                  <a:srgbClr val="C00000"/>
                </a:solidFill>
                <a:effectLst/>
                <a:latin typeface="Tahoma"/>
                <a:ea typeface="Times New Roman"/>
              </a:rPr>
              <a:t>kemungkinan</a:t>
            </a:r>
            <a:r>
              <a:rPr lang="en-US" b="1" dirty="0" smtClean="0">
                <a:solidFill>
                  <a:srgbClr val="C00000"/>
                </a:solidFill>
                <a:effectLst/>
                <a:latin typeface="Tahoma"/>
                <a:ea typeface="Times New Roman"/>
              </a:rPr>
              <a:t> </a:t>
            </a:r>
            <a:r>
              <a:rPr lang="en-US" b="1" dirty="0" err="1" smtClean="0">
                <a:solidFill>
                  <a:srgbClr val="C00000"/>
                </a:solidFill>
                <a:effectLst/>
                <a:latin typeface="Tahoma"/>
                <a:ea typeface="Times New Roman"/>
              </a:rPr>
              <a:t>pembatalan</a:t>
            </a:r>
            <a:r>
              <a:rPr lang="en-US" b="1" dirty="0" smtClean="0">
                <a:solidFill>
                  <a:srgbClr val="C00000"/>
                </a:solidFill>
                <a:effectLst/>
                <a:latin typeface="Tahoma"/>
                <a:ea typeface="Times New Roman"/>
              </a:rPr>
              <a:t> </a:t>
            </a:r>
            <a:r>
              <a:rPr lang="en-US" dirty="0" err="1" smtClean="0">
                <a:effectLst/>
                <a:latin typeface="Tahoma"/>
                <a:ea typeface="Times New Roman"/>
              </a:rPr>
              <a:t>oleh</a:t>
            </a:r>
            <a:r>
              <a:rPr lang="en-US" dirty="0" smtClean="0">
                <a:effectLst/>
                <a:latin typeface="Tahoma"/>
                <a:ea typeface="Times New Roman"/>
              </a:rPr>
              <a:t> </a:t>
            </a:r>
            <a:r>
              <a:rPr lang="en-US" dirty="0" err="1" smtClean="0">
                <a:effectLst/>
                <a:latin typeface="Tahoma"/>
                <a:ea typeface="Times New Roman"/>
              </a:rPr>
              <a:t>salah</a:t>
            </a:r>
            <a:r>
              <a:rPr lang="en-US" dirty="0" smtClean="0">
                <a:effectLst/>
                <a:latin typeface="Tahoma"/>
                <a:ea typeface="Times New Roman"/>
              </a:rPr>
              <a:t> </a:t>
            </a:r>
            <a:r>
              <a:rPr lang="en-US" dirty="0" err="1" smtClean="0">
                <a:effectLst/>
                <a:latin typeface="Tahoma"/>
                <a:ea typeface="Times New Roman"/>
              </a:rPr>
              <a:t>satu</a:t>
            </a:r>
            <a:r>
              <a:rPr lang="en-US" dirty="0" smtClean="0">
                <a:effectLst/>
                <a:latin typeface="Tahoma"/>
                <a:ea typeface="Times New Roman"/>
              </a:rPr>
              <a:t> </a:t>
            </a:r>
            <a:r>
              <a:rPr lang="en-US" dirty="0" err="1" smtClean="0">
                <a:effectLst/>
                <a:latin typeface="Tahoma"/>
                <a:ea typeface="Times New Roman"/>
              </a:rPr>
              <a:t>pihak</a:t>
            </a:r>
            <a:r>
              <a:rPr lang="en-US" dirty="0" smtClean="0">
                <a:effectLst/>
                <a:latin typeface="Tahoma"/>
                <a:ea typeface="Times New Roman"/>
              </a:rPr>
              <a:t> </a:t>
            </a:r>
            <a:r>
              <a:rPr lang="en-US" dirty="0" err="1" smtClean="0">
                <a:effectLst/>
                <a:latin typeface="Tahoma"/>
                <a:ea typeface="Times New Roman"/>
              </a:rPr>
              <a:t>akibat</a:t>
            </a:r>
            <a:r>
              <a:rPr lang="en-US" dirty="0" smtClean="0">
                <a:effectLst/>
                <a:latin typeface="Tahoma"/>
                <a:ea typeface="Times New Roman"/>
              </a:rPr>
              <a:t> </a:t>
            </a:r>
            <a:r>
              <a:rPr lang="en-US" dirty="0" err="1" smtClean="0">
                <a:effectLst/>
                <a:latin typeface="Tahoma"/>
                <a:ea typeface="Times New Roman"/>
              </a:rPr>
              <a:t>kerugian</a:t>
            </a:r>
            <a:r>
              <a:rPr lang="en-US" dirty="0" smtClean="0">
                <a:effectLst/>
                <a:latin typeface="Tahoma"/>
                <a:ea typeface="Times New Roman"/>
              </a:rPr>
              <a:t> yang </a:t>
            </a:r>
            <a:r>
              <a:rPr lang="en-US" dirty="0" err="1" smtClean="0">
                <a:effectLst/>
                <a:latin typeface="Tahoma"/>
                <a:ea typeface="Times New Roman"/>
              </a:rPr>
              <a:t>terlalu</a:t>
            </a:r>
            <a:r>
              <a:rPr lang="en-US" dirty="0" smtClean="0">
                <a:effectLst/>
                <a:latin typeface="Tahoma"/>
                <a:ea typeface="Times New Roman"/>
              </a:rPr>
              <a:t> </a:t>
            </a:r>
            <a:r>
              <a:rPr lang="en-US" dirty="0" err="1" smtClean="0">
                <a:effectLst/>
                <a:latin typeface="Tahoma"/>
                <a:ea typeface="Times New Roman"/>
              </a:rPr>
              <a:t>besar</a:t>
            </a:r>
            <a:r>
              <a:rPr lang="en-US" dirty="0" smtClean="0">
                <a:effectLst/>
                <a:latin typeface="Tahoma"/>
                <a:ea typeface="Times New Roman"/>
              </a:rPr>
              <a:t> </a:t>
            </a:r>
            <a:r>
              <a:rPr lang="en-US" dirty="0" err="1" smtClean="0">
                <a:effectLst/>
                <a:latin typeface="Tahoma"/>
                <a:ea typeface="Times New Roman"/>
              </a:rPr>
              <a:t>sebagai</a:t>
            </a:r>
            <a:r>
              <a:rPr lang="en-US" dirty="0" smtClean="0">
                <a:effectLst/>
                <a:latin typeface="Tahoma"/>
                <a:ea typeface="Times New Roman"/>
              </a:rPr>
              <a:t> </a:t>
            </a:r>
            <a:r>
              <a:rPr lang="en-US" dirty="0" err="1" smtClean="0">
                <a:effectLst/>
                <a:latin typeface="Tahoma"/>
                <a:ea typeface="Times New Roman"/>
              </a:rPr>
              <a:t>akibat</a:t>
            </a:r>
            <a:r>
              <a:rPr lang="en-US" dirty="0" smtClean="0">
                <a:effectLst/>
                <a:latin typeface="Tahoma"/>
                <a:ea typeface="Times New Roman"/>
              </a:rPr>
              <a:t> </a:t>
            </a:r>
            <a:r>
              <a:rPr lang="en-US" dirty="0" err="1" smtClean="0">
                <a:effectLst/>
                <a:latin typeface="Tahoma"/>
                <a:ea typeface="Times New Roman"/>
              </a:rPr>
              <a:t>fluktuasi</a:t>
            </a:r>
            <a:r>
              <a:rPr lang="en-US" dirty="0" smtClean="0">
                <a:effectLst/>
                <a:latin typeface="Tahoma"/>
                <a:ea typeface="Times New Roman"/>
              </a:rPr>
              <a:t> </a:t>
            </a:r>
            <a:r>
              <a:rPr lang="en-US" dirty="0" err="1" smtClean="0">
                <a:effectLst/>
                <a:latin typeface="Tahoma"/>
                <a:ea typeface="Times New Roman"/>
              </a:rPr>
              <a:t>kurs</a:t>
            </a:r>
            <a:r>
              <a:rPr lang="en-US" dirty="0" smtClean="0">
                <a:effectLst/>
                <a:latin typeface="Tahoma"/>
                <a:ea typeface="Times New Roman"/>
              </a:rPr>
              <a:t> $ yang </a:t>
            </a:r>
            <a:r>
              <a:rPr lang="en-US" dirty="0" err="1" smtClean="0">
                <a:effectLst/>
                <a:latin typeface="Tahoma"/>
                <a:ea typeface="Times New Roman"/>
              </a:rPr>
              <a:t>terlalu</a:t>
            </a:r>
            <a:r>
              <a:rPr lang="en-US" dirty="0" smtClean="0">
                <a:effectLst/>
                <a:latin typeface="Tahoma"/>
                <a:ea typeface="Times New Roman"/>
              </a:rPr>
              <a:t> </a:t>
            </a:r>
            <a:r>
              <a:rPr lang="en-US" dirty="0" err="1" smtClean="0">
                <a:effectLst/>
                <a:latin typeface="Tahoma"/>
                <a:ea typeface="Times New Roman"/>
              </a:rPr>
              <a:t>tinggi</a:t>
            </a:r>
            <a:r>
              <a:rPr lang="en-US" dirty="0" smtClean="0">
                <a:effectLst/>
                <a:latin typeface="Tahoma"/>
                <a:ea typeface="Times New Roman"/>
              </a:rPr>
              <a:t>, </a:t>
            </a:r>
            <a:r>
              <a:rPr lang="en-US" dirty="0" err="1" smtClean="0">
                <a:effectLst/>
                <a:latin typeface="Tahoma"/>
                <a:ea typeface="Times New Roman"/>
              </a:rPr>
              <a:t>maka</a:t>
            </a:r>
            <a:r>
              <a:rPr lang="en-US" dirty="0" smtClean="0">
                <a:effectLst/>
                <a:latin typeface="Tahoma"/>
                <a:ea typeface="Times New Roman"/>
              </a:rPr>
              <a:t> </a:t>
            </a:r>
            <a:r>
              <a:rPr lang="en-US" dirty="0" err="1" smtClean="0">
                <a:effectLst/>
                <a:latin typeface="Tahoma"/>
                <a:ea typeface="Times New Roman"/>
              </a:rPr>
              <a:t>kedua</a:t>
            </a:r>
            <a:r>
              <a:rPr lang="en-US" dirty="0" smtClean="0">
                <a:effectLst/>
                <a:latin typeface="Tahoma"/>
                <a:ea typeface="Times New Roman"/>
              </a:rPr>
              <a:t> </a:t>
            </a:r>
            <a:r>
              <a:rPr lang="en-US" dirty="0" err="1" smtClean="0">
                <a:effectLst/>
                <a:latin typeface="Tahoma"/>
                <a:ea typeface="Times New Roman"/>
              </a:rPr>
              <a:t>belah</a:t>
            </a:r>
            <a:r>
              <a:rPr lang="en-US" dirty="0" smtClean="0">
                <a:effectLst/>
                <a:latin typeface="Tahoma"/>
                <a:ea typeface="Times New Roman"/>
              </a:rPr>
              <a:t> </a:t>
            </a:r>
            <a:r>
              <a:rPr lang="en-US" dirty="0" err="1" smtClean="0">
                <a:effectLst/>
                <a:latin typeface="Tahoma"/>
                <a:ea typeface="Times New Roman"/>
              </a:rPr>
              <a:t>pihak</a:t>
            </a:r>
            <a:r>
              <a:rPr lang="en-US" dirty="0" smtClean="0">
                <a:effectLst/>
                <a:latin typeface="Tahoma"/>
                <a:ea typeface="Times New Roman"/>
              </a:rPr>
              <a:t> </a:t>
            </a:r>
            <a:r>
              <a:rPr lang="en-US" dirty="0" err="1" smtClean="0">
                <a:effectLst/>
                <a:latin typeface="Tahoma"/>
                <a:ea typeface="Times New Roman"/>
              </a:rPr>
              <a:t>dapat</a:t>
            </a:r>
            <a:r>
              <a:rPr lang="en-US" dirty="0" smtClean="0">
                <a:effectLst/>
                <a:latin typeface="Tahoma"/>
                <a:ea typeface="Times New Roman"/>
              </a:rPr>
              <a:t> </a:t>
            </a:r>
            <a:r>
              <a:rPr lang="en-US" dirty="0" err="1" smtClean="0">
                <a:effectLst/>
                <a:latin typeface="Tahoma"/>
                <a:ea typeface="Times New Roman"/>
              </a:rPr>
              <a:t>membuat</a:t>
            </a:r>
            <a:r>
              <a:rPr lang="en-US" dirty="0" smtClean="0">
                <a:effectLst/>
                <a:latin typeface="Tahoma"/>
                <a:ea typeface="Times New Roman"/>
              </a:rPr>
              <a:t> </a:t>
            </a:r>
            <a:r>
              <a:rPr lang="en-US" dirty="0" err="1" smtClean="0">
                <a:effectLst/>
                <a:latin typeface="Tahoma"/>
                <a:ea typeface="Times New Roman"/>
              </a:rPr>
              <a:t>suatu</a:t>
            </a:r>
            <a:r>
              <a:rPr lang="en-US" dirty="0" smtClean="0">
                <a:effectLst/>
                <a:latin typeface="Tahoma"/>
                <a:ea typeface="Times New Roman"/>
              </a:rPr>
              <a:t> </a:t>
            </a:r>
            <a:r>
              <a:rPr lang="en-US" dirty="0" err="1" smtClean="0">
                <a:effectLst/>
                <a:latin typeface="Tahoma"/>
                <a:ea typeface="Times New Roman"/>
              </a:rPr>
              <a:t>kesepakatan</a:t>
            </a:r>
            <a:r>
              <a:rPr lang="en-US" dirty="0" smtClean="0">
                <a:effectLst/>
                <a:latin typeface="Tahoma"/>
                <a:ea typeface="Times New Roman"/>
              </a:rPr>
              <a:t> </a:t>
            </a:r>
            <a:r>
              <a:rPr lang="en-US" dirty="0" err="1" smtClean="0">
                <a:effectLst/>
                <a:latin typeface="Tahoma"/>
                <a:ea typeface="Times New Roman"/>
              </a:rPr>
              <a:t>untuk</a:t>
            </a:r>
            <a:r>
              <a:rPr lang="en-US" dirty="0" smtClean="0">
                <a:effectLst/>
                <a:latin typeface="Tahoma"/>
                <a:ea typeface="Times New Roman"/>
              </a:rPr>
              <a:t> </a:t>
            </a:r>
            <a:r>
              <a:rPr lang="en-US" dirty="0" err="1" smtClean="0">
                <a:effectLst/>
                <a:latin typeface="Tahoma"/>
                <a:ea typeface="Times New Roman"/>
              </a:rPr>
              <a:t>pengaturan</a:t>
            </a:r>
            <a:r>
              <a:rPr lang="en-US" dirty="0" smtClean="0">
                <a:effectLst/>
                <a:latin typeface="Tahoma"/>
                <a:ea typeface="Times New Roman"/>
              </a:rPr>
              <a:t> </a:t>
            </a:r>
            <a:r>
              <a:rPr lang="en-US" dirty="0" err="1" smtClean="0">
                <a:effectLst/>
                <a:latin typeface="Tahoma"/>
                <a:ea typeface="Times New Roman"/>
              </a:rPr>
              <a:t>kurs</a:t>
            </a:r>
            <a:r>
              <a:rPr lang="en-US" dirty="0" smtClean="0">
                <a:effectLst/>
                <a:latin typeface="Tahoma"/>
                <a:ea typeface="Times New Roman"/>
              </a:rPr>
              <a:t> $ yang </a:t>
            </a:r>
            <a:r>
              <a:rPr lang="en-US" dirty="0" err="1" smtClean="0">
                <a:effectLst/>
                <a:latin typeface="Tahoma"/>
                <a:ea typeface="Times New Roman"/>
              </a:rPr>
              <a:t>akan</a:t>
            </a:r>
            <a:r>
              <a:rPr lang="en-US" dirty="0" smtClean="0">
                <a:effectLst/>
                <a:latin typeface="Tahoma"/>
                <a:ea typeface="Times New Roman"/>
              </a:rPr>
              <a:t> </a:t>
            </a:r>
            <a:r>
              <a:rPr lang="en-US" dirty="0" err="1" smtClean="0">
                <a:effectLst/>
                <a:latin typeface="Tahoma"/>
                <a:ea typeface="Times New Roman"/>
              </a:rPr>
              <a:t>diberlakukan</a:t>
            </a:r>
            <a:r>
              <a:rPr lang="en-US" dirty="0" smtClean="0">
                <a:effectLst/>
                <a:latin typeface="Tahoma"/>
                <a:ea typeface="Times New Roman"/>
              </a:rPr>
              <a:t> </a:t>
            </a:r>
            <a:r>
              <a:rPr lang="en-US" dirty="0" err="1" smtClean="0">
                <a:effectLst/>
                <a:latin typeface="Tahoma"/>
                <a:ea typeface="Times New Roman"/>
              </a:rPr>
              <a:t>pada</a:t>
            </a:r>
            <a:r>
              <a:rPr lang="en-US" dirty="0" smtClean="0">
                <a:effectLst/>
                <a:latin typeface="Tahoma"/>
                <a:ea typeface="Times New Roman"/>
              </a:rPr>
              <a:t> </a:t>
            </a:r>
            <a:r>
              <a:rPr lang="en-US" dirty="0" err="1" smtClean="0">
                <a:effectLst/>
                <a:latin typeface="Tahoma"/>
                <a:ea typeface="Times New Roman"/>
              </a:rPr>
              <a:t>saat</a:t>
            </a:r>
            <a:r>
              <a:rPr lang="en-US" dirty="0" smtClean="0">
                <a:effectLst/>
                <a:latin typeface="Tahoma"/>
                <a:ea typeface="Times New Roman"/>
              </a:rPr>
              <a:t> </a:t>
            </a:r>
            <a:r>
              <a:rPr lang="en-US" dirty="0" err="1" smtClean="0">
                <a:effectLst/>
                <a:latin typeface="Tahoma"/>
                <a:ea typeface="Times New Roman"/>
              </a:rPr>
              <a:t>jatuh</a:t>
            </a:r>
            <a:r>
              <a:rPr lang="en-US" dirty="0" smtClean="0">
                <a:effectLst/>
                <a:latin typeface="Tahoma"/>
                <a:ea typeface="Times New Roman"/>
              </a:rPr>
              <a:t> tempo </a:t>
            </a:r>
            <a:r>
              <a:rPr lang="en-US" dirty="0" err="1" smtClean="0">
                <a:effectLst/>
                <a:latin typeface="Tahoma"/>
                <a:ea typeface="Times New Roman"/>
              </a:rPr>
              <a:t>nanti</a:t>
            </a:r>
            <a:r>
              <a:rPr lang="en-US" dirty="0" smtClean="0">
                <a:effectLst/>
                <a:latin typeface="Tahoma"/>
                <a:ea typeface="Times New Roman"/>
              </a:rPr>
              <a:t> yang </a:t>
            </a:r>
            <a:r>
              <a:rPr lang="en-US" dirty="0" err="1" smtClean="0">
                <a:effectLst/>
                <a:latin typeface="Tahoma"/>
                <a:ea typeface="Times New Roman"/>
              </a:rPr>
              <a:t>disebut</a:t>
            </a:r>
            <a:r>
              <a:rPr lang="en-US" dirty="0" smtClean="0">
                <a:effectLst/>
                <a:latin typeface="Tahoma"/>
                <a:ea typeface="Times New Roman"/>
              </a:rPr>
              <a:t> </a:t>
            </a:r>
            <a:r>
              <a:rPr lang="en-US" dirty="0" err="1" smtClean="0">
                <a:effectLst/>
                <a:latin typeface="Tahoma"/>
                <a:ea typeface="Times New Roman"/>
              </a:rPr>
              <a:t>sebagai</a:t>
            </a:r>
            <a:r>
              <a:rPr lang="en-US" dirty="0" smtClean="0">
                <a:effectLst/>
                <a:latin typeface="Tahoma"/>
                <a:ea typeface="Times New Roman"/>
              </a:rPr>
              <a:t> “</a:t>
            </a:r>
            <a:r>
              <a:rPr lang="en-US" i="1" dirty="0" smtClean="0">
                <a:effectLst/>
                <a:latin typeface="Tahoma"/>
                <a:ea typeface="Times New Roman"/>
              </a:rPr>
              <a:t>Range Agreement</a:t>
            </a:r>
            <a:r>
              <a:rPr lang="en-US" dirty="0" smtClean="0">
                <a:effectLst/>
                <a:latin typeface="Tahoma"/>
                <a:ea typeface="Times New Roman"/>
              </a:rPr>
              <a:t>” </a:t>
            </a:r>
            <a:r>
              <a:rPr lang="en-US" dirty="0" err="1" smtClean="0">
                <a:effectLst/>
                <a:latin typeface="Tahoma"/>
                <a:ea typeface="Times New Roman"/>
              </a:rPr>
              <a:t>dengan</a:t>
            </a:r>
            <a:r>
              <a:rPr lang="en-US" dirty="0" smtClean="0">
                <a:effectLst/>
                <a:latin typeface="Tahoma"/>
                <a:ea typeface="Times New Roman"/>
              </a:rPr>
              <a:t> </a:t>
            </a:r>
            <a:r>
              <a:rPr lang="en-US" dirty="0" err="1" smtClean="0">
                <a:effectLst/>
                <a:latin typeface="Tahoma"/>
                <a:ea typeface="Times New Roman"/>
              </a:rPr>
              <a:t>pengaturan</a:t>
            </a:r>
            <a:r>
              <a:rPr lang="en-US" dirty="0" smtClean="0">
                <a:effectLst/>
                <a:latin typeface="Tahoma"/>
                <a:ea typeface="Times New Roman"/>
              </a:rPr>
              <a:t> </a:t>
            </a:r>
            <a:r>
              <a:rPr lang="en-US" dirty="0" err="1" smtClean="0">
                <a:effectLst/>
                <a:latin typeface="Tahoma"/>
                <a:ea typeface="Times New Roman"/>
              </a:rPr>
              <a:t>sebagai</a:t>
            </a:r>
            <a:r>
              <a:rPr lang="en-US" dirty="0" smtClean="0">
                <a:effectLst/>
                <a:latin typeface="Tahoma"/>
                <a:ea typeface="Times New Roman"/>
              </a:rPr>
              <a:t> </a:t>
            </a:r>
            <a:r>
              <a:rPr lang="en-US" dirty="0" err="1" smtClean="0">
                <a:effectLst/>
                <a:latin typeface="Tahoma"/>
                <a:ea typeface="Times New Roman"/>
              </a:rPr>
              <a:t>berikut</a:t>
            </a:r>
            <a:r>
              <a:rPr lang="en-US" dirty="0" smtClean="0">
                <a:effectLst/>
                <a:latin typeface="Tahoma"/>
                <a:ea typeface="Times New Roman"/>
              </a:rPr>
              <a:t>.</a:t>
            </a:r>
            <a:endParaRPr lang="en-US" dirty="0" smtClean="0">
              <a:effectLst/>
              <a:latin typeface="Times New Roman"/>
              <a:ea typeface="Times New Roman"/>
            </a:endParaRPr>
          </a:p>
          <a:p>
            <a:pPr marL="0" marR="0" indent="228600" algn="just">
              <a:spcBef>
                <a:spcPts val="0"/>
              </a:spcBef>
              <a:spcAft>
                <a:spcPts val="0"/>
              </a:spcAft>
            </a:pPr>
            <a:endParaRPr lang="en-US" dirty="0" smtClean="0">
              <a:effectLst/>
              <a:latin typeface="Times New Roman"/>
              <a:ea typeface="Times New Roman"/>
            </a:endParaRPr>
          </a:p>
          <a:p>
            <a:endParaRPr lang="en-US" dirty="0"/>
          </a:p>
        </p:txBody>
      </p:sp>
    </p:spTree>
    <p:extLst>
      <p:ext uri="{BB962C8B-B14F-4D97-AF65-F5344CB8AC3E}">
        <p14:creationId xmlns:p14="http://schemas.microsoft.com/office/powerpoint/2010/main" val="5410841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i="1" dirty="0">
                <a:solidFill>
                  <a:prstClr val="black"/>
                </a:solidFill>
              </a:rPr>
              <a:t>Range Agreement</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295400"/>
            <a:ext cx="75438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6628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indent="228600">
              <a:spcBef>
                <a:spcPts val="0"/>
              </a:spcBef>
            </a:pPr>
            <a:r>
              <a:rPr lang="id-ID" sz="2400" b="1" i="1" dirty="0" smtClean="0">
                <a:solidFill>
                  <a:srgbClr val="C00000"/>
                </a:solidFill>
                <a:latin typeface="Tahoma"/>
                <a:ea typeface="Times New Roman"/>
                <a:cs typeface="+mn-cs"/>
              </a:rPr>
              <a:t>Range </a:t>
            </a:r>
            <a:r>
              <a:rPr lang="id-ID" sz="2400" b="1" i="1" dirty="0">
                <a:solidFill>
                  <a:srgbClr val="C00000"/>
                </a:solidFill>
                <a:latin typeface="Tahoma"/>
                <a:ea typeface="Times New Roman"/>
                <a:cs typeface="+mn-cs"/>
              </a:rPr>
              <a:t>Agreement </a:t>
            </a:r>
            <a:r>
              <a:rPr lang="id-ID" sz="2400" b="1" dirty="0">
                <a:solidFill>
                  <a:srgbClr val="C00000"/>
                </a:solidFill>
                <a:latin typeface="Tahoma"/>
                <a:ea typeface="Times New Roman"/>
                <a:cs typeface="+mn-cs"/>
              </a:rPr>
              <a:t>dapat dibagi atas tiga </a:t>
            </a:r>
            <a:r>
              <a:rPr lang="id-ID" sz="2400" b="1" i="1" dirty="0" smtClean="0">
                <a:solidFill>
                  <a:srgbClr val="C00000"/>
                </a:solidFill>
                <a:latin typeface="Tahoma"/>
                <a:ea typeface="Times New Roman"/>
                <a:cs typeface="+mn-cs"/>
              </a:rPr>
              <a:t>Zone</a:t>
            </a:r>
            <a:endParaRPr lang="en-US" sz="2400" b="1" dirty="0">
              <a:solidFill>
                <a:srgbClr val="C00000"/>
              </a:solidFill>
              <a:latin typeface="Times New Roman"/>
              <a:ea typeface="Times New Roman"/>
              <a:cs typeface="+mn-cs"/>
            </a:endParaRPr>
          </a:p>
        </p:txBody>
      </p:sp>
      <p:sp>
        <p:nvSpPr>
          <p:cNvPr id="3" name="Content Placeholder 2"/>
          <p:cNvSpPr>
            <a:spLocks noGrp="1"/>
          </p:cNvSpPr>
          <p:nvPr>
            <p:ph idx="1"/>
          </p:nvPr>
        </p:nvSpPr>
        <p:spPr>
          <a:xfrm>
            <a:off x="457200" y="1371600"/>
            <a:ext cx="8229600" cy="4754563"/>
          </a:xfrm>
        </p:spPr>
        <p:txBody>
          <a:bodyPr>
            <a:normAutofit fontScale="40000" lnSpcReduction="20000"/>
          </a:bodyPr>
          <a:lstStyle/>
          <a:p>
            <a:pPr marL="0" marR="0" indent="0" algn="just">
              <a:spcBef>
                <a:spcPts val="0"/>
              </a:spcBef>
              <a:spcAft>
                <a:spcPts val="0"/>
              </a:spcAft>
              <a:buNone/>
            </a:pPr>
            <a:r>
              <a:rPr lang="id-ID" dirty="0" smtClean="0">
                <a:effectLst/>
                <a:latin typeface="Tahoma"/>
                <a:ea typeface="Times New Roman"/>
              </a:rPr>
              <a:t> </a:t>
            </a:r>
            <a:endParaRPr lang="en-US" dirty="0" smtClean="0">
              <a:effectLst/>
              <a:latin typeface="Times New Roman"/>
              <a:ea typeface="Times New Roman"/>
            </a:endParaRPr>
          </a:p>
          <a:p>
            <a:pPr lvl="0" algn="just">
              <a:spcBef>
                <a:spcPts val="0"/>
              </a:spcBef>
              <a:buFont typeface="+mj-lt"/>
              <a:buAutoNum type="arabicPeriod"/>
              <a:tabLst>
                <a:tab pos="228600" algn="l"/>
              </a:tabLst>
            </a:pPr>
            <a:r>
              <a:rPr lang="id-ID" b="1" i="1" dirty="0" smtClean="0">
                <a:effectLst/>
                <a:latin typeface="Tahoma"/>
                <a:ea typeface="Times New Roman"/>
              </a:rPr>
              <a:t>Neutral Zone</a:t>
            </a:r>
            <a:endParaRPr lang="en-US" dirty="0" smtClean="0">
              <a:effectLst/>
              <a:latin typeface="Times New Roman"/>
              <a:ea typeface="Times New Roman"/>
            </a:endParaRPr>
          </a:p>
          <a:p>
            <a:pPr marL="0" marR="0" indent="0" algn="just">
              <a:spcBef>
                <a:spcPts val="0"/>
              </a:spcBef>
              <a:spcAft>
                <a:spcPts val="0"/>
              </a:spcAft>
              <a:buNone/>
            </a:pPr>
            <a:r>
              <a:rPr lang="id-ID" dirty="0" smtClean="0">
                <a:effectLst/>
                <a:latin typeface="Tahoma"/>
                <a:ea typeface="Times New Roman"/>
              </a:rPr>
              <a:t>Apabila Kurs $ pada saat jatuh tempo setelah 90 hari berada diantara nilai ($.9000 + 5%) misalnya Rp.9200/$ dan ($.9000 – 5%) misalnya Rp.8700/$ maka kurs yang akan diberlakukan untuk pelunasan transaksi adalah tetap Rp.9000/$ </a:t>
            </a:r>
            <a:endParaRPr lang="en-US" dirty="0" smtClean="0">
              <a:effectLst/>
              <a:latin typeface="Tahoma"/>
              <a:ea typeface="Times New Roman"/>
            </a:endParaRPr>
          </a:p>
          <a:p>
            <a:pPr marL="0" marR="0" indent="0" algn="just">
              <a:spcBef>
                <a:spcPts val="0"/>
              </a:spcBef>
              <a:spcAft>
                <a:spcPts val="0"/>
              </a:spcAft>
              <a:buNone/>
            </a:pPr>
            <a:endParaRPr lang="en-US" dirty="0" smtClean="0">
              <a:effectLst/>
              <a:latin typeface="Tahoma"/>
              <a:ea typeface="Times New Roman"/>
            </a:endParaRPr>
          </a:p>
          <a:p>
            <a:pPr marL="0" lvl="0" indent="0" algn="just">
              <a:spcBef>
                <a:spcPts val="0"/>
              </a:spcBef>
              <a:buNone/>
              <a:tabLst>
                <a:tab pos="228600" algn="l"/>
                <a:tab pos="457200" algn="l"/>
              </a:tabLst>
            </a:pPr>
            <a:r>
              <a:rPr lang="en-US" b="1" i="1" dirty="0" smtClean="0">
                <a:effectLst/>
                <a:latin typeface="Tahoma"/>
                <a:ea typeface="Times New Roman"/>
              </a:rPr>
              <a:t>2. </a:t>
            </a:r>
            <a:r>
              <a:rPr lang="id-ID" b="1" i="1" dirty="0" smtClean="0">
                <a:effectLst/>
                <a:latin typeface="Tahoma"/>
                <a:ea typeface="Times New Roman"/>
              </a:rPr>
              <a:t>Sharing Zone</a:t>
            </a:r>
            <a:endParaRPr lang="en-US" dirty="0" smtClean="0">
              <a:effectLst/>
              <a:latin typeface="Times New Roman"/>
              <a:ea typeface="Times New Roman"/>
            </a:endParaRPr>
          </a:p>
          <a:p>
            <a:pPr marL="0" marR="0" indent="0" algn="just">
              <a:spcBef>
                <a:spcPts val="0"/>
              </a:spcBef>
              <a:spcAft>
                <a:spcPts val="0"/>
              </a:spcAft>
              <a:buNone/>
            </a:pPr>
            <a:r>
              <a:rPr lang="id-ID" dirty="0" smtClean="0">
                <a:effectLst/>
                <a:latin typeface="Tahoma"/>
                <a:ea typeface="Times New Roman"/>
              </a:rPr>
              <a:t>Apabila Kurs $ pada saat jatuh tempo setelah 90 hari berada diantara nilai ($.9000 + 5%) dan ($.9000 + 10%), misalnya Rp.9700/$, maka kurs yang diberlakukan adalah :  </a:t>
            </a:r>
            <a:endParaRPr lang="en-US" dirty="0" smtClean="0">
              <a:effectLst/>
              <a:latin typeface="Tahoma"/>
              <a:ea typeface="Times New Roman"/>
            </a:endParaRPr>
          </a:p>
          <a:p>
            <a:pPr marL="0" marR="0" indent="0" algn="just">
              <a:spcBef>
                <a:spcPts val="0"/>
              </a:spcBef>
              <a:spcAft>
                <a:spcPts val="0"/>
              </a:spcAft>
              <a:buNone/>
            </a:pPr>
            <a:r>
              <a:rPr lang="id-ID" dirty="0" smtClean="0">
                <a:effectLst/>
                <a:latin typeface="Tahoma"/>
                <a:ea typeface="Times New Roman"/>
              </a:rPr>
              <a:t> </a:t>
            </a:r>
            <a:endParaRPr lang="en-US" dirty="0" smtClean="0">
              <a:effectLst/>
              <a:latin typeface="Tahoma"/>
              <a:ea typeface="Times New Roman"/>
            </a:endParaRPr>
          </a:p>
          <a:p>
            <a:pPr marL="0" marR="0" indent="0" algn="just">
              <a:spcBef>
                <a:spcPts val="0"/>
              </a:spcBef>
              <a:spcAft>
                <a:spcPts val="0"/>
              </a:spcAft>
              <a:buNone/>
            </a:pPr>
            <a:r>
              <a:rPr lang="en-US" dirty="0">
                <a:latin typeface="Tahoma"/>
                <a:ea typeface="Times New Roman"/>
              </a:rPr>
              <a:t> </a:t>
            </a:r>
            <a:r>
              <a:rPr lang="en-US" dirty="0" smtClean="0">
                <a:latin typeface="Tahoma"/>
                <a:ea typeface="Times New Roman"/>
              </a:rPr>
              <a:t>                                   </a:t>
            </a:r>
            <a:r>
              <a:rPr lang="id-ID" dirty="0" smtClean="0">
                <a:effectLst/>
                <a:latin typeface="Tahoma"/>
                <a:ea typeface="Times New Roman"/>
              </a:rPr>
              <a:t> 9000 + 9700</a:t>
            </a:r>
            <a:endParaRPr lang="en-US" dirty="0" smtClean="0">
              <a:effectLst/>
              <a:latin typeface="Tahoma"/>
              <a:ea typeface="Times New Roman"/>
            </a:endParaRPr>
          </a:p>
          <a:p>
            <a:pPr marL="114300" marR="0" indent="0" algn="just">
              <a:spcBef>
                <a:spcPts val="0"/>
              </a:spcBef>
              <a:spcAft>
                <a:spcPts val="0"/>
              </a:spcAft>
              <a:buNone/>
            </a:pPr>
            <a:r>
              <a:rPr lang="id-ID" dirty="0" smtClean="0">
                <a:effectLst/>
                <a:latin typeface="Tahoma"/>
                <a:ea typeface="Times New Roman"/>
              </a:rPr>
              <a:t>                                	 ----------------- = Rp. 9350/$  </a:t>
            </a:r>
            <a:endParaRPr lang="en-US" dirty="0" smtClean="0">
              <a:effectLst/>
              <a:latin typeface="Times New Roman"/>
              <a:ea typeface="Times New Roman"/>
            </a:endParaRPr>
          </a:p>
          <a:p>
            <a:pPr marL="0" marR="0" indent="0" algn="just">
              <a:spcBef>
                <a:spcPts val="0"/>
              </a:spcBef>
              <a:spcAft>
                <a:spcPts val="0"/>
              </a:spcAft>
              <a:buNone/>
            </a:pPr>
            <a:r>
              <a:rPr lang="id-ID" dirty="0" smtClean="0">
                <a:effectLst/>
                <a:latin typeface="Tahoma"/>
                <a:ea typeface="Times New Roman"/>
              </a:rPr>
              <a:t>	</a:t>
            </a:r>
            <a:r>
              <a:rPr lang="en-US" dirty="0">
                <a:latin typeface="Tahoma"/>
                <a:ea typeface="Times New Roman"/>
              </a:rPr>
              <a:t> </a:t>
            </a:r>
            <a:r>
              <a:rPr lang="en-US" dirty="0" smtClean="0">
                <a:latin typeface="Tahoma"/>
                <a:ea typeface="Times New Roman"/>
              </a:rPr>
              <a:t>                           </a:t>
            </a:r>
            <a:r>
              <a:rPr lang="id-ID" dirty="0" smtClean="0">
                <a:effectLst/>
                <a:latin typeface="Tahoma"/>
                <a:ea typeface="Times New Roman"/>
              </a:rPr>
              <a:t> 2</a:t>
            </a:r>
            <a:endParaRPr lang="en-US" dirty="0" smtClean="0">
              <a:effectLst/>
              <a:latin typeface="Times New Roman"/>
              <a:ea typeface="Times New Roman"/>
            </a:endParaRPr>
          </a:p>
          <a:p>
            <a:pPr marL="0" marR="0" indent="0" algn="just">
              <a:spcBef>
                <a:spcPts val="0"/>
              </a:spcBef>
              <a:spcAft>
                <a:spcPts val="0"/>
              </a:spcAft>
              <a:buNone/>
            </a:pPr>
            <a:r>
              <a:rPr lang="id-ID" dirty="0" smtClean="0">
                <a:effectLst/>
                <a:latin typeface="Tahoma"/>
                <a:ea typeface="Times New Roman"/>
              </a:rPr>
              <a:t>Atau apabila Kurs $ pada saat jatuh tempo setelah 90 hari berada diantara nilai ($.9000 – 5%) dan ($.9000 – 10%), misalnya Rp. 8300/$. Maka kurs yang diberlakukan adalah :    9000 + 8300</a:t>
            </a:r>
            <a:endParaRPr lang="en-US" dirty="0" smtClean="0">
              <a:effectLst/>
              <a:latin typeface="Times New Roman"/>
              <a:ea typeface="Times New Roman"/>
            </a:endParaRPr>
          </a:p>
          <a:p>
            <a:pPr marL="0" marR="0" indent="0" algn="just">
              <a:spcBef>
                <a:spcPts val="0"/>
              </a:spcBef>
              <a:spcAft>
                <a:spcPts val="0"/>
              </a:spcAft>
              <a:buNone/>
            </a:pPr>
            <a:r>
              <a:rPr lang="id-ID" dirty="0" smtClean="0">
                <a:effectLst/>
                <a:latin typeface="Tahoma"/>
                <a:ea typeface="Times New Roman"/>
              </a:rPr>
              <a:t>					</a:t>
            </a:r>
            <a:r>
              <a:rPr lang="en-US" dirty="0" smtClean="0">
                <a:effectLst/>
                <a:latin typeface="Tahoma"/>
                <a:ea typeface="Times New Roman"/>
              </a:rPr>
              <a:t>         </a:t>
            </a:r>
            <a:r>
              <a:rPr lang="id-ID" dirty="0" smtClean="0">
                <a:effectLst/>
                <a:latin typeface="Tahoma"/>
                <a:ea typeface="Times New Roman"/>
              </a:rPr>
              <a:t>----------------- = Rp. 8650/$</a:t>
            </a:r>
            <a:endParaRPr lang="en-US" dirty="0" smtClean="0">
              <a:effectLst/>
              <a:latin typeface="Times New Roman"/>
              <a:ea typeface="Times New Roman"/>
            </a:endParaRPr>
          </a:p>
          <a:p>
            <a:pPr marL="0" marR="0" indent="0" algn="just">
              <a:spcBef>
                <a:spcPts val="0"/>
              </a:spcBef>
              <a:spcAft>
                <a:spcPts val="0"/>
              </a:spcAft>
              <a:buNone/>
            </a:pPr>
            <a:r>
              <a:rPr lang="id-ID" dirty="0" smtClean="0">
                <a:effectLst/>
                <a:latin typeface="Tahoma"/>
                <a:ea typeface="Times New Roman"/>
              </a:rPr>
              <a:t>				          		2</a:t>
            </a:r>
            <a:endParaRPr lang="en-US" dirty="0" smtClean="0">
              <a:effectLst/>
              <a:latin typeface="Times New Roman"/>
              <a:ea typeface="Times New Roman"/>
            </a:endParaRPr>
          </a:p>
          <a:p>
            <a:pPr marL="0" lvl="0" indent="0" algn="just">
              <a:spcBef>
                <a:spcPts val="0"/>
              </a:spcBef>
              <a:buNone/>
              <a:tabLst>
                <a:tab pos="228600" algn="l"/>
              </a:tabLst>
            </a:pPr>
            <a:r>
              <a:rPr lang="en-US" b="1" i="1" dirty="0" smtClean="0">
                <a:effectLst/>
                <a:latin typeface="Tahoma"/>
                <a:ea typeface="Times New Roman"/>
              </a:rPr>
              <a:t>3. </a:t>
            </a:r>
            <a:r>
              <a:rPr lang="id-ID" b="1" i="1" dirty="0" smtClean="0">
                <a:effectLst/>
                <a:latin typeface="Tahoma"/>
                <a:ea typeface="Times New Roman"/>
              </a:rPr>
              <a:t>Renegociation Zone   </a:t>
            </a:r>
            <a:endParaRPr lang="en-US" dirty="0" smtClean="0">
              <a:effectLst/>
              <a:latin typeface="Times New Roman"/>
              <a:ea typeface="Times New Roman"/>
            </a:endParaRPr>
          </a:p>
          <a:p>
            <a:pPr marL="0" marR="0" indent="0" algn="just">
              <a:spcBef>
                <a:spcPts val="0"/>
              </a:spcBef>
              <a:spcAft>
                <a:spcPts val="0"/>
              </a:spcAft>
              <a:buNone/>
            </a:pPr>
            <a:r>
              <a:rPr lang="id-ID" dirty="0" smtClean="0">
                <a:effectLst/>
                <a:latin typeface="Tahoma"/>
                <a:ea typeface="Times New Roman"/>
              </a:rPr>
              <a:t>Apabila Kurs $  pada saat jatuh tempo setelah 90 hari berada diatas nilai ($.9000 + 10%) misalnya Rp. 10.200 atau dibawah nilai ($.9000 – 10%) misalnya Rp.7.800/$, maka dilakukan renegosiasi kembali untuk menetapkan kurs yang akan diberlakukan untuk transaksi tersebut.</a:t>
            </a:r>
            <a:endParaRPr lang="en-US" sz="2000" dirty="0" smtClean="0">
              <a:effectLst/>
              <a:latin typeface="Times New Roman"/>
              <a:ea typeface="Times New Roman"/>
            </a:endParaRPr>
          </a:p>
          <a:p>
            <a:pPr marL="0" marR="0" indent="0" algn="just">
              <a:spcBef>
                <a:spcPts val="0"/>
              </a:spcBef>
              <a:spcAft>
                <a:spcPts val="0"/>
              </a:spcAft>
              <a:buNone/>
            </a:pPr>
            <a:r>
              <a:rPr lang="id-ID" dirty="0" smtClean="0">
                <a:effectLst/>
                <a:latin typeface="Tahoma"/>
                <a:ea typeface="Times New Roman"/>
              </a:rPr>
              <a:t> </a:t>
            </a:r>
            <a:endParaRPr lang="en-US" dirty="0" smtClean="0">
              <a:effectLst/>
              <a:latin typeface="Times New Roman"/>
              <a:ea typeface="Times New Roman"/>
            </a:endParaRPr>
          </a:p>
          <a:p>
            <a:pPr marL="0" marR="0" indent="0" algn="just">
              <a:spcBef>
                <a:spcPts val="0"/>
              </a:spcBef>
              <a:spcAft>
                <a:spcPts val="0"/>
              </a:spcAft>
              <a:buNone/>
              <a:tabLst>
                <a:tab pos="0" algn="l"/>
              </a:tabLst>
            </a:pPr>
            <a:r>
              <a:rPr lang="id-ID" dirty="0" smtClean="0">
                <a:effectLst/>
                <a:latin typeface="Tahoma"/>
                <a:ea typeface="Times New Roman"/>
              </a:rPr>
              <a:t>Besarnya lebar </a:t>
            </a:r>
            <a:r>
              <a:rPr lang="id-ID" i="1" dirty="0" smtClean="0">
                <a:effectLst/>
                <a:latin typeface="Tahoma"/>
                <a:ea typeface="Times New Roman"/>
              </a:rPr>
              <a:t>Range Agreement </a:t>
            </a:r>
            <a:r>
              <a:rPr lang="id-ID" dirty="0" smtClean="0">
                <a:effectLst/>
                <a:latin typeface="Tahoma"/>
                <a:ea typeface="Times New Roman"/>
              </a:rPr>
              <a:t>ini ditetapkan berdasarkan kesepakatan antara kedua belah pihak. Memang biasanya untuk transaksi bisnis internasional range yang diberlakukan berada sekitar 10% diatas atau dibawah </a:t>
            </a:r>
            <a:r>
              <a:rPr lang="id-ID" i="1" dirty="0" smtClean="0">
                <a:effectLst/>
                <a:latin typeface="Tahoma"/>
                <a:ea typeface="Times New Roman"/>
              </a:rPr>
              <a:t>Spot Rate</a:t>
            </a:r>
            <a:r>
              <a:rPr lang="id-ID" dirty="0" smtClean="0">
                <a:effectLst/>
                <a:latin typeface="Tahoma"/>
                <a:ea typeface="Times New Roman"/>
              </a:rPr>
              <a:t>, karena pada umumnya pelaku bisnis internasional mengambil margin keuntungan maksimum sekitar 20%.</a:t>
            </a:r>
            <a:endParaRPr lang="en-US" dirty="0" smtClean="0">
              <a:effectLst/>
              <a:latin typeface="Times New Roman"/>
              <a:ea typeface="Times New Roman"/>
            </a:endParaRPr>
          </a:p>
          <a:p>
            <a:endParaRPr lang="en-US" dirty="0"/>
          </a:p>
        </p:txBody>
      </p:sp>
    </p:spTree>
    <p:extLst>
      <p:ext uri="{BB962C8B-B14F-4D97-AF65-F5344CB8AC3E}">
        <p14:creationId xmlns:p14="http://schemas.microsoft.com/office/powerpoint/2010/main" val="19331114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868362"/>
          </a:xfrm>
        </p:spPr>
        <p:txBody>
          <a:bodyPr>
            <a:normAutofit/>
          </a:bodyPr>
          <a:lstStyle/>
          <a:p>
            <a:r>
              <a:rPr lang="id-ID" sz="2800" b="1" dirty="0">
                <a:solidFill>
                  <a:srgbClr val="C00000"/>
                </a:solidFill>
              </a:rPr>
              <a:t>Beberapa Teknik Mengurangi </a:t>
            </a:r>
            <a:r>
              <a:rPr lang="id-ID" sz="2800" b="1" i="1" dirty="0">
                <a:solidFill>
                  <a:srgbClr val="C00000"/>
                </a:solidFill>
              </a:rPr>
              <a:t>Transaction Exposure</a:t>
            </a:r>
            <a:endParaRPr lang="en-US" sz="2800" dirty="0">
              <a:solidFill>
                <a:srgbClr val="C00000"/>
              </a:solidFill>
            </a:endParaRPr>
          </a:p>
        </p:txBody>
      </p:sp>
      <p:sp>
        <p:nvSpPr>
          <p:cNvPr id="3" name="Content Placeholder 2"/>
          <p:cNvSpPr>
            <a:spLocks noGrp="1"/>
          </p:cNvSpPr>
          <p:nvPr>
            <p:ph idx="1"/>
          </p:nvPr>
        </p:nvSpPr>
        <p:spPr>
          <a:xfrm>
            <a:off x="457200" y="914400"/>
            <a:ext cx="8229600" cy="5715000"/>
          </a:xfrm>
        </p:spPr>
        <p:txBody>
          <a:bodyPr>
            <a:normAutofit fontScale="25000" lnSpcReduction="20000"/>
          </a:bodyPr>
          <a:lstStyle/>
          <a:p>
            <a:pPr marL="0" marR="0" indent="0" algn="just">
              <a:spcBef>
                <a:spcPts val="0"/>
              </a:spcBef>
              <a:spcAft>
                <a:spcPts val="0"/>
              </a:spcAft>
              <a:buNone/>
            </a:pPr>
            <a:r>
              <a:rPr lang="id-ID" i="1" dirty="0" smtClean="0">
                <a:effectLst/>
                <a:latin typeface="Tahoma"/>
                <a:ea typeface="Times New Roman"/>
              </a:rPr>
              <a:t>1</a:t>
            </a:r>
            <a:r>
              <a:rPr lang="id-ID" b="1" i="1" dirty="0" smtClean="0">
                <a:solidFill>
                  <a:srgbClr val="C00000"/>
                </a:solidFill>
                <a:effectLst/>
                <a:latin typeface="Tahoma"/>
                <a:ea typeface="Times New Roman"/>
              </a:rPr>
              <a:t>). </a:t>
            </a:r>
            <a:r>
              <a:rPr lang="id-ID" sz="5200" b="1" i="1" dirty="0" smtClean="0">
                <a:solidFill>
                  <a:srgbClr val="C00000"/>
                </a:solidFill>
                <a:effectLst/>
                <a:latin typeface="Tahoma"/>
                <a:ea typeface="Times New Roman"/>
              </a:rPr>
              <a:t>Leading and Lagging</a:t>
            </a:r>
            <a:endParaRPr lang="en-US" sz="5200" b="1" i="1" dirty="0" smtClean="0">
              <a:solidFill>
                <a:srgbClr val="C00000"/>
              </a:solidFill>
              <a:effectLst/>
              <a:latin typeface="Tahoma"/>
              <a:ea typeface="Times New Roman"/>
            </a:endParaRPr>
          </a:p>
          <a:p>
            <a:pPr marL="0" marR="0" indent="0" algn="just">
              <a:spcBef>
                <a:spcPts val="0"/>
              </a:spcBef>
              <a:spcAft>
                <a:spcPts val="0"/>
              </a:spcAft>
              <a:buNone/>
            </a:pPr>
            <a:endParaRPr lang="en-US" sz="5200" b="1" dirty="0" smtClean="0">
              <a:solidFill>
                <a:srgbClr val="C00000"/>
              </a:solidFill>
              <a:effectLst/>
              <a:latin typeface="Times New Roman"/>
              <a:ea typeface="Times New Roman"/>
            </a:endParaRPr>
          </a:p>
          <a:p>
            <a:pPr marL="0" marR="0" indent="0" algn="just">
              <a:spcBef>
                <a:spcPts val="0"/>
              </a:spcBef>
              <a:spcAft>
                <a:spcPts val="0"/>
              </a:spcAft>
              <a:buNone/>
            </a:pPr>
            <a:r>
              <a:rPr lang="id-ID" sz="5200" b="1" i="1" dirty="0" smtClean="0">
                <a:effectLst/>
                <a:latin typeface="Tahoma"/>
                <a:ea typeface="Times New Roman"/>
              </a:rPr>
              <a:t>Leading and Lagging</a:t>
            </a:r>
            <a:r>
              <a:rPr lang="id-ID" sz="5200" dirty="0" smtClean="0">
                <a:effectLst/>
                <a:latin typeface="Tahoma"/>
                <a:ea typeface="Times New Roman"/>
              </a:rPr>
              <a:t>  diartikan sebagai suatu penyesuaian atau </a:t>
            </a:r>
            <a:r>
              <a:rPr lang="id-ID" sz="5200" i="1" dirty="0" smtClean="0">
                <a:effectLst/>
                <a:latin typeface="Tahoma"/>
                <a:ea typeface="Times New Roman"/>
              </a:rPr>
              <a:t>adjustment </a:t>
            </a:r>
            <a:r>
              <a:rPr lang="id-ID" sz="5200" dirty="0" smtClean="0">
                <a:effectLst/>
                <a:latin typeface="Tahoma"/>
                <a:ea typeface="Times New Roman"/>
              </a:rPr>
              <a:t>saat permintaan pembayaran dengan fluktuasi kurs valas. </a:t>
            </a:r>
            <a:r>
              <a:rPr lang="id-ID" sz="5200" b="1" i="1" dirty="0" smtClean="0">
                <a:effectLst/>
                <a:latin typeface="Tahoma"/>
                <a:ea typeface="Times New Roman"/>
              </a:rPr>
              <a:t>Leading</a:t>
            </a:r>
            <a:r>
              <a:rPr lang="id-ID" sz="5200" i="1" dirty="0" smtClean="0">
                <a:effectLst/>
                <a:latin typeface="Tahoma"/>
                <a:ea typeface="Times New Roman"/>
              </a:rPr>
              <a:t> </a:t>
            </a:r>
            <a:r>
              <a:rPr lang="id-ID" sz="5200" dirty="0" smtClean="0">
                <a:effectLst/>
                <a:latin typeface="Tahoma"/>
                <a:ea typeface="Times New Roman"/>
              </a:rPr>
              <a:t>diartikan sebagai strategi pembayaran utang yang dipercepat, misalnva karena valas yang digunakan akan apresiasi. </a:t>
            </a:r>
            <a:endParaRPr lang="en-US" sz="5200" dirty="0" smtClean="0">
              <a:effectLst/>
              <a:latin typeface="Times New Roman"/>
              <a:ea typeface="Times New Roman"/>
            </a:endParaRPr>
          </a:p>
          <a:p>
            <a:pPr marL="0" marR="0" indent="0" algn="just">
              <a:spcBef>
                <a:spcPts val="0"/>
              </a:spcBef>
              <a:spcAft>
                <a:spcPts val="0"/>
              </a:spcAft>
              <a:buNone/>
            </a:pPr>
            <a:r>
              <a:rPr lang="id-ID" sz="5200" dirty="0" smtClean="0">
                <a:effectLst/>
                <a:latin typeface="Tahoma"/>
                <a:ea typeface="Times New Roman"/>
              </a:rPr>
              <a:t> </a:t>
            </a:r>
            <a:endParaRPr lang="en-US" sz="5200" dirty="0" smtClean="0">
              <a:effectLst/>
              <a:latin typeface="Times New Roman"/>
              <a:ea typeface="Times New Roman"/>
            </a:endParaRPr>
          </a:p>
          <a:p>
            <a:pPr marL="0" marR="0" indent="0" algn="just">
              <a:spcBef>
                <a:spcPts val="0"/>
              </a:spcBef>
              <a:spcAft>
                <a:spcPts val="0"/>
              </a:spcAft>
              <a:buNone/>
            </a:pPr>
            <a:r>
              <a:rPr lang="en-US" sz="5200" b="1" i="1" dirty="0">
                <a:latin typeface="Tahoma"/>
                <a:ea typeface="Times New Roman"/>
              </a:rPr>
              <a:t>L</a:t>
            </a:r>
            <a:r>
              <a:rPr lang="id-ID" sz="5200" b="1" i="1" dirty="0" smtClean="0">
                <a:effectLst/>
                <a:latin typeface="Tahoma"/>
                <a:ea typeface="Times New Roman"/>
              </a:rPr>
              <a:t>agging</a:t>
            </a:r>
            <a:r>
              <a:rPr lang="id-ID" sz="5200" dirty="0" smtClean="0">
                <a:effectLst/>
                <a:latin typeface="Tahoma"/>
                <a:ea typeface="Times New Roman"/>
              </a:rPr>
              <a:t> diartikan sebagai strategi pembayaran yang ditunda karena valas yang digunakan akan depresiasi. Namun dibeberapa negara tertentu diadakan pembatasan waktu untuk </a:t>
            </a:r>
            <a:r>
              <a:rPr lang="id-ID" sz="5200" i="1" dirty="0" smtClean="0">
                <a:effectLst/>
                <a:latin typeface="Tahoma"/>
                <a:ea typeface="Times New Roman"/>
              </a:rPr>
              <a:t>leading and lagging</a:t>
            </a:r>
            <a:r>
              <a:rPr lang="id-ID" sz="5200" dirty="0" smtClean="0">
                <a:effectLst/>
                <a:latin typeface="Tahoma"/>
                <a:ea typeface="Times New Roman"/>
              </a:rPr>
              <a:t> sehingga setiap perusahaan harus memperhatikan adanya </a:t>
            </a:r>
            <a:r>
              <a:rPr lang="id-ID" sz="5200" i="1" dirty="0" smtClean="0">
                <a:effectLst/>
                <a:latin typeface="Tahoma"/>
                <a:ea typeface="Times New Roman"/>
              </a:rPr>
              <a:t>restrictions </a:t>
            </a:r>
            <a:r>
              <a:rPr lang="id-ID" sz="5200" dirty="0" smtClean="0">
                <a:effectLst/>
                <a:latin typeface="Tahoma"/>
                <a:ea typeface="Times New Roman"/>
              </a:rPr>
              <a:t>atau peraturan pembatasan.</a:t>
            </a:r>
            <a:endParaRPr lang="en-US" sz="5200" dirty="0" smtClean="0">
              <a:effectLst/>
              <a:latin typeface="Times New Roman"/>
              <a:ea typeface="Times New Roman"/>
            </a:endParaRPr>
          </a:p>
          <a:p>
            <a:pPr marL="0" marR="0" indent="0" algn="just">
              <a:spcBef>
                <a:spcPts val="0"/>
              </a:spcBef>
              <a:spcAft>
                <a:spcPts val="0"/>
              </a:spcAft>
              <a:buNone/>
            </a:pPr>
            <a:r>
              <a:rPr lang="id-ID" sz="5200" dirty="0" smtClean="0">
                <a:effectLst/>
                <a:latin typeface="Tahoma"/>
                <a:ea typeface="Times New Roman"/>
              </a:rPr>
              <a:t> </a:t>
            </a:r>
            <a:endParaRPr lang="en-US" sz="5200" dirty="0" smtClean="0">
              <a:effectLst/>
              <a:latin typeface="Times New Roman"/>
              <a:ea typeface="Times New Roman"/>
            </a:endParaRPr>
          </a:p>
          <a:p>
            <a:pPr marL="0" marR="0" indent="0" algn="just">
              <a:spcBef>
                <a:spcPts val="0"/>
              </a:spcBef>
              <a:spcAft>
                <a:spcPts val="0"/>
              </a:spcAft>
              <a:buNone/>
            </a:pPr>
            <a:r>
              <a:rPr lang="id-ID" sz="5200" b="1" i="1" dirty="0" smtClean="0">
                <a:solidFill>
                  <a:srgbClr val="C00000"/>
                </a:solidFill>
                <a:effectLst/>
                <a:latin typeface="Tahoma"/>
                <a:ea typeface="Times New Roman"/>
              </a:rPr>
              <a:t>2). Cross Hedging</a:t>
            </a:r>
            <a:endParaRPr lang="en-US" sz="5200" b="1" i="1" dirty="0" smtClean="0">
              <a:solidFill>
                <a:srgbClr val="C00000"/>
              </a:solidFill>
              <a:effectLst/>
              <a:latin typeface="Tahoma"/>
              <a:ea typeface="Times New Roman"/>
            </a:endParaRPr>
          </a:p>
          <a:p>
            <a:pPr marL="0" marR="0" indent="0" algn="just">
              <a:spcBef>
                <a:spcPts val="0"/>
              </a:spcBef>
              <a:spcAft>
                <a:spcPts val="0"/>
              </a:spcAft>
              <a:buNone/>
            </a:pPr>
            <a:endParaRPr lang="en-US" sz="5200" b="1" dirty="0" smtClean="0">
              <a:solidFill>
                <a:srgbClr val="C00000"/>
              </a:solidFill>
              <a:effectLst/>
              <a:latin typeface="Times New Roman"/>
              <a:ea typeface="Times New Roman"/>
            </a:endParaRPr>
          </a:p>
          <a:p>
            <a:pPr marL="0" marR="0" indent="0" algn="just">
              <a:spcBef>
                <a:spcPts val="0"/>
              </a:spcBef>
              <a:spcAft>
                <a:spcPts val="0"/>
              </a:spcAft>
              <a:buNone/>
            </a:pPr>
            <a:r>
              <a:rPr lang="id-ID" sz="5200" i="1" dirty="0" smtClean="0">
                <a:effectLst/>
                <a:latin typeface="Tahoma"/>
                <a:ea typeface="Times New Roman"/>
              </a:rPr>
              <a:t>Cross Hedging</a:t>
            </a:r>
            <a:r>
              <a:rPr lang="id-ID" sz="5200" dirty="0" smtClean="0">
                <a:effectLst/>
                <a:latin typeface="Tahoma"/>
                <a:ea typeface="Times New Roman"/>
              </a:rPr>
              <a:t> adalah suatu cara yang dilakukan perusahaan untuk mengurangi </a:t>
            </a:r>
            <a:r>
              <a:rPr lang="id-ID" sz="5200" i="1" dirty="0" smtClean="0">
                <a:effectLst/>
                <a:latin typeface="Tahoma"/>
                <a:ea typeface="Times New Roman"/>
              </a:rPr>
              <a:t>transaction exposure</a:t>
            </a:r>
            <a:r>
              <a:rPr lang="id-ID" sz="5200" dirty="0" smtClean="0">
                <a:effectLst/>
                <a:latin typeface="Tahoma"/>
                <a:ea typeface="Times New Roman"/>
              </a:rPr>
              <a:t> jika </a:t>
            </a:r>
            <a:r>
              <a:rPr lang="id-ID" sz="5200" i="1" dirty="0" smtClean="0">
                <a:effectLst/>
                <a:latin typeface="Tahoma"/>
                <a:ea typeface="Times New Roman"/>
              </a:rPr>
              <a:t>hedging </a:t>
            </a:r>
            <a:r>
              <a:rPr lang="id-ID" sz="5200" dirty="0" smtClean="0">
                <a:effectLst/>
                <a:latin typeface="Tahoma"/>
                <a:ea typeface="Times New Roman"/>
              </a:rPr>
              <a:t>tidak dapat dilakukan. Misalnya suatu perusahaan USA mempunyai </a:t>
            </a:r>
            <a:r>
              <a:rPr lang="id-ID" sz="5200" i="1" dirty="0" smtClean="0">
                <a:effectLst/>
                <a:latin typeface="Tahoma"/>
                <a:ea typeface="Times New Roman"/>
              </a:rPr>
              <a:t>payable </a:t>
            </a:r>
            <a:r>
              <a:rPr lang="id-ID" sz="5200" dirty="0" smtClean="0">
                <a:effectLst/>
                <a:latin typeface="Tahoma"/>
                <a:ea typeface="Times New Roman"/>
              </a:rPr>
              <a:t>dalam valas X untuk 90 hari. Karena khawatir kalau valas X apresiasi terhadap USD, perusahaan ingin melakukan </a:t>
            </a:r>
            <a:r>
              <a:rPr lang="id-ID" sz="5200" i="1" dirty="0" smtClean="0">
                <a:effectLst/>
                <a:latin typeface="Tahoma"/>
                <a:ea typeface="Times New Roman"/>
              </a:rPr>
              <a:t>hedging </a:t>
            </a:r>
            <a:r>
              <a:rPr lang="id-ID" sz="5200" dirty="0" smtClean="0">
                <a:effectLst/>
                <a:latin typeface="Tahoma"/>
                <a:ea typeface="Times New Roman"/>
              </a:rPr>
              <a:t>untuk </a:t>
            </a:r>
            <a:r>
              <a:rPr lang="id-ID" sz="5200" i="1" dirty="0" smtClean="0">
                <a:effectLst/>
                <a:latin typeface="Tahoma"/>
                <a:ea typeface="Times New Roman"/>
              </a:rPr>
              <a:t>open position</a:t>
            </a:r>
            <a:r>
              <a:rPr lang="id-ID" sz="5200" dirty="0" smtClean="0">
                <a:effectLst/>
                <a:latin typeface="Tahoma"/>
                <a:ea typeface="Times New Roman"/>
              </a:rPr>
              <a:t>-nya. Dalam hal ini, </a:t>
            </a:r>
            <a:r>
              <a:rPr lang="id-ID" sz="5200" b="1" dirty="0" smtClean="0">
                <a:solidFill>
                  <a:srgbClr val="C00000"/>
                </a:solidFill>
                <a:effectLst/>
                <a:latin typeface="Tahoma"/>
                <a:ea typeface="Times New Roman"/>
              </a:rPr>
              <a:t>jika tidak dapat dilakukan </a:t>
            </a:r>
            <a:r>
              <a:rPr lang="id-ID" sz="5200" b="1" i="1" dirty="0" smtClean="0">
                <a:solidFill>
                  <a:srgbClr val="C00000"/>
                </a:solidFill>
                <a:effectLst/>
                <a:latin typeface="Tahoma"/>
                <a:ea typeface="Times New Roman"/>
              </a:rPr>
              <a:t>hedging</a:t>
            </a:r>
            <a:r>
              <a:rPr lang="id-ID" sz="5200" b="1" dirty="0" smtClean="0">
                <a:solidFill>
                  <a:srgbClr val="C00000"/>
                </a:solidFill>
                <a:effectLst/>
                <a:latin typeface="Tahoma"/>
                <a:ea typeface="Times New Roman"/>
              </a:rPr>
              <a:t> dalam valas X</a:t>
            </a:r>
            <a:r>
              <a:rPr lang="id-ID" sz="5200" dirty="0" smtClean="0">
                <a:effectLst/>
                <a:latin typeface="Tahoma"/>
                <a:ea typeface="Times New Roman"/>
              </a:rPr>
              <a:t>, maka dapat dilakukan </a:t>
            </a:r>
            <a:r>
              <a:rPr lang="id-ID" sz="5200" i="1" dirty="0" smtClean="0">
                <a:effectLst/>
                <a:latin typeface="Tahoma"/>
                <a:ea typeface="Times New Roman"/>
              </a:rPr>
              <a:t>cross</a:t>
            </a:r>
            <a:r>
              <a:rPr lang="id-ID" sz="5200" dirty="0" smtClean="0">
                <a:effectLst/>
                <a:latin typeface="Tahoma"/>
                <a:ea typeface="Times New Roman"/>
              </a:rPr>
              <a:t>-</a:t>
            </a:r>
            <a:r>
              <a:rPr lang="id-ID" sz="5200" i="1" dirty="0" smtClean="0">
                <a:effectLst/>
                <a:latin typeface="Tahoma"/>
                <a:ea typeface="Times New Roman"/>
              </a:rPr>
              <a:t>hedging</a:t>
            </a:r>
            <a:r>
              <a:rPr lang="id-ID" sz="5200" dirty="0" smtClean="0">
                <a:effectLst/>
                <a:latin typeface="Tahoma"/>
                <a:ea typeface="Times New Roman"/>
              </a:rPr>
              <a:t>, yaitu mencari mata uang yang dapat di-</a:t>
            </a:r>
            <a:r>
              <a:rPr lang="id-ID" sz="5200" i="1" dirty="0" smtClean="0">
                <a:effectLst/>
                <a:latin typeface="Tahoma"/>
                <a:ea typeface="Times New Roman"/>
              </a:rPr>
              <a:t> hedging</a:t>
            </a:r>
            <a:r>
              <a:rPr lang="id-ID" sz="5200" dirty="0" smtClean="0">
                <a:effectLst/>
                <a:latin typeface="Tahoma"/>
                <a:ea typeface="Times New Roman"/>
              </a:rPr>
              <a:t> dan mempunvai korelasi yang kuat dan positif dengan valas X tersebut. Jika kedua valas tersebut mempunyai korelasi yang relatif kuat dan positif dengan USD dan kurs antara kedua valas tersebut relatif stabil, maka perusahan USA akan dapat melakukan </a:t>
            </a:r>
            <a:r>
              <a:rPr lang="id-ID" sz="5200" i="1" dirty="0" smtClean="0">
                <a:effectLst/>
                <a:latin typeface="Tahoma"/>
                <a:ea typeface="Times New Roman"/>
              </a:rPr>
              <a:t>cross-hedging strategy </a:t>
            </a:r>
            <a:r>
              <a:rPr lang="id-ID" sz="5200" dirty="0" smtClean="0">
                <a:effectLst/>
                <a:latin typeface="Tahoma"/>
                <a:ea typeface="Times New Roman"/>
              </a:rPr>
              <a:t>yang lebih efektif. </a:t>
            </a:r>
            <a:endParaRPr lang="en-US" sz="5200" dirty="0" smtClean="0">
              <a:effectLst/>
              <a:latin typeface="Tahoma"/>
              <a:ea typeface="Times New Roman"/>
            </a:endParaRPr>
          </a:p>
          <a:p>
            <a:pPr marL="0" marR="0" indent="0" algn="just">
              <a:spcBef>
                <a:spcPts val="0"/>
              </a:spcBef>
              <a:spcAft>
                <a:spcPts val="0"/>
              </a:spcAft>
              <a:buNone/>
            </a:pPr>
            <a:endParaRPr lang="en-US" sz="5200" dirty="0" smtClean="0">
              <a:effectLst/>
              <a:latin typeface="Times New Roman"/>
              <a:ea typeface="Times New Roman"/>
            </a:endParaRPr>
          </a:p>
          <a:p>
            <a:pPr marL="0" marR="0" indent="0" algn="just">
              <a:spcBef>
                <a:spcPts val="0"/>
              </a:spcBef>
              <a:spcAft>
                <a:spcPts val="0"/>
              </a:spcAft>
              <a:buNone/>
            </a:pPr>
            <a:r>
              <a:rPr lang="id-ID" sz="5200" dirty="0" smtClean="0">
                <a:effectLst/>
                <a:latin typeface="Tahoma"/>
                <a:ea typeface="Times New Roman"/>
              </a:rPr>
              <a:t>Strategi </a:t>
            </a:r>
            <a:r>
              <a:rPr lang="id-ID" sz="5200" i="1" dirty="0" smtClean="0">
                <a:effectLst/>
                <a:latin typeface="Tahoma"/>
                <a:ea typeface="Times New Roman"/>
              </a:rPr>
              <a:t>cross-hedging</a:t>
            </a:r>
            <a:r>
              <a:rPr lang="id-ID" sz="5200" dirty="0" smtClean="0">
                <a:effectLst/>
                <a:latin typeface="Tahoma"/>
                <a:ea typeface="Times New Roman"/>
              </a:rPr>
              <a:t> dapat diartikan juga sebagai </a:t>
            </a:r>
            <a:r>
              <a:rPr lang="id-ID" sz="5200" i="1" dirty="0" smtClean="0">
                <a:effectLst/>
                <a:latin typeface="Tahoma"/>
                <a:ea typeface="Times New Roman"/>
              </a:rPr>
              <a:t>off-set</a:t>
            </a:r>
            <a:r>
              <a:rPr lang="id-ID" sz="5200" dirty="0" smtClean="0">
                <a:effectLst/>
                <a:latin typeface="Tahoma"/>
                <a:ea typeface="Times New Roman"/>
              </a:rPr>
              <a:t> dari inflow dan </a:t>
            </a:r>
            <a:r>
              <a:rPr lang="id-ID" sz="5200" i="1" dirty="0" smtClean="0">
                <a:effectLst/>
                <a:latin typeface="Tahoma"/>
                <a:ea typeface="Times New Roman"/>
              </a:rPr>
              <a:t>outflow </a:t>
            </a:r>
            <a:r>
              <a:rPr lang="id-ID" sz="5200" dirty="0" smtClean="0">
                <a:effectLst/>
                <a:latin typeface="Tahoma"/>
                <a:ea typeface="Times New Roman"/>
              </a:rPr>
              <a:t>dalam valas vang berbeda dari suatu perusahaan yang mata uang domestiknya mempunyai korelasi yang kuat dan positif dengan kedua valas tersebut. Misalnya korelasi vang kuat dan positif antara USD dan valas Eropa.</a:t>
            </a:r>
            <a:endParaRPr lang="en-US" sz="5200" dirty="0" smtClean="0">
              <a:effectLst/>
              <a:latin typeface="Times New Roman"/>
              <a:ea typeface="Times New Roman"/>
            </a:endParaRPr>
          </a:p>
          <a:p>
            <a:pPr marL="0" marR="0" indent="0" algn="just">
              <a:spcBef>
                <a:spcPts val="0"/>
              </a:spcBef>
              <a:spcAft>
                <a:spcPts val="0"/>
              </a:spcAft>
              <a:buNone/>
            </a:pPr>
            <a:r>
              <a:rPr lang="id-ID" sz="5200" dirty="0" smtClean="0">
                <a:effectLst/>
                <a:latin typeface="Tahoma"/>
                <a:ea typeface="Times New Roman"/>
              </a:rPr>
              <a:t> </a:t>
            </a:r>
            <a:endParaRPr lang="en-US" sz="5200" b="1" dirty="0" smtClean="0">
              <a:solidFill>
                <a:srgbClr val="C00000"/>
              </a:solidFill>
              <a:effectLst/>
              <a:latin typeface="Times New Roman"/>
              <a:ea typeface="Times New Roman"/>
            </a:endParaRPr>
          </a:p>
          <a:p>
            <a:pPr marL="0" marR="0" indent="0" algn="just">
              <a:spcBef>
                <a:spcPts val="0"/>
              </a:spcBef>
              <a:spcAft>
                <a:spcPts val="0"/>
              </a:spcAft>
              <a:buNone/>
            </a:pPr>
            <a:r>
              <a:rPr lang="id-ID" sz="5200" b="1" i="1" dirty="0" smtClean="0">
                <a:solidFill>
                  <a:srgbClr val="C00000"/>
                </a:solidFill>
                <a:effectLst/>
                <a:latin typeface="Tahoma"/>
                <a:ea typeface="Times New Roman"/>
              </a:rPr>
              <a:t>3). Currency Diversification</a:t>
            </a:r>
            <a:endParaRPr lang="en-US" sz="5200" b="1" i="1" dirty="0" smtClean="0">
              <a:solidFill>
                <a:srgbClr val="C00000"/>
              </a:solidFill>
              <a:effectLst/>
              <a:latin typeface="Tahoma"/>
              <a:ea typeface="Times New Roman"/>
            </a:endParaRPr>
          </a:p>
          <a:p>
            <a:pPr marL="0" marR="0" indent="0" algn="just">
              <a:spcBef>
                <a:spcPts val="0"/>
              </a:spcBef>
              <a:spcAft>
                <a:spcPts val="0"/>
              </a:spcAft>
              <a:buNone/>
              <a:tabLst>
                <a:tab pos="457200" algn="l"/>
              </a:tabLst>
            </a:pPr>
            <a:endParaRPr lang="en-US" sz="5200" b="1" dirty="0">
              <a:solidFill>
                <a:srgbClr val="C00000"/>
              </a:solidFill>
              <a:latin typeface="Times New Roman"/>
              <a:ea typeface="Times New Roman"/>
            </a:endParaRPr>
          </a:p>
          <a:p>
            <a:pPr marL="0" marR="0" indent="0" algn="just">
              <a:spcBef>
                <a:spcPts val="0"/>
              </a:spcBef>
              <a:spcAft>
                <a:spcPts val="0"/>
              </a:spcAft>
              <a:buNone/>
              <a:tabLst>
                <a:tab pos="457200" algn="l"/>
              </a:tabLst>
            </a:pPr>
            <a:r>
              <a:rPr lang="id-ID" sz="5200" dirty="0" smtClean="0">
                <a:effectLst/>
                <a:latin typeface="Tahoma"/>
                <a:ea typeface="Times New Roman"/>
              </a:rPr>
              <a:t>Metode ketiga vang digunakan untuk mengurangi </a:t>
            </a:r>
            <a:r>
              <a:rPr lang="id-ID" sz="5200" i="1" dirty="0" smtClean="0">
                <a:effectLst/>
                <a:latin typeface="Tahoma"/>
                <a:ea typeface="Times New Roman"/>
              </a:rPr>
              <a:t>transaction exposure</a:t>
            </a:r>
            <a:r>
              <a:rPr lang="id-ID" sz="5200" dirty="0" smtClean="0">
                <a:effectLst/>
                <a:latin typeface="Tahoma"/>
                <a:ea typeface="Times New Roman"/>
              </a:rPr>
              <a:t> adalah dengan melakukan diversifikasi valas yang digunakan dalam transaksi ekspor dan impor. Misalnya suatu perusahaan Indonesia vang mempunyai </a:t>
            </a:r>
            <a:r>
              <a:rPr lang="id-ID" sz="5200" i="1" dirty="0" smtClean="0">
                <a:effectLst/>
                <a:latin typeface="Tahoma"/>
                <a:ea typeface="Times New Roman"/>
              </a:rPr>
              <a:t>inflow </a:t>
            </a:r>
            <a:r>
              <a:rPr lang="id-ID" sz="5200" dirty="0" smtClean="0">
                <a:effectLst/>
                <a:latin typeface="Tahoma"/>
                <a:ea typeface="Times New Roman"/>
              </a:rPr>
              <a:t>yang relatif besar dalam USD dan </a:t>
            </a:r>
            <a:r>
              <a:rPr lang="id-ID" sz="5200" i="1" dirty="0" smtClean="0">
                <a:effectLst/>
                <a:latin typeface="Tahoma"/>
                <a:ea typeface="Times New Roman"/>
              </a:rPr>
              <a:t>outflow </a:t>
            </a:r>
            <a:r>
              <a:rPr lang="id-ID" sz="5200" dirty="0" smtClean="0">
                <a:effectLst/>
                <a:latin typeface="Tahoma"/>
                <a:ea typeface="Times New Roman"/>
              </a:rPr>
              <a:t>yang relatif besar pula dalam JPY, maka bila terjadi depresiasi USD terhadap JPY, perusahaan tersebut tentu akan mengalami kerugian yang relatif lebih besar pula. Untuk menghindari hal seperti itu, perlu dilakukan diversifikasi valas yang digunakan sebagai kesatuan hitung/standar. </a:t>
            </a:r>
            <a:endParaRPr lang="en-US" sz="5200" dirty="0" smtClean="0">
              <a:effectLst/>
              <a:latin typeface="Tahoma"/>
              <a:ea typeface="Times New Roman"/>
            </a:endParaRPr>
          </a:p>
          <a:p>
            <a:pPr marL="0" marR="0" indent="0" algn="just">
              <a:spcBef>
                <a:spcPts val="0"/>
              </a:spcBef>
              <a:spcAft>
                <a:spcPts val="0"/>
              </a:spcAft>
              <a:buNone/>
              <a:tabLst>
                <a:tab pos="457200" algn="l"/>
              </a:tabLst>
            </a:pPr>
            <a:endParaRPr lang="en-US" sz="5200" dirty="0" smtClean="0">
              <a:effectLst/>
              <a:latin typeface="Times New Roman"/>
              <a:ea typeface="Times New Roman"/>
            </a:endParaRPr>
          </a:p>
          <a:p>
            <a:pPr marL="0" marR="0" indent="0" algn="just">
              <a:spcBef>
                <a:spcPts val="0"/>
              </a:spcBef>
              <a:spcAft>
                <a:spcPts val="0"/>
              </a:spcAft>
              <a:buNone/>
              <a:tabLst>
                <a:tab pos="457200" algn="l"/>
              </a:tabLst>
            </a:pPr>
            <a:r>
              <a:rPr lang="id-ID" sz="5200" dirty="0" smtClean="0">
                <a:effectLst/>
                <a:latin typeface="Tahoma"/>
                <a:ea typeface="Times New Roman"/>
              </a:rPr>
              <a:t>Dalam hal ini, biasanya </a:t>
            </a:r>
            <a:r>
              <a:rPr lang="id-ID" sz="5200" i="1" dirty="0" smtClean="0">
                <a:effectLst/>
                <a:latin typeface="Tahoma"/>
                <a:ea typeface="Times New Roman"/>
              </a:rPr>
              <a:t>inflow </a:t>
            </a:r>
            <a:r>
              <a:rPr lang="id-ID" sz="5200" dirty="0" smtClean="0">
                <a:effectLst/>
                <a:latin typeface="Tahoma"/>
                <a:ea typeface="Times New Roman"/>
              </a:rPr>
              <a:t>dalam valas relatif akan lebih stabil bila tidak mempunyai korelasi kuat dan positif dengan </a:t>
            </a:r>
            <a:r>
              <a:rPr lang="id-ID" sz="5200" i="1" dirty="0" smtClean="0">
                <a:effectLst/>
                <a:latin typeface="Tahoma"/>
                <a:ea typeface="Times New Roman"/>
              </a:rPr>
              <a:t>domestic currency</a:t>
            </a:r>
            <a:r>
              <a:rPr lang="id-ID" sz="5200" dirty="0" smtClean="0">
                <a:effectLst/>
                <a:latin typeface="Tahoma"/>
                <a:ea typeface="Times New Roman"/>
              </a:rPr>
              <a:t>. Dengan kata lain, korelasi positif yang rendah atau korelasi negatif dapat mengurangi risiko </a:t>
            </a:r>
            <a:r>
              <a:rPr lang="id-ID" sz="5200" i="1" dirty="0" smtClean="0">
                <a:effectLst/>
                <a:latin typeface="Tahoma"/>
                <a:ea typeface="Times New Roman"/>
              </a:rPr>
              <a:t>transaction exposure</a:t>
            </a:r>
            <a:r>
              <a:rPr lang="id-ID" sz="5200" dirty="0" smtClean="0">
                <a:effectLst/>
                <a:latin typeface="Tahoma"/>
                <a:ea typeface="Times New Roman"/>
              </a:rPr>
              <a:t>.</a:t>
            </a:r>
            <a:endParaRPr lang="en-US" sz="5200" dirty="0" smtClean="0">
              <a:effectLst/>
              <a:latin typeface="Times New Roman"/>
              <a:ea typeface="Times New Roman"/>
            </a:endParaRPr>
          </a:p>
          <a:p>
            <a:endParaRPr lang="en-US" sz="4800" dirty="0"/>
          </a:p>
        </p:txBody>
      </p:sp>
    </p:spTree>
    <p:extLst>
      <p:ext uri="{BB962C8B-B14F-4D97-AF65-F5344CB8AC3E}">
        <p14:creationId xmlns:p14="http://schemas.microsoft.com/office/powerpoint/2010/main" val="48769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304800"/>
            <a:ext cx="8153400"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572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lvl="0"/>
            <a:r>
              <a:rPr lang="en-US" sz="3100" b="1" i="1" dirty="0" smtClean="0">
                <a:solidFill>
                  <a:srgbClr val="C00000"/>
                </a:solidFill>
              </a:rPr>
              <a:t/>
            </a:r>
            <a:br>
              <a:rPr lang="en-US" sz="3100" b="1" i="1" dirty="0" smtClean="0">
                <a:solidFill>
                  <a:srgbClr val="C00000"/>
                </a:solidFill>
              </a:rPr>
            </a:br>
            <a:r>
              <a:rPr lang="id-ID" sz="3100" b="1" i="1" dirty="0" smtClean="0">
                <a:solidFill>
                  <a:srgbClr val="C00000"/>
                </a:solidFill>
              </a:rPr>
              <a:t>Managing </a:t>
            </a:r>
            <a:r>
              <a:rPr lang="id-ID" sz="3100" b="1" i="1" dirty="0">
                <a:solidFill>
                  <a:srgbClr val="C00000"/>
                </a:solidFill>
              </a:rPr>
              <a:t>Translation</a:t>
            </a:r>
            <a:r>
              <a:rPr lang="id-ID" sz="3100" b="1" dirty="0">
                <a:solidFill>
                  <a:srgbClr val="C00000"/>
                </a:solidFill>
              </a:rPr>
              <a:t>/</a:t>
            </a:r>
            <a:r>
              <a:rPr lang="id-ID" sz="3100" b="1" i="1" dirty="0">
                <a:solidFill>
                  <a:srgbClr val="C00000"/>
                </a:solidFill>
              </a:rPr>
              <a:t>Accounting Exposure</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Content Placeholder 2"/>
          <p:cNvSpPr>
            <a:spLocks noGrp="1"/>
          </p:cNvSpPr>
          <p:nvPr>
            <p:ph idx="1"/>
          </p:nvPr>
        </p:nvSpPr>
        <p:spPr>
          <a:xfrm>
            <a:off x="381000" y="1143000"/>
            <a:ext cx="8229600" cy="4525963"/>
          </a:xfrm>
        </p:spPr>
        <p:txBody>
          <a:bodyPr>
            <a:normAutofit fontScale="47500" lnSpcReduction="20000"/>
          </a:bodyPr>
          <a:lstStyle/>
          <a:p>
            <a:pPr marR="0" algn="just">
              <a:spcBef>
                <a:spcPts val="0"/>
              </a:spcBef>
              <a:spcAft>
                <a:spcPts val="0"/>
              </a:spcAft>
              <a:buFont typeface="Wingdings" pitchFamily="2" charset="2"/>
              <a:buChar char="q"/>
            </a:pPr>
            <a:r>
              <a:rPr lang="id-ID" i="1" dirty="0" smtClean="0">
                <a:effectLst/>
                <a:latin typeface="Tahoma"/>
                <a:ea typeface="Times New Roman"/>
              </a:rPr>
              <a:t>Translation exposure </a:t>
            </a:r>
            <a:r>
              <a:rPr lang="id-ID" dirty="0" smtClean="0">
                <a:effectLst/>
                <a:latin typeface="Tahoma"/>
                <a:ea typeface="Times New Roman"/>
              </a:rPr>
              <a:t>merupakan hasil dari translasi data finansial valas dari </a:t>
            </a:r>
            <a:r>
              <a:rPr lang="id-ID" i="1" dirty="0" smtClean="0">
                <a:effectLst/>
                <a:latin typeface="Tahoma"/>
                <a:ea typeface="Times New Roman"/>
              </a:rPr>
              <a:t>subsidiary </a:t>
            </a:r>
            <a:r>
              <a:rPr lang="id-ID" dirty="0" smtClean="0">
                <a:effectLst/>
                <a:latin typeface="Tahoma"/>
                <a:ea typeface="Times New Roman"/>
              </a:rPr>
              <a:t>ke dalam </a:t>
            </a:r>
            <a:r>
              <a:rPr lang="id-ID" i="1" dirty="0" smtClean="0">
                <a:effectLst/>
                <a:latin typeface="Tahoma"/>
                <a:ea typeface="Times New Roman"/>
              </a:rPr>
              <a:t>home currency </a:t>
            </a:r>
            <a:r>
              <a:rPr lang="id-ID" dirty="0" smtClean="0">
                <a:effectLst/>
                <a:latin typeface="Tahoma"/>
                <a:ea typeface="Times New Roman"/>
              </a:rPr>
              <a:t>dari </a:t>
            </a:r>
            <a:r>
              <a:rPr lang="id-ID" i="1" dirty="0" smtClean="0">
                <a:effectLst/>
                <a:latin typeface="Tahoma"/>
                <a:ea typeface="Times New Roman"/>
              </a:rPr>
              <a:t>consolidated financial statement </a:t>
            </a:r>
            <a:r>
              <a:rPr lang="id-ID" dirty="0" smtClean="0">
                <a:effectLst/>
                <a:latin typeface="Tahoma"/>
                <a:ea typeface="Times New Roman"/>
              </a:rPr>
              <a:t>pada MNC-</a:t>
            </a:r>
            <a:r>
              <a:rPr lang="id-ID" i="1" dirty="0" smtClean="0">
                <a:effectLst/>
                <a:latin typeface="Tahoma"/>
                <a:ea typeface="Times New Roman"/>
              </a:rPr>
              <a:t>Parent</a:t>
            </a:r>
            <a:r>
              <a:rPr lang="id-ID" dirty="0" smtClean="0">
                <a:effectLst/>
                <a:latin typeface="Tahoma"/>
                <a:ea typeface="Times New Roman"/>
              </a:rPr>
              <a:t>. Karena </a:t>
            </a:r>
            <a:r>
              <a:rPr lang="id-ID" i="1" dirty="0" smtClean="0">
                <a:effectLst/>
                <a:latin typeface="Tahoma"/>
                <a:ea typeface="Times New Roman"/>
              </a:rPr>
              <a:t>cash flows </a:t>
            </a:r>
            <a:r>
              <a:rPr lang="id-ID" dirty="0" smtClean="0">
                <a:effectLst/>
                <a:latin typeface="Tahoma"/>
                <a:ea typeface="Times New Roman"/>
              </a:rPr>
              <a:t>dalam </a:t>
            </a:r>
            <a:r>
              <a:rPr lang="id-ID" i="1" dirty="0" smtClean="0">
                <a:effectLst/>
                <a:latin typeface="Tahoma"/>
                <a:ea typeface="Times New Roman"/>
              </a:rPr>
              <a:t>translation exposure </a:t>
            </a:r>
            <a:r>
              <a:rPr lang="id-ID" dirty="0" smtClean="0">
                <a:effectLst/>
                <a:latin typeface="Tahoma"/>
                <a:ea typeface="Times New Roman"/>
              </a:rPr>
              <a:t>ini tidak terpengaruh, ada pendapat yang mengatakan bahwa </a:t>
            </a:r>
            <a:r>
              <a:rPr lang="id-ID" i="1" dirty="0" smtClean="0">
                <a:effectLst/>
                <a:latin typeface="Tahoma"/>
                <a:ea typeface="Times New Roman"/>
              </a:rPr>
              <a:t>transaction accounting exposure</a:t>
            </a:r>
            <a:r>
              <a:rPr lang="id-ID" dirty="0" smtClean="0">
                <a:effectLst/>
                <a:latin typeface="Tahoma"/>
                <a:ea typeface="Times New Roman"/>
              </a:rPr>
              <a:t> tidak perlu dilindungi atau dikurangi. Akan tetapi, sebagian perusahaan masih berkepentingan dengan </a:t>
            </a:r>
            <a:r>
              <a:rPr lang="id-ID" i="1" dirty="0" smtClean="0">
                <a:effectLst/>
                <a:latin typeface="Tahoma"/>
                <a:ea typeface="Times New Roman"/>
              </a:rPr>
              <a:t>translation exposure </a:t>
            </a:r>
            <a:r>
              <a:rPr lang="id-ID" dirty="0" smtClean="0">
                <a:effectLst/>
                <a:latin typeface="Tahoma"/>
                <a:ea typeface="Times New Roman"/>
              </a:rPr>
              <a:t>karena potensi dampaknya terhadap </a:t>
            </a:r>
            <a:r>
              <a:rPr lang="id-ID" i="1" dirty="0" smtClean="0">
                <a:effectLst/>
                <a:latin typeface="Tahoma"/>
                <a:ea typeface="Times New Roman"/>
              </a:rPr>
              <a:t>consolidated earning </a:t>
            </a:r>
            <a:r>
              <a:rPr lang="id-ID" dirty="0" smtClean="0">
                <a:effectLst/>
                <a:latin typeface="Tahoma"/>
                <a:ea typeface="Times New Roman"/>
              </a:rPr>
              <a:t>perusahaan. </a:t>
            </a:r>
            <a:endParaRPr lang="en-US" dirty="0" smtClean="0">
              <a:effectLst/>
              <a:latin typeface="Tahoma"/>
              <a:ea typeface="Times New Roman"/>
            </a:endParaRPr>
          </a:p>
          <a:p>
            <a:pPr marL="0" marR="0" indent="0" algn="just">
              <a:spcBef>
                <a:spcPts val="0"/>
              </a:spcBef>
              <a:spcAft>
                <a:spcPts val="0"/>
              </a:spcAft>
              <a:buNone/>
            </a:pPr>
            <a:endParaRPr lang="en-US" dirty="0" smtClean="0">
              <a:effectLst/>
              <a:latin typeface="Tahoma"/>
              <a:ea typeface="Times New Roman"/>
            </a:endParaRPr>
          </a:p>
          <a:p>
            <a:pPr marR="0" algn="just">
              <a:spcBef>
                <a:spcPts val="0"/>
              </a:spcBef>
              <a:spcAft>
                <a:spcPts val="0"/>
              </a:spcAft>
              <a:buFont typeface="Wingdings" pitchFamily="2" charset="2"/>
              <a:buChar char="q"/>
            </a:pPr>
            <a:r>
              <a:rPr lang="id-ID" dirty="0" smtClean="0">
                <a:effectLst/>
                <a:latin typeface="Tahoma"/>
                <a:ea typeface="Times New Roman"/>
              </a:rPr>
              <a:t>Untuk mengurangi </a:t>
            </a:r>
            <a:r>
              <a:rPr lang="id-ID" i="1" dirty="0" smtClean="0">
                <a:effectLst/>
                <a:latin typeface="Tahoma"/>
                <a:ea typeface="Times New Roman"/>
              </a:rPr>
              <a:t>translatian exposure</a:t>
            </a:r>
            <a:r>
              <a:rPr lang="id-ID" dirty="0" smtClean="0">
                <a:effectLst/>
                <a:latin typeface="Tahoma"/>
                <a:ea typeface="Times New Roman"/>
              </a:rPr>
              <a:t>, suatu perusahaan dapat menggunakan teknik yang sama seperti yang digunakan untuk meng-</a:t>
            </a:r>
            <a:r>
              <a:rPr lang="id-ID" i="1" dirty="0" smtClean="0">
                <a:effectLst/>
                <a:latin typeface="Tahoma"/>
                <a:ea typeface="Times New Roman"/>
              </a:rPr>
              <a:t>cover transaction exposure</a:t>
            </a:r>
            <a:r>
              <a:rPr lang="id-ID" dirty="0" smtClean="0">
                <a:effectLst/>
                <a:latin typeface="Tahoma"/>
                <a:ea typeface="Times New Roman"/>
              </a:rPr>
              <a:t>. Misalnya suatu MNC-USA yang memiliki </a:t>
            </a:r>
            <a:r>
              <a:rPr lang="id-ID" i="1" dirty="0" smtClean="0">
                <a:effectLst/>
                <a:latin typeface="Tahoma"/>
                <a:ea typeface="Times New Roman"/>
              </a:rPr>
              <a:t>subsidiary </a:t>
            </a:r>
            <a:r>
              <a:rPr lang="id-ID" dirty="0" smtClean="0">
                <a:effectLst/>
                <a:latin typeface="Tahoma"/>
                <a:ea typeface="Times New Roman"/>
              </a:rPr>
              <a:t>di UK yang diperkirakan pada awal tahun akan memperoleh pendapatan (</a:t>
            </a:r>
            <a:r>
              <a:rPr lang="id-ID" i="1" dirty="0" smtClean="0">
                <a:effectLst/>
                <a:latin typeface="Tahoma"/>
                <a:ea typeface="Times New Roman"/>
              </a:rPr>
              <a:t>forecasted earning</a:t>
            </a:r>
            <a:r>
              <a:rPr lang="id-ID" dirty="0" smtClean="0">
                <a:effectLst/>
                <a:latin typeface="Tahoma"/>
                <a:ea typeface="Times New Roman"/>
              </a:rPr>
              <a:t>) sebesar GBP20,000,000. Bila diasumsikan seluruh penerimaan tersebut tidak akan ditransfer ke USA karena diinvestasikan kembali di UK, dalam hal ini tentu tidak terdapat </a:t>
            </a:r>
            <a:r>
              <a:rPr lang="id-ID" i="1" dirty="0" smtClean="0">
                <a:effectLst/>
                <a:latin typeface="Tahoma"/>
                <a:ea typeface="Times New Roman"/>
              </a:rPr>
              <a:t>translation exposure</a:t>
            </a:r>
            <a:r>
              <a:rPr lang="id-ID" dirty="0" smtClean="0">
                <a:effectLst/>
                <a:latin typeface="Tahoma"/>
                <a:ea typeface="Times New Roman"/>
              </a:rPr>
              <a:t>. </a:t>
            </a:r>
            <a:endParaRPr lang="en-US" dirty="0" smtClean="0">
              <a:effectLst/>
              <a:latin typeface="Times New Roman"/>
              <a:ea typeface="Times New Roman"/>
            </a:endParaRPr>
          </a:p>
          <a:p>
            <a:pPr marR="0" algn="just">
              <a:spcBef>
                <a:spcPts val="0"/>
              </a:spcBef>
              <a:spcAft>
                <a:spcPts val="0"/>
              </a:spcAft>
              <a:buFont typeface="Wingdings" pitchFamily="2" charset="2"/>
              <a:buChar char="q"/>
            </a:pPr>
            <a:endParaRPr lang="en-US" dirty="0" smtClean="0">
              <a:effectLst/>
              <a:latin typeface="Times New Roman"/>
              <a:ea typeface="Times New Roman"/>
            </a:endParaRPr>
          </a:p>
          <a:p>
            <a:pPr>
              <a:buFont typeface="Wingdings" pitchFamily="2" charset="2"/>
              <a:buChar char="q"/>
            </a:pPr>
            <a:r>
              <a:rPr lang="id-ID" dirty="0" smtClean="0">
                <a:effectLst/>
                <a:latin typeface="Tahoma"/>
                <a:ea typeface="Times New Roman"/>
              </a:rPr>
              <a:t>Dalam hal ini MNC-USA akan membuat </a:t>
            </a:r>
            <a:r>
              <a:rPr lang="id-ID" i="1" dirty="0" smtClean="0">
                <a:effectLst/>
                <a:latin typeface="Tahoma"/>
                <a:ea typeface="Times New Roman"/>
              </a:rPr>
              <a:t>selling forward contract </a:t>
            </a:r>
            <a:r>
              <a:rPr lang="id-ID" dirty="0" smtClean="0">
                <a:effectLst/>
                <a:latin typeface="Tahoma"/>
                <a:ea typeface="Times New Roman"/>
              </a:rPr>
              <a:t>penerimaannya sebesar GBP20,000,000 dengan </a:t>
            </a:r>
            <a:r>
              <a:rPr lang="id-ID" i="1" dirty="0" smtClean="0">
                <a:effectLst/>
                <a:latin typeface="Tahoma"/>
                <a:ea typeface="Times New Roman"/>
              </a:rPr>
              <a:t>forward rate </a:t>
            </a:r>
            <a:r>
              <a:rPr lang="id-ID" dirty="0" smtClean="0">
                <a:effectLst/>
                <a:latin typeface="Tahoma"/>
                <a:ea typeface="Times New Roman"/>
              </a:rPr>
              <a:t>USD1.50/GBP. Pada akhir tahun fiskal, MNC-USA akan membeli GBP20,000,000 dengan </a:t>
            </a:r>
            <a:r>
              <a:rPr lang="id-ID" i="1" dirty="0" smtClean="0">
                <a:effectLst/>
                <a:latin typeface="Tahoma"/>
                <a:ea typeface="Times New Roman"/>
              </a:rPr>
              <a:t>spot rate</a:t>
            </a:r>
            <a:r>
              <a:rPr lang="id-ID" dirty="0" smtClean="0">
                <a:effectLst/>
                <a:latin typeface="Tahoma"/>
                <a:ea typeface="Times New Roman"/>
              </a:rPr>
              <a:t> untuk menutup kontrak jualnya GBP20,000,000. Bila ternyata kurs GBP Bdepresiasi, tentu </a:t>
            </a:r>
            <a:r>
              <a:rPr lang="id-ID" i="1" dirty="0" smtClean="0">
                <a:effectLst/>
                <a:latin typeface="Tahoma"/>
                <a:ea typeface="Times New Roman"/>
              </a:rPr>
              <a:t>spot rate</a:t>
            </a:r>
            <a:r>
              <a:rPr lang="id-ID" dirty="0" smtClean="0">
                <a:effectLst/>
                <a:latin typeface="Tahoma"/>
                <a:ea typeface="Times New Roman"/>
              </a:rPr>
              <a:t> GBP menjadi lebih turun, misalnya USD1.48/GBP, sehingga MNC – USA  akan dapat membeli dengan harga yang lebih murah daripada harga jual berdasarkan </a:t>
            </a:r>
            <a:r>
              <a:rPr lang="id-ID" i="1" dirty="0" smtClean="0">
                <a:effectLst/>
                <a:latin typeface="Tahoma"/>
                <a:ea typeface="Times New Roman"/>
              </a:rPr>
              <a:t>forward contract</a:t>
            </a:r>
            <a:r>
              <a:rPr lang="id-ID" dirty="0" smtClean="0">
                <a:effectLst/>
                <a:latin typeface="Tahoma"/>
                <a:ea typeface="Times New Roman"/>
              </a:rPr>
              <a:t>-nya (USD1.50). Dengan </a:t>
            </a:r>
            <a:r>
              <a:rPr lang="id-ID" i="1" dirty="0" smtClean="0">
                <a:effectLst/>
                <a:latin typeface="Tahoma"/>
                <a:ea typeface="Times New Roman"/>
              </a:rPr>
              <a:t>forward hedging </a:t>
            </a:r>
            <a:r>
              <a:rPr lang="id-ID" dirty="0" smtClean="0">
                <a:effectLst/>
                <a:latin typeface="Tahoma"/>
                <a:ea typeface="Times New Roman"/>
              </a:rPr>
              <a:t>ini berarti perusahaan telah dapat menghasilkan </a:t>
            </a:r>
            <a:r>
              <a:rPr lang="id-ID" i="1" dirty="0" smtClean="0">
                <a:effectLst/>
                <a:latin typeface="Tahoma"/>
                <a:ea typeface="Times New Roman"/>
              </a:rPr>
              <a:t>income </a:t>
            </a:r>
            <a:r>
              <a:rPr lang="id-ID" dirty="0" smtClean="0">
                <a:effectLst/>
                <a:latin typeface="Tahoma"/>
                <a:ea typeface="Times New Roman"/>
              </a:rPr>
              <a:t>untuk mengkonpensasi atau </a:t>
            </a:r>
            <a:r>
              <a:rPr lang="id-ID" i="1" dirty="0" smtClean="0">
                <a:effectLst/>
                <a:latin typeface="Tahoma"/>
                <a:ea typeface="Times New Roman"/>
              </a:rPr>
              <a:t>off– setting </a:t>
            </a:r>
            <a:r>
              <a:rPr lang="id-ID" dirty="0" smtClean="0">
                <a:effectLst/>
                <a:latin typeface="Tahoma"/>
                <a:ea typeface="Times New Roman"/>
              </a:rPr>
              <a:t>kemungkinan </a:t>
            </a:r>
            <a:r>
              <a:rPr lang="id-ID" i="1" dirty="0" smtClean="0">
                <a:effectLst/>
                <a:latin typeface="Tahoma"/>
                <a:ea typeface="Times New Roman"/>
              </a:rPr>
              <a:t>translation loss</a:t>
            </a:r>
            <a:r>
              <a:rPr lang="id-ID" dirty="0" smtClean="0">
                <a:effectLst/>
                <a:latin typeface="Tahoma"/>
                <a:ea typeface="Times New Roman"/>
              </a:rPr>
              <a:t>-nya</a:t>
            </a:r>
            <a:endParaRPr lang="en-US" dirty="0"/>
          </a:p>
        </p:txBody>
      </p:sp>
    </p:spTree>
    <p:extLst>
      <p:ext uri="{BB962C8B-B14F-4D97-AF65-F5344CB8AC3E}">
        <p14:creationId xmlns:p14="http://schemas.microsoft.com/office/powerpoint/2010/main" val="1257673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TERIMA _KASIH</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5400" dirty="0" smtClean="0">
                <a:solidFill>
                  <a:srgbClr val="C00000"/>
                </a:solidFill>
              </a:rPr>
              <a:t>SALAM KEBAJIKAN</a:t>
            </a:r>
            <a:endParaRPr lang="en-US" sz="5400" dirty="0">
              <a:solidFill>
                <a:srgbClr val="C00000"/>
              </a:solidFill>
            </a:endParaRPr>
          </a:p>
        </p:txBody>
      </p:sp>
    </p:spTree>
    <p:extLst>
      <p:ext uri="{BB962C8B-B14F-4D97-AF65-F5344CB8AC3E}">
        <p14:creationId xmlns:p14="http://schemas.microsoft.com/office/powerpoint/2010/main" val="928779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p:cNvSpPr>
          <p:nvPr>
            <p:ph type="title"/>
          </p:nvPr>
        </p:nvSpPr>
        <p:spPr>
          <a:xfrm>
            <a:off x="457200" y="253536"/>
            <a:ext cx="8229600" cy="818010"/>
          </a:xfrm>
        </p:spPr>
        <p:txBody>
          <a:bodyPr>
            <a:normAutofit/>
          </a:bodyPr>
          <a:lstStyle/>
          <a:p>
            <a:r>
              <a:rPr lang="id-ID" sz="2000" b="1" dirty="0" smtClean="0">
                <a:solidFill>
                  <a:schemeClr val="tx1"/>
                </a:solidFill>
                <a:latin typeface="Trebuchet MS" pitchFamily="34" charset="0"/>
              </a:rPr>
              <a:t>SWAP</a:t>
            </a:r>
            <a:endParaRPr lang="en-US" sz="2000" b="1" dirty="0" smtClean="0">
              <a:solidFill>
                <a:schemeClr val="tx1"/>
              </a:solidFill>
              <a:latin typeface="Trebuchet MS" pitchFamily="34" charset="0"/>
            </a:endParaRPr>
          </a:p>
        </p:txBody>
      </p:sp>
      <p:sp>
        <p:nvSpPr>
          <p:cNvPr id="27650" name="Rectangle 5"/>
          <p:cNvSpPr>
            <a:spLocks noGrp="1"/>
          </p:cNvSpPr>
          <p:nvPr>
            <p:ph idx="1"/>
          </p:nvPr>
        </p:nvSpPr>
        <p:spPr>
          <a:xfrm>
            <a:off x="612775" y="1524000"/>
            <a:ext cx="8153400" cy="4525963"/>
          </a:xfrm>
        </p:spPr>
        <p:txBody>
          <a:bodyPr>
            <a:normAutofit/>
          </a:bodyPr>
          <a:lstStyle/>
          <a:p>
            <a:r>
              <a:rPr lang="en-US" sz="2000" b="1" dirty="0" smtClean="0">
                <a:solidFill>
                  <a:srgbClr val="C00000"/>
                </a:solidFill>
              </a:rPr>
              <a:t>Swap</a:t>
            </a:r>
            <a:r>
              <a:rPr lang="en-US" sz="2000" dirty="0" smtClean="0"/>
              <a:t> </a:t>
            </a:r>
            <a:r>
              <a:rPr lang="en-US" sz="2000" dirty="0" err="1" smtClean="0"/>
              <a:t>adalah</a:t>
            </a:r>
            <a:r>
              <a:rPr lang="en-US" sz="2000" dirty="0" smtClean="0"/>
              <a:t> </a:t>
            </a:r>
            <a:r>
              <a:rPr lang="en-US" sz="2000" dirty="0" err="1" smtClean="0"/>
              <a:t>suatu</a:t>
            </a:r>
            <a:r>
              <a:rPr lang="en-US" sz="2000" dirty="0" smtClean="0"/>
              <a:t> </a:t>
            </a:r>
            <a:r>
              <a:rPr lang="en-US" sz="2000" dirty="0" err="1" smtClean="0"/>
              <a:t>perjanjian</a:t>
            </a:r>
            <a:r>
              <a:rPr lang="en-US" sz="2000" dirty="0" smtClean="0"/>
              <a:t> </a:t>
            </a:r>
            <a:r>
              <a:rPr lang="en-US" sz="2000" dirty="0" err="1" smtClean="0"/>
              <a:t>dimana</a:t>
            </a:r>
            <a:r>
              <a:rPr lang="en-US" sz="2000" dirty="0" smtClean="0"/>
              <a:t> </a:t>
            </a:r>
            <a:r>
              <a:rPr lang="en-US" sz="2000" dirty="0" err="1" smtClean="0"/>
              <a:t>dua</a:t>
            </a:r>
            <a:r>
              <a:rPr lang="en-US" sz="2000" dirty="0" smtClean="0"/>
              <a:t> </a:t>
            </a:r>
            <a:r>
              <a:rPr lang="en-US" sz="2000" dirty="0" err="1" smtClean="0"/>
              <a:t>belah</a:t>
            </a:r>
            <a:r>
              <a:rPr lang="en-US" sz="2000" dirty="0" smtClean="0"/>
              <a:t> </a:t>
            </a:r>
            <a:r>
              <a:rPr lang="en-US" sz="2000" dirty="0" err="1" smtClean="0"/>
              <a:t>pihak</a:t>
            </a:r>
            <a:r>
              <a:rPr lang="en-US" sz="2000" dirty="0" smtClean="0"/>
              <a:t> </a:t>
            </a:r>
            <a:r>
              <a:rPr lang="en-US" sz="2000" dirty="0" err="1" smtClean="0"/>
              <a:t>setuju</a:t>
            </a:r>
            <a:r>
              <a:rPr lang="en-US" sz="2000" dirty="0" smtClean="0"/>
              <a:t> </a:t>
            </a:r>
            <a:r>
              <a:rPr lang="en-US" sz="2000" dirty="0" err="1" smtClean="0"/>
              <a:t>untuk</a:t>
            </a:r>
            <a:r>
              <a:rPr lang="en-US" sz="2000" dirty="0" smtClean="0"/>
              <a:t> </a:t>
            </a:r>
            <a:r>
              <a:rPr lang="en-US" sz="2000" dirty="0" err="1" smtClean="0"/>
              <a:t>saling</a:t>
            </a:r>
            <a:r>
              <a:rPr lang="en-US" sz="2000" dirty="0" smtClean="0"/>
              <a:t> </a:t>
            </a:r>
            <a:r>
              <a:rPr lang="en-US" sz="2000" dirty="0" err="1" smtClean="0"/>
              <a:t>melakukan</a:t>
            </a:r>
            <a:r>
              <a:rPr lang="en-US" sz="2000" dirty="0" smtClean="0"/>
              <a:t> </a:t>
            </a:r>
            <a:r>
              <a:rPr lang="en-US" sz="2000" dirty="0" err="1" smtClean="0"/>
              <a:t>tukar</a:t>
            </a:r>
            <a:r>
              <a:rPr lang="en-US" sz="2000" dirty="0" smtClean="0"/>
              <a:t> </a:t>
            </a:r>
            <a:r>
              <a:rPr lang="en-US" sz="2000" dirty="0" err="1" smtClean="0"/>
              <a:t>menukar</a:t>
            </a:r>
            <a:r>
              <a:rPr lang="en-US" sz="2000" dirty="0" smtClean="0"/>
              <a:t> </a:t>
            </a:r>
            <a:r>
              <a:rPr lang="en-US" sz="2000" dirty="0" err="1" smtClean="0"/>
              <a:t>aset</a:t>
            </a:r>
            <a:r>
              <a:rPr lang="en-US" sz="2000" dirty="0" smtClean="0"/>
              <a:t> </a:t>
            </a:r>
            <a:r>
              <a:rPr lang="en-US" sz="2000" dirty="0" err="1" smtClean="0"/>
              <a:t>finansial</a:t>
            </a:r>
            <a:r>
              <a:rPr lang="en-US" sz="2000" dirty="0" smtClean="0"/>
              <a:t> </a:t>
            </a:r>
            <a:r>
              <a:rPr lang="en-US" sz="2000" dirty="0" err="1" smtClean="0"/>
              <a:t>diwaktu</a:t>
            </a:r>
            <a:r>
              <a:rPr lang="en-US" sz="2000" dirty="0" smtClean="0"/>
              <a:t> </a:t>
            </a:r>
            <a:r>
              <a:rPr lang="en-US" sz="2000" dirty="0" err="1" smtClean="0"/>
              <a:t>tertentu</a:t>
            </a:r>
            <a:r>
              <a:rPr lang="en-US" sz="2000" dirty="0" smtClean="0"/>
              <a:t> </a:t>
            </a:r>
            <a:r>
              <a:rPr lang="en-US" sz="2000" dirty="0" err="1" smtClean="0"/>
              <a:t>dimasa</a:t>
            </a:r>
            <a:r>
              <a:rPr lang="en-US" sz="2000" dirty="0" smtClean="0"/>
              <a:t> </a:t>
            </a:r>
            <a:r>
              <a:rPr lang="en-US" sz="2000" dirty="0" err="1" smtClean="0"/>
              <a:t>mendatang</a:t>
            </a:r>
            <a:r>
              <a:rPr lang="en-US" sz="2000" dirty="0" smtClean="0"/>
              <a:t>.</a:t>
            </a:r>
            <a:endParaRPr lang="en-US" sz="2000" dirty="0" smtClean="0"/>
          </a:p>
        </p:txBody>
      </p:sp>
    </p:spTree>
    <p:extLst>
      <p:ext uri="{BB962C8B-B14F-4D97-AF65-F5344CB8AC3E}">
        <p14:creationId xmlns:p14="http://schemas.microsoft.com/office/powerpoint/2010/main" val="2675373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7"/>
          <p:cNvSpPr>
            <a:spLocks noGrp="1"/>
          </p:cNvSpPr>
          <p:nvPr>
            <p:ph type="title"/>
          </p:nvPr>
        </p:nvSpPr>
        <p:spPr>
          <a:xfrm>
            <a:off x="457200" y="253536"/>
            <a:ext cx="8229600" cy="746572"/>
          </a:xfrm>
        </p:spPr>
        <p:txBody>
          <a:bodyPr>
            <a:normAutofit/>
          </a:bodyPr>
          <a:lstStyle/>
          <a:p>
            <a:r>
              <a:rPr lang="id-ID" sz="2000" b="1" dirty="0" smtClean="0">
                <a:solidFill>
                  <a:srgbClr val="C00000"/>
                </a:solidFill>
                <a:latin typeface="Trebuchet MS" pitchFamily="34" charset="0"/>
              </a:rPr>
              <a:t>Jenis – Jenis SWAP</a:t>
            </a:r>
            <a:endParaRPr lang="en-US" sz="2000" b="1" dirty="0" smtClean="0">
              <a:solidFill>
                <a:srgbClr val="C00000"/>
              </a:solidFill>
              <a:latin typeface="Trebuchet MS" pitchFamily="34" charset="0"/>
            </a:endParaRPr>
          </a:p>
        </p:txBody>
      </p:sp>
      <p:sp>
        <p:nvSpPr>
          <p:cNvPr id="28674" name="Rectangle 9"/>
          <p:cNvSpPr>
            <a:spLocks noGrp="1"/>
          </p:cNvSpPr>
          <p:nvPr>
            <p:ph idx="1"/>
          </p:nvPr>
        </p:nvSpPr>
        <p:spPr>
          <a:xfrm>
            <a:off x="457200" y="1524001"/>
            <a:ext cx="8153400" cy="2905131"/>
          </a:xfrm>
        </p:spPr>
        <p:txBody>
          <a:bodyPr anchor="ctr">
            <a:normAutofit/>
          </a:bodyPr>
          <a:lstStyle/>
          <a:p>
            <a:r>
              <a:rPr lang="id-ID" sz="2000" i="1" dirty="0" smtClean="0"/>
              <a:t>a) Currency SWAP</a:t>
            </a:r>
            <a:endParaRPr lang="id-ID" sz="2000" dirty="0" smtClean="0"/>
          </a:p>
          <a:p>
            <a:pPr>
              <a:buNone/>
            </a:pPr>
            <a:r>
              <a:rPr lang="id-ID" sz="2000" dirty="0" smtClean="0"/>
              <a:t>	Dalam currency SWAP, masing-masing pihak membayar dalam suku bunga tetap namun dengan mata uang berbeda. Currency SWAP mewajibkan pihak-pihak yang bertransaksi untuk saling membayar pokok dalam mata uang yang berbeda pada awal transaksi dan mengembalikannya pada akhir transaksi. Currency SWAP biasanya digunakan untuk mengurangi risiko dalam fluktuasi mata uang.</a:t>
            </a:r>
          </a:p>
          <a:p>
            <a:pPr lvl="1"/>
            <a:endParaRPr lang="pt-BR" sz="2000" dirty="0" smtClean="0">
              <a:latin typeface="Trebuchet MS" pitchFamily="34" charset="0"/>
            </a:endParaRPr>
          </a:p>
        </p:txBody>
      </p:sp>
    </p:spTree>
    <p:extLst>
      <p:ext uri="{BB962C8B-B14F-4D97-AF65-F5344CB8AC3E}">
        <p14:creationId xmlns:p14="http://schemas.microsoft.com/office/powerpoint/2010/main" val="519304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7"/>
          <p:cNvSpPr>
            <a:spLocks noGrp="1"/>
          </p:cNvSpPr>
          <p:nvPr>
            <p:ph type="title"/>
          </p:nvPr>
        </p:nvSpPr>
        <p:spPr>
          <a:xfrm>
            <a:off x="457200" y="253536"/>
            <a:ext cx="8229600" cy="675134"/>
          </a:xfrm>
        </p:spPr>
        <p:txBody>
          <a:bodyPr>
            <a:normAutofit fontScale="90000"/>
          </a:bodyPr>
          <a:lstStyle/>
          <a:p>
            <a:r>
              <a:rPr lang="id-ID" sz="2000" b="1" dirty="0" smtClean="0">
                <a:solidFill>
                  <a:schemeClr val="tx1"/>
                </a:solidFill>
                <a:latin typeface="Trebuchet MS" pitchFamily="34" charset="0"/>
              </a:rPr>
              <a:t/>
            </a:r>
            <a:br>
              <a:rPr lang="id-ID" sz="2000" b="1" dirty="0" smtClean="0">
                <a:solidFill>
                  <a:schemeClr val="tx1"/>
                </a:solidFill>
                <a:latin typeface="Trebuchet MS" pitchFamily="34" charset="0"/>
              </a:rPr>
            </a:br>
            <a:r>
              <a:rPr lang="id-ID" sz="2000" b="1" dirty="0" smtClean="0">
                <a:solidFill>
                  <a:srgbClr val="C00000"/>
                </a:solidFill>
                <a:latin typeface="Trebuchet MS" pitchFamily="34" charset="0"/>
              </a:rPr>
              <a:t>Contoh Currency Swap</a:t>
            </a:r>
            <a:endParaRPr lang="en-US" sz="2000" b="1" dirty="0" smtClean="0">
              <a:solidFill>
                <a:srgbClr val="C00000"/>
              </a:solidFill>
              <a:latin typeface="Trebuchet MS" pitchFamily="34" charset="0"/>
            </a:endParaRPr>
          </a:p>
        </p:txBody>
      </p:sp>
      <p:pic>
        <p:nvPicPr>
          <p:cNvPr id="6" name="Picture 5" descr="http://1.bp.blogspot.com/-bbqW1wNsobY/UaauHeEro-I/AAAAAAAAASI/cojdPr6-zM0/s640/Untitled.png">
            <a:hlinkClick r:id="rId3"/>
          </p:cNvPr>
          <p:cNvPicPr/>
          <p:nvPr/>
        </p:nvPicPr>
        <p:blipFill>
          <a:blip r:embed="rId4" cstate="print"/>
          <a:srcRect/>
          <a:stretch>
            <a:fillRect/>
          </a:stretch>
        </p:blipFill>
        <p:spPr bwMode="auto">
          <a:xfrm>
            <a:off x="857224" y="1219200"/>
            <a:ext cx="7358114" cy="4724400"/>
          </a:xfrm>
          <a:prstGeom prst="rect">
            <a:avLst/>
          </a:prstGeom>
          <a:noFill/>
          <a:ln w="9525">
            <a:noFill/>
            <a:miter lim="800000"/>
            <a:headEnd/>
            <a:tailEnd/>
          </a:ln>
        </p:spPr>
      </p:pic>
    </p:spTree>
    <p:extLst>
      <p:ext uri="{BB962C8B-B14F-4D97-AF65-F5344CB8AC3E}">
        <p14:creationId xmlns:p14="http://schemas.microsoft.com/office/powerpoint/2010/main" val="4116275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6"/>
          <p:cNvSpPr>
            <a:spLocks noGrp="1"/>
          </p:cNvSpPr>
          <p:nvPr>
            <p:ph type="title"/>
          </p:nvPr>
        </p:nvSpPr>
        <p:spPr>
          <a:xfrm>
            <a:off x="457200" y="253536"/>
            <a:ext cx="8229600" cy="675134"/>
          </a:xfrm>
        </p:spPr>
        <p:txBody>
          <a:bodyPr>
            <a:normAutofit/>
          </a:bodyPr>
          <a:lstStyle/>
          <a:p>
            <a:pPr>
              <a:lnSpc>
                <a:spcPct val="80000"/>
              </a:lnSpc>
            </a:pPr>
            <a:r>
              <a:rPr lang="id-ID" sz="2000" b="1" dirty="0" smtClean="0">
                <a:solidFill>
                  <a:schemeClr val="tx1"/>
                </a:solidFill>
                <a:latin typeface="Trebuchet MS" pitchFamily="34" charset="0"/>
              </a:rPr>
              <a:t>Jenis – Jenis SWAP </a:t>
            </a:r>
            <a:endParaRPr lang="en-US" sz="2000" b="1" dirty="0" smtClean="0">
              <a:solidFill>
                <a:srgbClr val="372912"/>
              </a:solidFill>
              <a:latin typeface="Trebuchet MS" pitchFamily="34" charset="0"/>
            </a:endParaRPr>
          </a:p>
        </p:txBody>
      </p:sp>
      <p:sp>
        <p:nvSpPr>
          <p:cNvPr id="30723" name="Rectangle 27"/>
          <p:cNvSpPr>
            <a:spLocks noGrp="1"/>
          </p:cNvSpPr>
          <p:nvPr>
            <p:ph idx="1"/>
          </p:nvPr>
        </p:nvSpPr>
        <p:spPr/>
        <p:txBody>
          <a:bodyPr>
            <a:normAutofit/>
          </a:bodyPr>
          <a:lstStyle/>
          <a:p>
            <a:r>
              <a:rPr lang="id-ID" sz="1800" b="1" i="1" dirty="0" smtClean="0">
                <a:solidFill>
                  <a:srgbClr val="C00000"/>
                </a:solidFill>
              </a:rPr>
              <a:t>Interest </a:t>
            </a:r>
            <a:r>
              <a:rPr lang="id-ID" sz="1800" b="1" i="1" dirty="0" smtClean="0">
                <a:solidFill>
                  <a:srgbClr val="C00000"/>
                </a:solidFill>
              </a:rPr>
              <a:t>Rate SWAP</a:t>
            </a:r>
            <a:endParaRPr lang="id-ID" sz="1800" b="1" dirty="0" smtClean="0">
              <a:solidFill>
                <a:srgbClr val="C00000"/>
              </a:solidFill>
            </a:endParaRPr>
          </a:p>
          <a:p>
            <a:pPr>
              <a:buNone/>
            </a:pPr>
            <a:r>
              <a:rPr lang="id-ID" sz="1800" dirty="0" smtClean="0"/>
              <a:t>	Dalam </a:t>
            </a:r>
            <a:r>
              <a:rPr lang="id-ID" sz="1800" b="1" dirty="0" smtClean="0"/>
              <a:t>interest rate SWAP</a:t>
            </a:r>
            <a:r>
              <a:rPr lang="id-ID" sz="1800" dirty="0" smtClean="0"/>
              <a:t>, kedua belah pihak setuju saling membayar bunga berdasarkan jumlah pokok tertentu. Biasanya </a:t>
            </a:r>
            <a:r>
              <a:rPr lang="id-ID" sz="1800" b="1" dirty="0" smtClean="0">
                <a:solidFill>
                  <a:srgbClr val="C00000"/>
                </a:solidFill>
              </a:rPr>
              <a:t>satu pihak membayar bunga </a:t>
            </a:r>
            <a:r>
              <a:rPr lang="id-ID" sz="1800" dirty="0" smtClean="0"/>
              <a:t>secara </a:t>
            </a:r>
            <a:r>
              <a:rPr lang="id-ID" sz="1800" b="1" dirty="0" smtClean="0"/>
              <a:t>fixed rate </a:t>
            </a:r>
            <a:r>
              <a:rPr lang="id-ID" sz="1800" dirty="0" smtClean="0"/>
              <a:t>sedangkan </a:t>
            </a:r>
            <a:r>
              <a:rPr lang="id-ID" sz="1800" b="1" dirty="0" smtClean="0"/>
              <a:t>pihak lain membayar </a:t>
            </a:r>
            <a:r>
              <a:rPr lang="id-ID" sz="1800" dirty="0" smtClean="0"/>
              <a:t>bunga secara </a:t>
            </a:r>
            <a:r>
              <a:rPr lang="id-ID" sz="1800" b="1" dirty="0" smtClean="0"/>
              <a:t>floating rate</a:t>
            </a:r>
            <a:r>
              <a:rPr lang="id-ID" sz="1800" dirty="0" smtClean="0"/>
              <a:t>. </a:t>
            </a:r>
            <a:endParaRPr lang="en-US" sz="1800" dirty="0" smtClean="0"/>
          </a:p>
          <a:p>
            <a:pPr>
              <a:buFont typeface="Wingdings" pitchFamily="2" charset="2"/>
              <a:buChar char="§"/>
            </a:pPr>
            <a:r>
              <a:rPr lang="id-ID" sz="1800" dirty="0" smtClean="0"/>
              <a:t>Interest </a:t>
            </a:r>
            <a:r>
              <a:rPr lang="id-ID" sz="1800" dirty="0" smtClean="0"/>
              <a:t>rate swap dapat digunakan untuk mengatasi ketidaksesuaian antara bunga yang dibayar dengan bunga yang diterima, sehingga masing-masing pihak menerima bunga mengambang dan membayar bunga mengambang juga, atau menerima bunga tetap dan membayar bunga tetap juga</a:t>
            </a:r>
            <a:r>
              <a:rPr lang="id-ID" sz="1800" dirty="0" smtClean="0"/>
              <a:t>.</a:t>
            </a:r>
            <a:endParaRPr lang="en-US" sz="1800" dirty="0" smtClean="0"/>
          </a:p>
          <a:p>
            <a:pPr>
              <a:buFont typeface="Wingdings" pitchFamily="2" charset="2"/>
              <a:buChar char="§"/>
            </a:pPr>
            <a:r>
              <a:rPr lang="id-ID" sz="1800" dirty="0" smtClean="0"/>
              <a:t>Dalam </a:t>
            </a:r>
            <a:r>
              <a:rPr lang="id-ID" sz="1800" dirty="0" smtClean="0"/>
              <a:t>interest rate swap, dua pihak dapat saling menyelamatkan dari risiko kerugian karena kenaikan bunga mengambang atau bunga tetap.</a:t>
            </a:r>
          </a:p>
          <a:p>
            <a:endParaRPr lang="en-US" sz="1800" dirty="0" smtClean="0">
              <a:latin typeface="Trebuchet MS" pitchFamily="34" charset="0"/>
            </a:endParaRPr>
          </a:p>
        </p:txBody>
      </p:sp>
    </p:spTree>
    <p:extLst>
      <p:ext uri="{BB962C8B-B14F-4D97-AF65-F5344CB8AC3E}">
        <p14:creationId xmlns:p14="http://schemas.microsoft.com/office/powerpoint/2010/main" val="2639405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6"/>
          <p:cNvSpPr>
            <a:spLocks noGrp="1"/>
          </p:cNvSpPr>
          <p:nvPr>
            <p:ph type="title"/>
          </p:nvPr>
        </p:nvSpPr>
        <p:spPr>
          <a:xfrm>
            <a:off x="457200" y="253536"/>
            <a:ext cx="8229600" cy="532258"/>
          </a:xfrm>
        </p:spPr>
        <p:txBody>
          <a:bodyPr>
            <a:normAutofit/>
          </a:bodyPr>
          <a:lstStyle/>
          <a:p>
            <a:pPr>
              <a:lnSpc>
                <a:spcPct val="80000"/>
              </a:lnSpc>
            </a:pPr>
            <a:r>
              <a:rPr lang="en-US" sz="2000" b="1" dirty="0" err="1" smtClean="0">
                <a:solidFill>
                  <a:srgbClr val="C00000"/>
                </a:solidFill>
                <a:latin typeface="Trebuchet MS" pitchFamily="34" charset="0"/>
              </a:rPr>
              <a:t>Contoh</a:t>
            </a:r>
            <a:r>
              <a:rPr lang="en-US" sz="2000" b="1" dirty="0" smtClean="0">
                <a:solidFill>
                  <a:srgbClr val="C00000"/>
                </a:solidFill>
                <a:latin typeface="Trebuchet MS" pitchFamily="34" charset="0"/>
              </a:rPr>
              <a:t> lain : </a:t>
            </a:r>
            <a:r>
              <a:rPr lang="id-ID" sz="2000" b="1" dirty="0" smtClean="0">
                <a:solidFill>
                  <a:srgbClr val="C00000"/>
                </a:solidFill>
                <a:latin typeface="Trebuchet MS" pitchFamily="34" charset="0"/>
              </a:rPr>
              <a:t>Mekanisme </a:t>
            </a:r>
            <a:r>
              <a:rPr lang="id-ID" sz="2000" b="1" dirty="0" smtClean="0">
                <a:solidFill>
                  <a:srgbClr val="C00000"/>
                </a:solidFill>
                <a:latin typeface="Trebuchet MS" pitchFamily="34" charset="0"/>
              </a:rPr>
              <a:t>Interest Swap</a:t>
            </a:r>
            <a:endParaRPr lang="en-US" sz="2000" b="1" dirty="0" smtClean="0">
              <a:solidFill>
                <a:srgbClr val="C00000"/>
              </a:solidFill>
              <a:latin typeface="Trebuchet MS" pitchFamily="34" charset="0"/>
            </a:endParaRPr>
          </a:p>
        </p:txBody>
      </p:sp>
      <p:sp>
        <p:nvSpPr>
          <p:cNvPr id="32770" name="Rectangle 29"/>
          <p:cNvSpPr>
            <a:spLocks noGrp="1"/>
          </p:cNvSpPr>
          <p:nvPr>
            <p:ph idx="1"/>
          </p:nvPr>
        </p:nvSpPr>
        <p:spPr>
          <a:xfrm>
            <a:off x="357158" y="1357298"/>
            <a:ext cx="8229600" cy="4526280"/>
          </a:xfrm>
        </p:spPr>
        <p:txBody>
          <a:bodyPr>
            <a:normAutofit fontScale="85000" lnSpcReduction="10000"/>
          </a:bodyPr>
          <a:lstStyle/>
          <a:p>
            <a:pPr lvl="1"/>
            <a:r>
              <a:rPr lang="id-ID" sz="2000" dirty="0" smtClean="0"/>
              <a:t>Perusahaan A menerbitkan obligasi dengan bunga tetap 9% (fixed interest rate) dan perusahaan mempunyai portofolio asset (piutang) dengan bunga mengambang. </a:t>
            </a:r>
            <a:endParaRPr lang="en-US" sz="2000" dirty="0" smtClean="0"/>
          </a:p>
          <a:p>
            <a:pPr lvl="1"/>
            <a:r>
              <a:rPr lang="id-ID" sz="2000" dirty="0" smtClean="0"/>
              <a:t>Di </a:t>
            </a:r>
            <a:r>
              <a:rPr lang="id-ID" sz="2000" dirty="0" smtClean="0"/>
              <a:t>satu sisi, perusahaan B menerbitkan obligasi dengan bunga mengambang LIBOR+1% dan mempunyai portofolio asset (piutang) dengan bunga tetap. Tiap perusahaan dihadapkan pada interest risk karena adanya ketidaksesuaian (mismatch) antara penerimaan bunga dan pembayaran bunga. </a:t>
            </a:r>
            <a:endParaRPr lang="en-US" sz="2000" dirty="0" smtClean="0"/>
          </a:p>
          <a:p>
            <a:pPr lvl="1"/>
            <a:r>
              <a:rPr lang="id-ID" sz="2000" dirty="0" smtClean="0"/>
              <a:t>Untuk </a:t>
            </a:r>
            <a:r>
              <a:rPr lang="id-ID" sz="2000" dirty="0" smtClean="0"/>
              <a:t>mengantisipasi interest risk ini, kedua perusahaan mengadakan interest rate swap. Dengan interest rate swap, perusahaan A menukarkan penerimaan bunga variabelnya dan mendapatkan pembayaran bunga tetap 9½% dari perusahaan B. </a:t>
            </a:r>
            <a:endParaRPr lang="en-US" sz="2000" dirty="0" smtClean="0"/>
          </a:p>
          <a:p>
            <a:pPr lvl="1"/>
            <a:r>
              <a:rPr lang="id-ID" sz="2000" dirty="0" smtClean="0"/>
              <a:t>Sementara </a:t>
            </a:r>
            <a:r>
              <a:rPr lang="id-ID" sz="2000" dirty="0" smtClean="0"/>
              <a:t>itu, perusahaan B menukarkan penerimaan bunga tetap dan mendapatkan pembayaran bunga mengambang pada LIBOR+1/2% dari perusahaan A. </a:t>
            </a:r>
            <a:endParaRPr lang="en-US" sz="2000" dirty="0" smtClean="0"/>
          </a:p>
          <a:p>
            <a:pPr lvl="1"/>
            <a:r>
              <a:rPr lang="id-ID" sz="2000" dirty="0" smtClean="0"/>
              <a:t>Dari </a:t>
            </a:r>
            <a:r>
              <a:rPr lang="id-ID" sz="2000" dirty="0" smtClean="0"/>
              <a:t>hasil pertukaran tersebut, perusahaan A mendapatkan bunga tetap dan mempunyai kewajiban membayar bunga tetap. Sedangkan perusahaan B mendapatkan bunga mengambang dan mempunyai kewajiban membayar bunga mengambang. Pertukaran ini menghasilkan kesesuaian (matching) antara penerimaan bunga dan kewajiban pembayaran bunga.</a:t>
            </a:r>
          </a:p>
          <a:p>
            <a:pPr lvl="1"/>
            <a:endParaRPr lang="en-US" sz="2000" dirty="0" smtClean="0">
              <a:latin typeface="Trebuchet MS" pitchFamily="34" charset="0"/>
            </a:endParaRPr>
          </a:p>
        </p:txBody>
      </p:sp>
    </p:spTree>
    <p:extLst>
      <p:ext uri="{BB962C8B-B14F-4D97-AF65-F5344CB8AC3E}">
        <p14:creationId xmlns:p14="http://schemas.microsoft.com/office/powerpoint/2010/main" val="2839687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61" name="Rectangle 26"/>
          <p:cNvSpPr>
            <a:spLocks noGrp="1"/>
          </p:cNvSpPr>
          <p:nvPr>
            <p:ph type="title"/>
          </p:nvPr>
        </p:nvSpPr>
        <p:spPr>
          <a:xfrm>
            <a:off x="457200" y="253536"/>
            <a:ext cx="8229600" cy="675134"/>
          </a:xfrm>
        </p:spPr>
        <p:txBody>
          <a:bodyPr>
            <a:normAutofit/>
          </a:bodyPr>
          <a:lstStyle/>
          <a:p>
            <a:pPr>
              <a:lnSpc>
                <a:spcPct val="80000"/>
              </a:lnSpc>
            </a:pPr>
            <a:r>
              <a:rPr lang="id-ID" sz="2000" b="1" dirty="0" smtClean="0">
                <a:solidFill>
                  <a:schemeClr val="tx1"/>
                </a:solidFill>
                <a:latin typeface="Trebuchet MS" pitchFamily="34" charset="0"/>
              </a:rPr>
              <a:t>Mekanisme Interest Swap</a:t>
            </a:r>
            <a:endParaRPr lang="en-US" sz="2000" b="1" dirty="0" smtClean="0">
              <a:solidFill>
                <a:schemeClr val="tx1"/>
              </a:solidFill>
              <a:latin typeface="Trebuchet MS" pitchFamily="34" charset="0"/>
            </a:endParaRPr>
          </a:p>
        </p:txBody>
      </p:sp>
      <p:pic>
        <p:nvPicPr>
          <p:cNvPr id="6" name="Picture 5" descr="http://3.bp.blogspot.com/-W-z-1D4Twd4/Uaauf7n5jlI/AAAAAAAAASQ/5SaOusBcxq4/s640/Untitled.png">
            <a:hlinkClick r:id="rId3"/>
          </p:cNvPr>
          <p:cNvPicPr/>
          <p:nvPr/>
        </p:nvPicPr>
        <p:blipFill>
          <a:blip r:embed="rId4" cstate="print"/>
          <a:srcRect/>
          <a:stretch>
            <a:fillRect/>
          </a:stretch>
        </p:blipFill>
        <p:spPr bwMode="auto">
          <a:xfrm>
            <a:off x="785786" y="1714488"/>
            <a:ext cx="7643866" cy="3429024"/>
          </a:xfrm>
          <a:prstGeom prst="rect">
            <a:avLst/>
          </a:prstGeom>
          <a:noFill/>
          <a:ln w="9525">
            <a:noFill/>
            <a:miter lim="800000"/>
            <a:headEnd/>
            <a:tailEnd/>
          </a:ln>
        </p:spPr>
      </p:pic>
    </p:spTree>
    <p:extLst>
      <p:ext uri="{BB962C8B-B14F-4D97-AF65-F5344CB8AC3E}">
        <p14:creationId xmlns:p14="http://schemas.microsoft.com/office/powerpoint/2010/main" val="748462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i="1" dirty="0" smtClean="0">
                <a:solidFill>
                  <a:srgbClr val="C00000"/>
                </a:solidFill>
                <a:effectLst/>
                <a:latin typeface="Tahoma"/>
                <a:ea typeface="Times New Roman"/>
              </a:rPr>
              <a:t/>
            </a:r>
            <a:br>
              <a:rPr lang="en-US" b="1" i="1" dirty="0" smtClean="0">
                <a:solidFill>
                  <a:srgbClr val="C00000"/>
                </a:solidFill>
                <a:effectLst/>
                <a:latin typeface="Tahoma"/>
                <a:ea typeface="Times New Roman"/>
              </a:rPr>
            </a:br>
            <a:r>
              <a:rPr lang="id-ID" b="1" dirty="0" smtClean="0">
                <a:effectLst/>
                <a:latin typeface="Tahoma"/>
                <a:ea typeface="Times New Roman"/>
              </a:rPr>
              <a:t>Paralel Loan</a:t>
            </a:r>
            <a:r>
              <a:rPr lang="en-US" dirty="0" smtClean="0">
                <a:effectLst/>
                <a:latin typeface="Times New Roman"/>
                <a:ea typeface="Times New Roman"/>
              </a:rPr>
              <a:t/>
            </a:r>
            <a:br>
              <a:rPr lang="en-US" dirty="0" smtClean="0">
                <a:effectLst/>
                <a:latin typeface="Times New Roman"/>
                <a:ea typeface="Times New Roman"/>
              </a:rPr>
            </a:br>
            <a:endParaRPr lang="en-US" dirty="0"/>
          </a:p>
        </p:txBody>
      </p:sp>
      <p:sp>
        <p:nvSpPr>
          <p:cNvPr id="3" name="Content Placeholder 2"/>
          <p:cNvSpPr>
            <a:spLocks noGrp="1"/>
          </p:cNvSpPr>
          <p:nvPr>
            <p:ph idx="1"/>
          </p:nvPr>
        </p:nvSpPr>
        <p:spPr>
          <a:xfrm>
            <a:off x="457200" y="1143000"/>
            <a:ext cx="8229600" cy="5029200"/>
          </a:xfrm>
        </p:spPr>
        <p:txBody>
          <a:bodyPr>
            <a:normAutofit/>
          </a:bodyPr>
          <a:lstStyle/>
          <a:p>
            <a:pPr marR="0" indent="-457200">
              <a:spcBef>
                <a:spcPts val="0"/>
              </a:spcBef>
              <a:spcAft>
                <a:spcPts val="0"/>
              </a:spcAft>
              <a:buFont typeface="Wingdings" pitchFamily="2" charset="2"/>
              <a:buChar char="v"/>
            </a:pPr>
            <a:r>
              <a:rPr lang="id-ID" sz="2400" b="1" i="1" dirty="0" smtClean="0">
                <a:effectLst/>
                <a:latin typeface="Tahoma"/>
                <a:ea typeface="Times New Roman"/>
              </a:rPr>
              <a:t>Paralel loan</a:t>
            </a:r>
            <a:r>
              <a:rPr lang="id-ID" sz="2400" b="1" dirty="0" smtClean="0">
                <a:effectLst/>
                <a:latin typeface="Tahoma"/>
                <a:ea typeface="Times New Roman"/>
              </a:rPr>
              <a:t> </a:t>
            </a:r>
            <a:r>
              <a:rPr lang="id-ID" sz="2400" dirty="0" smtClean="0">
                <a:effectLst/>
                <a:latin typeface="Tahoma"/>
                <a:ea typeface="Times New Roman"/>
              </a:rPr>
              <a:t>atau </a:t>
            </a:r>
            <a:r>
              <a:rPr lang="id-ID" sz="2400" b="1" i="1" dirty="0" smtClean="0">
                <a:effectLst/>
                <a:latin typeface="Tahoma"/>
                <a:ea typeface="Times New Roman"/>
              </a:rPr>
              <a:t>back-to-back loan </a:t>
            </a:r>
            <a:r>
              <a:rPr lang="id-ID" sz="2400" dirty="0" smtClean="0">
                <a:effectLst/>
                <a:latin typeface="Tahoma"/>
                <a:ea typeface="Times New Roman"/>
              </a:rPr>
              <a:t>adalah </a:t>
            </a:r>
            <a:r>
              <a:rPr lang="id-ID" sz="2400" b="1" dirty="0" smtClean="0">
                <a:solidFill>
                  <a:srgbClr val="C00000"/>
                </a:solidFill>
                <a:effectLst/>
                <a:latin typeface="Tahoma"/>
                <a:ea typeface="Times New Roman"/>
              </a:rPr>
              <a:t>pertukaran</a:t>
            </a:r>
            <a:r>
              <a:rPr lang="id-ID" sz="2400" dirty="0" smtClean="0">
                <a:effectLst/>
                <a:latin typeface="Tahoma"/>
                <a:ea typeface="Times New Roman"/>
              </a:rPr>
              <a:t> </a:t>
            </a:r>
            <a:r>
              <a:rPr lang="id-ID" sz="2400" b="1" dirty="0" smtClean="0">
                <a:solidFill>
                  <a:srgbClr val="C00000"/>
                </a:solidFill>
                <a:effectLst/>
                <a:latin typeface="Tahoma"/>
                <a:ea typeface="Times New Roman"/>
              </a:rPr>
              <a:t>valas </a:t>
            </a:r>
            <a:r>
              <a:rPr lang="id-ID" sz="2400" dirty="0" smtClean="0">
                <a:effectLst/>
                <a:latin typeface="Tahoma"/>
                <a:ea typeface="Times New Roman"/>
              </a:rPr>
              <a:t>antara dua pihak dengan kesepakatan </a:t>
            </a:r>
            <a:r>
              <a:rPr lang="id-ID" sz="2400" b="1" dirty="0" smtClean="0">
                <a:solidFill>
                  <a:srgbClr val="C00000"/>
                </a:solidFill>
                <a:effectLst/>
                <a:latin typeface="Tahoma"/>
                <a:ea typeface="Times New Roman"/>
              </a:rPr>
              <a:t>untuk menukarkan kembali </a:t>
            </a:r>
            <a:r>
              <a:rPr lang="id-ID" sz="2400" dirty="0" smtClean="0">
                <a:effectLst/>
                <a:latin typeface="Tahoma"/>
                <a:ea typeface="Times New Roman"/>
              </a:rPr>
              <a:t>kedua valas tersebut dengan kurs atau rate tertentu untuk waktu tertentu pula di waktu yang akan datang. </a:t>
            </a:r>
            <a:endParaRPr lang="en-US" sz="2400" dirty="0" smtClean="0">
              <a:effectLst/>
              <a:latin typeface="Tahoma"/>
              <a:ea typeface="Times New Roman"/>
            </a:endParaRPr>
          </a:p>
          <a:p>
            <a:pPr marL="0" marR="0" indent="0">
              <a:spcBef>
                <a:spcPts val="0"/>
              </a:spcBef>
              <a:spcAft>
                <a:spcPts val="0"/>
              </a:spcAft>
              <a:buNone/>
            </a:pPr>
            <a:endParaRPr lang="en-US" sz="2400" dirty="0" smtClean="0">
              <a:effectLst/>
              <a:latin typeface="Tahoma"/>
              <a:ea typeface="Times New Roman"/>
            </a:endParaRPr>
          </a:p>
          <a:p>
            <a:pPr marR="0" indent="-457200">
              <a:spcBef>
                <a:spcPts val="0"/>
              </a:spcBef>
              <a:spcAft>
                <a:spcPts val="0"/>
              </a:spcAft>
              <a:buFont typeface="Wingdings" pitchFamily="2" charset="2"/>
              <a:buChar char="v"/>
            </a:pPr>
            <a:r>
              <a:rPr lang="id-ID" sz="2400" dirty="0" smtClean="0">
                <a:effectLst/>
                <a:latin typeface="Tahoma"/>
                <a:ea typeface="Times New Roman"/>
              </a:rPr>
              <a:t>Teknik </a:t>
            </a:r>
            <a:r>
              <a:rPr lang="id-ID" sz="2400" i="1" dirty="0" smtClean="0">
                <a:effectLst/>
                <a:latin typeface="Tahoma"/>
                <a:ea typeface="Times New Roman"/>
              </a:rPr>
              <a:t>hedging </a:t>
            </a:r>
            <a:r>
              <a:rPr lang="id-ID" sz="2400" dirty="0" smtClean="0">
                <a:effectLst/>
                <a:latin typeface="Tahoma"/>
                <a:ea typeface="Times New Roman"/>
              </a:rPr>
              <a:t>ini sesungguhnya terdiri dari </a:t>
            </a:r>
            <a:r>
              <a:rPr lang="en-US" sz="2400" dirty="0" smtClean="0">
                <a:solidFill>
                  <a:srgbClr val="C00000"/>
                </a:solidFill>
                <a:effectLst/>
                <a:latin typeface="Tahoma"/>
                <a:ea typeface="Times New Roman"/>
              </a:rPr>
              <a:t>2</a:t>
            </a:r>
            <a:r>
              <a:rPr lang="id-ID" sz="2400" dirty="0" smtClean="0">
                <a:solidFill>
                  <a:srgbClr val="C00000"/>
                </a:solidFill>
                <a:effectLst/>
                <a:latin typeface="Tahoma"/>
                <a:ea typeface="Times New Roman"/>
              </a:rPr>
              <a:t> </a:t>
            </a:r>
            <a:r>
              <a:rPr lang="id-ID" sz="2400" i="1" dirty="0" smtClean="0">
                <a:solidFill>
                  <a:srgbClr val="C00000"/>
                </a:solidFill>
                <a:effectLst/>
                <a:latin typeface="Tahoma"/>
                <a:ea typeface="Times New Roman"/>
              </a:rPr>
              <a:t>swap contract</a:t>
            </a:r>
            <a:r>
              <a:rPr lang="id-ID" sz="2400" dirty="0" smtClean="0">
                <a:effectLst/>
                <a:latin typeface="Tahoma"/>
                <a:ea typeface="Times New Roman"/>
              </a:rPr>
              <a:t>, yaitu </a:t>
            </a:r>
            <a:r>
              <a:rPr lang="id-ID" sz="2400" b="1" i="1" dirty="0" smtClean="0">
                <a:effectLst/>
                <a:latin typeface="Tahoma"/>
                <a:ea typeface="Times New Roman"/>
              </a:rPr>
              <a:t>swap </a:t>
            </a:r>
            <a:r>
              <a:rPr lang="id-ID" sz="2400" b="1" dirty="0" smtClean="0">
                <a:effectLst/>
                <a:latin typeface="Tahoma"/>
                <a:ea typeface="Times New Roman"/>
              </a:rPr>
              <a:t>pertama pada saat permulaan </a:t>
            </a:r>
            <a:r>
              <a:rPr lang="id-ID" sz="2400" dirty="0" smtClean="0">
                <a:effectLst/>
                <a:latin typeface="Tahoma"/>
                <a:ea typeface="Times New Roman"/>
              </a:rPr>
              <a:t>dan </a:t>
            </a:r>
            <a:r>
              <a:rPr lang="id-ID" sz="2400" b="1" i="1" dirty="0" smtClean="0">
                <a:effectLst/>
                <a:latin typeface="Tahoma"/>
                <a:ea typeface="Times New Roman"/>
              </a:rPr>
              <a:t>swap </a:t>
            </a:r>
            <a:r>
              <a:rPr lang="id-ID" sz="2400" b="1" dirty="0" smtClean="0">
                <a:effectLst/>
                <a:latin typeface="Tahoma"/>
                <a:ea typeface="Times New Roman"/>
              </a:rPr>
              <a:t>kedua pada saat yang akan datang</a:t>
            </a:r>
            <a:r>
              <a:rPr lang="id-ID" dirty="0" smtClean="0">
                <a:effectLst/>
                <a:latin typeface="Tahoma"/>
                <a:ea typeface="Times New Roman"/>
              </a:rPr>
              <a:t>.</a:t>
            </a:r>
            <a:endParaRPr lang="en-US" dirty="0" smtClean="0">
              <a:effectLst/>
              <a:latin typeface="Times New Roman"/>
              <a:ea typeface="Times New Roman"/>
            </a:endParaRPr>
          </a:p>
          <a:p>
            <a:endParaRPr lang="en-US" dirty="0"/>
          </a:p>
        </p:txBody>
      </p:sp>
    </p:spTree>
    <p:extLst>
      <p:ext uri="{BB962C8B-B14F-4D97-AF65-F5344CB8AC3E}">
        <p14:creationId xmlns:p14="http://schemas.microsoft.com/office/powerpoint/2010/main" val="2218196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i="1" dirty="0">
                <a:solidFill>
                  <a:srgbClr val="C00000"/>
                </a:solidFill>
              </a:rPr>
              <a:t>Range Agreement</a:t>
            </a:r>
            <a:endParaRPr lang="en-US" dirty="0">
              <a:solidFill>
                <a:srgbClr val="C00000"/>
              </a:solidFill>
            </a:endParaRPr>
          </a:p>
        </p:txBody>
      </p:sp>
      <p:sp>
        <p:nvSpPr>
          <p:cNvPr id="3" name="Content Placeholder 2"/>
          <p:cNvSpPr>
            <a:spLocks noGrp="1"/>
          </p:cNvSpPr>
          <p:nvPr>
            <p:ph idx="1"/>
          </p:nvPr>
        </p:nvSpPr>
        <p:spPr/>
        <p:txBody>
          <a:bodyPr/>
          <a:lstStyle/>
          <a:p>
            <a:pPr marL="0" marR="0" indent="228600" algn="just">
              <a:spcBef>
                <a:spcPts val="0"/>
              </a:spcBef>
              <a:spcAft>
                <a:spcPts val="0"/>
              </a:spcAft>
              <a:tabLst>
                <a:tab pos="228600" algn="l"/>
              </a:tabLst>
            </a:pPr>
            <a:r>
              <a:rPr lang="id-ID" i="1" dirty="0" smtClean="0">
                <a:effectLst/>
                <a:latin typeface="Tahoma"/>
                <a:ea typeface="Times New Roman"/>
              </a:rPr>
              <a:t>Range Agreement </a:t>
            </a:r>
            <a:r>
              <a:rPr lang="id-ID" dirty="0" smtClean="0">
                <a:effectLst/>
                <a:latin typeface="Tahoma"/>
                <a:ea typeface="Times New Roman"/>
              </a:rPr>
              <a:t>adalah salah satu cara untuk menghindari terjadi kegagalan/ pembatalan  bisnis internasional sebagai akibat fluktuasi kur valas yang sangat tinggi (</a:t>
            </a:r>
            <a:r>
              <a:rPr lang="id-ID" b="1" dirty="0" smtClean="0">
                <a:effectLst/>
                <a:latin typeface="Tahoma"/>
                <a:ea typeface="Times New Roman"/>
              </a:rPr>
              <a:t>Czinkota, Michael R</a:t>
            </a:r>
            <a:r>
              <a:rPr lang="id-ID" dirty="0" smtClean="0">
                <a:effectLst/>
                <a:latin typeface="Tahoma"/>
                <a:ea typeface="Times New Roman"/>
              </a:rPr>
              <a:t>. Et al. 1994).</a:t>
            </a:r>
            <a:endParaRPr lang="en-US" dirty="0" smtClean="0">
              <a:effectLst/>
              <a:latin typeface="Times New Roman"/>
              <a:ea typeface="Times New Roman"/>
            </a:endParaRPr>
          </a:p>
          <a:p>
            <a:endParaRPr lang="en-US" dirty="0"/>
          </a:p>
        </p:txBody>
      </p:sp>
    </p:spTree>
    <p:extLst>
      <p:ext uri="{BB962C8B-B14F-4D97-AF65-F5344CB8AC3E}">
        <p14:creationId xmlns:p14="http://schemas.microsoft.com/office/powerpoint/2010/main" val="1270076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724</Words>
  <Application>Microsoft Office PowerPoint</Application>
  <PresentationFormat>On-screen Show (4:3)</PresentationFormat>
  <Paragraphs>84</Paragraphs>
  <Slides>16</Slides>
  <Notes>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LINDUNG NILAI RESIKO KURS</vt:lpstr>
      <vt:lpstr>SWAP</vt:lpstr>
      <vt:lpstr>Jenis – Jenis SWAP</vt:lpstr>
      <vt:lpstr> Contoh Currency Swap</vt:lpstr>
      <vt:lpstr>Jenis – Jenis SWAP </vt:lpstr>
      <vt:lpstr>Contoh lain : Mekanisme Interest Swap</vt:lpstr>
      <vt:lpstr>Mekanisme Interest Swap</vt:lpstr>
      <vt:lpstr> Paralel Loan </vt:lpstr>
      <vt:lpstr>Range Agreement</vt:lpstr>
      <vt:lpstr>Range Agreement</vt:lpstr>
      <vt:lpstr>Range Agreement</vt:lpstr>
      <vt:lpstr>Range Agreement dapat dibagi atas tiga Zone</vt:lpstr>
      <vt:lpstr>Beberapa Teknik Mengurangi Transaction Exposure</vt:lpstr>
      <vt:lpstr>PowerPoint Presentation</vt:lpstr>
      <vt:lpstr> Managing Translation/Accounting Exposure </vt:lpstr>
      <vt:lpstr>TERIMA _KASIH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LINDUNG NILAI RESIKO KURS</dc:title>
  <dc:creator>STAFF</dc:creator>
  <cp:lastModifiedBy>STAFF</cp:lastModifiedBy>
  <cp:revision>11</cp:revision>
  <dcterms:created xsi:type="dcterms:W3CDTF">2019-11-27T03:45:30Z</dcterms:created>
  <dcterms:modified xsi:type="dcterms:W3CDTF">2019-11-27T07:07:21Z</dcterms:modified>
</cp:coreProperties>
</file>