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62" r:id="rId2"/>
    <p:sldId id="263"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5" d="100"/>
          <a:sy n="55" d="100"/>
        </p:scale>
        <p:origin x="-9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smtClean="0"/>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a:xfrm>
            <a:off x="4419600" y="152400"/>
            <a:ext cx="2895600" cy="365125"/>
          </a:xfrm>
        </p:spPr>
        <p:txBody>
          <a:body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TKT306 - Perancangan Tata Letak Fasilitas</a:t>
            </a:r>
            <a:endParaRPr lang="en-US"/>
          </a:p>
        </p:txBody>
      </p:sp>
      <p:sp>
        <p:nvSpPr>
          <p:cNvPr id="8" name="Footer Placeholder 7"/>
          <p:cNvSpPr>
            <a:spLocks noGrp="1"/>
          </p:cNvSpPr>
          <p:nvPr>
            <p:ph type="ftr" sz="quarter" idx="11"/>
          </p:nvPr>
        </p:nvSpPr>
        <p:spPr/>
        <p:txBody>
          <a:bodyPr/>
          <a:lstStyle/>
          <a:p>
            <a:r>
              <a:rPr lang="en-US" smtClean="0"/>
              <a:t>6623 - Taufiqur Rachman</a:t>
            </a:r>
            <a:endParaRPr lang="en-US"/>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TKT306 - Perancangan Tata Letak Fasilitas</a:t>
            </a:r>
            <a:endParaRPr lang="en-US"/>
          </a:p>
        </p:txBody>
      </p:sp>
      <p:sp>
        <p:nvSpPr>
          <p:cNvPr id="4" name="Footer Placeholder 3"/>
          <p:cNvSpPr>
            <a:spLocks noGrp="1"/>
          </p:cNvSpPr>
          <p:nvPr>
            <p:ph type="ftr" sz="quarter" idx="11"/>
          </p:nvPr>
        </p:nvSpPr>
        <p:spPr/>
        <p:txBody>
          <a:bodyPr/>
          <a:lstStyle/>
          <a:p>
            <a:r>
              <a:rPr lang="en-US" smtClean="0"/>
              <a:t>6623 - Taufiqur Rachman</a:t>
            </a:r>
            <a:endParaRPr lang="en-US"/>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TKT306 - Perancangan Tata Letak Fasilitas</a:t>
            </a:r>
            <a:endParaRPr lang="en-US"/>
          </a:p>
        </p:txBody>
      </p:sp>
      <p:sp>
        <p:nvSpPr>
          <p:cNvPr id="3" name="Footer Placeholder 2"/>
          <p:cNvSpPr>
            <a:spLocks noGrp="1"/>
          </p:cNvSpPr>
          <p:nvPr>
            <p:ph type="ftr" sz="quarter" idx="11"/>
          </p:nvPr>
        </p:nvSpPr>
        <p:spPr/>
        <p:txBody>
          <a:bodyPr/>
          <a:lstStyle/>
          <a:p>
            <a:r>
              <a:rPr lang="en-US" smtClean="0"/>
              <a:t>6623 - Taufiqur Rachman</a:t>
            </a:r>
            <a:endParaRPr lang="en-US"/>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dirty="0" err="1" smtClean="0"/>
              <a:t>Studi</a:t>
            </a:r>
            <a:r>
              <a:rPr lang="en-US" sz="3600" dirty="0" smtClean="0"/>
              <a:t> </a:t>
            </a:r>
            <a:r>
              <a:rPr lang="en-US" sz="3600" dirty="0" err="1" smtClean="0"/>
              <a:t>Kelayakan</a:t>
            </a:r>
            <a:r>
              <a:rPr lang="en-US" sz="3600" dirty="0" smtClean="0"/>
              <a:t> </a:t>
            </a:r>
            <a:r>
              <a:rPr lang="en-US" sz="3600" dirty="0" err="1" smtClean="0"/>
              <a:t>Bisnis</a:t>
            </a:r>
            <a:endParaRPr lang="en-US" sz="3600" b="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0" y="5029199"/>
            <a:ext cx="5943600" cy="1677528"/>
          </a:xfrm>
        </p:spPr>
        <p:txBody>
          <a:bodyPr>
            <a:normAutofit/>
          </a:bodyPr>
          <a:lstStyle/>
          <a:p>
            <a:endParaRPr lang="en-US" sz="2000" b="1" dirty="0" smtClean="0">
              <a:solidFill>
                <a:schemeClr val="bg1"/>
              </a:solidFill>
              <a:effectLst>
                <a:outerShdw blurRad="38100" dist="38100" dir="2700000" algn="tl">
                  <a:srgbClr val="000000">
                    <a:alpha val="43137"/>
                  </a:srgbClr>
                </a:outerShdw>
              </a:effectLst>
            </a:endParaRPr>
          </a:p>
          <a:p>
            <a:r>
              <a:rPr lang="en-US" sz="1800" b="1" dirty="0" smtClean="0">
                <a:solidFill>
                  <a:schemeClr val="bg1"/>
                </a:solidFill>
                <a:effectLst>
                  <a:outerShdw blurRad="38100" dist="38100" dir="2700000" algn="tl">
                    <a:srgbClr val="000000">
                      <a:alpha val="43137"/>
                    </a:srgbClr>
                  </a:outerShdw>
                </a:effectLst>
              </a:rPr>
              <a:t>FAKULTAS </a:t>
            </a:r>
            <a:r>
              <a:rPr lang="en-US" sz="1800" b="1" dirty="0" smtClean="0">
                <a:effectLst>
                  <a:outerShdw blurRad="38100" dist="38100" dir="2700000" algn="tl">
                    <a:srgbClr val="000000">
                      <a:alpha val="43137"/>
                    </a:srgbClr>
                  </a:outerShdw>
                </a:effectLst>
              </a:rPr>
              <a:t>EKONOMI DAN BISNIS</a:t>
            </a:r>
            <a:endParaRPr lang="en-US" sz="1800" b="1" dirty="0">
              <a:effectLst>
                <a:outerShdw blurRad="38100" dist="38100" dir="2700000" algn="tl">
                  <a:srgbClr val="000000">
                    <a:alpha val="43137"/>
                  </a:srgbClr>
                </a:outerShdw>
              </a:effectLst>
            </a:endParaRPr>
          </a:p>
          <a:p>
            <a:r>
              <a:rPr lang="en-US" sz="1800" b="1" dirty="0" smtClean="0">
                <a:solidFill>
                  <a:schemeClr val="bg1"/>
                </a:solidFill>
                <a:effectLst>
                  <a:outerShdw blurRad="38100" dist="38100" dir="2700000" algn="tl">
                    <a:srgbClr val="000000">
                      <a:alpha val="43137"/>
                    </a:srgbClr>
                  </a:outerShdw>
                </a:effectLst>
              </a:rPr>
              <a:t>UNIVERSITAS ESA UNGGUL</a:t>
            </a:r>
            <a:endParaRPr lang="en-US" sz="1800" b="1" dirty="0">
              <a:solidFill>
                <a:schemeClr val="bg1"/>
              </a:solidFill>
              <a:effectLst>
                <a:outerShdw blurRad="38100" dist="38100" dir="2700000" algn="tl">
                  <a:srgbClr val="000000">
                    <a:alpha val="43137"/>
                  </a:srgbClr>
                </a:outerShdw>
              </a:effectLst>
            </a:endParaRP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FEB 602</a:t>
            </a:r>
            <a:endParaRPr lang="id-ID" sz="2000" dirty="0" smtClean="0"/>
          </a:p>
          <a:p>
            <a:endParaRPr lang="id-ID" sz="2000" dirty="0"/>
          </a:p>
          <a:p>
            <a:r>
              <a:rPr lang="en-US" sz="2000" dirty="0" smtClean="0"/>
              <a:t>STUDI KELAYAKAN BISNIS</a:t>
            </a:r>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smtClean="0">
                <a:effectLst>
                  <a:outerShdw blurRad="38100" dist="38100" dir="2700000" algn="tl">
                    <a:srgbClr val="000000">
                      <a:alpha val="43137"/>
                    </a:srgbClr>
                  </a:outerShdw>
                </a:effectLst>
              </a:rPr>
              <a:t>PERTEMUAN #</a:t>
            </a:r>
            <a:r>
              <a:rPr lang="en-US" b="1" dirty="0">
                <a:effectLst>
                  <a:outerShdw blurRad="38100" dist="38100" dir="2700000" algn="tl">
                    <a:srgbClr val="000000">
                      <a:alpha val="43137"/>
                    </a:srgbClr>
                  </a:outerShdw>
                </a:effectLst>
              </a:rPr>
              <a:t>5</a:t>
            </a:r>
          </a:p>
        </p:txBody>
      </p:sp>
    </p:spTree>
    <p:extLst>
      <p:ext uri="{BB962C8B-B14F-4D97-AF65-F5344CB8AC3E}">
        <p14:creationId xmlns:p14="http://schemas.microsoft.com/office/powerpoint/2010/main" val="27398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dirty="0" smtClean="0"/>
              <a:t>ANALISIS PEMASARAN </a:t>
            </a:r>
            <a:endParaRPr lang="en-US" dirty="0" smtClean="0"/>
          </a:p>
        </p:txBody>
      </p:sp>
      <p:sp>
        <p:nvSpPr>
          <p:cNvPr id="12291" name="Rectangle 3"/>
          <p:cNvSpPr>
            <a:spLocks noGrp="1" noChangeArrowheads="1"/>
          </p:cNvSpPr>
          <p:nvPr>
            <p:ph type="body" idx="1"/>
          </p:nvPr>
        </p:nvSpPr>
        <p:spPr/>
        <p:txBody>
          <a:bodyPr>
            <a:normAutofit/>
          </a:bodyPr>
          <a:lstStyle/>
          <a:p>
            <a:pPr eaLnBrk="1" hangingPunct="1">
              <a:lnSpc>
                <a:spcPct val="80000"/>
              </a:lnSpc>
            </a:pPr>
            <a:r>
              <a:rPr lang="sv-SE" sz="2400" dirty="0" smtClean="0"/>
              <a:t>Didalam organisasi proyek, dimana aktivitas regulernya belum berjalan maka kebijakan tentang pemasaran harus diperhatikan, dipersiapkan sedini mungkin. Oleh karena itu berbagai aspek yang</a:t>
            </a:r>
          </a:p>
          <a:p>
            <a:pPr eaLnBrk="1" hangingPunct="1">
              <a:lnSpc>
                <a:spcPct val="80000"/>
              </a:lnSpc>
            </a:pPr>
            <a:r>
              <a:rPr lang="sv-SE" sz="2400" dirty="0" smtClean="0"/>
              <a:t>berhubungan dengan pemasaran harus dianalisis. Biasanya proyek yang akan didirikan oleh pemillk, pemillknya atau yang terilbat dengan proyek telah merapunyai pengalaman yang matang. Meskipun demiklan anallsis pemasaran sangat diperlukan sehingga kebijakan pemasaran yang akarn diputuMn nantinya dapat diterapkan didalam aktivitas reguler perusahaan.</a:t>
            </a:r>
            <a:endParaRPr lang="en-US" sz="2400" dirty="0" smtClean="0"/>
          </a:p>
        </p:txBody>
      </p:sp>
    </p:spTree>
    <p:extLst>
      <p:ext uri="{BB962C8B-B14F-4D97-AF65-F5344CB8AC3E}">
        <p14:creationId xmlns:p14="http://schemas.microsoft.com/office/powerpoint/2010/main" val="69694744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57200"/>
            <a:ext cx="8229600" cy="914400"/>
          </a:xfrm>
        </p:spPr>
        <p:txBody>
          <a:bodyPr>
            <a:normAutofit/>
          </a:bodyPr>
          <a:lstStyle/>
          <a:p>
            <a:pPr eaLnBrk="1" hangingPunct="1"/>
            <a:r>
              <a:rPr lang="en-US" dirty="0" smtClean="0"/>
              <a:t>ANALISIS PEMASARAN</a:t>
            </a:r>
            <a:endParaRPr lang="en-US" dirty="0" smtClean="0"/>
          </a:p>
        </p:txBody>
      </p:sp>
      <p:sp>
        <p:nvSpPr>
          <p:cNvPr id="13315" name="Rectangle 3"/>
          <p:cNvSpPr>
            <a:spLocks noGrp="1" noChangeArrowheads="1"/>
          </p:cNvSpPr>
          <p:nvPr>
            <p:ph type="body" idx="1"/>
          </p:nvPr>
        </p:nvSpPr>
        <p:spPr>
          <a:xfrm>
            <a:off x="457200" y="1265237"/>
            <a:ext cx="8686800" cy="5135563"/>
          </a:xfrm>
        </p:spPr>
        <p:txBody>
          <a:bodyPr>
            <a:noAutofit/>
          </a:bodyPr>
          <a:lstStyle/>
          <a:p>
            <a:pPr eaLnBrk="1" hangingPunct="1">
              <a:lnSpc>
                <a:spcPct val="80000"/>
              </a:lnSpc>
            </a:pPr>
            <a:r>
              <a:rPr lang="sv-SE" sz="2400" dirty="0" smtClean="0"/>
              <a:t>Analisis pemasaran harus menekankan kepada berbagau aktivitas yang diarahkan kepada studi yang sistematis terhadap </a:t>
            </a:r>
            <a:r>
              <a:rPr lang="sv-SE" sz="2400" dirty="0" smtClean="0"/>
              <a:t>sifat :</a:t>
            </a:r>
          </a:p>
          <a:p>
            <a:pPr marL="293688" indent="0" eaLnBrk="1" hangingPunct="1">
              <a:lnSpc>
                <a:spcPct val="80000"/>
              </a:lnSpc>
              <a:buNone/>
            </a:pPr>
            <a:r>
              <a:rPr lang="sv-SE" sz="2400" dirty="0" smtClean="0"/>
              <a:t>(</a:t>
            </a:r>
            <a:r>
              <a:rPr lang="sv-SE" sz="2400" dirty="0" smtClean="0"/>
              <a:t>1</a:t>
            </a:r>
            <a:r>
              <a:rPr lang="sv-SE" sz="2400" dirty="0" smtClean="0"/>
              <a:t>).Kebutuhan </a:t>
            </a:r>
            <a:r>
              <a:rPr lang="sv-SE" sz="2400" dirty="0" smtClean="0"/>
              <a:t>dan keinginan konsumen, (2</a:t>
            </a:r>
            <a:r>
              <a:rPr lang="sv-SE" sz="2400" dirty="0" smtClean="0"/>
              <a:t>).Karakteristik </a:t>
            </a:r>
            <a:r>
              <a:rPr lang="sv-SE" sz="2400" dirty="0" smtClean="0"/>
              <a:t>produk (untuk melihat sejauh mana suatu produk telah sesuai dengan kebutuhan, keinginan dan spesifikasi konsumen, (3</a:t>
            </a:r>
            <a:r>
              <a:rPr lang="sv-SE" sz="2400" dirty="0" smtClean="0"/>
              <a:t>).Struktur </a:t>
            </a:r>
            <a:r>
              <a:rPr lang="sv-SE" sz="2400" dirty="0" smtClean="0"/>
              <a:t>pasar persaingan (4</a:t>
            </a:r>
            <a:r>
              <a:rPr lang="sv-SE" sz="2400" dirty="0" smtClean="0"/>
              <a:t>).Karakteristik </a:t>
            </a:r>
            <a:r>
              <a:rPr lang="sv-SE" sz="2400" dirty="0" smtClean="0"/>
              <a:t>konsumen dan  5</a:t>
            </a:r>
            <a:r>
              <a:rPr lang="sv-SE" sz="2400" dirty="0" smtClean="0"/>
              <a:t>).Laju </a:t>
            </a:r>
            <a:r>
              <a:rPr lang="sv-SE" sz="2400" dirty="0" smtClean="0"/>
              <a:t>perubahan yang melekat pada perubahan produk dan perubahan kebutuhan, keinginan dan kemampuan konsumen. Adapun tujuan analisis pemasaran adalah mengenai kebutuhan dan keinginan konsumen, menguji bagaimana produk dapat alokasikan atau dirancang  atau apakah produk baru perlu dipasarkan dan juga perfu adanya usaha terus berlanjut untuk memperkenalkan dampak negatif perusehaan setelah menemukan karakteristik produk dan karakteristik konsumen.</a:t>
            </a:r>
          </a:p>
        </p:txBody>
      </p:sp>
    </p:spTree>
    <p:extLst>
      <p:ext uri="{BB962C8B-B14F-4D97-AF65-F5344CB8AC3E}">
        <p14:creationId xmlns:p14="http://schemas.microsoft.com/office/powerpoint/2010/main" val="36944708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mtClean="0"/>
              <a:t>ANALISIS</a:t>
            </a:r>
            <a:br>
              <a:rPr lang="en-US" smtClean="0"/>
            </a:br>
            <a:r>
              <a:rPr lang="en-US" smtClean="0"/>
              <a:t>PEMASARAN</a:t>
            </a:r>
          </a:p>
        </p:txBody>
      </p:sp>
      <p:sp>
        <p:nvSpPr>
          <p:cNvPr id="14339" name="Rectangle 3"/>
          <p:cNvSpPr>
            <a:spLocks noGrp="1" noChangeArrowheads="1"/>
          </p:cNvSpPr>
          <p:nvPr>
            <p:ph type="body" idx="1"/>
          </p:nvPr>
        </p:nvSpPr>
        <p:spPr/>
        <p:txBody>
          <a:bodyPr/>
          <a:lstStyle/>
          <a:p>
            <a:pPr eaLnBrk="1" hangingPunct="1">
              <a:lnSpc>
                <a:spcPct val="90000"/>
              </a:lnSpc>
            </a:pPr>
            <a:r>
              <a:rPr lang="sv-SE" smtClean="0"/>
              <a:t>Analisis pemasaran mengestimasikan potensi pasar dengan cara memaksimalkan potensi permintaan berdasarkan jumlah konsumen sasaran, kemampuan daya beli konsumen, pendapatan konsumen clan karakteristik pengeluaran uang konsumen.</a:t>
            </a:r>
            <a:endParaRPr lang="en-US" smtClean="0"/>
          </a:p>
          <a:p>
            <a:pPr eaLnBrk="1" hangingPunct="1">
              <a:lnSpc>
                <a:spcPct val="90000"/>
              </a:lnSpc>
            </a:pPr>
            <a:endParaRPr lang="en-US" smtClean="0"/>
          </a:p>
        </p:txBody>
      </p:sp>
    </p:spTree>
    <p:extLst>
      <p:ext uri="{BB962C8B-B14F-4D97-AF65-F5344CB8AC3E}">
        <p14:creationId xmlns:p14="http://schemas.microsoft.com/office/powerpoint/2010/main" val="256882845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hangingPunct="1"/>
            <a:r>
              <a:rPr lang="en-US" dirty="0" smtClean="0"/>
              <a:t>ANALISIS PEMASARAN</a:t>
            </a:r>
            <a:endParaRPr lang="en-US" dirty="0" smtClean="0"/>
          </a:p>
        </p:txBody>
      </p:sp>
      <p:sp>
        <p:nvSpPr>
          <p:cNvPr id="15363" name="Rectangle 3"/>
          <p:cNvSpPr>
            <a:spLocks noGrp="1" noChangeArrowheads="1"/>
          </p:cNvSpPr>
          <p:nvPr>
            <p:ph type="body" idx="1"/>
          </p:nvPr>
        </p:nvSpPr>
        <p:spPr/>
        <p:txBody>
          <a:bodyPr>
            <a:normAutofit/>
          </a:bodyPr>
          <a:lstStyle/>
          <a:p>
            <a:pPr eaLnBrk="1" hangingPunct="1">
              <a:lnSpc>
                <a:spcPct val="80000"/>
              </a:lnSpc>
            </a:pPr>
            <a:r>
              <a:rPr lang="en-US" sz="2400" dirty="0" err="1" smtClean="0"/>
              <a:t>Analisis</a:t>
            </a:r>
            <a:r>
              <a:rPr lang="en-US" sz="2400" dirty="0" smtClean="0"/>
              <a:t> </a:t>
            </a:r>
            <a:r>
              <a:rPr lang="en-US" sz="2400" dirty="0" err="1" smtClean="0"/>
              <a:t>pemasaran</a:t>
            </a:r>
            <a:r>
              <a:rPr lang="en-US" sz="2400" dirty="0" smtClean="0"/>
              <a:t> </a:t>
            </a:r>
            <a:r>
              <a:rPr lang="en-US" sz="2400" dirty="0" err="1" smtClean="0"/>
              <a:t>membantu</a:t>
            </a:r>
            <a:r>
              <a:rPr lang="en-US" sz="2400" dirty="0" smtClean="0"/>
              <a:t> </a:t>
            </a:r>
            <a:r>
              <a:rPr lang="en-US" sz="2400" dirty="0" err="1" smtClean="0"/>
              <a:t>memperkecil</a:t>
            </a:r>
            <a:r>
              <a:rPr lang="en-US" sz="2400" dirty="0" smtClean="0"/>
              <a:t> </a:t>
            </a:r>
            <a:r>
              <a:rPr lang="en-US" sz="2400" dirty="0" err="1" smtClean="0"/>
              <a:t>derajat</a:t>
            </a:r>
            <a:r>
              <a:rPr lang="en-US" sz="2400" dirty="0" smtClean="0"/>
              <a:t> </a:t>
            </a:r>
            <a:r>
              <a:rPr lang="en-US" sz="2400" dirty="0" err="1" smtClean="0"/>
              <a:t>ketidak</a:t>
            </a:r>
            <a:r>
              <a:rPr lang="en-US" sz="2400" dirty="0" smtClean="0"/>
              <a:t> </a:t>
            </a:r>
            <a:r>
              <a:rPr lang="en-US" sz="2400" dirty="0" err="1" smtClean="0"/>
              <a:t>pastian</a:t>
            </a:r>
            <a:r>
              <a:rPr lang="en-US" sz="2400" dirty="0" smtClean="0"/>
              <a:t> yang </a:t>
            </a:r>
            <a:r>
              <a:rPr lang="en-US" sz="2400" dirty="0" err="1" smtClean="0"/>
              <a:t>akan</a:t>
            </a:r>
            <a:r>
              <a:rPr lang="en-US" sz="2400" dirty="0" smtClean="0"/>
              <a:t> </a:t>
            </a:r>
            <a:r>
              <a:rPr lang="en-US" sz="2400" dirty="0" err="1" smtClean="0"/>
              <a:t>dihadapi</a:t>
            </a:r>
            <a:r>
              <a:rPr lang="en-US" sz="2400" dirty="0" smtClean="0"/>
              <a:t> </a:t>
            </a:r>
            <a:r>
              <a:rPr lang="en-US" sz="2400" dirty="0" err="1" smtClean="0"/>
              <a:t>oleh</a:t>
            </a:r>
            <a:r>
              <a:rPr lang="en-US" sz="2400" dirty="0" smtClean="0"/>
              <a:t> </a:t>
            </a:r>
            <a:r>
              <a:rPr lang="en-US" sz="2400" dirty="0" err="1" smtClean="0"/>
              <a:t>perusahaan</a:t>
            </a:r>
            <a:r>
              <a:rPr lang="en-US" sz="2400" dirty="0" smtClean="0"/>
              <a:t> </a:t>
            </a:r>
            <a:r>
              <a:rPr lang="en-US" sz="2400" dirty="0" err="1" smtClean="0"/>
              <a:t>dalam</a:t>
            </a:r>
            <a:r>
              <a:rPr lang="en-US" sz="2400" dirty="0" smtClean="0"/>
              <a:t> </a:t>
            </a:r>
            <a:r>
              <a:rPr lang="en-US" sz="2400" dirty="0" err="1" smtClean="0"/>
              <a:t>menguasai</a:t>
            </a:r>
            <a:r>
              <a:rPr lang="en-US" sz="2400" dirty="0" smtClean="0"/>
              <a:t> </a:t>
            </a:r>
            <a:r>
              <a:rPr lang="en-US" sz="2400" dirty="0" err="1" smtClean="0"/>
              <a:t>pemasaran</a:t>
            </a:r>
            <a:r>
              <a:rPr lang="en-US" sz="2400" dirty="0" smtClean="0"/>
              <a:t>. </a:t>
            </a:r>
            <a:r>
              <a:rPr lang="en-US" sz="2400" dirty="0" err="1" smtClean="0"/>
              <a:t>Analisis</a:t>
            </a:r>
            <a:r>
              <a:rPr lang="en-US" sz="2400" dirty="0" smtClean="0"/>
              <a:t> </a:t>
            </a:r>
            <a:r>
              <a:rPr lang="en-US" sz="2400" dirty="0" err="1" smtClean="0"/>
              <a:t>pemasaran</a:t>
            </a:r>
            <a:r>
              <a:rPr lang="en-US" sz="2400" dirty="0" smtClean="0"/>
              <a:t> </a:t>
            </a:r>
            <a:r>
              <a:rPr lang="en-US" sz="2400" dirty="0" err="1" smtClean="0"/>
              <a:t>merupakan</a:t>
            </a:r>
            <a:r>
              <a:rPr lang="en-US" sz="2400" dirty="0" smtClean="0"/>
              <a:t> </a:t>
            </a:r>
            <a:r>
              <a:rPr lang="en-US" sz="2400" dirty="0" err="1" smtClean="0"/>
              <a:t>alat</a:t>
            </a:r>
            <a:r>
              <a:rPr lang="en-US" sz="2400" dirty="0" smtClean="0"/>
              <a:t> yang </a:t>
            </a:r>
            <a:r>
              <a:rPr lang="en-US" sz="2400" dirty="0" err="1" smtClean="0"/>
              <a:t>memberikan</a:t>
            </a:r>
            <a:r>
              <a:rPr lang="en-US" sz="2400" dirty="0" smtClean="0"/>
              <a:t> </a:t>
            </a:r>
            <a:r>
              <a:rPr lang="en-US" sz="2400" dirty="0" err="1" smtClean="0"/>
              <a:t>kemampuan</a:t>
            </a:r>
            <a:r>
              <a:rPr lang="en-US" sz="2400" dirty="0" smtClean="0"/>
              <a:t> </a:t>
            </a:r>
            <a:r>
              <a:rPr lang="en-US" sz="2400" dirty="0" err="1" smtClean="0"/>
              <a:t>bagi</a:t>
            </a:r>
            <a:r>
              <a:rPr lang="en-US" sz="2400" dirty="0" smtClean="0"/>
              <a:t> </a:t>
            </a:r>
            <a:r>
              <a:rPr lang="en-US" sz="2400" dirty="0" err="1" smtClean="0"/>
              <a:t>manajemen</a:t>
            </a:r>
            <a:r>
              <a:rPr lang="en-US" sz="2400" dirty="0" smtClean="0"/>
              <a:t> </a:t>
            </a:r>
            <a:r>
              <a:rPr lang="en-US" sz="2400" dirty="0" err="1" smtClean="0"/>
              <a:t>untuk</a:t>
            </a:r>
            <a:r>
              <a:rPr lang="en-US" sz="2400" dirty="0" smtClean="0"/>
              <a:t> </a:t>
            </a:r>
            <a:r>
              <a:rPr lang="en-US" sz="2400" dirty="0" err="1" smtClean="0"/>
              <a:t>mengembangkan</a:t>
            </a:r>
            <a:r>
              <a:rPr lang="en-US" sz="2400" dirty="0" smtClean="0"/>
              <a:t> </a:t>
            </a:r>
            <a:r>
              <a:rPr lang="en-US" sz="2400" dirty="0" err="1" smtClean="0"/>
              <a:t>dan</a:t>
            </a:r>
            <a:r>
              <a:rPr lang="en-US" sz="2400" dirty="0" smtClean="0"/>
              <a:t> </a:t>
            </a:r>
            <a:r>
              <a:rPr lang="en-US" sz="2400" dirty="0" err="1" smtClean="0"/>
              <a:t>memilih</a:t>
            </a:r>
            <a:r>
              <a:rPr lang="en-US" sz="2400" dirty="0" smtClean="0"/>
              <a:t> </a:t>
            </a:r>
            <a:r>
              <a:rPr lang="en-US" sz="2400" dirty="0" err="1" smtClean="0"/>
              <a:t>strategi</a:t>
            </a:r>
            <a:r>
              <a:rPr lang="en-US" sz="2400" dirty="0" smtClean="0"/>
              <a:t> yang </a:t>
            </a:r>
            <a:r>
              <a:rPr lang="en-US" sz="2400" dirty="0" err="1" smtClean="0"/>
              <a:t>tepat</a:t>
            </a:r>
            <a:r>
              <a:rPr lang="en-US" sz="2400" dirty="0" smtClean="0"/>
              <a:t> </a:t>
            </a:r>
            <a:r>
              <a:rPr lang="en-US" sz="2400" dirty="0" err="1" smtClean="0"/>
              <a:t>untuk</a:t>
            </a:r>
            <a:r>
              <a:rPr lang="en-US" sz="2400" dirty="0" smtClean="0"/>
              <a:t> </a:t>
            </a:r>
            <a:r>
              <a:rPr lang="en-US" sz="2400" dirty="0" err="1" smtClean="0"/>
              <a:t>menyaring</a:t>
            </a:r>
            <a:r>
              <a:rPr lang="en-US" sz="2400" dirty="0" smtClean="0"/>
              <a:t> </a:t>
            </a:r>
            <a:r>
              <a:rPr lang="en-US" sz="2400" dirty="0" err="1" smtClean="0"/>
              <a:t>produk</a:t>
            </a:r>
            <a:r>
              <a:rPr lang="en-US" sz="2400" dirty="0" smtClean="0"/>
              <a:t>, </a:t>
            </a:r>
            <a:r>
              <a:rPr lang="en-US" sz="2400" dirty="0" err="1" smtClean="0"/>
              <a:t>menempatkan</a:t>
            </a:r>
            <a:r>
              <a:rPr lang="en-US" sz="2400" dirty="0" smtClean="0"/>
              <a:t> </a:t>
            </a:r>
            <a:r>
              <a:rPr lang="en-US" sz="2400" dirty="0" err="1" smtClean="0"/>
              <a:t>produk</a:t>
            </a:r>
            <a:r>
              <a:rPr lang="en-US" sz="2400" dirty="0" smtClean="0"/>
              <a:t> </a:t>
            </a:r>
            <a:r>
              <a:rPr lang="en-US" sz="2400" dirty="0" err="1" smtClean="0"/>
              <a:t>pada</a:t>
            </a:r>
            <a:r>
              <a:rPr lang="en-US" sz="2400" dirty="0" smtClean="0"/>
              <a:t> </a:t>
            </a:r>
            <a:r>
              <a:rPr lang="en-US" sz="2400" dirty="0" err="1" smtClean="0"/>
              <a:t>posisi</a:t>
            </a:r>
            <a:r>
              <a:rPr lang="en-US" sz="2400" dirty="0" smtClean="0"/>
              <a:t> </a:t>
            </a:r>
            <a:r>
              <a:rPr lang="en-US" sz="2400" dirty="0" err="1" smtClean="0"/>
              <a:t>pemasaran</a:t>
            </a:r>
            <a:r>
              <a:rPr lang="en-US" sz="2400" dirty="0" smtClean="0"/>
              <a:t> yang </a:t>
            </a:r>
            <a:r>
              <a:rPr lang="en-US" sz="2400" dirty="0" err="1" smtClean="0"/>
              <a:t>tepat</a:t>
            </a:r>
            <a:r>
              <a:rPr lang="en-US" sz="2400" dirty="0" smtClean="0"/>
              <a:t>, </a:t>
            </a:r>
            <a:r>
              <a:rPr lang="en-US" sz="2400" dirty="0" err="1" smtClean="0"/>
              <a:t>memelihara</a:t>
            </a:r>
            <a:r>
              <a:rPr lang="en-US" sz="2400" dirty="0" smtClean="0"/>
              <a:t> </a:t>
            </a:r>
            <a:r>
              <a:rPr lang="en-US" sz="2400" dirty="0" err="1" smtClean="0"/>
              <a:t>produk</a:t>
            </a:r>
            <a:r>
              <a:rPr lang="en-US" sz="2400" dirty="0" smtClean="0"/>
              <a:t> </a:t>
            </a:r>
            <a:r>
              <a:rPr lang="en-US" sz="2400" dirty="0" err="1" smtClean="0"/>
              <a:t>dan</a:t>
            </a:r>
            <a:r>
              <a:rPr lang="en-US" sz="2400" dirty="0" smtClean="0"/>
              <a:t> </a:t>
            </a:r>
            <a:r>
              <a:rPr lang="en-US" sz="2400" dirty="0" err="1" smtClean="0"/>
              <a:t>manakala</a:t>
            </a:r>
            <a:r>
              <a:rPr lang="en-US" sz="2400" dirty="0" smtClean="0"/>
              <a:t> </a:t>
            </a:r>
            <a:r>
              <a:rPr lang="en-US" sz="2400" dirty="0" err="1" smtClean="0"/>
              <a:t>diperlukan</a:t>
            </a:r>
            <a:r>
              <a:rPr lang="en-US" sz="2400" dirty="0" smtClean="0"/>
              <a:t> </a:t>
            </a:r>
            <a:r>
              <a:rPr lang="en-US" sz="2400" dirty="0" err="1" smtClean="0"/>
              <a:t>melenyapkan</a:t>
            </a:r>
            <a:r>
              <a:rPr lang="en-US" sz="2400" dirty="0" smtClean="0"/>
              <a:t> </a:t>
            </a:r>
            <a:r>
              <a:rPr lang="en-US" sz="2400" dirty="0" err="1" smtClean="0"/>
              <a:t>atau</a:t>
            </a:r>
            <a:r>
              <a:rPr lang="en-US" sz="2400" dirty="0" smtClean="0"/>
              <a:t> </a:t>
            </a:r>
            <a:r>
              <a:rPr lang="en-US" sz="2400" dirty="0" err="1" smtClean="0"/>
              <a:t>menarik</a:t>
            </a:r>
            <a:r>
              <a:rPr lang="en-US" sz="2400" dirty="0" smtClean="0"/>
              <a:t> </a:t>
            </a:r>
            <a:r>
              <a:rPr lang="en-US" sz="2400" dirty="0" err="1" smtClean="0"/>
              <a:t>produk</a:t>
            </a:r>
            <a:r>
              <a:rPr lang="en-US" sz="2400" dirty="0" smtClean="0"/>
              <a:t> </a:t>
            </a:r>
            <a:r>
              <a:rPr lang="en-US" sz="2400" dirty="0" err="1" smtClean="0"/>
              <a:t>dari</a:t>
            </a:r>
            <a:r>
              <a:rPr lang="en-US" sz="2400" dirty="0" smtClean="0"/>
              <a:t> </a:t>
            </a:r>
            <a:r>
              <a:rPr lang="en-US" sz="2400" dirty="0" err="1" smtClean="0"/>
              <a:t>pasar</a:t>
            </a:r>
            <a:r>
              <a:rPr lang="en-US" sz="2400" dirty="0" smtClean="0"/>
              <a:t>. </a:t>
            </a:r>
            <a:r>
              <a:rPr lang="sv-SE" sz="2400" dirty="0" smtClean="0"/>
              <a:t>Analisis pemasaran sangat terkait sekali dengan aktivitas kehidupan konsumen yang begitu banyak clan luas. Oleh karena itu, analisis pemasaran akan ditujukan kepada berbagai aspek seperti (1) aspek kecenderungan pasar, (2) aspek kesempatan pasar, (3) aspek segmentasi pasar dan (4) aspek potensi pasar.</a:t>
            </a:r>
            <a:endParaRPr lang="en-US" sz="2400" dirty="0" smtClean="0"/>
          </a:p>
        </p:txBody>
      </p:sp>
    </p:spTree>
    <p:extLst>
      <p:ext uri="{BB962C8B-B14F-4D97-AF65-F5344CB8AC3E}">
        <p14:creationId xmlns:p14="http://schemas.microsoft.com/office/powerpoint/2010/main" val="284966584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en-US" dirty="0" smtClean="0"/>
              <a:t>ANALISIS</a:t>
            </a:r>
            <a:br>
              <a:rPr lang="en-US" dirty="0" smtClean="0"/>
            </a:br>
            <a:r>
              <a:rPr lang="en-US" dirty="0" smtClean="0"/>
              <a:t>PEMASARAN</a:t>
            </a:r>
          </a:p>
        </p:txBody>
      </p:sp>
      <p:sp>
        <p:nvSpPr>
          <p:cNvPr id="16387" name="Rectangle 3"/>
          <p:cNvSpPr>
            <a:spLocks noGrp="1" noChangeArrowheads="1"/>
          </p:cNvSpPr>
          <p:nvPr>
            <p:ph type="body" idx="1"/>
          </p:nvPr>
        </p:nvSpPr>
        <p:spPr/>
        <p:txBody>
          <a:bodyPr/>
          <a:lstStyle/>
          <a:p>
            <a:pPr eaLnBrk="1" hangingPunct="1">
              <a:lnSpc>
                <a:spcPct val="90000"/>
              </a:lnSpc>
            </a:pPr>
            <a:r>
              <a:rPr lang="sv-SE" smtClean="0"/>
              <a:t>ASPEK KECENDERUNGAN PERUBAHAN KUANTITAS PRODUK</a:t>
            </a:r>
          </a:p>
          <a:p>
            <a:pPr eaLnBrk="1" hangingPunct="1">
              <a:lnSpc>
                <a:spcPct val="90000"/>
              </a:lnSpc>
            </a:pPr>
            <a:r>
              <a:rPr lang="sv-SE" smtClean="0"/>
              <a:t>ASPEK KECENDERUNGAAN PERUBAHAN KUANTITAS PRODUK.</a:t>
            </a:r>
          </a:p>
          <a:p>
            <a:pPr eaLnBrk="1" hangingPunct="1">
              <a:lnSpc>
                <a:spcPct val="90000"/>
              </a:lnSpc>
            </a:pPr>
            <a:r>
              <a:rPr lang="sv-SE" smtClean="0"/>
              <a:t>ASPEK KESEMPATAN PASAR</a:t>
            </a:r>
          </a:p>
          <a:p>
            <a:pPr eaLnBrk="1" hangingPunct="1">
              <a:lnSpc>
                <a:spcPct val="90000"/>
              </a:lnSpc>
            </a:pPr>
            <a:r>
              <a:rPr lang="sv-SE" smtClean="0"/>
              <a:t>ASPEK KEBUTUHAN PASAR</a:t>
            </a:r>
            <a:endParaRPr lang="es-MX" smtClean="0"/>
          </a:p>
          <a:p>
            <a:pPr eaLnBrk="1" hangingPunct="1">
              <a:lnSpc>
                <a:spcPct val="90000"/>
              </a:lnSpc>
            </a:pPr>
            <a:r>
              <a:rPr lang="es-MX" smtClean="0"/>
              <a:t>ASPEK SEGMENTASI PASAR</a:t>
            </a:r>
            <a:endParaRPr lang="en-US" smtClean="0"/>
          </a:p>
        </p:txBody>
      </p:sp>
    </p:spTree>
    <p:extLst>
      <p:ext uri="{BB962C8B-B14F-4D97-AF65-F5344CB8AC3E}">
        <p14:creationId xmlns:p14="http://schemas.microsoft.com/office/powerpoint/2010/main" val="422118720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3400" y="685800"/>
            <a:ext cx="8229600" cy="914400"/>
          </a:xfrm>
        </p:spPr>
        <p:txBody>
          <a:bodyPr>
            <a:normAutofit fontScale="90000"/>
          </a:bodyPr>
          <a:lstStyle/>
          <a:p>
            <a:pPr eaLnBrk="1" hangingPunct="1"/>
            <a:r>
              <a:rPr lang="sv-SE" dirty="0" smtClean="0"/>
              <a:t>MACAM-MACAM SEGMENTASI</a:t>
            </a:r>
            <a:endParaRPr lang="en-US" dirty="0" smtClean="0"/>
          </a:p>
        </p:txBody>
      </p:sp>
      <p:sp>
        <p:nvSpPr>
          <p:cNvPr id="12291" name="Rectangle 3"/>
          <p:cNvSpPr>
            <a:spLocks noGrp="1" noChangeArrowheads="1"/>
          </p:cNvSpPr>
          <p:nvPr>
            <p:ph type="body" idx="1"/>
          </p:nvPr>
        </p:nvSpPr>
        <p:spPr/>
        <p:txBody>
          <a:bodyPr>
            <a:normAutofit lnSpcReduction="10000"/>
          </a:bodyPr>
          <a:lstStyle/>
          <a:p>
            <a:pPr marL="0" indent="0" eaLnBrk="1" hangingPunct="1">
              <a:lnSpc>
                <a:spcPct val="80000"/>
              </a:lnSpc>
              <a:buFont typeface="Wingdings" pitchFamily="2" charset="2"/>
              <a:buNone/>
              <a:defRPr/>
            </a:pPr>
            <a:r>
              <a:rPr lang="sv-SE" sz="2400" dirty="0" smtClean="0"/>
              <a:t>Segmentasi pasar dapat dibedakan atau dikelompokkan kedalam :</a:t>
            </a:r>
          </a:p>
          <a:p>
            <a:pPr eaLnBrk="1" hangingPunct="1">
              <a:lnSpc>
                <a:spcPct val="80000"/>
              </a:lnSpc>
              <a:buFont typeface="Wingdings" pitchFamily="2" charset="2"/>
              <a:buNone/>
              <a:defRPr/>
            </a:pPr>
            <a:endParaRPr lang="sv-SE" sz="1800" dirty="0" smtClean="0"/>
          </a:p>
          <a:p>
            <a:pPr eaLnBrk="1" hangingPunct="1">
              <a:lnSpc>
                <a:spcPct val="80000"/>
              </a:lnSpc>
              <a:buClr>
                <a:schemeClr val="tx1"/>
              </a:buClr>
              <a:buFontTx/>
              <a:buAutoNum type="arabicPeriod"/>
              <a:defRPr/>
            </a:pPr>
            <a:r>
              <a:rPr lang="sv-SE" sz="1800" b="1" dirty="0" smtClean="0"/>
              <a:t>SEGMEN GEOGRAFIS.</a:t>
            </a:r>
            <a:r>
              <a:rPr lang="sv-SE" sz="1800" dirty="0" smtClean="0"/>
              <a:t> Suatu segmen yang didasarkan atas lokasi konsumen atau daerah penjualan. Lokasi konsumen meliputi lokasi geografis, lokasi daerah pemasaran, lokasi kota clan desa dan lain sebagainya. Bidang perencanaan yang relevan dengan pemasaran adalah distribusi pisik.</a:t>
            </a:r>
          </a:p>
          <a:p>
            <a:pPr eaLnBrk="1" hangingPunct="1">
              <a:lnSpc>
                <a:spcPct val="80000"/>
              </a:lnSpc>
              <a:buClr>
                <a:schemeClr val="tx1"/>
              </a:buClr>
              <a:buFontTx/>
              <a:buAutoNum type="arabicPeriod"/>
              <a:defRPr/>
            </a:pPr>
            <a:r>
              <a:rPr lang="sv-SE" sz="1800" b="1" dirty="0" smtClean="0"/>
              <a:t>SEGMEN DEMOGRAFIS.</a:t>
            </a:r>
            <a:r>
              <a:rPr lang="sv-SE" sz="1800" dirty="0" smtClean="0"/>
              <a:t> Suatu segmen atas dasar karakteristik kependudukan seperti umur, jenis kelamin, ukuran keluarga, gaya pola / gaya hidup, pendapatan ekonomi dan lain sebagainya. </a:t>
            </a:r>
            <a:r>
              <a:rPr lang="es-MX" sz="1800" dirty="0" err="1" smtClean="0"/>
              <a:t>Bidang</a:t>
            </a:r>
            <a:r>
              <a:rPr lang="es-MX" sz="1800" dirty="0" smtClean="0"/>
              <a:t> </a:t>
            </a:r>
            <a:r>
              <a:rPr lang="es-MX" sz="1800" dirty="0" err="1" smtClean="0"/>
              <a:t>perencanaan</a:t>
            </a:r>
            <a:r>
              <a:rPr lang="es-MX" sz="1800" dirty="0" smtClean="0"/>
              <a:t> yang relevan </a:t>
            </a:r>
            <a:r>
              <a:rPr lang="es-MX" sz="1800" dirty="0" err="1" smtClean="0"/>
              <a:t>dengan</a:t>
            </a:r>
            <a:r>
              <a:rPr lang="es-MX" sz="1800" dirty="0" smtClean="0"/>
              <a:t> </a:t>
            </a:r>
            <a:r>
              <a:rPr lang="es-MX" sz="1800" dirty="0" err="1" smtClean="0"/>
              <a:t>pemasaran</a:t>
            </a:r>
            <a:r>
              <a:rPr lang="es-MX" sz="1800" dirty="0" smtClean="0"/>
              <a:t> </a:t>
            </a:r>
            <a:r>
              <a:rPr lang="es-MX" sz="1800" dirty="0" err="1" smtClean="0"/>
              <a:t>adalah</a:t>
            </a:r>
            <a:r>
              <a:rPr lang="es-MX" sz="1800" dirty="0" smtClean="0"/>
              <a:t> </a:t>
            </a:r>
            <a:r>
              <a:rPr lang="es-MX" sz="1800" dirty="0" err="1" smtClean="0"/>
              <a:t>memilih</a:t>
            </a:r>
            <a:r>
              <a:rPr lang="es-MX" sz="1800" dirty="0" smtClean="0"/>
              <a:t> media </a:t>
            </a:r>
            <a:r>
              <a:rPr lang="es-MX" sz="1800" dirty="0" err="1" smtClean="0"/>
              <a:t>periklanan</a:t>
            </a:r>
            <a:r>
              <a:rPr lang="es-MX" sz="1800" dirty="0" smtClean="0"/>
              <a:t> dan </a:t>
            </a:r>
            <a:r>
              <a:rPr lang="es-MX" sz="1800" dirty="0" err="1" smtClean="0"/>
              <a:t>iokasi</a:t>
            </a:r>
            <a:r>
              <a:rPr lang="es-MX" sz="1800" dirty="0" smtClean="0"/>
              <a:t> </a:t>
            </a:r>
            <a:r>
              <a:rPr lang="es-MX" sz="1800" dirty="0" err="1" smtClean="0"/>
              <a:t>toko</a:t>
            </a:r>
            <a:r>
              <a:rPr lang="es-MX" sz="1800" dirty="0" smtClean="0"/>
              <a:t> </a:t>
            </a:r>
            <a:r>
              <a:rPr lang="es-MX" sz="1800" dirty="0" err="1" smtClean="0"/>
              <a:t>eceran</a:t>
            </a:r>
            <a:r>
              <a:rPr lang="es-MX" sz="1800" dirty="0" smtClean="0"/>
              <a:t>.</a:t>
            </a:r>
          </a:p>
          <a:p>
            <a:pPr eaLnBrk="1" hangingPunct="1">
              <a:lnSpc>
                <a:spcPct val="80000"/>
              </a:lnSpc>
              <a:buClr>
                <a:schemeClr val="tx1"/>
              </a:buClr>
              <a:buFontTx/>
              <a:buAutoNum type="arabicPeriod"/>
              <a:defRPr/>
            </a:pPr>
            <a:r>
              <a:rPr lang="es-MX" sz="1800" b="1" dirty="0" smtClean="0"/>
              <a:t>SEGMEN PSIKOGRAFIS.</a:t>
            </a:r>
            <a:r>
              <a:rPr lang="es-MX" sz="1800" dirty="0" smtClean="0"/>
              <a:t> </a:t>
            </a:r>
            <a:r>
              <a:rPr lang="es-MX" sz="1800" dirty="0" err="1" smtClean="0"/>
              <a:t>Suatu</a:t>
            </a:r>
            <a:r>
              <a:rPr lang="es-MX" sz="1800" dirty="0" smtClean="0"/>
              <a:t> </a:t>
            </a:r>
            <a:r>
              <a:rPr lang="es-MX" sz="1800" dirty="0" err="1" smtClean="0"/>
              <a:t>segmen</a:t>
            </a:r>
            <a:r>
              <a:rPr lang="es-MX" sz="1800" dirty="0" smtClean="0"/>
              <a:t> yang </a:t>
            </a:r>
            <a:r>
              <a:rPr lang="es-MX" sz="1800" dirty="0" err="1" smtClean="0"/>
              <a:t>didasarkan</a:t>
            </a:r>
            <a:r>
              <a:rPr lang="es-MX" sz="1800" dirty="0" smtClean="0"/>
              <a:t> atas gaya </a:t>
            </a:r>
            <a:r>
              <a:rPr lang="es-MX" sz="1800" dirty="0" err="1" smtClean="0"/>
              <a:t>hidup</a:t>
            </a:r>
            <a:r>
              <a:rPr lang="es-MX" sz="1800" dirty="0" smtClean="0"/>
              <a:t> </a:t>
            </a:r>
            <a:r>
              <a:rPr lang="es-MX" sz="1800" dirty="0" err="1" smtClean="0"/>
              <a:t>kepribadian</a:t>
            </a:r>
            <a:r>
              <a:rPr lang="es-MX" sz="1800" dirty="0" smtClean="0"/>
              <a:t>. </a:t>
            </a:r>
            <a:r>
              <a:rPr lang="es-MX" sz="1800" dirty="0" err="1" smtClean="0"/>
              <a:t>Kepribadian</a:t>
            </a:r>
            <a:r>
              <a:rPr lang="es-MX" sz="1800" dirty="0" smtClean="0"/>
              <a:t> </a:t>
            </a:r>
            <a:r>
              <a:rPr lang="es-MX" sz="1800" dirty="0" err="1" smtClean="0"/>
              <a:t>disini</a:t>
            </a:r>
            <a:r>
              <a:rPr lang="es-MX" sz="1800" dirty="0" smtClean="0"/>
              <a:t> </a:t>
            </a:r>
            <a:r>
              <a:rPr lang="es-MX" sz="1800" dirty="0" err="1" smtClean="0"/>
              <a:t>seperti</a:t>
            </a:r>
            <a:r>
              <a:rPr lang="es-MX" sz="1800" dirty="0" smtClean="0"/>
              <a:t> gaya </a:t>
            </a:r>
            <a:r>
              <a:rPr lang="es-MX" sz="1800" dirty="0" err="1" smtClean="0"/>
              <a:t>hidup</a:t>
            </a:r>
            <a:r>
              <a:rPr lang="es-MX" sz="1800" dirty="0" smtClean="0"/>
              <a:t> </a:t>
            </a:r>
            <a:r>
              <a:rPr lang="es-MX" sz="1800" dirty="0" err="1" smtClean="0"/>
              <a:t>seorang</a:t>
            </a:r>
            <a:r>
              <a:rPr lang="es-MX" sz="1800" dirty="0" smtClean="0"/>
              <a:t> </a:t>
            </a:r>
            <a:r>
              <a:rPr lang="es-MX" sz="1800" dirty="0" err="1" smtClean="0"/>
              <a:t>pemimpin</a:t>
            </a:r>
            <a:r>
              <a:rPr lang="es-MX" sz="1800" dirty="0" smtClean="0"/>
              <a:t> </a:t>
            </a:r>
            <a:r>
              <a:rPr lang="es-MX" sz="1800" dirty="0" err="1" smtClean="0"/>
              <a:t>atau</a:t>
            </a:r>
            <a:r>
              <a:rPr lang="es-MX" sz="1800" dirty="0" smtClean="0"/>
              <a:t> </a:t>
            </a:r>
            <a:r>
              <a:rPr lang="es-MX" sz="1800" dirty="0" err="1" smtClean="0"/>
              <a:t>pengikut</a:t>
            </a:r>
            <a:r>
              <a:rPr lang="es-MX" sz="1800" dirty="0" smtClean="0"/>
              <a:t>, </a:t>
            </a:r>
            <a:r>
              <a:rPr lang="es-MX" sz="1800" dirty="0" err="1" smtClean="0"/>
              <a:t>seorang</a:t>
            </a:r>
            <a:r>
              <a:rPr lang="es-MX" sz="1800" dirty="0" smtClean="0"/>
              <a:t> yang </a:t>
            </a:r>
            <a:r>
              <a:rPr lang="es-MX" sz="1800" dirty="0" err="1" smtClean="0"/>
              <a:t>mempunyai</a:t>
            </a:r>
            <a:r>
              <a:rPr lang="es-MX" sz="1800" dirty="0" smtClean="0"/>
              <a:t> </a:t>
            </a:r>
            <a:r>
              <a:rPr lang="es-MX" sz="1800" dirty="0" err="1" smtClean="0"/>
              <a:t>sikap</a:t>
            </a:r>
            <a:r>
              <a:rPr lang="es-MX" sz="1800" dirty="0" smtClean="0"/>
              <a:t> </a:t>
            </a:r>
            <a:r>
              <a:rPr lang="es-MX" sz="1800" dirty="0" err="1" smtClean="0"/>
              <a:t>introvert</a:t>
            </a:r>
            <a:r>
              <a:rPr lang="es-MX" sz="1800" dirty="0" smtClean="0"/>
              <a:t> </a:t>
            </a:r>
            <a:r>
              <a:rPr lang="es-MX" sz="1800" dirty="0" err="1" smtClean="0"/>
              <a:t>atau</a:t>
            </a:r>
            <a:r>
              <a:rPr lang="es-MX" sz="1800" dirty="0" smtClean="0"/>
              <a:t> </a:t>
            </a:r>
            <a:r>
              <a:rPr lang="es-MX" sz="1800" dirty="0" err="1" smtClean="0"/>
              <a:t>ekstrovert</a:t>
            </a:r>
            <a:r>
              <a:rPr lang="es-MX" sz="1800" dirty="0" smtClean="0"/>
              <a:t>, </a:t>
            </a:r>
            <a:r>
              <a:rPr lang="es-MX" sz="1800" dirty="0" err="1" smtClean="0"/>
              <a:t>seorang</a:t>
            </a:r>
            <a:r>
              <a:rPr lang="es-MX" sz="1800" dirty="0" smtClean="0"/>
              <a:t> Yang </a:t>
            </a:r>
            <a:r>
              <a:rPr lang="es-MX" sz="1800" dirty="0" err="1" smtClean="0"/>
              <a:t>bersikap</a:t>
            </a:r>
            <a:r>
              <a:rPr lang="es-MX" sz="1800" dirty="0" smtClean="0"/>
              <a:t> </a:t>
            </a:r>
            <a:r>
              <a:rPr lang="es-MX" sz="1800" dirty="0" err="1" smtClean="0"/>
              <a:t>sangat</a:t>
            </a:r>
            <a:r>
              <a:rPr lang="es-MX" sz="1800" dirty="0" smtClean="0"/>
              <a:t> </a:t>
            </a:r>
            <a:r>
              <a:rPr lang="es-MX" sz="1800" dirty="0" err="1" smtClean="0"/>
              <a:t>radikal</a:t>
            </a:r>
            <a:r>
              <a:rPr lang="es-MX" sz="1800" dirty="0" smtClean="0"/>
              <a:t>, </a:t>
            </a:r>
            <a:r>
              <a:rPr lang="es-MX" sz="1800" dirty="0" err="1" smtClean="0"/>
              <a:t>keras</a:t>
            </a:r>
            <a:r>
              <a:rPr lang="es-MX" sz="1800" dirty="0" smtClean="0"/>
              <a:t> </a:t>
            </a:r>
            <a:r>
              <a:rPr lang="es-MX" sz="1800" dirty="0" err="1" smtClean="0"/>
              <a:t>kepala</a:t>
            </a:r>
            <a:r>
              <a:rPr lang="es-MX" sz="1800" dirty="0" smtClean="0"/>
              <a:t>, </a:t>
            </a:r>
            <a:r>
              <a:rPr lang="es-MX" sz="1800" dirty="0" err="1" smtClean="0"/>
              <a:t>kaku</a:t>
            </a:r>
            <a:r>
              <a:rPr lang="es-MX" sz="1800" dirty="0" smtClean="0"/>
              <a:t> dan </a:t>
            </a:r>
            <a:r>
              <a:rPr lang="es-MX" sz="1800" dirty="0" err="1" smtClean="0"/>
              <a:t>lain</a:t>
            </a:r>
            <a:r>
              <a:rPr lang="es-MX" sz="1800" dirty="0" smtClean="0"/>
              <a:t> </a:t>
            </a:r>
            <a:r>
              <a:rPr lang="es-MX" sz="1800" dirty="0" err="1" smtClean="0"/>
              <a:t>sebagainya</a:t>
            </a:r>
            <a:r>
              <a:rPr lang="es-MX" sz="1800" dirty="0" smtClean="0"/>
              <a:t>. </a:t>
            </a:r>
            <a:r>
              <a:rPr lang="sv-SE" sz="1800" dirty="0" smtClean="0"/>
              <a:t>Bidang perencanaan yang relevan dengan pemasaran adalah iklan, pengembangan produk clan rancang produk.</a:t>
            </a:r>
          </a:p>
        </p:txBody>
      </p:sp>
    </p:spTree>
    <p:extLst>
      <p:ext uri="{BB962C8B-B14F-4D97-AF65-F5344CB8AC3E}">
        <p14:creationId xmlns:p14="http://schemas.microsoft.com/office/powerpoint/2010/main" val="41363475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sv-SE" sz="3600" dirty="0" smtClean="0"/>
              <a:t>MACAM-MACAM SEGMENTASI</a:t>
            </a:r>
            <a:endParaRPr lang="en-US" sz="3600" dirty="0" smtClean="0"/>
          </a:p>
        </p:txBody>
      </p:sp>
      <p:sp>
        <p:nvSpPr>
          <p:cNvPr id="18435" name="Rectangle 3"/>
          <p:cNvSpPr>
            <a:spLocks noGrp="1" noChangeArrowheads="1"/>
          </p:cNvSpPr>
          <p:nvPr>
            <p:ph type="body" idx="1"/>
          </p:nvPr>
        </p:nvSpPr>
        <p:spPr>
          <a:xfrm>
            <a:off x="457200" y="1570037"/>
            <a:ext cx="8686800" cy="4525963"/>
          </a:xfrm>
        </p:spPr>
        <p:txBody>
          <a:bodyPr>
            <a:noAutofit/>
          </a:bodyPr>
          <a:lstStyle/>
          <a:p>
            <a:pPr marL="609600" indent="-609600" eaLnBrk="1" hangingPunct="1">
              <a:lnSpc>
                <a:spcPct val="80000"/>
              </a:lnSpc>
              <a:buClr>
                <a:schemeClr val="tx1"/>
              </a:buClr>
              <a:buFontTx/>
              <a:buAutoNum type="arabicPeriod" startAt="4"/>
            </a:pPr>
            <a:r>
              <a:rPr lang="sv-SE" sz="1800" b="1" dirty="0" smtClean="0"/>
              <a:t>SEGMEN BENEFIT.</a:t>
            </a:r>
            <a:r>
              <a:rPr lang="sv-SE" sz="1800" dirty="0" smtClean="0"/>
              <a:t> Suatu segmen yang didasarkan atas berbagai manfaat Yang akan diperoleh oleh para konsumen didalam mengkonsumsi produk jarang dibeli. Variabel utama segmen ini adalah derajat kesukaan konsumen atas produk yang dipasarkan. Bidang perencanaan yang relevan dengan Pemasaran adalah Man, pengembangan produk clan menempatkan produk pada posisi tertentu di suatu tingkatan pemasaran.</a:t>
            </a:r>
          </a:p>
          <a:p>
            <a:pPr marL="609600" indent="-609600" eaLnBrk="1" hangingPunct="1">
              <a:lnSpc>
                <a:spcPct val="80000"/>
              </a:lnSpc>
              <a:buClr>
                <a:schemeClr val="tx1"/>
              </a:buClr>
              <a:buFontTx/>
              <a:buAutoNum type="arabicPeriod" startAt="4"/>
            </a:pPr>
            <a:r>
              <a:rPr lang="sv-SE" sz="1800" b="1" dirty="0" smtClean="0"/>
              <a:t>SEGMEN RUANG PRODUK.</a:t>
            </a:r>
            <a:r>
              <a:rPr lang="sv-SE" sz="1800" dirty="0" smtClean="0"/>
              <a:t> Membagi pasar kedalam segmen menurut kesamaan atribut clan karakteristik produk yang dirasakan oleh konsumen. Konsumen yang mempunyai kesukaan yang sama atau persepsi yang sama atas suatu produk dijadikan satu kelompok kemudian diikat atau digabung menurut den,ografts. Variabei utamanya adaiah kesamaan kesukaan dan persepsi atas suatu produk. Bidang perecanaan yang relevan dengan pemasaran adalah iklan, pengembangan produk dan menempatkan produk pada posisi tertentu tingkatan pemasaran.</a:t>
            </a:r>
          </a:p>
          <a:p>
            <a:pPr marL="609600" indent="-609600" eaLnBrk="1" hangingPunct="1">
              <a:lnSpc>
                <a:spcPct val="80000"/>
              </a:lnSpc>
              <a:buClr>
                <a:schemeClr val="tx1"/>
              </a:buClr>
              <a:buFontTx/>
              <a:buAutoNum type="arabicPeriod" startAt="4"/>
            </a:pPr>
            <a:r>
              <a:rPr lang="sv-SE" sz="1800" b="1" dirty="0" smtClean="0"/>
              <a:t>SEGMEN FAKTOR PASAR.</a:t>
            </a:r>
            <a:r>
              <a:rPr lang="sv-SE" sz="1800" dirty="0" smtClean="0"/>
              <a:t> Pembagian pasar kedalam keiompok yang terpengaruh oleh bauran pemasaran seperti harga, promosi, dan tempat. Variabel utamanya adalah harga, kuaiitas, pengepakan, promosi, tempat dan juga iklan. Bidang perencanaan yang relevan dengan pemasaran adalah strategi promosi dan alokasi sumber ekonomi untuk setiap variabel bauran pemasaran.</a:t>
            </a:r>
            <a:endParaRPr lang="en-US" sz="1800" dirty="0" smtClean="0"/>
          </a:p>
          <a:p>
            <a:pPr marL="609600" indent="-609600" eaLnBrk="1" hangingPunct="1">
              <a:lnSpc>
                <a:spcPct val="80000"/>
              </a:lnSpc>
            </a:pPr>
            <a:endParaRPr lang="en-US" sz="1800" dirty="0" smtClean="0"/>
          </a:p>
        </p:txBody>
      </p:sp>
    </p:spTree>
    <p:extLst>
      <p:ext uri="{BB962C8B-B14F-4D97-AF65-F5344CB8AC3E}">
        <p14:creationId xmlns:p14="http://schemas.microsoft.com/office/powerpoint/2010/main" val="12677031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endPar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endParaRPr lang="en-US" dirty="0" smtClean="0"/>
          </a:p>
        </p:txBody>
      </p:sp>
      <p:sp>
        <p:nvSpPr>
          <p:cNvPr id="3075" name="Rectangle 3"/>
          <p:cNvSpPr>
            <a:spLocks noGrp="1" noChangeArrowheads="1"/>
          </p:cNvSpPr>
          <p:nvPr>
            <p:ph type="subTitle" idx="1"/>
          </p:nvPr>
        </p:nvSpPr>
        <p:spPr>
          <a:xfrm>
            <a:off x="3048000" y="2667000"/>
            <a:ext cx="5943600" cy="1694329"/>
          </a:xfrm>
        </p:spPr>
        <p:txBody>
          <a:bodyPr/>
          <a:lstStyle/>
          <a:p>
            <a:pPr eaLnBrk="1" hangingPunct="1">
              <a:lnSpc>
                <a:spcPct val="90000"/>
              </a:lnSpc>
            </a:pPr>
            <a:r>
              <a:rPr lang="en-US" dirty="0" smtClean="0"/>
              <a:t>ASPEK PASAR DAN PEMASARAN</a:t>
            </a:r>
          </a:p>
        </p:txBody>
      </p:sp>
    </p:spTree>
    <p:extLst>
      <p:ext uri="{BB962C8B-B14F-4D97-AF65-F5344CB8AC3E}">
        <p14:creationId xmlns:p14="http://schemas.microsoft.com/office/powerpoint/2010/main" val="147784421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ASPEK PEMASARAN</a:t>
            </a:r>
          </a:p>
        </p:txBody>
      </p:sp>
      <p:sp>
        <p:nvSpPr>
          <p:cNvPr id="5123" name="Rectangle 3"/>
          <p:cNvSpPr>
            <a:spLocks noGrp="1" noChangeArrowheads="1"/>
          </p:cNvSpPr>
          <p:nvPr>
            <p:ph type="body" idx="1"/>
          </p:nvPr>
        </p:nvSpPr>
        <p:spPr/>
        <p:txBody>
          <a:bodyPr/>
          <a:lstStyle/>
          <a:p>
            <a:pPr eaLnBrk="1" hangingPunct="1">
              <a:lnSpc>
                <a:spcPct val="80000"/>
              </a:lnSpc>
            </a:pPr>
            <a:r>
              <a:rPr lang="en-US" sz="1900" b="1" smtClean="0"/>
              <a:t>PASAR </a:t>
            </a:r>
            <a:r>
              <a:rPr lang="en-US" sz="1900" smtClean="0"/>
              <a:t>didefinisikan sebagai tempat bertemunya penjual pembeli atau tempat terjadinya transaksi jual dan beli Sedang, </a:t>
            </a:r>
            <a:r>
              <a:rPr lang="en-US" sz="1900" b="1" smtClean="0"/>
              <a:t>PEMASARAN</a:t>
            </a:r>
            <a:r>
              <a:rPr lang="en-US" sz="1900" smtClean="0"/>
              <a:t> didefinisikan sebagai suatu proses terjadi,transaksi jual dan beli. </a:t>
            </a:r>
          </a:p>
          <a:p>
            <a:pPr algn="just" eaLnBrk="1" hangingPunct="1">
              <a:lnSpc>
                <a:spcPct val="80000"/>
              </a:lnSpc>
            </a:pPr>
            <a:r>
              <a:rPr lang="en-US" sz="1900" smtClean="0"/>
              <a:t>Dari definisi singkat ini dapat disimpuLkan bahwa pasar bersifat </a:t>
            </a:r>
            <a:r>
              <a:rPr lang="en-US" sz="1900" b="1" smtClean="0"/>
              <a:t>STATIS</a:t>
            </a:r>
            <a:r>
              <a:rPr lang="en-US" sz="1900" smtClean="0"/>
              <a:t> Sedangkan pemasaran bersifat </a:t>
            </a:r>
            <a:r>
              <a:rPr lang="en-US" sz="1900" b="1" smtClean="0"/>
              <a:t>DINAMIS</a:t>
            </a:r>
            <a:r>
              <a:rPr lang="en-US" sz="1900" smtClean="0"/>
              <a:t>. </a:t>
            </a:r>
            <a:r>
              <a:rPr lang="sv-SE" sz="1900" smtClean="0"/>
              <a:t>Jika kita menggunakan kata pemasaran berarti kata tesebut sudah mengandung kata pasar. Pemasaran seringkali disebut sebagai ujung tombak perusahaan. Ujung tombak pada sebuah tombak menempati posisi terdepan dan analoginya pada perusahaan, pemasaran merupakan pos terdepan bagi setiap perusahaa Tanpa adanya aktivitas pemasaaan maka tidak akan tercipta sumber penghasilan. Jika sumber penghasilan tidak tercipta sedang biaya dan beban sudah terjadi maka perusahaan berarti menderita kerugian. </a:t>
            </a:r>
            <a:endParaRPr lang="en-US" sz="1900" smtClean="0"/>
          </a:p>
        </p:txBody>
      </p:sp>
    </p:spTree>
    <p:extLst>
      <p:ext uri="{BB962C8B-B14F-4D97-AF65-F5344CB8AC3E}">
        <p14:creationId xmlns:p14="http://schemas.microsoft.com/office/powerpoint/2010/main" val="391910225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ASPEK PEMASARAN</a:t>
            </a:r>
          </a:p>
        </p:txBody>
      </p:sp>
      <p:sp>
        <p:nvSpPr>
          <p:cNvPr id="6147" name="Rectangle 3"/>
          <p:cNvSpPr>
            <a:spLocks noGrp="1" noChangeArrowheads="1"/>
          </p:cNvSpPr>
          <p:nvPr>
            <p:ph type="body" idx="1"/>
          </p:nvPr>
        </p:nvSpPr>
        <p:spPr/>
        <p:txBody>
          <a:bodyPr/>
          <a:lstStyle/>
          <a:p>
            <a:pPr algn="just" eaLnBrk="1" hangingPunct="1">
              <a:lnSpc>
                <a:spcPct val="90000"/>
              </a:lnSpc>
            </a:pPr>
            <a:r>
              <a:rPr lang="sv-SE" sz="2100" smtClean="0"/>
              <a:t>Didalam konsep akuntansi laba akan diakui manakala transaksi penjualan telah dilakukan. Sedangkan beban sudah dapat diakui sebagai , kerugian tatkala sudah dikeluarkan. </a:t>
            </a:r>
            <a:r>
              <a:rPr lang="en-US" sz="2100" smtClean="0"/>
              <a:t>Karena pemasaran merupakan ujung tombak. perusahaan dan memegang peran yang sangat menentukan maka pemasaran dianggap mempunyai dimensi pertama (dimensi utama). </a:t>
            </a:r>
            <a:r>
              <a:rPr lang="sv-SE" sz="2100" smtClean="0"/>
              <a:t>Para pemilik proyek bisnis harus memperhatikan berbagai aspek yang terkait dengan pemasaran.</a:t>
            </a:r>
            <a:endParaRPr lang="en-US" sz="2100" smtClean="0"/>
          </a:p>
          <a:p>
            <a:pPr eaLnBrk="1" hangingPunct="1">
              <a:lnSpc>
                <a:spcPct val="90000"/>
              </a:lnSpc>
            </a:pPr>
            <a:endParaRPr lang="en-US" sz="2100" smtClean="0"/>
          </a:p>
        </p:txBody>
      </p:sp>
    </p:spTree>
    <p:extLst>
      <p:ext uri="{BB962C8B-B14F-4D97-AF65-F5344CB8AC3E}">
        <p14:creationId xmlns:p14="http://schemas.microsoft.com/office/powerpoint/2010/main" val="36421585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sv-SE" smtClean="0"/>
              <a:t>FUNGSI PEMASARAN</a:t>
            </a:r>
            <a:endParaRPr lang="en-US" smtClean="0"/>
          </a:p>
        </p:txBody>
      </p:sp>
      <p:sp>
        <p:nvSpPr>
          <p:cNvPr id="7171" name="Rectangle 3"/>
          <p:cNvSpPr>
            <a:spLocks noGrp="1" noChangeArrowheads="1"/>
          </p:cNvSpPr>
          <p:nvPr>
            <p:ph type="body" idx="1"/>
          </p:nvPr>
        </p:nvSpPr>
        <p:spPr/>
        <p:txBody>
          <a:bodyPr>
            <a:normAutofit/>
          </a:bodyPr>
          <a:lstStyle/>
          <a:p>
            <a:pPr algn="just" eaLnBrk="1" hangingPunct="1">
              <a:lnSpc>
                <a:spcPct val="80000"/>
              </a:lnSpc>
            </a:pPr>
            <a:r>
              <a:rPr lang="sv-SE" sz="2400" dirty="0" smtClean="0"/>
              <a:t>Para manajemen perusahaan atau para manajemen atau pemilik organisasi proyek harus memperhatikan berbagai FUNGSI PEMASARAN. Bagi pemilik atau manajemen organisasi proyek adalah bahwa pada perusahaan, aktivitas sudah berjalan.</a:t>
            </a:r>
          </a:p>
          <a:p>
            <a:pPr algn="just" eaLnBrk="1" hangingPunct="1">
              <a:lnSpc>
                <a:spcPct val="80000"/>
              </a:lnSpc>
            </a:pPr>
            <a:r>
              <a:rPr lang="sv-SE" sz="2400" dirty="0" smtClean="0"/>
              <a:t> Sedangkan pada organisasi proyek , aktivitas regulernya sedang dipelajari atau dianalisis. Oleh karena itu, para manajemen atau para pemilik organisasi proyek harus mempertimbangkan betul berbagai aspek proyek guna dipersiapkan manakala nantinya proyek diterima dan aktivitas reguler harus dikerjakan. dibawah ini akan dijelaskan secara ringkas aspek FUNGSI PEMASARAN</a:t>
            </a:r>
            <a:r>
              <a:rPr lang="en-US" sz="2400" dirty="0" smtClean="0"/>
              <a:t> </a:t>
            </a:r>
          </a:p>
        </p:txBody>
      </p:sp>
    </p:spTree>
    <p:extLst>
      <p:ext uri="{BB962C8B-B14F-4D97-AF65-F5344CB8AC3E}">
        <p14:creationId xmlns:p14="http://schemas.microsoft.com/office/powerpoint/2010/main" val="423355725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sv-SE" smtClean="0"/>
              <a:t>FUNGSI PEMASARAN</a:t>
            </a:r>
            <a:endParaRPr lang="en-US" smtClean="0"/>
          </a:p>
        </p:txBody>
      </p:sp>
      <p:sp>
        <p:nvSpPr>
          <p:cNvPr id="8195" name="Rectangle 3"/>
          <p:cNvSpPr>
            <a:spLocks noGrp="1" noChangeArrowheads="1"/>
          </p:cNvSpPr>
          <p:nvPr>
            <p:ph type="body" idx="1"/>
          </p:nvPr>
        </p:nvSpPr>
        <p:spPr/>
        <p:txBody>
          <a:bodyPr/>
          <a:lstStyle/>
          <a:p>
            <a:pPr marL="533400" indent="-533400" eaLnBrk="1" hangingPunct="1">
              <a:lnSpc>
                <a:spcPct val="80000"/>
              </a:lnSpc>
              <a:buClr>
                <a:schemeClr val="tx1"/>
              </a:buClr>
              <a:buFontTx/>
              <a:buAutoNum type="arabicPeriod"/>
            </a:pPr>
            <a:r>
              <a:rPr lang="sv-SE" sz="1900" smtClean="0"/>
              <a:t>MEMBELI</a:t>
            </a:r>
          </a:p>
          <a:p>
            <a:pPr marL="533400" indent="-533400" eaLnBrk="1" hangingPunct="1">
              <a:lnSpc>
                <a:spcPct val="80000"/>
              </a:lnSpc>
              <a:buClr>
                <a:schemeClr val="tx1"/>
              </a:buClr>
              <a:buFontTx/>
              <a:buAutoNum type="arabicPeriod"/>
            </a:pPr>
            <a:r>
              <a:rPr lang="sv-SE" sz="1900" smtClean="0"/>
              <a:t>MENJUAL</a:t>
            </a:r>
          </a:p>
          <a:p>
            <a:pPr marL="533400" indent="-533400" eaLnBrk="1" hangingPunct="1">
              <a:lnSpc>
                <a:spcPct val="80000"/>
              </a:lnSpc>
              <a:buClr>
                <a:schemeClr val="tx1"/>
              </a:buClr>
              <a:buFontTx/>
              <a:buAutoNum type="arabicPeriod"/>
            </a:pPr>
            <a:r>
              <a:rPr lang="sv-SE" sz="1900" smtClean="0"/>
              <a:t>TRONSPORTASI</a:t>
            </a:r>
          </a:p>
          <a:p>
            <a:pPr marL="533400" indent="-533400" eaLnBrk="1" hangingPunct="1">
              <a:lnSpc>
                <a:spcPct val="80000"/>
              </a:lnSpc>
              <a:buClr>
                <a:schemeClr val="tx1"/>
              </a:buClr>
              <a:buFontTx/>
              <a:buAutoNum type="arabicPeriod"/>
            </a:pPr>
            <a:r>
              <a:rPr lang="sv-SE" sz="1900" smtClean="0"/>
              <a:t>PENYIMPANAN</a:t>
            </a:r>
          </a:p>
          <a:p>
            <a:pPr marL="533400" indent="-533400" eaLnBrk="1" hangingPunct="1">
              <a:lnSpc>
                <a:spcPct val="80000"/>
              </a:lnSpc>
              <a:buClr>
                <a:schemeClr val="tx1"/>
              </a:buClr>
              <a:buFontTx/>
              <a:buAutoNum type="arabicPeriod"/>
            </a:pPr>
            <a:r>
              <a:rPr lang="sv-SE" sz="1900" smtClean="0"/>
              <a:t>PEMBEBANAN </a:t>
            </a:r>
          </a:p>
          <a:p>
            <a:pPr marL="533400" indent="-533400" eaLnBrk="1" hangingPunct="1">
              <a:lnSpc>
                <a:spcPct val="80000"/>
              </a:lnSpc>
              <a:buClr>
                <a:schemeClr val="tx1"/>
              </a:buClr>
              <a:buFontTx/>
              <a:buAutoNum type="arabicPeriod"/>
            </a:pPr>
            <a:r>
              <a:rPr lang="sv-SE" sz="1900" smtClean="0"/>
              <a:t>STANDARNISASI </a:t>
            </a:r>
          </a:p>
          <a:p>
            <a:pPr marL="533400" indent="-533400" eaLnBrk="1" hangingPunct="1">
              <a:lnSpc>
                <a:spcPct val="80000"/>
              </a:lnSpc>
              <a:buClr>
                <a:schemeClr val="tx1"/>
              </a:buClr>
              <a:buFontTx/>
              <a:buAutoNum type="arabicPeriod"/>
            </a:pPr>
            <a:r>
              <a:rPr lang="sv-SE" sz="1900" smtClean="0"/>
              <a:t>TINGKATAN PRODUK</a:t>
            </a:r>
            <a:endParaRPr lang="sv-SE" sz="1900" u="sng" smtClean="0"/>
          </a:p>
          <a:p>
            <a:pPr marL="533400" indent="-533400" eaLnBrk="1" hangingPunct="1">
              <a:lnSpc>
                <a:spcPct val="80000"/>
              </a:lnSpc>
              <a:buClr>
                <a:schemeClr val="tx1"/>
              </a:buClr>
              <a:buFontTx/>
              <a:buAutoNum type="arabicPeriod"/>
            </a:pPr>
            <a:r>
              <a:rPr lang="sv-SE" sz="1900" smtClean="0"/>
              <a:t>MENANGGUNG RESIKO</a:t>
            </a:r>
          </a:p>
          <a:p>
            <a:pPr marL="533400" indent="-533400" eaLnBrk="1" hangingPunct="1">
              <a:lnSpc>
                <a:spcPct val="80000"/>
              </a:lnSpc>
              <a:buClr>
                <a:schemeClr val="tx1"/>
              </a:buClr>
              <a:buFontTx/>
              <a:buAutoNum type="arabicPeriod"/>
            </a:pPr>
            <a:r>
              <a:rPr lang="sv-SE" sz="1900" smtClean="0"/>
              <a:t>HARGA</a:t>
            </a:r>
          </a:p>
          <a:p>
            <a:pPr marL="533400" indent="-533400" eaLnBrk="1" hangingPunct="1">
              <a:lnSpc>
                <a:spcPct val="80000"/>
              </a:lnSpc>
              <a:buClr>
                <a:schemeClr val="tx1"/>
              </a:buClr>
              <a:buFontTx/>
              <a:buAutoNum type="arabicPeriod"/>
            </a:pPr>
            <a:r>
              <a:rPr lang="sv-SE" sz="1900" smtClean="0"/>
              <a:t>INFORMASI PASAR</a:t>
            </a:r>
            <a:endParaRPr lang="en-US" sz="1900" smtClean="0"/>
          </a:p>
        </p:txBody>
      </p:sp>
    </p:spTree>
    <p:extLst>
      <p:ext uri="{BB962C8B-B14F-4D97-AF65-F5344CB8AC3E}">
        <p14:creationId xmlns:p14="http://schemas.microsoft.com/office/powerpoint/2010/main" val="112247049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sv-SE" smtClean="0"/>
              <a:t>BAURAN PEMASARAN</a:t>
            </a:r>
            <a:endParaRPr lang="en-US" smtClean="0"/>
          </a:p>
        </p:txBody>
      </p:sp>
      <p:sp>
        <p:nvSpPr>
          <p:cNvPr id="9219" name="Rectangle 3"/>
          <p:cNvSpPr>
            <a:spLocks noGrp="1" noChangeArrowheads="1"/>
          </p:cNvSpPr>
          <p:nvPr>
            <p:ph type="body" idx="1"/>
          </p:nvPr>
        </p:nvSpPr>
        <p:spPr/>
        <p:txBody>
          <a:bodyPr>
            <a:normAutofit/>
          </a:bodyPr>
          <a:lstStyle/>
          <a:p>
            <a:pPr eaLnBrk="1" hangingPunct="1">
              <a:lnSpc>
                <a:spcPct val="80000"/>
              </a:lnSpc>
            </a:pPr>
            <a:r>
              <a:rPr lang="sv-SE" sz="2400" dirty="0" smtClean="0"/>
              <a:t>Konsep BAURAN PEMASARAN dikembangkan oleh Neil Borden. Kemudian konsep BAURAN PEMASARAN ini dikembangkan lebih lanjut oleh James Culliton. Konsep BAURAN PEMASARAN awalnya terdiri dari 12 (dua belas) unsur yang kemudian dikondensasikan menjadi 4 (empat) unsur. Setelah itu berkembang menjadi 5 (lima) unsur yang kernudian disusuI lagi menjadi 6 (enam) unsur. Meskipun konsep BAURAN PEMASARAN yang umum diketahui adalah 4 (empat) unsur yang meliputi produk, harga, tempat dan promosi akan tetapi konsep BAURAN PEMASARAN !ni tidak mutlak harus 4 (empat) unsur sebab konsep BAURAN PEMASARAN dapat dikembangkan lag! kepada unsur yang lebih banyak.</a:t>
            </a:r>
          </a:p>
          <a:p>
            <a:pPr eaLnBrk="1" hangingPunct="1">
              <a:lnSpc>
                <a:spcPct val="80000"/>
              </a:lnSpc>
            </a:pPr>
            <a:endParaRPr lang="en-US" sz="2400" dirty="0" smtClean="0"/>
          </a:p>
        </p:txBody>
      </p:sp>
    </p:spTree>
    <p:extLst>
      <p:ext uri="{BB962C8B-B14F-4D97-AF65-F5344CB8AC3E}">
        <p14:creationId xmlns:p14="http://schemas.microsoft.com/office/powerpoint/2010/main" val="387978808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normAutofit/>
          </a:bodyPr>
          <a:lstStyle/>
          <a:p>
            <a:pPr eaLnBrk="1" hangingPunct="1">
              <a:lnSpc>
                <a:spcPct val="80000"/>
              </a:lnSpc>
            </a:pPr>
            <a:r>
              <a:rPr lang="sv-SE" sz="2400" dirty="0" smtClean="0"/>
              <a:t>Konsep BAURAN PEMASARAN merupakan konsep yang harus dipakai oleh perusahaan didalam memasarkan barangnya agar memperoleh keuntungan yang maksimal. Variabel yang menjadi unsur BAURAN PEMASARAN setiap saat akan selalu mengalami perubahan dan setiap perubahan harus dipelajari dan dianalisis. Setiap variabel merupakan fokus sentral pemerhatian perusahaan didalam mendekati konsumen agar konsumen bersedia membeli produk perusahaan. Didalam organisasi proyek, BAURAN PEMASARAN harus diperhatikan agar nantinya manakala melangkah atau sampai pada operasionalisasi pemasaran produk tidak akan mendapat hambatan yang cukup berarti yang nantinya akan merugikan perusahaan.</a:t>
            </a:r>
            <a:endParaRPr lang="en-US" sz="2400" dirty="0" smtClean="0"/>
          </a:p>
        </p:txBody>
      </p:sp>
      <p:sp>
        <p:nvSpPr>
          <p:cNvPr id="10243" name="Rectangle 4"/>
          <p:cNvSpPr>
            <a:spLocks noGrp="1" noChangeArrowheads="1"/>
          </p:cNvSpPr>
          <p:nvPr>
            <p:ph type="title"/>
          </p:nvPr>
        </p:nvSpPr>
        <p:spPr>
          <a:noFill/>
        </p:spPr>
        <p:txBody>
          <a:bodyPr/>
          <a:lstStyle/>
          <a:p>
            <a:pPr eaLnBrk="1" hangingPunct="1"/>
            <a:r>
              <a:rPr lang="sv-SE" dirty="0" smtClean="0"/>
              <a:t>BAURAN PEMASARAN</a:t>
            </a:r>
            <a:endParaRPr lang="en-US" dirty="0" smtClean="0"/>
          </a:p>
        </p:txBody>
      </p:sp>
    </p:spTree>
    <p:extLst>
      <p:ext uri="{BB962C8B-B14F-4D97-AF65-F5344CB8AC3E}">
        <p14:creationId xmlns:p14="http://schemas.microsoft.com/office/powerpoint/2010/main" val="46713445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BAURAN PEMASARAN</a:t>
            </a:r>
          </a:p>
        </p:txBody>
      </p:sp>
      <p:sp>
        <p:nvSpPr>
          <p:cNvPr id="11267" name="Rectangle 3"/>
          <p:cNvSpPr>
            <a:spLocks noGrp="1" noChangeArrowheads="1"/>
          </p:cNvSpPr>
          <p:nvPr>
            <p:ph type="body" idx="1"/>
          </p:nvPr>
        </p:nvSpPr>
        <p:spPr/>
        <p:txBody>
          <a:bodyPr/>
          <a:lstStyle/>
          <a:p>
            <a:pPr eaLnBrk="1" hangingPunct="1"/>
            <a:r>
              <a:rPr lang="en-US" smtClean="0"/>
              <a:t>PRODUK</a:t>
            </a:r>
            <a:endParaRPr lang="sv-SE" smtClean="0"/>
          </a:p>
          <a:p>
            <a:pPr eaLnBrk="1" hangingPunct="1"/>
            <a:r>
              <a:rPr lang="sv-SE" smtClean="0"/>
              <a:t>HARGA</a:t>
            </a:r>
          </a:p>
          <a:p>
            <a:pPr eaLnBrk="1" hangingPunct="1"/>
            <a:r>
              <a:rPr lang="sv-SE" smtClean="0"/>
              <a:t>TEMPAT</a:t>
            </a:r>
          </a:p>
          <a:p>
            <a:pPr eaLnBrk="1" hangingPunct="1"/>
            <a:r>
              <a:rPr lang="sv-SE" smtClean="0"/>
              <a:t>PROMOSI</a:t>
            </a:r>
          </a:p>
          <a:p>
            <a:pPr eaLnBrk="1" hangingPunct="1"/>
            <a:r>
              <a:rPr lang="sv-SE" smtClean="0"/>
              <a:t>HUBUNGAN (RELASI) </a:t>
            </a:r>
          </a:p>
          <a:p>
            <a:pPr eaLnBrk="1" hangingPunct="1"/>
            <a:r>
              <a:rPr lang="sv-SE" smtClean="0"/>
              <a:t>KEKUASAAN (POWER)</a:t>
            </a:r>
            <a:endParaRPr lang="en-US" smtClean="0"/>
          </a:p>
        </p:txBody>
      </p:sp>
    </p:spTree>
    <p:extLst>
      <p:ext uri="{BB962C8B-B14F-4D97-AF65-F5344CB8AC3E}">
        <p14:creationId xmlns:p14="http://schemas.microsoft.com/office/powerpoint/2010/main" val="827207088"/>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1217</Words>
  <Application>Microsoft Office PowerPoint</Application>
  <PresentationFormat>On-screen Show (4:3)</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Studi Kelayakan Bisnis</vt:lpstr>
      <vt:lpstr>PowerPoint Presentation</vt:lpstr>
      <vt:lpstr>ASPEK PEMASARAN</vt:lpstr>
      <vt:lpstr>ASPEK PEMASARAN</vt:lpstr>
      <vt:lpstr>FUNGSI PEMASARAN</vt:lpstr>
      <vt:lpstr>FUNGSI PEMASARAN</vt:lpstr>
      <vt:lpstr>BAURAN PEMASARAN</vt:lpstr>
      <vt:lpstr>BAURAN PEMASARAN</vt:lpstr>
      <vt:lpstr>BAURAN PEMASARAN</vt:lpstr>
      <vt:lpstr>ANALISIS PEMASARAN </vt:lpstr>
      <vt:lpstr>ANALISIS PEMASARAN</vt:lpstr>
      <vt:lpstr>ANALISIS PEMASARAN</vt:lpstr>
      <vt:lpstr>ANALISIS PEMASARAN</vt:lpstr>
      <vt:lpstr>ANALISIS PEMASARAN</vt:lpstr>
      <vt:lpstr>MACAM-MACAM SEGMENTASI</vt:lpstr>
      <vt:lpstr>MACAM-MACAM SEGMENTASI</vt:lpstr>
      <vt:lpstr>SEKIAN DAN 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Class</cp:lastModifiedBy>
  <cp:revision>19</cp:revision>
  <dcterms:created xsi:type="dcterms:W3CDTF">2017-09-09T11:34:57Z</dcterms:created>
  <dcterms:modified xsi:type="dcterms:W3CDTF">2018-03-06T04:32:13Z</dcterms:modified>
</cp:coreProperties>
</file>