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289" r:id="rId4"/>
    <p:sldId id="300" r:id="rId5"/>
    <p:sldId id="292" r:id="rId6"/>
    <p:sldId id="295" r:id="rId7"/>
    <p:sldId id="296" r:id="rId8"/>
    <p:sldId id="294" r:id="rId9"/>
    <p:sldId id="301" r:id="rId10"/>
    <p:sldId id="303" r:id="rId11"/>
    <p:sldId id="304" r:id="rId12"/>
    <p:sldId id="305" r:id="rId13"/>
    <p:sldId id="306" r:id="rId14"/>
    <p:sldId id="308" r:id="rId15"/>
    <p:sldId id="293" r:id="rId16"/>
    <p:sldId id="297" r:id="rId17"/>
    <p:sldId id="299" r:id="rId18"/>
    <p:sldId id="298" r:id="rId19"/>
    <p:sldId id="288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4" autoAdjust="0"/>
    <p:restoredTop sz="94660"/>
  </p:normalViewPr>
  <p:slideViewPr>
    <p:cSldViewPr showGuides="1">
      <p:cViewPr varScale="1">
        <p:scale>
          <a:sx n="75" d="100"/>
          <a:sy n="75" d="100"/>
        </p:scale>
        <p:origin x="-53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E9605-245E-A848-9780-EFBE47551AD0}" type="doc">
      <dgm:prSet loTypeId="urn:microsoft.com/office/officeart/2005/8/layout/cycle8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A0778A-ABD7-054A-9C03-3F0470E29B67}">
      <dgm:prSet/>
      <dgm:spPr/>
      <dgm:t>
        <a:bodyPr/>
        <a:lstStyle/>
        <a:p>
          <a:pPr rtl="0"/>
          <a:r>
            <a:rPr lang="en-US" smtClean="0"/>
            <a:t>Nilai TV</a:t>
          </a:r>
          <a:endParaRPr lang="en-US"/>
        </a:p>
      </dgm:t>
    </dgm:pt>
    <dgm:pt modelId="{5B32B722-5525-2848-9C94-C0469A47510C}" type="parTrans" cxnId="{1643577A-4BD4-F546-BC68-AC0558E8CD60}">
      <dgm:prSet/>
      <dgm:spPr/>
      <dgm:t>
        <a:bodyPr/>
        <a:lstStyle/>
        <a:p>
          <a:endParaRPr lang="en-US"/>
        </a:p>
      </dgm:t>
    </dgm:pt>
    <dgm:pt modelId="{1901A4CA-9801-DF4D-BDB0-36595A5CA0BD}" type="sibTrans" cxnId="{1643577A-4BD4-F546-BC68-AC0558E8CD60}">
      <dgm:prSet/>
      <dgm:spPr/>
      <dgm:t>
        <a:bodyPr/>
        <a:lstStyle/>
        <a:p>
          <a:endParaRPr lang="en-US"/>
        </a:p>
      </dgm:t>
    </dgm:pt>
    <dgm:pt modelId="{855E9278-B979-F54E-8622-80CBF5AA3535}">
      <dgm:prSet/>
      <dgm:spPr/>
      <dgm:t>
        <a:bodyPr/>
        <a:lstStyle/>
        <a:p>
          <a:pPr rtl="0"/>
          <a:r>
            <a:rPr lang="en-US" dirty="0" err="1" smtClean="0"/>
            <a:t>Nilai</a:t>
          </a:r>
          <a:r>
            <a:rPr lang="en-US" dirty="0" smtClean="0"/>
            <a:t> </a:t>
          </a:r>
        </a:p>
        <a:p>
          <a:pPr rtl="0"/>
          <a:r>
            <a:rPr lang="en-US" dirty="0" smtClean="0"/>
            <a:t>IRV</a:t>
          </a:r>
          <a:endParaRPr lang="en-US" dirty="0"/>
        </a:p>
      </dgm:t>
    </dgm:pt>
    <dgm:pt modelId="{CB6FA3E7-32F6-FD49-ADB0-E9B8D1738403}" type="parTrans" cxnId="{0310F09C-4D56-664B-BE08-B5E4C3C73321}">
      <dgm:prSet/>
      <dgm:spPr/>
      <dgm:t>
        <a:bodyPr/>
        <a:lstStyle/>
        <a:p>
          <a:endParaRPr lang="en-US"/>
        </a:p>
      </dgm:t>
    </dgm:pt>
    <dgm:pt modelId="{7B148E2C-37D7-CF4F-864E-56313D520649}" type="sibTrans" cxnId="{0310F09C-4D56-664B-BE08-B5E4C3C73321}">
      <dgm:prSet/>
      <dgm:spPr/>
      <dgm:t>
        <a:bodyPr/>
        <a:lstStyle/>
        <a:p>
          <a:endParaRPr lang="en-US"/>
        </a:p>
      </dgm:t>
    </dgm:pt>
    <dgm:pt modelId="{5FA5CE8A-7617-0A4B-8626-314138201E13}">
      <dgm:prSet/>
      <dgm:spPr/>
      <dgm:t>
        <a:bodyPr/>
        <a:lstStyle/>
        <a:p>
          <a:pPr rtl="0"/>
          <a:r>
            <a:rPr lang="en-US" dirty="0" err="1" smtClean="0"/>
            <a:t>Nilai</a:t>
          </a:r>
          <a:r>
            <a:rPr lang="en-US" dirty="0" smtClean="0"/>
            <a:t> IC</a:t>
          </a:r>
          <a:endParaRPr lang="en-US" dirty="0"/>
        </a:p>
      </dgm:t>
    </dgm:pt>
    <dgm:pt modelId="{B6D8B3F3-118C-674B-A0BE-8BBC03B68E9C}" type="parTrans" cxnId="{D7163DD6-C68E-C449-86BC-1B20C26F6CB1}">
      <dgm:prSet/>
      <dgm:spPr/>
      <dgm:t>
        <a:bodyPr/>
        <a:lstStyle/>
        <a:p>
          <a:endParaRPr lang="en-US"/>
        </a:p>
      </dgm:t>
    </dgm:pt>
    <dgm:pt modelId="{942206D3-6C34-B948-A6B0-DE2D298A3C46}" type="sibTrans" cxnId="{D7163DD6-C68E-C449-86BC-1B20C26F6CB1}">
      <dgm:prSet/>
      <dgm:spPr/>
      <dgm:t>
        <a:bodyPr/>
        <a:lstStyle/>
        <a:p>
          <a:endParaRPr lang="en-US"/>
        </a:p>
      </dgm:t>
    </dgm:pt>
    <dgm:pt modelId="{353F7006-D91E-F345-A287-3212E2EF46E6}" type="pres">
      <dgm:prSet presAssocID="{1A2E9605-245E-A848-9780-EFBE47551AD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E9B40-D7B2-BC49-A320-1BC1381DDDD0}" type="pres">
      <dgm:prSet presAssocID="{1A2E9605-245E-A848-9780-EFBE47551AD0}" presName="wedge1" presStyleLbl="node1" presStyleIdx="0" presStyleCnt="3"/>
      <dgm:spPr/>
      <dgm:t>
        <a:bodyPr/>
        <a:lstStyle/>
        <a:p>
          <a:endParaRPr lang="en-US"/>
        </a:p>
      </dgm:t>
    </dgm:pt>
    <dgm:pt modelId="{EBF653CD-60F8-5D46-A773-6133FACCA101}" type="pres">
      <dgm:prSet presAssocID="{1A2E9605-245E-A848-9780-EFBE47551AD0}" presName="dummy1a" presStyleCnt="0"/>
      <dgm:spPr/>
    </dgm:pt>
    <dgm:pt modelId="{E0095755-51C4-CE4B-8A7C-0000E3499070}" type="pres">
      <dgm:prSet presAssocID="{1A2E9605-245E-A848-9780-EFBE47551AD0}" presName="dummy1b" presStyleCnt="0"/>
      <dgm:spPr/>
    </dgm:pt>
    <dgm:pt modelId="{AF8DA6B2-C13E-DE4C-9F93-8830D95ABBD7}" type="pres">
      <dgm:prSet presAssocID="{1A2E9605-245E-A848-9780-EFBE47551AD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F93BB-A357-9845-B0C3-414754BD9DEC}" type="pres">
      <dgm:prSet presAssocID="{1A2E9605-245E-A848-9780-EFBE47551AD0}" presName="wedge2" presStyleLbl="node1" presStyleIdx="1" presStyleCnt="3"/>
      <dgm:spPr/>
      <dgm:t>
        <a:bodyPr/>
        <a:lstStyle/>
        <a:p>
          <a:endParaRPr lang="en-US"/>
        </a:p>
      </dgm:t>
    </dgm:pt>
    <dgm:pt modelId="{F80709B4-3679-D749-8944-E18C30351EF7}" type="pres">
      <dgm:prSet presAssocID="{1A2E9605-245E-A848-9780-EFBE47551AD0}" presName="dummy2a" presStyleCnt="0"/>
      <dgm:spPr/>
    </dgm:pt>
    <dgm:pt modelId="{CD633940-5490-2E42-9A00-893358C61BF8}" type="pres">
      <dgm:prSet presAssocID="{1A2E9605-245E-A848-9780-EFBE47551AD0}" presName="dummy2b" presStyleCnt="0"/>
      <dgm:spPr/>
    </dgm:pt>
    <dgm:pt modelId="{EFA378FE-2882-6E4E-B296-97321ABF637B}" type="pres">
      <dgm:prSet presAssocID="{1A2E9605-245E-A848-9780-EFBE47551AD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5306C-F7B9-804B-A606-2AB95AEB5865}" type="pres">
      <dgm:prSet presAssocID="{1A2E9605-245E-A848-9780-EFBE47551AD0}" presName="wedge3" presStyleLbl="node1" presStyleIdx="2" presStyleCnt="3"/>
      <dgm:spPr/>
      <dgm:t>
        <a:bodyPr/>
        <a:lstStyle/>
        <a:p>
          <a:endParaRPr lang="en-US"/>
        </a:p>
      </dgm:t>
    </dgm:pt>
    <dgm:pt modelId="{63F25B5A-C78A-234B-A446-8FEB5B5E17D6}" type="pres">
      <dgm:prSet presAssocID="{1A2E9605-245E-A848-9780-EFBE47551AD0}" presName="dummy3a" presStyleCnt="0"/>
      <dgm:spPr/>
    </dgm:pt>
    <dgm:pt modelId="{6A4DB58C-5B00-C74E-AAC6-9F8DB1FB72E4}" type="pres">
      <dgm:prSet presAssocID="{1A2E9605-245E-A848-9780-EFBE47551AD0}" presName="dummy3b" presStyleCnt="0"/>
      <dgm:spPr/>
    </dgm:pt>
    <dgm:pt modelId="{616485DC-2151-D646-8501-56A7519DAB9D}" type="pres">
      <dgm:prSet presAssocID="{1A2E9605-245E-A848-9780-EFBE47551AD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38F99-89AD-2049-A5E8-2709B661F948}" type="pres">
      <dgm:prSet presAssocID="{1901A4CA-9801-DF4D-BDB0-36595A5CA0BD}" presName="arrowWedge1" presStyleLbl="fgSibTrans2D1" presStyleIdx="0" presStyleCnt="3"/>
      <dgm:spPr/>
    </dgm:pt>
    <dgm:pt modelId="{14A48E14-322F-F541-9EE4-8C0C90779F3A}" type="pres">
      <dgm:prSet presAssocID="{7B148E2C-37D7-CF4F-864E-56313D520649}" presName="arrowWedge2" presStyleLbl="fgSibTrans2D1" presStyleIdx="1" presStyleCnt="3"/>
      <dgm:spPr/>
    </dgm:pt>
    <dgm:pt modelId="{BC247040-88A4-E044-B0A5-734B8F463DAE}" type="pres">
      <dgm:prSet presAssocID="{942206D3-6C34-B948-A6B0-DE2D298A3C46}" presName="arrowWedge3" presStyleLbl="fgSibTrans2D1" presStyleIdx="2" presStyleCnt="3"/>
      <dgm:spPr/>
    </dgm:pt>
  </dgm:ptLst>
  <dgm:cxnLst>
    <dgm:cxn modelId="{AC9844DD-ACCA-0245-82AF-72B692513023}" type="presOf" srcId="{855E9278-B979-F54E-8622-80CBF5AA3535}" destId="{340F93BB-A357-9845-B0C3-414754BD9DEC}" srcOrd="0" destOrd="0" presId="urn:microsoft.com/office/officeart/2005/8/layout/cycle8"/>
    <dgm:cxn modelId="{6C49CD80-E599-F945-8DE2-0D65261F1798}" type="presOf" srcId="{5FA5CE8A-7617-0A4B-8626-314138201E13}" destId="{616485DC-2151-D646-8501-56A7519DAB9D}" srcOrd="1" destOrd="0" presId="urn:microsoft.com/office/officeart/2005/8/layout/cycle8"/>
    <dgm:cxn modelId="{D7163DD6-C68E-C449-86BC-1B20C26F6CB1}" srcId="{1A2E9605-245E-A848-9780-EFBE47551AD0}" destId="{5FA5CE8A-7617-0A4B-8626-314138201E13}" srcOrd="2" destOrd="0" parTransId="{B6D8B3F3-118C-674B-A0BE-8BBC03B68E9C}" sibTransId="{942206D3-6C34-B948-A6B0-DE2D298A3C46}"/>
    <dgm:cxn modelId="{2070ADFE-826D-404B-987C-36A602D24458}" type="presOf" srcId="{5FA5CE8A-7617-0A4B-8626-314138201E13}" destId="{EC95306C-F7B9-804B-A606-2AB95AEB5865}" srcOrd="0" destOrd="0" presId="urn:microsoft.com/office/officeart/2005/8/layout/cycle8"/>
    <dgm:cxn modelId="{0310F09C-4D56-664B-BE08-B5E4C3C73321}" srcId="{1A2E9605-245E-A848-9780-EFBE47551AD0}" destId="{855E9278-B979-F54E-8622-80CBF5AA3535}" srcOrd="1" destOrd="0" parTransId="{CB6FA3E7-32F6-FD49-ADB0-E9B8D1738403}" sibTransId="{7B148E2C-37D7-CF4F-864E-56313D520649}"/>
    <dgm:cxn modelId="{9017DF3F-E2A1-E449-94FF-38EB34635206}" type="presOf" srcId="{1A2E9605-245E-A848-9780-EFBE47551AD0}" destId="{353F7006-D91E-F345-A287-3212E2EF46E6}" srcOrd="0" destOrd="0" presId="urn:microsoft.com/office/officeart/2005/8/layout/cycle8"/>
    <dgm:cxn modelId="{7C0C52BD-EBA0-6346-AAAF-A974EB432A98}" type="presOf" srcId="{99A0778A-ABD7-054A-9C03-3F0470E29B67}" destId="{9CCE9B40-D7B2-BC49-A320-1BC1381DDDD0}" srcOrd="0" destOrd="0" presId="urn:microsoft.com/office/officeart/2005/8/layout/cycle8"/>
    <dgm:cxn modelId="{8BE31A77-F2D3-0349-B3C1-3C2C2567A825}" type="presOf" srcId="{99A0778A-ABD7-054A-9C03-3F0470E29B67}" destId="{AF8DA6B2-C13E-DE4C-9F93-8830D95ABBD7}" srcOrd="1" destOrd="0" presId="urn:microsoft.com/office/officeart/2005/8/layout/cycle8"/>
    <dgm:cxn modelId="{1643577A-4BD4-F546-BC68-AC0558E8CD60}" srcId="{1A2E9605-245E-A848-9780-EFBE47551AD0}" destId="{99A0778A-ABD7-054A-9C03-3F0470E29B67}" srcOrd="0" destOrd="0" parTransId="{5B32B722-5525-2848-9C94-C0469A47510C}" sibTransId="{1901A4CA-9801-DF4D-BDB0-36595A5CA0BD}"/>
    <dgm:cxn modelId="{4A0751FC-22CA-DB4E-A852-23C766A7C75A}" type="presOf" srcId="{855E9278-B979-F54E-8622-80CBF5AA3535}" destId="{EFA378FE-2882-6E4E-B296-97321ABF637B}" srcOrd="1" destOrd="0" presId="urn:microsoft.com/office/officeart/2005/8/layout/cycle8"/>
    <dgm:cxn modelId="{5A995879-9842-1148-BC94-6AD2712DADF9}" type="presParOf" srcId="{353F7006-D91E-F345-A287-3212E2EF46E6}" destId="{9CCE9B40-D7B2-BC49-A320-1BC1381DDDD0}" srcOrd="0" destOrd="0" presId="urn:microsoft.com/office/officeart/2005/8/layout/cycle8"/>
    <dgm:cxn modelId="{F384116F-EAA0-6341-8AD5-E5351E033258}" type="presParOf" srcId="{353F7006-D91E-F345-A287-3212E2EF46E6}" destId="{EBF653CD-60F8-5D46-A773-6133FACCA101}" srcOrd="1" destOrd="0" presId="urn:microsoft.com/office/officeart/2005/8/layout/cycle8"/>
    <dgm:cxn modelId="{85AC1D1F-90EE-D54C-9017-0FF44A749410}" type="presParOf" srcId="{353F7006-D91E-F345-A287-3212E2EF46E6}" destId="{E0095755-51C4-CE4B-8A7C-0000E3499070}" srcOrd="2" destOrd="0" presId="urn:microsoft.com/office/officeart/2005/8/layout/cycle8"/>
    <dgm:cxn modelId="{6A218822-8E09-034D-AD29-F61E4A021B9E}" type="presParOf" srcId="{353F7006-D91E-F345-A287-3212E2EF46E6}" destId="{AF8DA6B2-C13E-DE4C-9F93-8830D95ABBD7}" srcOrd="3" destOrd="0" presId="urn:microsoft.com/office/officeart/2005/8/layout/cycle8"/>
    <dgm:cxn modelId="{0623585D-C719-9540-8AD3-A9D06B800438}" type="presParOf" srcId="{353F7006-D91E-F345-A287-3212E2EF46E6}" destId="{340F93BB-A357-9845-B0C3-414754BD9DEC}" srcOrd="4" destOrd="0" presId="urn:microsoft.com/office/officeart/2005/8/layout/cycle8"/>
    <dgm:cxn modelId="{B100D8D1-FAD7-7644-B46C-0DFD1DCC2295}" type="presParOf" srcId="{353F7006-D91E-F345-A287-3212E2EF46E6}" destId="{F80709B4-3679-D749-8944-E18C30351EF7}" srcOrd="5" destOrd="0" presId="urn:microsoft.com/office/officeart/2005/8/layout/cycle8"/>
    <dgm:cxn modelId="{EF6548D2-E00F-8347-9D96-197A95CB5A2F}" type="presParOf" srcId="{353F7006-D91E-F345-A287-3212E2EF46E6}" destId="{CD633940-5490-2E42-9A00-893358C61BF8}" srcOrd="6" destOrd="0" presId="urn:microsoft.com/office/officeart/2005/8/layout/cycle8"/>
    <dgm:cxn modelId="{E588EE5F-65DE-5740-890D-7A41C48ECA98}" type="presParOf" srcId="{353F7006-D91E-F345-A287-3212E2EF46E6}" destId="{EFA378FE-2882-6E4E-B296-97321ABF637B}" srcOrd="7" destOrd="0" presId="urn:microsoft.com/office/officeart/2005/8/layout/cycle8"/>
    <dgm:cxn modelId="{EF27FA8A-840E-8248-AF54-F93EF0D17E18}" type="presParOf" srcId="{353F7006-D91E-F345-A287-3212E2EF46E6}" destId="{EC95306C-F7B9-804B-A606-2AB95AEB5865}" srcOrd="8" destOrd="0" presId="urn:microsoft.com/office/officeart/2005/8/layout/cycle8"/>
    <dgm:cxn modelId="{8D864548-90F3-3948-9949-057C194437BE}" type="presParOf" srcId="{353F7006-D91E-F345-A287-3212E2EF46E6}" destId="{63F25B5A-C78A-234B-A446-8FEB5B5E17D6}" srcOrd="9" destOrd="0" presId="urn:microsoft.com/office/officeart/2005/8/layout/cycle8"/>
    <dgm:cxn modelId="{E8F51F14-327C-F148-8965-2FCD51EE8604}" type="presParOf" srcId="{353F7006-D91E-F345-A287-3212E2EF46E6}" destId="{6A4DB58C-5B00-C74E-AAC6-9F8DB1FB72E4}" srcOrd="10" destOrd="0" presId="urn:microsoft.com/office/officeart/2005/8/layout/cycle8"/>
    <dgm:cxn modelId="{86E4C102-8DD2-2A41-A668-DE0DF0898677}" type="presParOf" srcId="{353F7006-D91E-F345-A287-3212E2EF46E6}" destId="{616485DC-2151-D646-8501-56A7519DAB9D}" srcOrd="11" destOrd="0" presId="urn:microsoft.com/office/officeart/2005/8/layout/cycle8"/>
    <dgm:cxn modelId="{C44DC5CC-1936-9844-8CC8-BCE31EE15608}" type="presParOf" srcId="{353F7006-D91E-F345-A287-3212E2EF46E6}" destId="{2E138F99-89AD-2049-A5E8-2709B661F948}" srcOrd="12" destOrd="0" presId="urn:microsoft.com/office/officeart/2005/8/layout/cycle8"/>
    <dgm:cxn modelId="{C1083FBB-4FAE-604B-9BF9-DF0C146AAD12}" type="presParOf" srcId="{353F7006-D91E-F345-A287-3212E2EF46E6}" destId="{14A48E14-322F-F541-9EE4-8C0C90779F3A}" srcOrd="13" destOrd="0" presId="urn:microsoft.com/office/officeart/2005/8/layout/cycle8"/>
    <dgm:cxn modelId="{8FFD6713-2637-F143-B9F3-7AAAF6B6626E}" type="presParOf" srcId="{353F7006-D91E-F345-A287-3212E2EF46E6}" destId="{BC247040-88A4-E044-B0A5-734B8F463DA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E9B40-D7B2-BC49-A320-1BC1381DDDD0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Nilai TV</a:t>
          </a:r>
          <a:endParaRPr lang="en-US" sz="2800" kern="1200"/>
        </a:p>
      </dsp:txBody>
      <dsp:txXfrm>
        <a:off x="4295838" y="1099809"/>
        <a:ext cx="1357788" cy="1131490"/>
      </dsp:txXfrm>
    </dsp:sp>
    <dsp:sp modelId="{340F93BB-A357-9845-B0C3-414754BD9DEC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Nilai</a:t>
          </a:r>
          <a:r>
            <a:rPr lang="en-US" sz="2800" kern="1200" dirty="0" smtClean="0"/>
            <a:t>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IRV</a:t>
          </a:r>
          <a:endParaRPr lang="en-US" sz="2800" kern="1200" dirty="0"/>
        </a:p>
      </dsp:txBody>
      <dsp:txXfrm>
        <a:off x="3119088" y="2896616"/>
        <a:ext cx="2036683" cy="995711"/>
      </dsp:txXfrm>
    </dsp:sp>
    <dsp:sp modelId="{EC95306C-F7B9-804B-A606-2AB95AEB5865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Nilai</a:t>
          </a:r>
          <a:r>
            <a:rPr lang="en-US" sz="2800" kern="1200" dirty="0" smtClean="0"/>
            <a:t> IC</a:t>
          </a:r>
          <a:endParaRPr lang="en-US" sz="2800" kern="1200" dirty="0"/>
        </a:p>
      </dsp:txBody>
      <dsp:txXfrm>
        <a:off x="2575972" y="1099809"/>
        <a:ext cx="1357788" cy="1131490"/>
      </dsp:txXfrm>
    </dsp:sp>
    <dsp:sp modelId="{2E138F99-89AD-2049-A5E8-2709B661F948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A48E14-322F-F541-9EE4-8C0C90779F3A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247040-88A4-E044-B0A5-734B8F463DAE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2D7BD-AF62-0C4F-93E7-C8DD61015D9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3D2B-BB6F-9046-9648-31DA315E6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8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8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8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B87D-38D7-4FEC-AC0F-7D539262653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3430250"/>
            <a:ext cx="563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chemeClr val="bg1"/>
                </a:solidFill>
              </a:rPr>
              <a:t>GIZI DAN FISIOLOGI OLAHRAGA</a:t>
            </a:r>
          </a:p>
          <a:p>
            <a:pPr algn="ctr" eaLnBrk="1" hangingPunct="1"/>
            <a:r>
              <a:rPr lang="en-US" sz="2200" b="1" dirty="0" smtClean="0">
                <a:solidFill>
                  <a:schemeClr val="bg1"/>
                </a:solidFill>
              </a:rPr>
              <a:t>PERTEMUAN V </a:t>
            </a:r>
            <a:endParaRPr lang="en-US" sz="22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200" b="1" dirty="0" smtClean="0">
                <a:solidFill>
                  <a:schemeClr val="bg1"/>
                </a:solidFill>
              </a:rPr>
              <a:t>Program </a:t>
            </a:r>
            <a:r>
              <a:rPr lang="en-US" sz="2200" b="1" dirty="0" err="1" smtClean="0">
                <a:solidFill>
                  <a:schemeClr val="bg1"/>
                </a:solidFill>
              </a:rPr>
              <a:t>Studi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Gizi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200" b="1" dirty="0" err="1" smtClean="0">
                <a:solidFill>
                  <a:schemeClr val="bg1"/>
                </a:solidFill>
              </a:rPr>
              <a:t>Fakultas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Ilmu-ilmu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Kesehatan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6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3657601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fungsi</a:t>
            </a:r>
            <a:r>
              <a:rPr lang="en-US" sz="2800" b="1" dirty="0" smtClean="0"/>
              <a:t> </a:t>
            </a:r>
            <a:r>
              <a:rPr lang="en-US" sz="2800" b="1" dirty="0" err="1"/>
              <a:t>paru</a:t>
            </a:r>
            <a:r>
              <a:rPr lang="en-US" sz="2800" b="1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 smtClean="0"/>
              <a:t>mengevalua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/>
              <a:t>pernapasan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Tes</a:t>
            </a:r>
            <a:r>
              <a:rPr lang="en-US" sz="2800" dirty="0" smtClean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paru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acuan</a:t>
            </a:r>
            <a:r>
              <a:rPr lang="en-US" sz="2800" dirty="0"/>
              <a:t> </a:t>
            </a:r>
            <a:r>
              <a:rPr lang="en-US" sz="2800" dirty="0" err="1"/>
              <a:t>keberhasilan</a:t>
            </a:r>
            <a:r>
              <a:rPr lang="en-US" sz="2800" dirty="0"/>
              <a:t> </a:t>
            </a:r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atlet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segi</a:t>
            </a:r>
            <a:r>
              <a:rPr lang="en-US" sz="2800" dirty="0"/>
              <a:t> </a:t>
            </a:r>
            <a:r>
              <a:rPr lang="en-US" sz="2800" dirty="0" err="1"/>
              <a:t>prestasi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memonitor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paru</a:t>
            </a:r>
            <a:r>
              <a:rPr lang="en-US" sz="2800" dirty="0"/>
              <a:t> </a:t>
            </a:r>
            <a:r>
              <a:rPr lang="en-US" sz="2800" dirty="0" err="1" smtClean="0"/>
              <a:t>atlet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162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TES FUNGSI PARU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19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61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Tidal volume (</a:t>
            </a:r>
            <a:r>
              <a:rPr lang="en-US" b="1" dirty="0" smtClean="0"/>
              <a:t>TV)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/>
              <a:t>Tidal </a:t>
            </a:r>
            <a:r>
              <a:rPr lang="en-US" sz="2400" dirty="0" smtClean="0"/>
              <a:t>volume (</a:t>
            </a:r>
            <a:r>
              <a:rPr lang="en-US" sz="2400" dirty="0"/>
              <a:t>TV) </a:t>
            </a:r>
            <a:r>
              <a:rPr lang="en-US" sz="2400" dirty="0" err="1"/>
              <a:t>adalah</a:t>
            </a:r>
            <a:r>
              <a:rPr lang="en-US" sz="2400" dirty="0"/>
              <a:t> volume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 smtClean="0"/>
              <a:t>paru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/>
              <a:t>ventilasi</a:t>
            </a:r>
            <a:r>
              <a:rPr lang="en-US" sz="2400" dirty="0"/>
              <a:t> normal </a:t>
            </a:r>
            <a:r>
              <a:rPr lang="en-US" sz="2400" dirty="0" err="1"/>
              <a:t>biasa</a:t>
            </a:r>
            <a:r>
              <a:rPr lang="en-US" sz="2400" dirty="0"/>
              <a:t>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smtClean="0"/>
              <a:t>TV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dewasa</a:t>
            </a:r>
            <a:r>
              <a:rPr lang="en-US" sz="2400" dirty="0"/>
              <a:t> normal </a:t>
            </a:r>
            <a:r>
              <a:rPr lang="en-US" sz="2400" dirty="0" err="1"/>
              <a:t>sekitar</a:t>
            </a:r>
            <a:r>
              <a:rPr lang="en-US" sz="2400" dirty="0"/>
              <a:t> 500 </a:t>
            </a:r>
            <a:r>
              <a:rPr lang="en-US" sz="2400" dirty="0" smtClean="0"/>
              <a:t>ml.</a:t>
            </a:r>
          </a:p>
          <a:p>
            <a:pPr algn="just">
              <a:lnSpc>
                <a:spcPct val="110000"/>
              </a:lnSpc>
            </a:pPr>
            <a:r>
              <a:rPr lang="en-US" sz="2400" dirty="0" err="1" smtClean="0"/>
              <a:t>Atlet</a:t>
            </a:r>
            <a:r>
              <a:rPr lang="en-US" sz="2400" dirty="0" smtClean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volume </a:t>
            </a:r>
            <a:r>
              <a:rPr lang="en-US" sz="2400" dirty="0" err="1"/>
              <a:t>paru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signifikan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orang-orang </a:t>
            </a:r>
            <a:r>
              <a:rPr lang="en-US" sz="2400" dirty="0" err="1"/>
              <a:t>dari</a:t>
            </a:r>
            <a:r>
              <a:rPr lang="en-US" sz="2400" dirty="0"/>
              <a:t> non </a:t>
            </a:r>
            <a:r>
              <a:rPr lang="en-US" sz="2400" dirty="0" err="1" smtClean="0"/>
              <a:t>atlet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TV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atlet</a:t>
            </a:r>
            <a:r>
              <a:rPr lang="en-US" sz="2400" dirty="0" smtClean="0"/>
              <a:t> </a:t>
            </a:r>
            <a:r>
              <a:rPr lang="en-US" sz="2400" dirty="0"/>
              <a:t>10%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</a:t>
            </a:r>
            <a:r>
              <a:rPr lang="en-US" sz="2400" dirty="0" smtClean="0"/>
              <a:t> non-</a:t>
            </a:r>
            <a:r>
              <a:rPr lang="en-US" sz="2400" dirty="0" err="1" smtClean="0"/>
              <a:t>atlet</a:t>
            </a:r>
            <a:r>
              <a:rPr lang="en-US" sz="2400" dirty="0"/>
              <a:t>.</a:t>
            </a:r>
            <a:endParaRPr lang="en-US" sz="2400" dirty="0" smtClean="0"/>
          </a:p>
          <a:p>
            <a:pPr algn="just">
              <a:lnSpc>
                <a:spcPct val="110000"/>
              </a:lnSpc>
            </a:pPr>
            <a:r>
              <a:rPr lang="en-US" sz="2400" dirty="0" err="1"/>
              <a:t>Faktor-faktor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tidal </a:t>
            </a:r>
            <a:r>
              <a:rPr lang="en-US" sz="2400" dirty="0" smtClean="0"/>
              <a:t>volume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/>
              <a:t>lain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kelamin,usia</a:t>
            </a:r>
            <a:r>
              <a:rPr lang="en-US" sz="2400" dirty="0"/>
              <a:t>, </a:t>
            </a:r>
            <a:r>
              <a:rPr lang="en-US" sz="2400" dirty="0" err="1"/>
              <a:t>kadar</a:t>
            </a:r>
            <a:r>
              <a:rPr lang="en-US" sz="2400" dirty="0"/>
              <a:t> hemoglobin </a:t>
            </a:r>
            <a:r>
              <a:rPr lang="en-US" sz="2400" dirty="0" err="1"/>
              <a:t>antropometri</a:t>
            </a:r>
            <a:r>
              <a:rPr lang="en-US" sz="2400" dirty="0"/>
              <a:t>, </a:t>
            </a:r>
            <a:r>
              <a:rPr lang="en-US" sz="2400" dirty="0" err="1"/>
              <a:t>riwayat</a:t>
            </a:r>
            <a:r>
              <a:rPr lang="en-US" sz="2400" dirty="0"/>
              <a:t> </a:t>
            </a:r>
            <a:r>
              <a:rPr lang="en-US" sz="2400" dirty="0" err="1"/>
              <a:t>merokok</a:t>
            </a:r>
            <a:r>
              <a:rPr lang="en-US" sz="2400" dirty="0"/>
              <a:t>, body mass index, </a:t>
            </a:r>
            <a:r>
              <a:rPr lang="en-US" sz="2400" dirty="0" err="1" smtClean="0"/>
              <a:t>atlet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83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Inspiratory reserve volume (IRV)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/>
              <a:t>Inspiratory reserve </a:t>
            </a:r>
            <a:r>
              <a:rPr lang="en-US" sz="2500" b="1" dirty="0" smtClean="0"/>
              <a:t>volume </a:t>
            </a:r>
            <a:r>
              <a:rPr lang="en-US" sz="2500" dirty="0" smtClean="0"/>
              <a:t>(</a:t>
            </a:r>
            <a:r>
              <a:rPr lang="en-US" sz="2500" dirty="0"/>
              <a:t>IRV</a:t>
            </a:r>
            <a:r>
              <a:rPr lang="en-US" sz="2500" dirty="0" smtClean="0"/>
              <a:t>) </a:t>
            </a:r>
            <a:r>
              <a:rPr lang="en-US" sz="2500" dirty="0" err="1" smtClean="0"/>
              <a:t>merupakan</a:t>
            </a:r>
            <a:r>
              <a:rPr lang="en-US" sz="2500" dirty="0" smtClean="0"/>
              <a:t> </a:t>
            </a:r>
            <a:r>
              <a:rPr lang="en-US" sz="2500" dirty="0"/>
              <a:t>volume </a:t>
            </a:r>
            <a:r>
              <a:rPr lang="en-US" sz="2500" dirty="0" err="1"/>
              <a:t>udara</a:t>
            </a:r>
            <a:r>
              <a:rPr lang="en-US" sz="2500" dirty="0"/>
              <a:t> </a:t>
            </a:r>
            <a:r>
              <a:rPr lang="en-US" sz="2500" dirty="0" err="1"/>
              <a:t>tambahan</a:t>
            </a:r>
            <a:r>
              <a:rPr lang="en-US" sz="2500" dirty="0"/>
              <a:t> yang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secara</a:t>
            </a:r>
            <a:r>
              <a:rPr lang="en-US" sz="2500" dirty="0"/>
              <a:t> </a:t>
            </a:r>
            <a:r>
              <a:rPr lang="en-US" sz="2500" dirty="0" err="1"/>
              <a:t>maksimal</a:t>
            </a:r>
            <a:r>
              <a:rPr lang="en-US" sz="2500" dirty="0"/>
              <a:t> </a:t>
            </a:r>
            <a:r>
              <a:rPr lang="en-US" sz="2500" dirty="0" err="1"/>
              <a:t>dihirup</a:t>
            </a:r>
            <a:r>
              <a:rPr lang="en-US" sz="2500" dirty="0"/>
              <a:t> di </a:t>
            </a:r>
            <a:r>
              <a:rPr lang="en-US" sz="2500" dirty="0" err="1"/>
              <a:t>atas</a:t>
            </a:r>
            <a:r>
              <a:rPr lang="en-US" sz="2500" dirty="0"/>
              <a:t> volume </a:t>
            </a:r>
            <a:r>
              <a:rPr lang="en-US" sz="2500" dirty="0" err="1" smtClean="0"/>
              <a:t>napas</a:t>
            </a:r>
            <a:r>
              <a:rPr lang="en-US" sz="2500" dirty="0" smtClean="0"/>
              <a:t> </a:t>
            </a:r>
            <a:r>
              <a:rPr lang="en-US" sz="2500" dirty="0" err="1"/>
              <a:t>istirahat</a:t>
            </a:r>
            <a:r>
              <a:rPr lang="en-US" sz="2500" dirty="0"/>
              <a:t>.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/>
              <a:t>IRV </a:t>
            </a:r>
            <a:r>
              <a:rPr lang="en-US" sz="2500" dirty="0" err="1" smtClean="0"/>
              <a:t>rerata</a:t>
            </a:r>
            <a:r>
              <a:rPr lang="en-US" sz="2500" dirty="0" smtClean="0"/>
              <a:t> </a:t>
            </a:r>
            <a:r>
              <a:rPr lang="en-US" sz="2500" dirty="0" err="1" smtClean="0"/>
              <a:t>berjumlah</a:t>
            </a:r>
            <a:r>
              <a:rPr lang="en-US" sz="2500" dirty="0" smtClean="0"/>
              <a:t> </a:t>
            </a:r>
            <a:r>
              <a:rPr lang="en-US" sz="2500" dirty="0"/>
              <a:t>3000 </a:t>
            </a:r>
            <a:r>
              <a:rPr lang="en-US" sz="2500" dirty="0" smtClean="0"/>
              <a:t>ml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/>
              <a:t>orang </a:t>
            </a:r>
            <a:r>
              <a:rPr lang="en-US" sz="2500" dirty="0" err="1" smtClean="0"/>
              <a:t>dewasa</a:t>
            </a:r>
            <a:r>
              <a:rPr lang="en-US" sz="25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500" dirty="0" err="1" smtClean="0"/>
              <a:t>Aerobik</a:t>
            </a:r>
            <a:r>
              <a:rPr lang="en-US" sz="2500" dirty="0" smtClean="0"/>
              <a:t> </a:t>
            </a:r>
            <a:r>
              <a:rPr lang="en-US" sz="2500" dirty="0" err="1"/>
              <a:t>memiliki</a:t>
            </a:r>
            <a:r>
              <a:rPr lang="en-US" sz="2500" dirty="0"/>
              <a:t> </a:t>
            </a:r>
            <a:r>
              <a:rPr lang="en-US" sz="2500" dirty="0" err="1"/>
              <a:t>dampak</a:t>
            </a:r>
            <a:r>
              <a:rPr lang="en-US" sz="2500" dirty="0"/>
              <a:t> yang </a:t>
            </a:r>
            <a:r>
              <a:rPr lang="en-US" sz="2500" dirty="0" err="1"/>
              <a:t>cukup</a:t>
            </a:r>
            <a:r>
              <a:rPr lang="en-US" sz="2500" dirty="0"/>
              <a:t> </a:t>
            </a:r>
            <a:r>
              <a:rPr lang="en-US" sz="2500" dirty="0" err="1"/>
              <a:t>signifikan</a:t>
            </a:r>
            <a:r>
              <a:rPr lang="en-US" sz="2500" dirty="0"/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dirty="0" err="1"/>
              <a:t>peningkatan</a:t>
            </a:r>
            <a:r>
              <a:rPr lang="en-US" sz="2500" dirty="0"/>
              <a:t> inspiratory reserve volume di </a:t>
            </a:r>
            <a:r>
              <a:rPr lang="en-US" sz="2500" dirty="0" err="1"/>
              <a:t>antara</a:t>
            </a:r>
            <a:r>
              <a:rPr lang="en-US" sz="2500" dirty="0"/>
              <a:t> </a:t>
            </a:r>
            <a:r>
              <a:rPr lang="en-US" sz="2500" dirty="0" err="1"/>
              <a:t>anak-anak</a:t>
            </a:r>
            <a:r>
              <a:rPr lang="en-US" sz="2500" dirty="0"/>
              <a:t> </a:t>
            </a:r>
            <a:r>
              <a:rPr lang="en-US" sz="2500" dirty="0" err="1"/>
              <a:t>sekolah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44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Inspiratory Capacity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Inspiratory Capacity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Tidal volume </a:t>
            </a:r>
            <a:r>
              <a:rPr lang="en-US" sz="2800" dirty="0" err="1" smtClean="0"/>
              <a:t>ditambah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inspiratory </a:t>
            </a:r>
            <a:r>
              <a:rPr lang="en-US" sz="2800" dirty="0"/>
              <a:t>reserve volume. </a:t>
            </a:r>
            <a:r>
              <a:rPr lang="en-US" sz="2800" dirty="0" err="1"/>
              <a:t>Nilai</a:t>
            </a:r>
            <a:r>
              <a:rPr lang="en-US" sz="2800" dirty="0"/>
              <a:t> IC </a:t>
            </a:r>
            <a:r>
              <a:rPr lang="en-US" sz="2800" dirty="0" err="1"/>
              <a:t>pada</a:t>
            </a:r>
            <a:r>
              <a:rPr lang="en-US" sz="2800" dirty="0"/>
              <a:t> orang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sekitar</a:t>
            </a:r>
            <a:r>
              <a:rPr lang="en-US" sz="2800" dirty="0"/>
              <a:t> </a:t>
            </a:r>
            <a:r>
              <a:rPr lang="en-US" sz="2800" dirty="0" smtClean="0"/>
              <a:t>3500ml.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248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7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l"/>
            <a:r>
              <a:rPr lang="en-US" b="1" dirty="0" smtClean="0"/>
              <a:t>Oxygen Debt</a:t>
            </a:r>
            <a:endParaRPr lang="en-US" b="1" dirty="0"/>
          </a:p>
        </p:txBody>
      </p:sp>
      <p:pic>
        <p:nvPicPr>
          <p:cNvPr id="4" name="Picture 5" descr="Energy for Exercise 14(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95525"/>
            <a:ext cx="4105275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nergy for Exercise 14(i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7187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</a:t>
            </a:r>
            <a:endParaRPr lang="en-US" dirty="0"/>
          </a:p>
        </p:txBody>
      </p:sp>
      <p:pic>
        <p:nvPicPr>
          <p:cNvPr id="4" name="Picture 6" descr="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2"/>
          <a:stretch/>
        </p:blipFill>
        <p:spPr bwMode="auto">
          <a:xfrm>
            <a:off x="4800600" y="2209800"/>
            <a:ext cx="3473450" cy="320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 descr="fig05_02b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6"/>
          <a:stretch/>
        </p:blipFill>
        <p:spPr>
          <a:xfrm>
            <a:off x="533400" y="1981200"/>
            <a:ext cx="2857500" cy="3991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95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During intense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energy use may increase from 10-20% of total energy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expenditure.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4" name="Picture 5" descr="061108102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857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75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 Effects of Cigarette Smoking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181600" cy="4373563"/>
          </a:xfrm>
        </p:spPr>
        <p:txBody>
          <a:bodyPr>
            <a:no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Cigarette smoking has little long term effect on athletes 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 the initial years</a:t>
            </a:r>
          </a:p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Cigarettes have </a:t>
            </a:r>
            <a:r>
              <a:rPr lang="en-US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 immediate effect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of airway resistance </a:t>
            </a:r>
            <a:r>
              <a:rPr lang="en-US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(as much as 3 times) that lasts about 35 minutes after only 15 puffs </a:t>
            </a:r>
          </a:p>
          <a:p>
            <a:r>
              <a:rPr lang="en-US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This could be significant in vigorous exercise</a:t>
            </a:r>
          </a:p>
          <a:p>
            <a:endParaRPr lang="en-US" sz="2800" dirty="0"/>
          </a:p>
        </p:txBody>
      </p:sp>
      <p:pic>
        <p:nvPicPr>
          <p:cNvPr id="4" name="Picture 5" descr="fu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819400" cy="401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19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0"/>
            <a:ext cx="6248400" cy="884238"/>
          </a:xfrm>
        </p:spPr>
        <p:txBody>
          <a:bodyPr>
            <a:noAutofit/>
          </a:bodyPr>
          <a:lstStyle/>
          <a:p>
            <a:r>
              <a:rPr lang="id-ID" sz="5400" b="1" dirty="0"/>
              <a:t>SISTEM RESPIRASI DAN </a:t>
            </a:r>
            <a:r>
              <a:rPr lang="id-ID" sz="5400" b="1" dirty="0" smtClean="0"/>
              <a:t>OLAHRAGA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3273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5563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1F497D"/>
                </a:solidFill>
              </a:rPr>
              <a:t>TERIMA KASIH</a:t>
            </a:r>
            <a:endParaRPr lang="en-US" sz="6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35563"/>
          </a:xfrm>
        </p:spPr>
        <p:txBody>
          <a:bodyPr>
            <a:normAutofit/>
          </a:bodyPr>
          <a:lstStyle/>
          <a:p>
            <a:r>
              <a:rPr lang="id-ID" sz="2600" b="1" dirty="0" smtClean="0"/>
              <a:t>Pernafasan (respirasi) </a:t>
            </a:r>
            <a:r>
              <a:rPr lang="id-ID" sz="2600" dirty="0" smtClean="0"/>
              <a:t>adalah </a:t>
            </a:r>
            <a:r>
              <a:rPr lang="id-ID" sz="2600" dirty="0"/>
              <a:t>peristiwa menghirup udara dari luar yang mengandung oksigen (O₂) ke dalam tubuh serta menghembuskan udara yang banyak mengandung karbondioksida (CO₂) sebagai sisa dari oksidasi keluar </a:t>
            </a:r>
            <a:r>
              <a:rPr lang="id-ID" sz="2600" dirty="0" smtClean="0"/>
              <a:t>tubuh.</a:t>
            </a:r>
          </a:p>
          <a:p>
            <a:r>
              <a:rPr lang="id-ID" sz="2600" dirty="0" smtClean="0"/>
              <a:t>Penghisapan </a:t>
            </a:r>
            <a:r>
              <a:rPr lang="id-ID" sz="2600" dirty="0"/>
              <a:t>ini disebut inspirasi dan menghembuskan disebut ekspirasi. Sistem pernafasan tersusun atas saluran pernafasan dan paru-paru sebagai tempat pertukaran udara pernapasan.</a:t>
            </a:r>
            <a:r>
              <a:rPr lang="en-ID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4778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Major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Supply oxygen required in metabolism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Eliminate carbon dioxide produced in metabolism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Regulate hydrogen ion concentration [H+] to maintain acid–base balance </a:t>
            </a:r>
          </a:p>
          <a:p>
            <a:pPr>
              <a:defRPr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991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id-ID" sz="2800" dirty="0"/>
              <a:t>Pernafasan merupakan proses untuk memenuhi kebutuhan oksigen yang diperlukan dalam mengubah sumber energi menjadi energi, serta membuang CO₂ sebagai sisa </a:t>
            </a:r>
            <a:r>
              <a:rPr lang="id-ID" sz="2800" dirty="0" smtClean="0"/>
              <a:t>metabolisme.</a:t>
            </a:r>
          </a:p>
          <a:p>
            <a:r>
              <a:rPr lang="id-ID" sz="2800" dirty="0" smtClean="0"/>
              <a:t>Dalam </a:t>
            </a:r>
            <a:r>
              <a:rPr lang="id-ID" sz="2800" dirty="0"/>
              <a:t>proses respirasi, </a:t>
            </a:r>
            <a:r>
              <a:rPr lang="id-ID" sz="2800" b="1" dirty="0">
                <a:solidFill>
                  <a:srgbClr val="FF0000"/>
                </a:solidFill>
              </a:rPr>
              <a:t>paru-paru</a:t>
            </a:r>
            <a:r>
              <a:rPr lang="id-ID" sz="2800" dirty="0"/>
              <a:t> merupakan organ dalam sistem pernafasan yang berfungsi menukar oksigen dalam sistem karbondioksida dari darah dengan bantuan </a:t>
            </a:r>
            <a:r>
              <a:rPr lang="id-ID" sz="2800" dirty="0" smtClean="0"/>
              <a:t>haemoglobin.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76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5563"/>
          </a:xfrm>
        </p:spPr>
        <p:txBody>
          <a:bodyPr>
            <a:normAutofit/>
          </a:bodyPr>
          <a:lstStyle/>
          <a:p>
            <a:r>
              <a:rPr lang="id-ID" sz="2800" dirty="0"/>
              <a:t>Tujuan bernafas adalah untuk mengambil oksigen dari luar tubuh dan diedarkan keseluruh tubuh untuk proses metabolisme sel-sel dengan hasil keluaran karbondioksida dan </a:t>
            </a:r>
            <a:r>
              <a:rPr lang="id-ID" sz="2800" dirty="0" smtClean="0"/>
              <a:t>air.</a:t>
            </a:r>
          </a:p>
          <a:p>
            <a:r>
              <a:rPr lang="id-ID" sz="2800" dirty="0" smtClean="0"/>
              <a:t>Respirasi </a:t>
            </a:r>
            <a:r>
              <a:rPr lang="id-ID" sz="2800" dirty="0"/>
              <a:t>melengkapi manusia dengan beberapa cara untuk menunjukan emosinya; misalnya tertawa, mendesah, mengeluh, menguap, menganga.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87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Paru</a:t>
            </a:r>
            <a:r>
              <a:rPr lang="en-US" sz="2400" dirty="0" err="1"/>
              <a:t>-paru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organ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pernapasan</a:t>
            </a:r>
            <a:r>
              <a:rPr lang="en-US" sz="2400" dirty="0"/>
              <a:t> (</a:t>
            </a:r>
            <a:r>
              <a:rPr lang="en-US" sz="2400" dirty="0" err="1"/>
              <a:t>respirasi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peredaran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(</a:t>
            </a:r>
            <a:r>
              <a:rPr lang="en-US" sz="2400" dirty="0" err="1"/>
              <a:t>sirkulasi</a:t>
            </a:r>
            <a:r>
              <a:rPr lang="en-US" sz="2400" dirty="0" smtClean="0"/>
              <a:t>) yang </a:t>
            </a:r>
            <a:r>
              <a:rPr lang="en-US" sz="2400" dirty="0" err="1"/>
              <a:t>bernapas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Fungsinya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menukar</a:t>
            </a:r>
            <a:r>
              <a:rPr lang="en-US" sz="2400" dirty="0"/>
              <a:t> </a:t>
            </a:r>
            <a:r>
              <a:rPr lang="en-US" sz="2400" dirty="0" err="1"/>
              <a:t>oksigen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karbondioksida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, </a:t>
            </a:r>
            <a:r>
              <a:rPr lang="en-US" sz="2400" dirty="0" err="1"/>
              <a:t>prosesnya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“</a:t>
            </a:r>
            <a:r>
              <a:rPr lang="en-US" sz="2400" dirty="0" err="1"/>
              <a:t>pernapasan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”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bernapas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Paru</a:t>
            </a:r>
            <a:r>
              <a:rPr lang="en-US" sz="2400" dirty="0" err="1"/>
              <a:t>-paru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non </a:t>
            </a:r>
            <a:r>
              <a:rPr lang="en-US" sz="2400" dirty="0" err="1"/>
              <a:t>respirasi</a:t>
            </a:r>
            <a:r>
              <a:rPr lang="en-US" sz="2400" dirty="0"/>
              <a:t>. </a:t>
            </a:r>
            <a:r>
              <a:rPr lang="en-US" sz="2400" dirty="0" err="1"/>
              <a:t>Bernapas</a:t>
            </a:r>
            <a:r>
              <a:rPr lang="en-US" sz="2400" dirty="0"/>
              <a:t> </a:t>
            </a:r>
            <a:r>
              <a:rPr lang="en-US" sz="2400" dirty="0" err="1"/>
              <a:t>teruama</a:t>
            </a:r>
            <a:r>
              <a:rPr lang="en-US" sz="2400" dirty="0"/>
              <a:t> </a:t>
            </a:r>
            <a:r>
              <a:rPr lang="en-US" sz="2400" dirty="0" err="1"/>
              <a:t>digerakkan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diagfarma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.</a:t>
            </a:r>
            <a:r>
              <a:rPr lang="en-ID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81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769502" cy="4418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86000"/>
            <a:ext cx="5029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Calibri" charset="0"/>
              </a:rPr>
              <a:t>Function of the Lungs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charset="0"/>
              </a:rPr>
              <a:t>Primary purpose is to provide a means of gas exchange between the external environment and the body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Ventilation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refers to the mechanical process of moving air into and out of lungs</a:t>
            </a:r>
          </a:p>
          <a:p>
            <a:r>
              <a:rPr lang="en-US" sz="2400" dirty="0" smtClean="0">
                <a:solidFill>
                  <a:schemeClr val="hlink"/>
                </a:solidFill>
                <a:latin typeface="Calibri" charset="0"/>
              </a:rPr>
              <a:t>Diffusion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is the random movement of molecules from an area of high concentration to an area of lower concentration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026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597</Words>
  <Application>Microsoft Macintosh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SISTEM RESPIRASI DAN OLAHRAGA</vt:lpstr>
      <vt:lpstr>PowerPoint Presentation</vt:lpstr>
      <vt:lpstr>Major Function</vt:lpstr>
      <vt:lpstr>PowerPoint Presentation</vt:lpstr>
      <vt:lpstr>PowerPoint Presentation</vt:lpstr>
      <vt:lpstr>PowerPoint Presentation</vt:lpstr>
      <vt:lpstr>PowerPoint Presentation</vt:lpstr>
      <vt:lpstr>Function of the Lungs</vt:lpstr>
      <vt:lpstr>PowerPoint Presentation</vt:lpstr>
      <vt:lpstr>TES FUNGSI PARU </vt:lpstr>
      <vt:lpstr>Tidal volume (TV)</vt:lpstr>
      <vt:lpstr>Inspiratory reserve volume (IRV) </vt:lpstr>
      <vt:lpstr>Inspiratory Capacity </vt:lpstr>
      <vt:lpstr>PowerPoint Presentation</vt:lpstr>
      <vt:lpstr>Oxygen Debt</vt:lpstr>
      <vt:lpstr>Respiratory</vt:lpstr>
      <vt:lpstr>During intense exercise</vt:lpstr>
      <vt:lpstr>The Effects of Cigarette Smoking</vt:lpstr>
      <vt:lpstr>TERIMA KASIH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Nazhif Gifari</cp:lastModifiedBy>
  <cp:revision>117</cp:revision>
  <dcterms:created xsi:type="dcterms:W3CDTF">2018-03-13T02:49:38Z</dcterms:created>
  <dcterms:modified xsi:type="dcterms:W3CDTF">2019-03-27T03:16:15Z</dcterms:modified>
</cp:coreProperties>
</file>