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5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E73E1231-7E45-4D3D-9021-B4559922428E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536A1E5B-73BF-43BB-AE0F-FFA33F6BEFA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3811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1231-7E45-4D3D-9021-B4559922428E}" type="datetimeFigureOut">
              <a:rPr lang="en-US" smtClean="0"/>
              <a:t>1/23/19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A1E5B-73BF-43BB-AE0F-FFA33F6BE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421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1231-7E45-4D3D-9021-B4559922428E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A1E5B-73BF-43BB-AE0F-FFA33F6BEFA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4724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1231-7E45-4D3D-9021-B4559922428E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A1E5B-73BF-43BB-AE0F-FFA33F6BEFA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43685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1231-7E45-4D3D-9021-B4559922428E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A1E5B-73BF-43BB-AE0F-FFA33F6BE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138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1231-7E45-4D3D-9021-B4559922428E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A1E5B-73BF-43BB-AE0F-FFA33F6BEFA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35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1231-7E45-4D3D-9021-B4559922428E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A1E5B-73BF-43BB-AE0F-FFA33F6BEFA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57354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1231-7E45-4D3D-9021-B4559922428E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A1E5B-73BF-43BB-AE0F-FFA33F6BEFAE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92195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1231-7E45-4D3D-9021-B4559922428E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A1E5B-73BF-43BB-AE0F-FFA33F6BEFAE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6383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1231-7E45-4D3D-9021-B4559922428E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A1E5B-73BF-43BB-AE0F-FFA33F6BE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482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1231-7E45-4D3D-9021-B4559922428E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A1E5B-73BF-43BB-AE0F-FFA33F6BEFAE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315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1231-7E45-4D3D-9021-B4559922428E}" type="datetimeFigureOut">
              <a:rPr lang="en-US" smtClean="0"/>
              <a:t>1/23/19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A1E5B-73BF-43BB-AE0F-FFA33F6BE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832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1231-7E45-4D3D-9021-B4559922428E}" type="datetimeFigureOut">
              <a:rPr lang="en-US" smtClean="0"/>
              <a:t>1/23/19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A1E5B-73BF-43BB-AE0F-FFA33F6BEFAE}" type="slidenum">
              <a:rPr lang="en-US" smtClean="0"/>
              <a:t>‹#›</a:t>
            </a:fld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8217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1231-7E45-4D3D-9021-B4559922428E}" type="datetimeFigureOut">
              <a:rPr lang="en-US" smtClean="0"/>
              <a:t>1/23/19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A1E5B-73BF-43BB-AE0F-FFA33F6BEFAE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0909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1231-7E45-4D3D-9021-B4559922428E}" type="datetimeFigureOut">
              <a:rPr lang="en-US" smtClean="0"/>
              <a:t>1/23/19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A1E5B-73BF-43BB-AE0F-FFA33F6BE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35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1231-7E45-4D3D-9021-B4559922428E}" type="datetimeFigureOut">
              <a:rPr lang="en-US" smtClean="0"/>
              <a:t>1/23/19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A1E5B-73BF-43BB-AE0F-FFA33F6BEFAE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6062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1231-7E45-4D3D-9021-B4559922428E}" type="datetimeFigureOut">
              <a:rPr lang="en-US" smtClean="0"/>
              <a:t>1/23/19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A1E5B-73BF-43BB-AE0F-FFA33F6BE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879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73E1231-7E45-4D3D-9021-B4559922428E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36A1E5B-73BF-43BB-AE0F-FFA33F6BE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282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D" dirty="0"/>
              <a:t>ANEMIA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D" dirty="0"/>
              <a:t>Tyas Putri Utami, </a:t>
            </a:r>
            <a:r>
              <a:rPr lang="en-ID" dirty="0" err="1"/>
              <a:t>S.Pd</a:t>
            </a:r>
            <a:r>
              <a:rPr lang="en-ID" dirty="0"/>
              <a:t>., </a:t>
            </a:r>
            <a:r>
              <a:rPr lang="en-ID" dirty="0" err="1"/>
              <a:t>M.Biomed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856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Definisi</a:t>
            </a:r>
            <a:r>
              <a:rPr lang="en-ID" dirty="0"/>
              <a:t> </a:t>
            </a:r>
            <a:r>
              <a:rPr lang="en-ID" dirty="0" err="1"/>
              <a:t>Anemia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6866" y="2490135"/>
            <a:ext cx="6798736" cy="344499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err="1">
                <a:solidFill>
                  <a:schemeClr val="tx1"/>
                </a:solidFill>
                <a:cs typeface="Arial" pitchFamily="34" charset="0"/>
              </a:rPr>
              <a:t>Sindroma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</a:rPr>
              <a:t>klinis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</a:rPr>
              <a:t>disebabkan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</a:rPr>
              <a:t>penurunan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</a:rPr>
              <a:t>massa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</a:rPr>
              <a:t>eritrosit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 total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</a:rPr>
              <a:t>dalam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</a:rPr>
              <a:t>tubuh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>
                <a:solidFill>
                  <a:schemeClr val="tx1"/>
                </a:solidFill>
                <a:cs typeface="Arial" pitchFamily="34" charset="0"/>
              </a:rPr>
              <a:t>Keadaan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</a:rPr>
              <a:t>dimana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</a:rPr>
              <a:t>massa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</a:rPr>
              <a:t>eritrosit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</a:rPr>
              <a:t>dan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</a:rPr>
              <a:t>atau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</a:rPr>
              <a:t>massa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 hemoglobin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</a:rPr>
              <a:t>tidak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</a:rPr>
              <a:t>dapat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</a:rPr>
              <a:t>memenuhi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</a:rPr>
              <a:t>fungsinya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</a:rPr>
              <a:t>untuk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</a:rPr>
              <a:t>menyediakan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</a:rPr>
              <a:t>oksigen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</a:rPr>
              <a:t>bagi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</a:rPr>
              <a:t>jaringan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</a:rPr>
              <a:t>tubuh</a:t>
            </a:r>
            <a:endParaRPr lang="en-US" dirty="0">
              <a:solidFill>
                <a:schemeClr val="tx1"/>
              </a:solidFill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dirty="0" err="1">
                <a:solidFill>
                  <a:schemeClr val="tx1"/>
                </a:solidFill>
                <a:cs typeface="Arial" pitchFamily="34" charset="0"/>
              </a:rPr>
              <a:t>Penurunan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 di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</a:rPr>
              <a:t>bawah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 normal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</a:rPr>
              <a:t>kadar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</a:rPr>
              <a:t>Hb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</a:rPr>
              <a:t>hitung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</a:rPr>
              <a:t>eritrosit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</a:rPr>
              <a:t>dan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</a:rPr>
              <a:t>hematokrit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914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rrowheads="1"/>
          </p:cNvSpPr>
          <p:nvPr/>
        </p:nvSpPr>
        <p:spPr bwMode="ltGray">
          <a:xfrm>
            <a:off x="381000" y="1143000"/>
            <a:ext cx="6248400" cy="4953000"/>
          </a:xfrm>
          <a:prstGeom prst="rightArrow">
            <a:avLst>
              <a:gd name="adj1" fmla="val 79306"/>
              <a:gd name="adj2" fmla="val 32395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blackWhite">
          <a:xfrm>
            <a:off x="762000" y="1676400"/>
            <a:ext cx="4191000" cy="1524000"/>
          </a:xfrm>
          <a:prstGeom prst="roundRect">
            <a:avLst>
              <a:gd name="adj" fmla="val 9106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dirty="0" err="1">
                <a:cs typeface="Arial" pitchFamily="34" charset="0"/>
              </a:rPr>
              <a:t>Penurunan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Hb</a:t>
            </a:r>
            <a:r>
              <a:rPr lang="en-US" dirty="0">
                <a:cs typeface="Arial" pitchFamily="34" charset="0"/>
              </a:rPr>
              <a:t>  </a:t>
            </a:r>
            <a:r>
              <a:rPr lang="en-US" dirty="0" err="1">
                <a:cs typeface="Arial" pitchFamily="34" charset="0"/>
              </a:rPr>
              <a:t>dan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Hct</a:t>
            </a:r>
            <a:r>
              <a:rPr lang="en-US" dirty="0">
                <a:cs typeface="Arial" pitchFamily="34" charset="0"/>
              </a:rPr>
              <a:t> :</a:t>
            </a:r>
          </a:p>
          <a:p>
            <a:pPr algn="ctr" eaLnBrk="0" hangingPunct="0"/>
            <a:r>
              <a:rPr lang="en-US" dirty="0">
                <a:cs typeface="Arial" pitchFamily="34" charset="0"/>
              </a:rPr>
              <a:t> &lt; </a:t>
            </a:r>
            <a:r>
              <a:rPr lang="en-US" dirty="0" err="1">
                <a:cs typeface="Arial" pitchFamily="34" charset="0"/>
              </a:rPr>
              <a:t>batas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bawah</a:t>
            </a:r>
            <a:r>
              <a:rPr lang="en-US" dirty="0">
                <a:cs typeface="Arial" pitchFamily="34" charset="0"/>
              </a:rPr>
              <a:t> 95% interval </a:t>
            </a:r>
            <a:r>
              <a:rPr lang="en-US" dirty="0" err="1">
                <a:cs typeface="Arial" pitchFamily="34" charset="0"/>
              </a:rPr>
              <a:t>referens</a:t>
            </a:r>
            <a:r>
              <a:rPr lang="en-US" dirty="0">
                <a:cs typeface="Arial" pitchFamily="34" charset="0"/>
              </a:rPr>
              <a:t> </a:t>
            </a:r>
          </a:p>
          <a:p>
            <a:pPr algn="ctr" eaLnBrk="0" hangingPunct="0"/>
            <a:r>
              <a:rPr lang="en-US" dirty="0">
                <a:cs typeface="Arial" pitchFamily="34" charset="0"/>
              </a:rPr>
              <a:t>     </a:t>
            </a:r>
            <a:r>
              <a:rPr lang="en-US" dirty="0" err="1">
                <a:cs typeface="Arial" pitchFamily="34" charset="0"/>
              </a:rPr>
              <a:t>dari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kelompok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usia</a:t>
            </a:r>
            <a:r>
              <a:rPr lang="en-US" dirty="0">
                <a:cs typeface="Arial" pitchFamily="34" charset="0"/>
              </a:rPr>
              <a:t>, </a:t>
            </a:r>
            <a:r>
              <a:rPr lang="en-US" dirty="0" err="1">
                <a:cs typeface="Arial" pitchFamily="34" charset="0"/>
              </a:rPr>
              <a:t>jenis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kelamin</a:t>
            </a:r>
            <a:r>
              <a:rPr lang="en-US" dirty="0">
                <a:cs typeface="Arial" pitchFamily="34" charset="0"/>
              </a:rPr>
              <a:t> </a:t>
            </a:r>
          </a:p>
          <a:p>
            <a:pPr algn="ctr" eaLnBrk="0" hangingPunct="0"/>
            <a:r>
              <a:rPr lang="en-US" dirty="0" err="1">
                <a:cs typeface="Arial" pitchFamily="34" charset="0"/>
              </a:rPr>
              <a:t>dan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lokasi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geografis</a:t>
            </a:r>
            <a:r>
              <a:rPr lang="en-US" dirty="0">
                <a:cs typeface="Arial" pitchFamily="34" charset="0"/>
              </a:rPr>
              <a:t> (</a:t>
            </a:r>
            <a:r>
              <a:rPr lang="en-US" dirty="0" err="1">
                <a:cs typeface="Arial" pitchFamily="34" charset="0"/>
              </a:rPr>
              <a:t>ketinggian</a:t>
            </a:r>
            <a:r>
              <a:rPr lang="en-US" sz="1600" dirty="0">
                <a:cs typeface="Arial" pitchFamily="34" charset="0"/>
              </a:rPr>
              <a:t>)</a:t>
            </a:r>
            <a:endParaRPr lang="en-US" sz="1600" b="1" dirty="0"/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blackWhite">
          <a:xfrm>
            <a:off x="762000" y="3200400"/>
            <a:ext cx="4191000" cy="762000"/>
          </a:xfrm>
          <a:prstGeom prst="roundRect">
            <a:avLst>
              <a:gd name="adj" fmla="val 9106"/>
            </a:avLst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dirty="0">
                <a:cs typeface="Arial" pitchFamily="34" charset="0"/>
              </a:rPr>
              <a:t>Hb</a:t>
            </a:r>
            <a:r>
              <a:rPr lang="en-US" dirty="0">
                <a:cs typeface="Arial" pitchFamily="34" charset="0"/>
                <a:sym typeface="Symbol"/>
              </a:rPr>
              <a:t>12-14 g/dl ; (</a:t>
            </a:r>
            <a:r>
              <a:rPr lang="en-US" dirty="0" err="1">
                <a:cs typeface="Arial" pitchFamily="34" charset="0"/>
                <a:sym typeface="Symbol"/>
              </a:rPr>
              <a:t>Hct</a:t>
            </a:r>
            <a:r>
              <a:rPr lang="en-US" dirty="0">
                <a:cs typeface="Arial" pitchFamily="34" charset="0"/>
                <a:sym typeface="Symbol"/>
              </a:rPr>
              <a:t> 36-41%), </a:t>
            </a:r>
          </a:p>
          <a:p>
            <a:pPr algn="ctr" eaLnBrk="0" hangingPunct="0"/>
            <a:endParaRPr lang="en-US" b="1" dirty="0"/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blackWhite">
          <a:xfrm>
            <a:off x="762000" y="3962400"/>
            <a:ext cx="4267200" cy="1676400"/>
          </a:xfrm>
          <a:prstGeom prst="roundRect">
            <a:avLst>
              <a:gd name="adj" fmla="val 9106"/>
            </a:avLst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dirty="0">
                <a:cs typeface="Arial" pitchFamily="34" charset="0"/>
                <a:sym typeface="Symbol"/>
              </a:rPr>
              <a:t>Hb7g/dl </a:t>
            </a:r>
            <a:r>
              <a:rPr lang="en-US" dirty="0">
                <a:cs typeface="Arial" pitchFamily="34" charset="0"/>
                <a:sym typeface="Wingdings" pitchFamily="2" charset="2"/>
              </a:rPr>
              <a:t> </a:t>
            </a:r>
            <a:r>
              <a:rPr lang="en-US" dirty="0">
                <a:cs typeface="Arial" pitchFamily="34" charset="0"/>
                <a:sym typeface="Symbol"/>
              </a:rPr>
              <a:t>symptom (+)</a:t>
            </a:r>
          </a:p>
          <a:p>
            <a:pPr eaLnBrk="0" hangingPunct="0"/>
            <a:r>
              <a:rPr lang="en-US" b="1" dirty="0" err="1">
                <a:solidFill>
                  <a:srgbClr val="FF0000"/>
                </a:solidFill>
                <a:cs typeface="Arial" pitchFamily="34" charset="0"/>
                <a:sym typeface="Symbol"/>
              </a:rPr>
              <a:t>Akut</a:t>
            </a:r>
            <a:r>
              <a:rPr lang="en-US" b="1" dirty="0">
                <a:solidFill>
                  <a:srgbClr val="FF0000"/>
                </a:solidFill>
                <a:cs typeface="Arial" pitchFamily="34" charset="0"/>
                <a:sym typeface="Symbol"/>
              </a:rPr>
              <a:t>:</a:t>
            </a:r>
            <a:r>
              <a:rPr lang="en-US" dirty="0">
                <a:cs typeface="Arial" pitchFamily="34" charset="0"/>
                <a:sym typeface="Symbol"/>
              </a:rPr>
              <a:t> </a:t>
            </a:r>
            <a:r>
              <a:rPr lang="en-US" dirty="0" err="1">
                <a:cs typeface="Arial" pitchFamily="34" charset="0"/>
                <a:sym typeface="Symbol"/>
              </a:rPr>
              <a:t>hipovolemia</a:t>
            </a:r>
            <a:r>
              <a:rPr lang="en-US" dirty="0">
                <a:cs typeface="Arial" pitchFamily="34" charset="0"/>
                <a:sym typeface="Symbol"/>
              </a:rPr>
              <a:t> (</a:t>
            </a:r>
            <a:r>
              <a:rPr lang="en-US" dirty="0" err="1">
                <a:cs typeface="Arial" pitchFamily="34" charset="0"/>
                <a:sym typeface="Symbol"/>
              </a:rPr>
              <a:t>pucat</a:t>
            </a:r>
            <a:r>
              <a:rPr lang="en-US" dirty="0">
                <a:cs typeface="Arial" pitchFamily="34" charset="0"/>
                <a:sym typeface="Symbol"/>
              </a:rPr>
              <a:t>, </a:t>
            </a:r>
          </a:p>
          <a:p>
            <a:pPr eaLnBrk="0" hangingPunct="0"/>
            <a:r>
              <a:rPr lang="en-US" dirty="0" err="1">
                <a:cs typeface="Arial" pitchFamily="34" charset="0"/>
                <a:sym typeface="Symbol"/>
              </a:rPr>
              <a:t>ggn</a:t>
            </a:r>
            <a:r>
              <a:rPr lang="en-US" dirty="0">
                <a:cs typeface="Arial" pitchFamily="34" charset="0"/>
                <a:sym typeface="Symbol"/>
              </a:rPr>
              <a:t> </a:t>
            </a:r>
            <a:r>
              <a:rPr lang="en-US" dirty="0" err="1">
                <a:cs typeface="Arial" pitchFamily="34" charset="0"/>
                <a:sym typeface="Symbol"/>
              </a:rPr>
              <a:t>penglihatan</a:t>
            </a:r>
            <a:r>
              <a:rPr lang="en-US" dirty="0">
                <a:cs typeface="Arial" pitchFamily="34" charset="0"/>
                <a:sym typeface="Symbol"/>
              </a:rPr>
              <a:t>, </a:t>
            </a:r>
            <a:r>
              <a:rPr lang="en-US" i="1" dirty="0">
                <a:cs typeface="Arial" pitchFamily="34" charset="0"/>
                <a:sym typeface="Symbol"/>
              </a:rPr>
              <a:t>syncope, tachycardia</a:t>
            </a:r>
            <a:r>
              <a:rPr lang="en-US" dirty="0">
                <a:cs typeface="Arial" pitchFamily="34" charset="0"/>
                <a:sym typeface="Symbol"/>
              </a:rPr>
              <a:t>) ;</a:t>
            </a:r>
          </a:p>
          <a:p>
            <a:pPr eaLnBrk="0" hangingPunct="0"/>
            <a:r>
              <a:rPr lang="en-US" b="1" dirty="0" err="1">
                <a:solidFill>
                  <a:srgbClr val="FF0000"/>
                </a:solidFill>
                <a:cs typeface="Arial" pitchFamily="34" charset="0"/>
                <a:sym typeface="Symbol"/>
              </a:rPr>
              <a:t>Kronis</a:t>
            </a:r>
            <a:r>
              <a:rPr lang="en-US" b="1" dirty="0">
                <a:solidFill>
                  <a:srgbClr val="FF0000"/>
                </a:solidFill>
                <a:cs typeface="Arial" pitchFamily="34" charset="0"/>
                <a:sym typeface="Symbol"/>
              </a:rPr>
              <a:t>:</a:t>
            </a:r>
            <a:r>
              <a:rPr lang="en-US" dirty="0">
                <a:cs typeface="Arial" pitchFamily="34" charset="0"/>
                <a:sym typeface="Symbol"/>
              </a:rPr>
              <a:t> tissue hypoxia (</a:t>
            </a:r>
            <a:r>
              <a:rPr lang="en-US" dirty="0" err="1">
                <a:cs typeface="Arial" pitchFamily="34" charset="0"/>
                <a:sym typeface="Symbol"/>
              </a:rPr>
              <a:t>fatique</a:t>
            </a:r>
            <a:r>
              <a:rPr lang="en-US" dirty="0">
                <a:cs typeface="Arial" pitchFamily="34" charset="0"/>
                <a:sym typeface="Symbol"/>
              </a:rPr>
              <a:t>, </a:t>
            </a:r>
            <a:r>
              <a:rPr lang="en-US" dirty="0" err="1">
                <a:cs typeface="Arial" pitchFamily="34" charset="0"/>
                <a:sym typeface="Symbol"/>
              </a:rPr>
              <a:t>dyspnea</a:t>
            </a:r>
            <a:r>
              <a:rPr lang="en-US" dirty="0">
                <a:cs typeface="Arial" pitchFamily="34" charset="0"/>
                <a:sym typeface="Symbol"/>
              </a:rPr>
              <a:t>,</a:t>
            </a:r>
          </a:p>
          <a:p>
            <a:pPr eaLnBrk="0" hangingPunct="0"/>
            <a:r>
              <a:rPr lang="en-US" dirty="0">
                <a:cs typeface="Arial" pitchFamily="34" charset="0"/>
                <a:sym typeface="Symbol"/>
              </a:rPr>
              <a:t>Headache, angina)</a:t>
            </a:r>
          </a:p>
          <a:p>
            <a:pPr algn="ctr" eaLnBrk="0" hangingPunct="0"/>
            <a:endParaRPr lang="en-US" b="1" dirty="0"/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6172200" y="2895600"/>
            <a:ext cx="2514600" cy="1295400"/>
          </a:xfrm>
          <a:prstGeom prst="roundRect">
            <a:avLst>
              <a:gd name="adj" fmla="val 9106"/>
            </a:avLst>
          </a:prstGeom>
          <a:noFill/>
          <a:ln w="25400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Anemia</a:t>
            </a:r>
          </a:p>
        </p:txBody>
      </p:sp>
    </p:spTree>
    <p:extLst>
      <p:ext uri="{BB962C8B-B14F-4D97-AF65-F5344CB8AC3E}">
        <p14:creationId xmlns:p14="http://schemas.microsoft.com/office/powerpoint/2010/main" val="1454037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dirty="0" err="1"/>
              <a:t>Klasifikasi</a:t>
            </a:r>
            <a:r>
              <a:rPr lang="en-ID" dirty="0"/>
              <a:t> </a:t>
            </a:r>
            <a:r>
              <a:rPr lang="en-ID" dirty="0" err="1"/>
              <a:t>Anemia</a:t>
            </a:r>
            <a:br>
              <a:rPr lang="en-ID" dirty="0"/>
            </a:br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patofisiologi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romanUcPeriod"/>
            </a:pPr>
            <a:r>
              <a:rPr lang="en-US" dirty="0" err="1">
                <a:solidFill>
                  <a:schemeClr val="tx1"/>
                </a:solidFill>
                <a:cs typeface="Arial" pitchFamily="34" charset="0"/>
              </a:rPr>
              <a:t>Kegagalan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</a:rPr>
              <a:t>produksi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</a:rPr>
              <a:t>sel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</a:rPr>
              <a:t>darah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</a:rPr>
              <a:t>merah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:</a:t>
            </a:r>
            <a:endParaRPr lang="en-ID" dirty="0"/>
          </a:p>
          <a:p>
            <a:pPr marL="571500" indent="-571500">
              <a:buNone/>
            </a:pP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      A.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</a:rPr>
              <a:t>Gangguan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</a:rPr>
              <a:t>sel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</a:rPr>
              <a:t>induk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</a:rPr>
              <a:t>hematopoesis</a:t>
            </a:r>
            <a:endParaRPr lang="en-US" dirty="0">
              <a:solidFill>
                <a:schemeClr val="tx1"/>
              </a:solidFill>
              <a:cs typeface="Arial" pitchFamily="34" charset="0"/>
            </a:endParaRPr>
          </a:p>
          <a:p>
            <a:pPr marL="571500" indent="-571500">
              <a:buNone/>
            </a:pP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          </a:t>
            </a:r>
            <a:r>
              <a:rPr lang="en-US" dirty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 Anemia </a:t>
            </a:r>
            <a:r>
              <a:rPr lang="en-US" dirty="0" err="1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Aplastik</a:t>
            </a:r>
            <a:endParaRPr lang="en-US" dirty="0">
              <a:solidFill>
                <a:srgbClr val="FF0000"/>
              </a:solidFill>
              <a:cs typeface="Arial" pitchFamily="34" charset="0"/>
              <a:sym typeface="Wingdings" pitchFamily="2" charset="2"/>
            </a:endParaRPr>
          </a:p>
          <a:p>
            <a:pPr marL="571500" indent="-571500">
              <a:buNone/>
            </a:pPr>
            <a:r>
              <a:rPr lang="en-US" dirty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      </a:t>
            </a:r>
            <a:r>
              <a:rPr lang="en-US" dirty="0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B.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Gangguan</a:t>
            </a:r>
            <a:r>
              <a:rPr lang="en-US" dirty="0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sintesis</a:t>
            </a:r>
            <a:r>
              <a:rPr lang="en-US" dirty="0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 DNA</a:t>
            </a:r>
          </a:p>
          <a:p>
            <a:pPr marL="571500" indent="-571500">
              <a:buNone/>
            </a:pPr>
            <a:r>
              <a:rPr lang="en-US" dirty="0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          </a:t>
            </a:r>
            <a:r>
              <a:rPr lang="en-US" dirty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 Anemia </a:t>
            </a:r>
            <a:r>
              <a:rPr lang="en-US" dirty="0" err="1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Megaloblastik</a:t>
            </a:r>
            <a:endParaRPr lang="en-US" dirty="0">
              <a:solidFill>
                <a:srgbClr val="FF0000"/>
              </a:solidFill>
              <a:cs typeface="Arial" pitchFamily="34" charset="0"/>
              <a:sym typeface="Wingdings" pitchFamily="2" charset="2"/>
            </a:endParaRPr>
          </a:p>
          <a:p>
            <a:pPr marL="571500" indent="-571500">
              <a:buNone/>
            </a:pPr>
            <a:r>
              <a:rPr lang="en-US" dirty="0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      C.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Gangguan</a:t>
            </a:r>
            <a:r>
              <a:rPr lang="en-US" dirty="0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sintesis</a:t>
            </a:r>
            <a:r>
              <a:rPr lang="en-US" dirty="0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 Hemoglobin (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Hb</a:t>
            </a:r>
            <a:r>
              <a:rPr lang="en-US" dirty="0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)</a:t>
            </a:r>
          </a:p>
          <a:p>
            <a:pPr marL="571500" indent="-571500">
              <a:buNone/>
            </a:pPr>
            <a:r>
              <a:rPr lang="en-US" dirty="0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          </a:t>
            </a:r>
            <a:r>
              <a:rPr lang="en-US" dirty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 Anemia </a:t>
            </a:r>
            <a:r>
              <a:rPr lang="en-US" dirty="0" err="1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Defisiensi</a:t>
            </a:r>
            <a:r>
              <a:rPr lang="en-US" dirty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 </a:t>
            </a:r>
            <a:r>
              <a:rPr lang="en-US" dirty="0" err="1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Besi</a:t>
            </a:r>
            <a:r>
              <a:rPr lang="en-US" dirty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, </a:t>
            </a:r>
            <a:r>
              <a:rPr lang="en-US" dirty="0" err="1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Thalasemia</a:t>
            </a:r>
            <a:endParaRPr lang="en-US" dirty="0">
              <a:solidFill>
                <a:srgbClr val="FF0000"/>
              </a:solidFill>
              <a:cs typeface="Arial" pitchFamily="34" charset="0"/>
              <a:sym typeface="Wingdings" pitchFamily="2" charset="2"/>
            </a:endParaRPr>
          </a:p>
          <a:p>
            <a:pPr marL="571500" indent="-571500">
              <a:buNone/>
            </a:pPr>
            <a:r>
              <a:rPr lang="en-US" dirty="0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      D.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Gangguan</a:t>
            </a:r>
            <a:r>
              <a:rPr lang="en-US" dirty="0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sintesis</a:t>
            </a:r>
            <a:r>
              <a:rPr lang="en-US" dirty="0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eritropoetin</a:t>
            </a:r>
            <a:endParaRPr lang="en-US" dirty="0">
              <a:solidFill>
                <a:schemeClr val="tx1"/>
              </a:solidFill>
              <a:cs typeface="Arial" pitchFamily="34" charset="0"/>
              <a:sym typeface="Wingdings" pitchFamily="2" charset="2"/>
            </a:endParaRPr>
          </a:p>
          <a:p>
            <a:pPr marL="571500" indent="-571500">
              <a:buNone/>
            </a:pPr>
            <a:r>
              <a:rPr lang="en-US" dirty="0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          </a:t>
            </a:r>
            <a:r>
              <a:rPr lang="en-US" dirty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 Anemia </a:t>
            </a:r>
            <a:r>
              <a:rPr lang="en-US" dirty="0" err="1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karena</a:t>
            </a:r>
            <a:r>
              <a:rPr lang="en-US" dirty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 GGK </a:t>
            </a:r>
          </a:p>
          <a:p>
            <a:pPr marL="971550" lvl="1" indent="-514350">
              <a:buFont typeface="+mj-lt"/>
              <a:buAutoNum type="romanUcPeriod"/>
            </a:pPr>
            <a:endParaRPr lang="en-ID" dirty="0"/>
          </a:p>
          <a:p>
            <a:pPr marL="514350" indent="-514350">
              <a:buFont typeface="+mj-lt"/>
              <a:buAutoNum type="roman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569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dirty="0" err="1"/>
              <a:t>Klasifikasi</a:t>
            </a:r>
            <a:r>
              <a:rPr lang="en-ID" dirty="0"/>
              <a:t> </a:t>
            </a:r>
            <a:r>
              <a:rPr lang="en-ID" dirty="0" err="1"/>
              <a:t>Anemia</a:t>
            </a:r>
            <a:br>
              <a:rPr lang="en-ID" dirty="0"/>
            </a:br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patofisiologi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6866" y="2490135"/>
            <a:ext cx="6798736" cy="3444997"/>
          </a:xfrm>
        </p:spPr>
        <p:txBody>
          <a:bodyPr>
            <a:normAutofit fontScale="77500" lnSpcReduction="20000"/>
          </a:bodyPr>
          <a:lstStyle/>
          <a:p>
            <a:pPr marL="571500" indent="-571500">
              <a:buNone/>
            </a:pPr>
            <a:r>
              <a:rPr lang="en-US" dirty="0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     E.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Gangguan</a:t>
            </a:r>
            <a:r>
              <a:rPr lang="en-US" dirty="0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karena</a:t>
            </a:r>
            <a:r>
              <a:rPr lang="en-US" dirty="0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mekanisme</a:t>
            </a:r>
            <a:r>
              <a:rPr lang="en-US" dirty="0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 lain: </a:t>
            </a:r>
          </a:p>
          <a:p>
            <a:pPr marL="571500" indent="-571500">
              <a:buNone/>
            </a:pPr>
            <a:r>
              <a:rPr lang="en-US" dirty="0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          </a:t>
            </a:r>
            <a:r>
              <a:rPr lang="en-US" dirty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 Anemia </a:t>
            </a:r>
            <a:r>
              <a:rPr lang="en-US" dirty="0" err="1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karena</a:t>
            </a:r>
            <a:r>
              <a:rPr lang="en-US" dirty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 </a:t>
            </a:r>
            <a:r>
              <a:rPr lang="en-US" dirty="0" err="1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penyakit</a:t>
            </a:r>
            <a:r>
              <a:rPr lang="en-US" dirty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 </a:t>
            </a:r>
            <a:r>
              <a:rPr lang="en-US" dirty="0" err="1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kronis</a:t>
            </a:r>
            <a:r>
              <a:rPr lang="en-US" dirty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, </a:t>
            </a:r>
          </a:p>
          <a:p>
            <a:pPr marL="571500" indent="-571500">
              <a:buNone/>
            </a:pPr>
            <a:r>
              <a:rPr lang="en-US" dirty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           anemia </a:t>
            </a:r>
            <a:r>
              <a:rPr lang="en-US" dirty="0" err="1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sideroblastik</a:t>
            </a:r>
            <a:endParaRPr lang="en-US" dirty="0">
              <a:solidFill>
                <a:srgbClr val="FF0000"/>
              </a:solidFill>
              <a:cs typeface="Arial" pitchFamily="34" charset="0"/>
              <a:sym typeface="Wingdings" pitchFamily="2" charset="2"/>
            </a:endParaRPr>
          </a:p>
          <a:p>
            <a:pPr marL="571500" indent="-571500">
              <a:buNone/>
            </a:pPr>
            <a:r>
              <a:rPr lang="en-US" dirty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           Anemia </a:t>
            </a:r>
            <a:r>
              <a:rPr lang="en-US" dirty="0" err="1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karena</a:t>
            </a:r>
            <a:r>
              <a:rPr lang="en-US" dirty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 </a:t>
            </a:r>
            <a:r>
              <a:rPr lang="en-US" dirty="0" err="1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infiltrasi</a:t>
            </a:r>
            <a:r>
              <a:rPr lang="en-US" dirty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 </a:t>
            </a:r>
            <a:r>
              <a:rPr lang="en-US" dirty="0" err="1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sumsum</a:t>
            </a:r>
            <a:r>
              <a:rPr lang="en-US" dirty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 </a:t>
            </a:r>
            <a:r>
              <a:rPr lang="en-US" dirty="0" err="1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tulang</a:t>
            </a:r>
            <a:endParaRPr lang="en-US" dirty="0">
              <a:solidFill>
                <a:srgbClr val="FF0000"/>
              </a:solidFill>
              <a:cs typeface="Arial" pitchFamily="34" charset="0"/>
              <a:sym typeface="Wingdings" pitchFamily="2" charset="2"/>
            </a:endParaRPr>
          </a:p>
          <a:p>
            <a:pPr marL="571500" indent="-571500">
              <a:buNone/>
            </a:pPr>
            <a:endParaRPr lang="en-US" dirty="0">
              <a:solidFill>
                <a:srgbClr val="FF0000"/>
              </a:solidFill>
              <a:cs typeface="Arial" pitchFamily="34" charset="0"/>
              <a:sym typeface="Wingdings" pitchFamily="2" charset="2"/>
            </a:endParaRPr>
          </a:p>
          <a:p>
            <a:pPr marL="571500" indent="-571500">
              <a:buNone/>
            </a:pPr>
            <a:r>
              <a:rPr lang="en-US" dirty="0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II.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Peningkatan</a:t>
            </a:r>
            <a:r>
              <a:rPr lang="en-US" dirty="0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destruksi</a:t>
            </a:r>
            <a:r>
              <a:rPr lang="en-US" dirty="0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sel</a:t>
            </a:r>
            <a:r>
              <a:rPr lang="en-US" dirty="0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darah</a:t>
            </a:r>
            <a:r>
              <a:rPr lang="en-US" dirty="0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merah</a:t>
            </a:r>
            <a:r>
              <a:rPr lang="en-US" dirty="0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: </a:t>
            </a:r>
          </a:p>
          <a:p>
            <a:pPr marL="571500" indent="-571500">
              <a:buNone/>
            </a:pPr>
            <a:r>
              <a:rPr lang="en-US" dirty="0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       </a:t>
            </a:r>
            <a:r>
              <a:rPr lang="en-US" dirty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 Anemia </a:t>
            </a:r>
            <a:r>
              <a:rPr lang="en-US" dirty="0" err="1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Hemolitik</a:t>
            </a:r>
            <a:endParaRPr lang="en-US" dirty="0">
              <a:solidFill>
                <a:srgbClr val="FF0000"/>
              </a:solidFill>
              <a:cs typeface="Arial" pitchFamily="34" charset="0"/>
              <a:sym typeface="Wingdings" pitchFamily="2" charset="2"/>
            </a:endParaRPr>
          </a:p>
          <a:p>
            <a:pPr marL="571500" indent="-571500">
              <a:buNone/>
            </a:pPr>
            <a:r>
              <a:rPr lang="en-US" dirty="0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III.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Kehilangan</a:t>
            </a:r>
            <a:r>
              <a:rPr lang="en-US" dirty="0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darah</a:t>
            </a:r>
            <a:r>
              <a:rPr lang="en-US" dirty="0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 (Blood Loss)</a:t>
            </a:r>
          </a:p>
          <a:p>
            <a:pPr marL="571500" indent="-571500">
              <a:buNone/>
            </a:pPr>
            <a:r>
              <a:rPr lang="en-US" dirty="0">
                <a:solidFill>
                  <a:schemeClr val="tx1"/>
                </a:solidFill>
                <a:cs typeface="Arial" pitchFamily="34" charset="0"/>
                <a:sym typeface="Wingdings" pitchFamily="2" charset="2"/>
              </a:rPr>
              <a:t>      </a:t>
            </a:r>
            <a:r>
              <a:rPr lang="en-US" dirty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 Anemia </a:t>
            </a:r>
            <a:r>
              <a:rPr lang="en-US" dirty="0" err="1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karena</a:t>
            </a:r>
            <a:r>
              <a:rPr lang="en-US" dirty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 </a:t>
            </a:r>
            <a:r>
              <a:rPr lang="en-US" dirty="0" err="1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perdarahan</a:t>
            </a:r>
            <a:r>
              <a:rPr lang="en-US" dirty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 </a:t>
            </a:r>
            <a:r>
              <a:rPr lang="en-US" dirty="0" err="1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akut</a:t>
            </a:r>
            <a:endParaRPr lang="en-US" dirty="0">
              <a:solidFill>
                <a:srgbClr val="FF0000"/>
              </a:solidFill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416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dirty="0" err="1"/>
              <a:t>Klasifikasi</a:t>
            </a:r>
            <a:r>
              <a:rPr lang="en-ID" dirty="0"/>
              <a:t> </a:t>
            </a:r>
            <a:r>
              <a:rPr lang="en-ID" dirty="0" err="1"/>
              <a:t>Anemia</a:t>
            </a:r>
            <a:br>
              <a:rPr lang="en-ID" dirty="0"/>
            </a:br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Morfologi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4248" y="2490135"/>
            <a:ext cx="7585656" cy="3444997"/>
          </a:xfrm>
        </p:spPr>
        <p:txBody>
          <a:bodyPr>
            <a:normAutofit fontScale="85000" lnSpcReduction="20000"/>
          </a:bodyPr>
          <a:lstStyle/>
          <a:p>
            <a:r>
              <a:rPr lang="en-ID" dirty="0" err="1"/>
              <a:t>Dinilai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ukuran</a:t>
            </a:r>
            <a:r>
              <a:rPr lang="en-ID" dirty="0"/>
              <a:t>: </a:t>
            </a:r>
            <a:r>
              <a:rPr lang="en-ID" dirty="0" err="1">
                <a:solidFill>
                  <a:srgbClr val="FF0000"/>
                </a:solidFill>
              </a:rPr>
              <a:t>Normositik</a:t>
            </a:r>
            <a:r>
              <a:rPr lang="en-ID" dirty="0">
                <a:solidFill>
                  <a:srgbClr val="FF0000"/>
                </a:solidFill>
              </a:rPr>
              <a:t>, </a:t>
            </a:r>
            <a:r>
              <a:rPr lang="en-ID" dirty="0" err="1">
                <a:solidFill>
                  <a:srgbClr val="FF0000"/>
                </a:solidFill>
              </a:rPr>
              <a:t>Mikrositik</a:t>
            </a:r>
            <a:r>
              <a:rPr lang="en-ID" dirty="0">
                <a:solidFill>
                  <a:srgbClr val="FF0000"/>
                </a:solidFill>
              </a:rPr>
              <a:t>, </a:t>
            </a:r>
            <a:r>
              <a:rPr lang="en-ID" dirty="0" err="1">
                <a:solidFill>
                  <a:srgbClr val="FF0000"/>
                </a:solidFill>
              </a:rPr>
              <a:t>Makrositik</a:t>
            </a:r>
            <a:r>
              <a:rPr lang="en-ID" dirty="0">
                <a:solidFill>
                  <a:srgbClr val="FF0000"/>
                </a:solidFill>
              </a:rPr>
              <a:t> </a:t>
            </a:r>
            <a:r>
              <a:rPr lang="en-ID" dirty="0">
                <a:solidFill>
                  <a:srgbClr val="0070C0"/>
                </a:solidFill>
                <a:sym typeface="Wingdings" panose="05000000000000000000" pitchFamily="2" charset="2"/>
              </a:rPr>
              <a:t> </a:t>
            </a:r>
            <a:r>
              <a:rPr lang="en-ID" dirty="0" err="1">
                <a:solidFill>
                  <a:srgbClr val="0070C0"/>
                </a:solidFill>
                <a:sym typeface="Wingdings" panose="05000000000000000000" pitchFamily="2" charset="2"/>
              </a:rPr>
              <a:t>perbandingan</a:t>
            </a:r>
            <a:r>
              <a:rPr lang="en-ID" dirty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  <a:r>
              <a:rPr lang="en-ID" dirty="0" err="1">
                <a:solidFill>
                  <a:srgbClr val="0070C0"/>
                </a:solidFill>
                <a:sym typeface="Wingdings" panose="05000000000000000000" pitchFamily="2" charset="2"/>
              </a:rPr>
              <a:t>dgn</a:t>
            </a:r>
            <a:r>
              <a:rPr lang="en-ID" dirty="0">
                <a:solidFill>
                  <a:srgbClr val="0070C0"/>
                </a:solidFill>
                <a:sym typeface="Wingdings" panose="05000000000000000000" pitchFamily="2" charset="2"/>
              </a:rPr>
              <a:t> inti </a:t>
            </a:r>
            <a:r>
              <a:rPr lang="en-ID" dirty="0" err="1">
                <a:solidFill>
                  <a:srgbClr val="0070C0"/>
                </a:solidFill>
                <a:sym typeface="Wingdings" panose="05000000000000000000" pitchFamily="2" charset="2"/>
              </a:rPr>
              <a:t>limfosit</a:t>
            </a:r>
            <a:r>
              <a:rPr lang="en-ID" dirty="0">
                <a:solidFill>
                  <a:srgbClr val="0070C0"/>
                </a:solidFill>
                <a:sym typeface="Wingdings" panose="05000000000000000000" pitchFamily="2" charset="2"/>
              </a:rPr>
              <a:t>, MCV</a:t>
            </a:r>
            <a:endParaRPr lang="en-ID" dirty="0">
              <a:solidFill>
                <a:srgbClr val="0070C0"/>
              </a:solidFill>
            </a:endParaRPr>
          </a:p>
          <a:p>
            <a:r>
              <a:rPr lang="en-ID" dirty="0" err="1"/>
              <a:t>Dinilai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warna</a:t>
            </a:r>
            <a:r>
              <a:rPr lang="en-ID" dirty="0"/>
              <a:t>: </a:t>
            </a:r>
            <a:r>
              <a:rPr lang="en-ID" dirty="0" err="1">
                <a:solidFill>
                  <a:srgbClr val="FF0000"/>
                </a:solidFill>
              </a:rPr>
              <a:t>Normokromik</a:t>
            </a:r>
            <a:r>
              <a:rPr lang="en-ID" dirty="0">
                <a:solidFill>
                  <a:srgbClr val="FF0000"/>
                </a:solidFill>
              </a:rPr>
              <a:t>, </a:t>
            </a:r>
            <a:r>
              <a:rPr lang="en-ID" dirty="0" err="1">
                <a:solidFill>
                  <a:srgbClr val="FF0000"/>
                </a:solidFill>
              </a:rPr>
              <a:t>Hipokromik</a:t>
            </a:r>
            <a:r>
              <a:rPr lang="en-ID" dirty="0">
                <a:solidFill>
                  <a:srgbClr val="FF0000"/>
                </a:solidFill>
              </a:rPr>
              <a:t> </a:t>
            </a:r>
            <a:r>
              <a:rPr lang="en-ID" dirty="0">
                <a:solidFill>
                  <a:srgbClr val="0070C0"/>
                </a:solidFill>
                <a:sym typeface="Wingdings" panose="05000000000000000000" pitchFamily="2" charset="2"/>
              </a:rPr>
              <a:t></a:t>
            </a:r>
            <a:r>
              <a:rPr lang="en-ID" dirty="0" err="1">
                <a:solidFill>
                  <a:srgbClr val="0070C0"/>
                </a:solidFill>
                <a:sym typeface="Wingdings" panose="05000000000000000000" pitchFamily="2" charset="2"/>
              </a:rPr>
              <a:t>perbandingan</a:t>
            </a:r>
            <a:r>
              <a:rPr lang="en-ID" dirty="0">
                <a:solidFill>
                  <a:srgbClr val="0070C0"/>
                </a:solidFill>
                <a:sym typeface="Wingdings" panose="05000000000000000000" pitchFamily="2" charset="2"/>
              </a:rPr>
              <a:t> central pallor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		</a:t>
            </a:r>
            <a:r>
              <a:rPr lang="en-US" sz="1900" dirty="0">
                <a:solidFill>
                  <a:schemeClr val="tx1"/>
                </a:solidFill>
                <a:cs typeface="Arial" pitchFamily="34" charset="0"/>
              </a:rPr>
              <a:t>CP≤ 1/3 Ø </a:t>
            </a:r>
            <a:r>
              <a:rPr lang="en-US" sz="1900" dirty="0" err="1">
                <a:solidFill>
                  <a:schemeClr val="tx1"/>
                </a:solidFill>
                <a:cs typeface="Arial" pitchFamily="34" charset="0"/>
              </a:rPr>
              <a:t>Eri</a:t>
            </a:r>
            <a:r>
              <a:rPr lang="en-US" sz="1900" dirty="0">
                <a:solidFill>
                  <a:schemeClr val="tx1"/>
                </a:solidFill>
                <a:cs typeface="Arial" pitchFamily="34" charset="0"/>
              </a:rPr>
              <a:t> = </a:t>
            </a:r>
            <a:r>
              <a:rPr lang="en-US" sz="1900" b="1" dirty="0" err="1">
                <a:solidFill>
                  <a:srgbClr val="00B0F0"/>
                </a:solidFill>
                <a:cs typeface="Arial" pitchFamily="34" charset="0"/>
              </a:rPr>
              <a:t>normokromik</a:t>
            </a:r>
            <a:endParaRPr lang="en-US" sz="1900" b="1" dirty="0">
              <a:solidFill>
                <a:srgbClr val="00B0F0"/>
              </a:solidFill>
              <a:cs typeface="Arial" pitchFamily="34" charset="0"/>
            </a:endParaRPr>
          </a:p>
          <a:p>
            <a:pPr>
              <a:lnSpc>
                <a:spcPct val="80000"/>
              </a:lnSpc>
              <a:buNone/>
              <a:defRPr/>
            </a:pPr>
            <a:r>
              <a:rPr lang="en-US" sz="1900" dirty="0">
                <a:cs typeface="Arial" pitchFamily="34" charset="0"/>
              </a:rPr>
              <a:t>		</a:t>
            </a:r>
            <a:r>
              <a:rPr lang="en-US" sz="1900" dirty="0">
                <a:solidFill>
                  <a:schemeClr val="tx1"/>
                </a:solidFill>
                <a:cs typeface="Arial" pitchFamily="34" charset="0"/>
              </a:rPr>
              <a:t>CP&gt;   ½ Ø </a:t>
            </a:r>
            <a:r>
              <a:rPr lang="en-US" sz="1900" dirty="0" err="1">
                <a:solidFill>
                  <a:schemeClr val="tx1"/>
                </a:solidFill>
                <a:cs typeface="Arial" pitchFamily="34" charset="0"/>
              </a:rPr>
              <a:t>Eri</a:t>
            </a:r>
            <a:r>
              <a:rPr lang="en-US" sz="1900" dirty="0">
                <a:solidFill>
                  <a:schemeClr val="tx1"/>
                </a:solidFill>
                <a:cs typeface="Arial" pitchFamily="34" charset="0"/>
              </a:rPr>
              <a:t> = </a:t>
            </a:r>
            <a:r>
              <a:rPr lang="en-US" sz="1900" b="1" dirty="0" err="1">
                <a:solidFill>
                  <a:srgbClr val="FF0000"/>
                </a:solidFill>
                <a:cs typeface="Arial" pitchFamily="34" charset="0"/>
              </a:rPr>
              <a:t>hipokromik</a:t>
            </a:r>
            <a:endParaRPr lang="en-ID" sz="1900" dirty="0">
              <a:solidFill>
                <a:srgbClr val="FF0000"/>
              </a:solidFill>
            </a:endParaRPr>
          </a:p>
          <a:p>
            <a:r>
              <a:rPr lang="en-ID" dirty="0" err="1"/>
              <a:t>Dinilai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indeks</a:t>
            </a:r>
            <a:r>
              <a:rPr lang="en-ID" dirty="0"/>
              <a:t> </a:t>
            </a:r>
            <a:r>
              <a:rPr lang="en-ID" dirty="0" err="1"/>
              <a:t>eritrosit</a:t>
            </a:r>
            <a:r>
              <a:rPr lang="en-ID" dirty="0"/>
              <a:t>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ID" dirty="0"/>
              <a:t>MCH: Mean Cell </a:t>
            </a:r>
            <a:r>
              <a:rPr lang="en-ID" dirty="0" err="1"/>
              <a:t>Hb</a:t>
            </a:r>
            <a:endParaRPr lang="en-ID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ID" dirty="0"/>
              <a:t>MCV: Mean Cell Volume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ID" dirty="0"/>
              <a:t>MCHC: Mean Cell </a:t>
            </a:r>
            <a:r>
              <a:rPr lang="en-ID" dirty="0" err="1"/>
              <a:t>Hb</a:t>
            </a:r>
            <a:r>
              <a:rPr lang="en-ID" dirty="0"/>
              <a:t> Concentration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971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dirty="0" err="1"/>
              <a:t>Klasifikasi</a:t>
            </a:r>
            <a:r>
              <a:rPr lang="en-ID" dirty="0"/>
              <a:t> </a:t>
            </a:r>
            <a:r>
              <a:rPr lang="en-ID" dirty="0" err="1"/>
              <a:t>Anemia</a:t>
            </a:r>
            <a:br>
              <a:rPr lang="en-ID" dirty="0"/>
            </a:br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Morfologi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sz="2800" b="1" dirty="0" err="1"/>
              <a:t>Anemia</a:t>
            </a:r>
            <a:r>
              <a:rPr lang="en-ID" sz="2800" b="1" dirty="0"/>
              <a:t> </a:t>
            </a:r>
            <a:r>
              <a:rPr lang="en-ID" sz="2800" b="1" dirty="0" err="1"/>
              <a:t>hipokromik-mikrositik</a:t>
            </a:r>
            <a:endParaRPr lang="en-ID" sz="2800" b="1" dirty="0"/>
          </a:p>
          <a:p>
            <a:pPr lvl="1"/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Setiap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kondisi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menimbulkan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gangguan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sintesis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Hb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gambaran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hipokromik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mikrositik</a:t>
            </a:r>
            <a:endParaRPr lang="en-ID" b="1" dirty="0"/>
          </a:p>
          <a:p>
            <a:r>
              <a:rPr lang="en-ID" sz="2800" b="1" dirty="0" err="1"/>
              <a:t>Anemia</a:t>
            </a:r>
            <a:r>
              <a:rPr lang="en-ID" sz="2800" b="1" dirty="0"/>
              <a:t> </a:t>
            </a:r>
            <a:r>
              <a:rPr lang="en-ID" sz="2800" b="1" dirty="0" err="1"/>
              <a:t>normokromik-normositik</a:t>
            </a:r>
            <a:r>
              <a:rPr lang="en-ID" sz="2800" b="1" dirty="0"/>
              <a:t> </a:t>
            </a:r>
          </a:p>
          <a:p>
            <a:pPr lvl="1"/>
            <a:r>
              <a:rPr lang="en-ID" b="1" dirty="0" err="1"/>
              <a:t>Karena</a:t>
            </a:r>
            <a:r>
              <a:rPr lang="en-ID" b="1" dirty="0"/>
              <a:t> </a:t>
            </a:r>
            <a:r>
              <a:rPr lang="en-ID" b="1" dirty="0" err="1"/>
              <a:t>kehilangan</a:t>
            </a:r>
            <a:r>
              <a:rPr lang="en-ID" b="1" dirty="0"/>
              <a:t> </a:t>
            </a:r>
            <a:r>
              <a:rPr lang="en-ID" b="1" dirty="0" err="1"/>
              <a:t>sel</a:t>
            </a:r>
            <a:r>
              <a:rPr lang="en-ID" b="1" dirty="0"/>
              <a:t> </a:t>
            </a:r>
            <a:r>
              <a:rPr lang="en-ID" b="1" dirty="0" err="1"/>
              <a:t>darah</a:t>
            </a:r>
            <a:r>
              <a:rPr lang="en-ID" b="1" dirty="0"/>
              <a:t> </a:t>
            </a:r>
            <a:r>
              <a:rPr lang="en-ID" b="1" dirty="0" err="1"/>
              <a:t>merah</a:t>
            </a:r>
            <a:endParaRPr lang="en-ID" b="1" dirty="0"/>
          </a:p>
          <a:p>
            <a:r>
              <a:rPr lang="en-ID" sz="2800" b="1" dirty="0" err="1"/>
              <a:t>Anemia</a:t>
            </a:r>
            <a:r>
              <a:rPr lang="en-ID" sz="2800" b="1" dirty="0"/>
              <a:t> </a:t>
            </a:r>
            <a:r>
              <a:rPr lang="en-ID" sz="2800" b="1" dirty="0" err="1"/>
              <a:t>makrositik</a:t>
            </a:r>
            <a:endParaRPr lang="en-ID" sz="2800" b="1" dirty="0"/>
          </a:p>
          <a:p>
            <a:pPr lvl="1"/>
            <a:r>
              <a:rPr lang="en-ID" b="1" dirty="0" err="1"/>
              <a:t>Disertai</a:t>
            </a:r>
            <a:r>
              <a:rPr lang="en-ID" b="1" dirty="0"/>
              <a:t> </a:t>
            </a:r>
            <a:r>
              <a:rPr lang="en-ID" b="1" dirty="0" err="1"/>
              <a:t>peningkatan</a:t>
            </a:r>
            <a:r>
              <a:rPr lang="en-ID" b="1" dirty="0"/>
              <a:t> MCV</a:t>
            </a:r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53144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1219200" y="1836738"/>
            <a:ext cx="2170113" cy="4030663"/>
            <a:chOff x="720" y="1299"/>
            <a:chExt cx="1367" cy="2539"/>
          </a:xfrm>
        </p:grpSpPr>
        <p:sp>
          <p:nvSpPr>
            <p:cNvPr id="7" name="AutoShape 4"/>
            <p:cNvSpPr>
              <a:spLocks noChangeArrowheads="1"/>
            </p:cNvSpPr>
            <p:nvPr/>
          </p:nvSpPr>
          <p:spPr bwMode="gray">
            <a:xfrm>
              <a:off x="720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4E91D4"/>
                </a:gs>
                <a:gs pos="100000">
                  <a:srgbClr val="3477A4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AutoShape 5"/>
            <p:cNvSpPr>
              <a:spLocks noChangeArrowheads="1"/>
            </p:cNvSpPr>
            <p:nvPr/>
          </p:nvSpPr>
          <p:spPr bwMode="gray">
            <a:xfrm>
              <a:off x="741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3CA1E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AutoShape 6"/>
            <p:cNvSpPr>
              <a:spLocks noChangeArrowheads="1"/>
            </p:cNvSpPr>
            <p:nvPr/>
          </p:nvSpPr>
          <p:spPr bwMode="gray">
            <a:xfrm>
              <a:off x="752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alpha val="0"/>
                  </a:srgbClr>
                </a:gs>
                <a:gs pos="100000">
                  <a:srgbClr val="3CA1E6">
                    <a:gamma/>
                    <a:tint val="51373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AutoShape 7"/>
            <p:cNvSpPr>
              <a:spLocks noChangeArrowheads="1"/>
            </p:cNvSpPr>
            <p:nvPr/>
          </p:nvSpPr>
          <p:spPr bwMode="gray">
            <a:xfrm>
              <a:off x="752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gamma/>
                    <a:tint val="33333"/>
                    <a:invGamma/>
                  </a:srgbClr>
                </a:gs>
                <a:gs pos="100000">
                  <a:srgbClr val="3CA1E6">
                    <a:alpha val="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AutoShape 8"/>
            <p:cNvSpPr>
              <a:spLocks noChangeArrowheads="1"/>
            </p:cNvSpPr>
            <p:nvPr/>
          </p:nvSpPr>
          <p:spPr bwMode="gray">
            <a:xfrm>
              <a:off x="724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729EB4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AutoShape 9"/>
            <p:cNvSpPr>
              <a:spLocks noChangeArrowheads="1"/>
            </p:cNvSpPr>
            <p:nvPr/>
          </p:nvSpPr>
          <p:spPr bwMode="gray">
            <a:xfrm>
              <a:off x="752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DAFD4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" name="Group 10"/>
            <p:cNvGrpSpPr>
              <a:grpSpLocks/>
            </p:cNvGrpSpPr>
            <p:nvPr/>
          </p:nvGrpSpPr>
          <p:grpSpPr bwMode="auto">
            <a:xfrm>
              <a:off x="1189" y="1299"/>
              <a:ext cx="405" cy="392"/>
              <a:chOff x="1289" y="587"/>
              <a:chExt cx="668" cy="647"/>
            </a:xfrm>
          </p:grpSpPr>
          <p:sp>
            <p:nvSpPr>
              <p:cNvPr id="16" name="Oval 11"/>
              <p:cNvSpPr>
                <a:spLocks noChangeArrowheads="1"/>
              </p:cNvSpPr>
              <p:nvPr/>
            </p:nvSpPr>
            <p:spPr bwMode="gray">
              <a:xfrm>
                <a:off x="1289" y="646"/>
                <a:ext cx="668" cy="540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" name="Oval 12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8" name="Oval 13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9" name="Oval 14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20" name="Oval 15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  <p:sp>
          <p:nvSpPr>
            <p:cNvPr id="14" name="Text Box 16"/>
            <p:cNvSpPr txBox="1">
              <a:spLocks noChangeArrowheads="1"/>
            </p:cNvSpPr>
            <p:nvPr/>
          </p:nvSpPr>
          <p:spPr bwMode="gray">
            <a:xfrm>
              <a:off x="1284" y="1354"/>
              <a:ext cx="207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solidFill>
                    <a:srgbClr val="000000"/>
                  </a:solidFill>
                </a:rPr>
                <a:t>1</a:t>
              </a:r>
              <a:endParaRPr lang="en-US"/>
            </a:p>
          </p:txBody>
        </p:sp>
        <p:sp>
          <p:nvSpPr>
            <p:cNvPr id="15" name="Text Box 17"/>
            <p:cNvSpPr txBox="1">
              <a:spLocks noChangeArrowheads="1"/>
            </p:cNvSpPr>
            <p:nvPr/>
          </p:nvSpPr>
          <p:spPr bwMode="gray">
            <a:xfrm>
              <a:off x="768" y="1630"/>
              <a:ext cx="1296" cy="162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dirty="0" err="1">
                  <a:solidFill>
                    <a:srgbClr val="000000"/>
                  </a:solidFill>
                  <a:cs typeface="Arial" pitchFamily="34" charset="0"/>
                </a:rPr>
                <a:t>Contoh</a:t>
              </a:r>
              <a:r>
                <a:rPr lang="en-US" dirty="0">
                  <a:solidFill>
                    <a:srgbClr val="000000"/>
                  </a:solidFill>
                  <a:cs typeface="Arial" pitchFamily="34" charset="0"/>
                </a:rPr>
                <a:t>:</a:t>
              </a:r>
            </a:p>
            <a:p>
              <a:r>
                <a:rPr lang="en-US" dirty="0">
                  <a:solidFill>
                    <a:srgbClr val="000000"/>
                  </a:solidFill>
                  <a:cs typeface="Arial" pitchFamily="34" charset="0"/>
                </a:rPr>
                <a:t>-  Anemia </a:t>
              </a:r>
            </a:p>
            <a:p>
              <a:r>
                <a:rPr lang="en-US" dirty="0">
                  <a:solidFill>
                    <a:srgbClr val="000000"/>
                  </a:solidFill>
                  <a:cs typeface="Arial" pitchFamily="34" charset="0"/>
                </a:rPr>
                <a:t>  </a:t>
              </a:r>
              <a:r>
                <a:rPr lang="en-US" dirty="0" err="1">
                  <a:solidFill>
                    <a:srgbClr val="000000"/>
                  </a:solidFill>
                  <a:cs typeface="Arial" pitchFamily="34" charset="0"/>
                </a:rPr>
                <a:t>defisiensi</a:t>
              </a:r>
              <a:r>
                <a:rPr lang="en-US" dirty="0">
                  <a:solidFill>
                    <a:srgbClr val="000000"/>
                  </a:solidFill>
                  <a:cs typeface="Arial" pitchFamily="34" charset="0"/>
                </a:rPr>
                <a:t> Fe</a:t>
              </a:r>
            </a:p>
            <a:p>
              <a:pPr>
                <a:buFontTx/>
                <a:buChar char="-"/>
              </a:pPr>
              <a:r>
                <a:rPr lang="en-US" dirty="0">
                  <a:solidFill>
                    <a:srgbClr val="000000"/>
                  </a:solidFill>
                  <a:cs typeface="Arial" pitchFamily="34" charset="0"/>
                </a:rPr>
                <a:t> </a:t>
              </a:r>
              <a:r>
                <a:rPr lang="en-US" dirty="0" err="1">
                  <a:solidFill>
                    <a:srgbClr val="000000"/>
                  </a:solidFill>
                  <a:cs typeface="Arial" pitchFamily="34" charset="0"/>
                </a:rPr>
                <a:t>Thalasemia</a:t>
              </a:r>
              <a:endParaRPr lang="en-US" dirty="0">
                <a:solidFill>
                  <a:srgbClr val="000000"/>
                </a:solidFill>
                <a:cs typeface="Arial" pitchFamily="34" charset="0"/>
              </a:endParaRPr>
            </a:p>
            <a:p>
              <a:pPr>
                <a:buFontTx/>
                <a:buChar char="-"/>
              </a:pPr>
              <a:r>
                <a:rPr lang="en-US" dirty="0">
                  <a:solidFill>
                    <a:srgbClr val="000000"/>
                  </a:solidFill>
                  <a:cs typeface="Arial" pitchFamily="34" charset="0"/>
                </a:rPr>
                <a:t>  Anemia </a:t>
              </a:r>
              <a:r>
                <a:rPr lang="en-US" dirty="0" err="1">
                  <a:solidFill>
                    <a:srgbClr val="000000"/>
                  </a:solidFill>
                  <a:cs typeface="Arial" pitchFamily="34" charset="0"/>
                </a:rPr>
                <a:t>akibat</a:t>
              </a:r>
              <a:r>
                <a:rPr lang="en-US" dirty="0">
                  <a:solidFill>
                    <a:srgbClr val="000000"/>
                  </a:solidFill>
                  <a:cs typeface="Arial" pitchFamily="34" charset="0"/>
                </a:rPr>
                <a:t> </a:t>
              </a:r>
            </a:p>
            <a:p>
              <a:r>
                <a:rPr lang="en-US" dirty="0">
                  <a:solidFill>
                    <a:srgbClr val="000000"/>
                  </a:solidFill>
                  <a:cs typeface="Arial" pitchFamily="34" charset="0"/>
                </a:rPr>
                <a:t>  </a:t>
              </a:r>
              <a:r>
                <a:rPr lang="en-US" dirty="0" err="1">
                  <a:solidFill>
                    <a:srgbClr val="000000"/>
                  </a:solidFill>
                  <a:cs typeface="Arial" pitchFamily="34" charset="0"/>
                </a:rPr>
                <a:t>Penyakit</a:t>
              </a:r>
              <a:r>
                <a:rPr lang="en-US" dirty="0">
                  <a:solidFill>
                    <a:srgbClr val="000000"/>
                  </a:solidFill>
                  <a:cs typeface="Arial" pitchFamily="34" charset="0"/>
                </a:rPr>
                <a:t> </a:t>
              </a:r>
              <a:r>
                <a:rPr lang="en-US" dirty="0" err="1">
                  <a:solidFill>
                    <a:srgbClr val="000000"/>
                  </a:solidFill>
                  <a:cs typeface="Arial" pitchFamily="34" charset="0"/>
                </a:rPr>
                <a:t>Kronik</a:t>
              </a:r>
              <a:endParaRPr lang="en-US" dirty="0">
                <a:solidFill>
                  <a:srgbClr val="000000"/>
                </a:solidFill>
                <a:cs typeface="Arial" pitchFamily="34" charset="0"/>
              </a:endParaRPr>
            </a:p>
            <a:p>
              <a:pPr>
                <a:buFontTx/>
                <a:buChar char="-"/>
              </a:pPr>
              <a:r>
                <a:rPr lang="en-US" dirty="0">
                  <a:solidFill>
                    <a:srgbClr val="000000"/>
                  </a:solidFill>
                  <a:cs typeface="Arial" pitchFamily="34" charset="0"/>
                </a:rPr>
                <a:t> Anemia </a:t>
              </a:r>
            </a:p>
            <a:p>
              <a:r>
                <a:rPr lang="en-US" dirty="0">
                  <a:solidFill>
                    <a:srgbClr val="000000"/>
                  </a:solidFill>
                  <a:cs typeface="Arial" pitchFamily="34" charset="0"/>
                </a:rPr>
                <a:t>  </a:t>
              </a:r>
              <a:r>
                <a:rPr lang="en-US" dirty="0" err="1">
                  <a:solidFill>
                    <a:srgbClr val="000000"/>
                  </a:solidFill>
                  <a:cs typeface="Arial" pitchFamily="34" charset="0"/>
                </a:rPr>
                <a:t>sideroblastik</a:t>
              </a:r>
              <a:endParaRPr lang="en-US" dirty="0">
                <a:solidFill>
                  <a:srgbClr val="000000"/>
                </a:solidFill>
                <a:cs typeface="Arial" pitchFamily="34" charset="0"/>
              </a:endParaRPr>
            </a:p>
            <a:p>
              <a:endParaRPr lang="en-US" dirty="0">
                <a:cs typeface="Arial" pitchFamily="34" charset="0"/>
              </a:endParaRPr>
            </a:p>
          </p:txBody>
        </p:sp>
      </p:grpSp>
      <p:grpSp>
        <p:nvGrpSpPr>
          <p:cNvPr id="21" name="Group 18"/>
          <p:cNvGrpSpPr>
            <a:grpSpLocks/>
          </p:cNvGrpSpPr>
          <p:nvPr/>
        </p:nvGrpSpPr>
        <p:grpSpPr bwMode="auto">
          <a:xfrm>
            <a:off x="3581400" y="1836738"/>
            <a:ext cx="2166938" cy="4030663"/>
            <a:chOff x="2208" y="1299"/>
            <a:chExt cx="1365" cy="2539"/>
          </a:xfrm>
        </p:grpSpPr>
        <p:sp>
          <p:nvSpPr>
            <p:cNvPr id="22" name="AutoShape 19"/>
            <p:cNvSpPr>
              <a:spLocks noChangeArrowheads="1"/>
            </p:cNvSpPr>
            <p:nvPr/>
          </p:nvSpPr>
          <p:spPr bwMode="gray">
            <a:xfrm>
              <a:off x="2208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34B034"/>
                </a:gs>
                <a:gs pos="100000">
                  <a:srgbClr val="3F8B4A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AutoShape 20"/>
            <p:cNvSpPr>
              <a:spLocks noChangeArrowheads="1"/>
            </p:cNvSpPr>
            <p:nvPr/>
          </p:nvSpPr>
          <p:spPr bwMode="gray">
            <a:xfrm>
              <a:off x="2229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73E77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AutoShape 21"/>
            <p:cNvSpPr>
              <a:spLocks noChangeArrowheads="1"/>
            </p:cNvSpPr>
            <p:nvPr/>
          </p:nvSpPr>
          <p:spPr bwMode="gray">
            <a:xfrm>
              <a:off x="2240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/>
                </a:gs>
                <a:gs pos="100000">
                  <a:srgbClr val="73E77E">
                    <a:gamma/>
                    <a:tint val="54510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AutoShape 22"/>
            <p:cNvSpPr>
              <a:spLocks noChangeArrowheads="1"/>
            </p:cNvSpPr>
            <p:nvPr/>
          </p:nvSpPr>
          <p:spPr bwMode="gray">
            <a:xfrm>
              <a:off x="2240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>
                    <a:gamma/>
                    <a:tint val="33333"/>
                    <a:invGamma/>
                  </a:srgbClr>
                </a:gs>
                <a:gs pos="100000">
                  <a:srgbClr val="73E77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3"/>
            <p:cNvSpPr>
              <a:spLocks noChangeArrowheads="1"/>
            </p:cNvSpPr>
            <p:nvPr/>
          </p:nvSpPr>
          <p:spPr bwMode="gray">
            <a:xfrm>
              <a:off x="2677" y="1335"/>
              <a:ext cx="405" cy="327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7" name="Oval 24"/>
            <p:cNvSpPr>
              <a:spLocks noChangeArrowheads="1"/>
            </p:cNvSpPr>
            <p:nvPr/>
          </p:nvSpPr>
          <p:spPr bwMode="gray">
            <a:xfrm>
              <a:off x="2681" y="1299"/>
              <a:ext cx="392" cy="39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28" name="Oval 25"/>
            <p:cNvSpPr>
              <a:spLocks noChangeArrowheads="1"/>
            </p:cNvSpPr>
            <p:nvPr/>
          </p:nvSpPr>
          <p:spPr bwMode="gray">
            <a:xfrm>
              <a:off x="2686" y="1301"/>
              <a:ext cx="383" cy="383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29" name="Oval 26"/>
            <p:cNvSpPr>
              <a:spLocks noChangeArrowheads="1"/>
            </p:cNvSpPr>
            <p:nvPr/>
          </p:nvSpPr>
          <p:spPr bwMode="gray">
            <a:xfrm>
              <a:off x="2690" y="1305"/>
              <a:ext cx="364" cy="35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30" name="Oval 27"/>
            <p:cNvSpPr>
              <a:spLocks noChangeArrowheads="1"/>
            </p:cNvSpPr>
            <p:nvPr/>
          </p:nvSpPr>
          <p:spPr bwMode="gray">
            <a:xfrm>
              <a:off x="2712" y="1315"/>
              <a:ext cx="323" cy="29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31" name="Text Box 28"/>
            <p:cNvSpPr txBox="1">
              <a:spLocks noChangeArrowheads="1"/>
            </p:cNvSpPr>
            <p:nvPr/>
          </p:nvSpPr>
          <p:spPr bwMode="gray">
            <a:xfrm>
              <a:off x="2772" y="1354"/>
              <a:ext cx="207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solidFill>
                    <a:srgbClr val="000000"/>
                  </a:solidFill>
                </a:rPr>
                <a:t>2</a:t>
              </a:r>
              <a:endParaRPr lang="en-US"/>
            </a:p>
          </p:txBody>
        </p:sp>
        <p:sp>
          <p:nvSpPr>
            <p:cNvPr id="32" name="Text Box 29"/>
            <p:cNvSpPr txBox="1">
              <a:spLocks noChangeArrowheads="1"/>
            </p:cNvSpPr>
            <p:nvPr/>
          </p:nvSpPr>
          <p:spPr bwMode="gray">
            <a:xfrm>
              <a:off x="2256" y="1630"/>
              <a:ext cx="1296" cy="159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400" dirty="0" err="1">
                  <a:solidFill>
                    <a:srgbClr val="000000"/>
                  </a:solidFill>
                </a:rPr>
                <a:t>Contoh</a:t>
              </a:r>
              <a:r>
                <a:rPr lang="en-US" sz="1400" dirty="0">
                  <a:solidFill>
                    <a:srgbClr val="000000"/>
                  </a:solidFill>
                </a:rPr>
                <a:t>:</a:t>
              </a:r>
            </a:p>
            <a:p>
              <a:pPr>
                <a:buFontTx/>
                <a:buChar char="-"/>
              </a:pPr>
              <a:r>
                <a:rPr lang="en-US" sz="1400" dirty="0">
                  <a:solidFill>
                    <a:srgbClr val="000000"/>
                  </a:solidFill>
                </a:rPr>
                <a:t> Anemia </a:t>
              </a:r>
              <a:r>
                <a:rPr lang="en-US" sz="1400" dirty="0" err="1">
                  <a:solidFill>
                    <a:srgbClr val="000000"/>
                  </a:solidFill>
                </a:rPr>
                <a:t>pasca</a:t>
              </a:r>
              <a:endParaRPr lang="en-US" sz="1400" dirty="0">
                <a:solidFill>
                  <a:srgbClr val="000000"/>
                </a:solidFill>
              </a:endParaRPr>
            </a:p>
            <a:p>
              <a:r>
                <a:rPr lang="en-US" sz="1400" dirty="0">
                  <a:solidFill>
                    <a:srgbClr val="000000"/>
                  </a:solidFill>
                </a:rPr>
                <a:t>  </a:t>
              </a:r>
              <a:r>
                <a:rPr lang="en-US" sz="1400" dirty="0" err="1">
                  <a:solidFill>
                    <a:srgbClr val="000000"/>
                  </a:solidFill>
                </a:rPr>
                <a:t>perdarahan</a:t>
              </a:r>
              <a:r>
                <a:rPr lang="en-US" sz="1400" dirty="0">
                  <a:solidFill>
                    <a:srgbClr val="000000"/>
                  </a:solidFill>
                </a:rPr>
                <a:t> </a:t>
              </a:r>
              <a:r>
                <a:rPr lang="en-US" sz="1400" dirty="0" err="1">
                  <a:solidFill>
                    <a:srgbClr val="000000"/>
                  </a:solidFill>
                </a:rPr>
                <a:t>akut</a:t>
              </a:r>
              <a:endParaRPr lang="en-US" sz="1400" dirty="0">
                <a:solidFill>
                  <a:srgbClr val="000000"/>
                </a:solidFill>
              </a:endParaRPr>
            </a:p>
            <a:p>
              <a:pPr>
                <a:buFontTx/>
                <a:buChar char="-"/>
              </a:pPr>
              <a:r>
                <a:rPr lang="en-US" sz="1400" dirty="0">
                  <a:solidFill>
                    <a:srgbClr val="000000"/>
                  </a:solidFill>
                </a:rPr>
                <a:t> Anemia </a:t>
              </a:r>
              <a:r>
                <a:rPr lang="en-US" sz="1400" dirty="0" err="1">
                  <a:solidFill>
                    <a:srgbClr val="000000"/>
                  </a:solidFill>
                </a:rPr>
                <a:t>aplastik</a:t>
              </a:r>
              <a:endParaRPr lang="en-US" sz="1400" dirty="0">
                <a:solidFill>
                  <a:srgbClr val="000000"/>
                </a:solidFill>
              </a:endParaRPr>
            </a:p>
            <a:p>
              <a:pPr>
                <a:buFontTx/>
                <a:buChar char="-"/>
              </a:pPr>
              <a:r>
                <a:rPr lang="en-US" sz="1400" dirty="0">
                  <a:solidFill>
                    <a:srgbClr val="000000"/>
                  </a:solidFill>
                </a:rPr>
                <a:t> Anemia </a:t>
              </a:r>
              <a:r>
                <a:rPr lang="en-US" sz="1400" dirty="0" err="1">
                  <a:solidFill>
                    <a:srgbClr val="000000"/>
                  </a:solidFill>
                </a:rPr>
                <a:t>hemolitik</a:t>
              </a:r>
              <a:endParaRPr lang="en-US" sz="1400" dirty="0">
                <a:solidFill>
                  <a:srgbClr val="000000"/>
                </a:solidFill>
              </a:endParaRPr>
            </a:p>
            <a:p>
              <a:pPr>
                <a:buFontTx/>
                <a:buChar char="-"/>
              </a:pPr>
              <a:r>
                <a:rPr lang="en-US" sz="1400" dirty="0">
                  <a:solidFill>
                    <a:srgbClr val="000000"/>
                  </a:solidFill>
                </a:rPr>
                <a:t> Anemia </a:t>
              </a:r>
              <a:r>
                <a:rPr lang="en-US" sz="1400" dirty="0" err="1">
                  <a:solidFill>
                    <a:srgbClr val="000000"/>
                  </a:solidFill>
                </a:rPr>
                <a:t>akibat</a:t>
              </a:r>
              <a:r>
                <a:rPr lang="en-US" sz="1400" dirty="0">
                  <a:solidFill>
                    <a:srgbClr val="000000"/>
                  </a:solidFill>
                </a:rPr>
                <a:t> </a:t>
              </a:r>
            </a:p>
            <a:p>
              <a:r>
                <a:rPr lang="en-US" sz="1400" dirty="0">
                  <a:solidFill>
                    <a:srgbClr val="000000"/>
                  </a:solidFill>
                </a:rPr>
                <a:t>  </a:t>
              </a:r>
              <a:r>
                <a:rPr lang="en-US" sz="1400" dirty="0" err="1">
                  <a:solidFill>
                    <a:srgbClr val="000000"/>
                  </a:solidFill>
                </a:rPr>
                <a:t>penyakit</a:t>
              </a:r>
              <a:r>
                <a:rPr lang="en-US" sz="1400" dirty="0">
                  <a:solidFill>
                    <a:srgbClr val="000000"/>
                  </a:solidFill>
                </a:rPr>
                <a:t> </a:t>
              </a:r>
              <a:r>
                <a:rPr lang="en-US" sz="1400" dirty="0" err="1">
                  <a:solidFill>
                    <a:srgbClr val="000000"/>
                  </a:solidFill>
                </a:rPr>
                <a:t>kronik</a:t>
              </a:r>
              <a:endParaRPr lang="en-US" sz="1400" dirty="0">
                <a:solidFill>
                  <a:srgbClr val="000000"/>
                </a:solidFill>
              </a:endParaRPr>
            </a:p>
            <a:p>
              <a:pPr>
                <a:buFontTx/>
                <a:buChar char="-"/>
              </a:pPr>
              <a:r>
                <a:rPr lang="en-US" sz="1400" dirty="0">
                  <a:solidFill>
                    <a:srgbClr val="000000"/>
                  </a:solidFill>
                </a:rPr>
                <a:t> Anemia </a:t>
              </a:r>
              <a:r>
                <a:rPr lang="en-US" sz="1400" dirty="0" err="1">
                  <a:solidFill>
                    <a:srgbClr val="000000"/>
                  </a:solidFill>
                </a:rPr>
                <a:t>pada</a:t>
              </a:r>
              <a:endParaRPr lang="en-US" sz="1400" dirty="0">
                <a:solidFill>
                  <a:srgbClr val="000000"/>
                </a:solidFill>
              </a:endParaRPr>
            </a:p>
            <a:p>
              <a:r>
                <a:rPr lang="en-US" sz="1400" dirty="0">
                  <a:solidFill>
                    <a:srgbClr val="000000"/>
                  </a:solidFill>
                </a:rPr>
                <a:t>  </a:t>
              </a:r>
              <a:r>
                <a:rPr lang="en-US" sz="1400" dirty="0" err="1">
                  <a:solidFill>
                    <a:srgbClr val="000000"/>
                  </a:solidFill>
                </a:rPr>
                <a:t>mielofibrosis</a:t>
              </a:r>
              <a:endParaRPr lang="en-US" sz="1400" dirty="0">
                <a:solidFill>
                  <a:srgbClr val="000000"/>
                </a:solidFill>
              </a:endParaRPr>
            </a:p>
            <a:p>
              <a:pPr>
                <a:buFontTx/>
                <a:buChar char="-"/>
              </a:pPr>
              <a:r>
                <a:rPr lang="en-US" sz="1400" dirty="0">
                  <a:solidFill>
                    <a:srgbClr val="000000"/>
                  </a:solidFill>
                </a:rPr>
                <a:t> </a:t>
              </a:r>
              <a:r>
                <a:rPr lang="en-US" sz="1400" dirty="0" err="1">
                  <a:solidFill>
                    <a:srgbClr val="000000"/>
                  </a:solidFill>
                </a:rPr>
                <a:t>dll</a:t>
              </a:r>
              <a:endParaRPr lang="en-US" sz="1400" dirty="0">
                <a:solidFill>
                  <a:srgbClr val="000000"/>
                </a:solidFill>
              </a:endParaRPr>
            </a:p>
            <a:p>
              <a:pPr>
                <a:buFontTx/>
                <a:buChar char="-"/>
              </a:pPr>
              <a:endParaRPr lang="en-US" dirty="0"/>
            </a:p>
          </p:txBody>
        </p:sp>
        <p:sp>
          <p:nvSpPr>
            <p:cNvPr id="33" name="AutoShape 30"/>
            <p:cNvSpPr>
              <a:spLocks noChangeArrowheads="1"/>
            </p:cNvSpPr>
            <p:nvPr/>
          </p:nvSpPr>
          <p:spPr bwMode="gray">
            <a:xfrm>
              <a:off x="2210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58A4AE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AutoShape 31"/>
            <p:cNvSpPr>
              <a:spLocks noChangeArrowheads="1"/>
            </p:cNvSpPr>
            <p:nvPr/>
          </p:nvSpPr>
          <p:spPr bwMode="gray">
            <a:xfrm>
              <a:off x="2238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2B2BB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" name="Group 32"/>
          <p:cNvGrpSpPr>
            <a:grpSpLocks/>
          </p:cNvGrpSpPr>
          <p:nvPr/>
        </p:nvGrpSpPr>
        <p:grpSpPr bwMode="auto">
          <a:xfrm>
            <a:off x="5937250" y="1828801"/>
            <a:ext cx="2170113" cy="4038601"/>
            <a:chOff x="3692" y="1294"/>
            <a:chExt cx="1367" cy="2544"/>
          </a:xfrm>
        </p:grpSpPr>
        <p:sp>
          <p:nvSpPr>
            <p:cNvPr id="36" name="AutoShape 33"/>
            <p:cNvSpPr>
              <a:spLocks noChangeArrowheads="1"/>
            </p:cNvSpPr>
            <p:nvPr/>
          </p:nvSpPr>
          <p:spPr bwMode="gray">
            <a:xfrm>
              <a:off x="3696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B59F43"/>
                </a:gs>
                <a:gs pos="100000">
                  <a:srgbClr val="8F8849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AutoShape 34"/>
            <p:cNvSpPr>
              <a:spLocks noChangeArrowheads="1"/>
            </p:cNvSpPr>
            <p:nvPr/>
          </p:nvSpPr>
          <p:spPr bwMode="gray">
            <a:xfrm>
              <a:off x="3717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E9E065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AutoShape 35"/>
            <p:cNvSpPr>
              <a:spLocks noChangeArrowheads="1"/>
            </p:cNvSpPr>
            <p:nvPr/>
          </p:nvSpPr>
          <p:spPr bwMode="gray">
            <a:xfrm>
              <a:off x="3728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/>
                </a:gs>
                <a:gs pos="100000">
                  <a:srgbClr val="E9E065">
                    <a:gamma/>
                    <a:tint val="57647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AutoShape 36"/>
            <p:cNvSpPr>
              <a:spLocks noChangeArrowheads="1"/>
            </p:cNvSpPr>
            <p:nvPr/>
          </p:nvSpPr>
          <p:spPr bwMode="gray">
            <a:xfrm>
              <a:off x="3728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>
                    <a:gamma/>
                    <a:tint val="33333"/>
                    <a:invGamma/>
                  </a:srgbClr>
                </a:gs>
                <a:gs pos="100000">
                  <a:srgbClr val="E9E065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0" name="Group 37"/>
            <p:cNvGrpSpPr>
              <a:grpSpLocks/>
            </p:cNvGrpSpPr>
            <p:nvPr/>
          </p:nvGrpSpPr>
          <p:grpSpPr bwMode="auto">
            <a:xfrm>
              <a:off x="4165" y="1294"/>
              <a:ext cx="405" cy="396"/>
              <a:chOff x="1289" y="580"/>
              <a:chExt cx="668" cy="654"/>
            </a:xfrm>
          </p:grpSpPr>
          <p:sp>
            <p:nvSpPr>
              <p:cNvPr id="45" name="Oval 38"/>
              <p:cNvSpPr>
                <a:spLocks noChangeArrowheads="1"/>
              </p:cNvSpPr>
              <p:nvPr/>
            </p:nvSpPr>
            <p:spPr bwMode="gray">
              <a:xfrm>
                <a:off x="1289" y="646"/>
                <a:ext cx="668" cy="540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6" name="Oval 39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47" name="Oval 40"/>
              <p:cNvSpPr>
                <a:spLocks noChangeArrowheads="1"/>
              </p:cNvSpPr>
              <p:nvPr/>
            </p:nvSpPr>
            <p:spPr bwMode="gray">
              <a:xfrm>
                <a:off x="1304" y="580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48" name="Oval 41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49" name="Oval 42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  <p:sp>
          <p:nvSpPr>
            <p:cNvPr id="41" name="Text Box 43"/>
            <p:cNvSpPr txBox="1">
              <a:spLocks noChangeArrowheads="1"/>
            </p:cNvSpPr>
            <p:nvPr/>
          </p:nvSpPr>
          <p:spPr bwMode="gray">
            <a:xfrm>
              <a:off x="4260" y="1354"/>
              <a:ext cx="207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solidFill>
                    <a:srgbClr val="000000"/>
                  </a:solidFill>
                </a:rPr>
                <a:t>3</a:t>
              </a:r>
              <a:endParaRPr lang="en-US" dirty="0"/>
            </a:p>
          </p:txBody>
        </p:sp>
        <p:sp>
          <p:nvSpPr>
            <p:cNvPr id="42" name="Text Box 44"/>
            <p:cNvSpPr txBox="1">
              <a:spLocks noChangeArrowheads="1"/>
            </p:cNvSpPr>
            <p:nvPr/>
          </p:nvSpPr>
          <p:spPr bwMode="gray">
            <a:xfrm>
              <a:off x="3696" y="1630"/>
              <a:ext cx="1344" cy="141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342900" indent="-342900">
                <a:buAutoNum type="alphaUcPeriod"/>
              </a:pPr>
              <a:r>
                <a:rPr lang="en-US" sz="1400" dirty="0" err="1">
                  <a:solidFill>
                    <a:srgbClr val="000000"/>
                  </a:solidFill>
                </a:rPr>
                <a:t>Megaloblastik</a:t>
              </a:r>
              <a:r>
                <a:rPr lang="en-US" sz="1400" dirty="0">
                  <a:solidFill>
                    <a:srgbClr val="000000"/>
                  </a:solidFill>
                </a:rPr>
                <a:t>, </a:t>
              </a:r>
              <a:r>
                <a:rPr lang="en-US" sz="1400" dirty="0" err="1">
                  <a:solidFill>
                    <a:srgbClr val="000000"/>
                  </a:solidFill>
                </a:rPr>
                <a:t>contoh</a:t>
              </a:r>
              <a:r>
                <a:rPr lang="en-US" sz="1400" dirty="0">
                  <a:solidFill>
                    <a:srgbClr val="000000"/>
                  </a:solidFill>
                </a:rPr>
                <a:t>:</a:t>
              </a:r>
            </a:p>
            <a:p>
              <a:pPr marL="342900" indent="-342900"/>
              <a:r>
                <a:rPr lang="en-US" sz="1400" dirty="0">
                  <a:solidFill>
                    <a:srgbClr val="000000"/>
                  </a:solidFill>
                </a:rPr>
                <a:t>   - Anemia </a:t>
              </a:r>
              <a:r>
                <a:rPr lang="en-US" sz="1400" dirty="0" err="1">
                  <a:solidFill>
                    <a:srgbClr val="000000"/>
                  </a:solidFill>
                </a:rPr>
                <a:t>defisiensi</a:t>
              </a:r>
              <a:r>
                <a:rPr lang="en-US" sz="1400" dirty="0">
                  <a:solidFill>
                    <a:srgbClr val="000000"/>
                  </a:solidFill>
                </a:rPr>
                <a:t> </a:t>
              </a:r>
              <a:r>
                <a:rPr lang="en-US" sz="1400" dirty="0" err="1">
                  <a:solidFill>
                    <a:srgbClr val="000000"/>
                  </a:solidFill>
                </a:rPr>
                <a:t>Folat</a:t>
              </a:r>
              <a:r>
                <a:rPr lang="en-US" sz="1400" dirty="0">
                  <a:solidFill>
                    <a:srgbClr val="000000"/>
                  </a:solidFill>
                </a:rPr>
                <a:t>,</a:t>
              </a:r>
            </a:p>
            <a:p>
              <a:pPr marL="342900" indent="-342900"/>
              <a:r>
                <a:rPr lang="en-US" sz="1400" dirty="0">
                  <a:solidFill>
                    <a:srgbClr val="000000"/>
                  </a:solidFill>
                </a:rPr>
                <a:t>   - Anemia </a:t>
              </a:r>
              <a:r>
                <a:rPr lang="en-US" sz="1400" dirty="0" err="1">
                  <a:solidFill>
                    <a:srgbClr val="000000"/>
                  </a:solidFill>
                </a:rPr>
                <a:t>defisiensi</a:t>
              </a:r>
              <a:r>
                <a:rPr lang="en-US" sz="1400" dirty="0">
                  <a:solidFill>
                    <a:srgbClr val="000000"/>
                  </a:solidFill>
                </a:rPr>
                <a:t> vitamin B12</a:t>
              </a:r>
            </a:p>
            <a:p>
              <a:pPr marL="342900" indent="-342900"/>
              <a:r>
                <a:rPr lang="en-US" sz="1400" dirty="0">
                  <a:solidFill>
                    <a:srgbClr val="000000"/>
                  </a:solidFill>
                </a:rPr>
                <a:t>B. </a:t>
              </a:r>
              <a:r>
                <a:rPr lang="en-US" sz="1400" dirty="0" err="1">
                  <a:solidFill>
                    <a:srgbClr val="000000"/>
                  </a:solidFill>
                </a:rPr>
                <a:t>Nonmegaloblastik</a:t>
              </a:r>
              <a:endParaRPr lang="en-US" sz="1400" dirty="0">
                <a:solidFill>
                  <a:srgbClr val="000000"/>
                </a:solidFill>
              </a:endParaRPr>
            </a:p>
            <a:p>
              <a:pPr marL="342900" indent="-342900"/>
              <a:r>
                <a:rPr lang="en-US" sz="1400" dirty="0">
                  <a:solidFill>
                    <a:srgbClr val="000000"/>
                  </a:solidFill>
                </a:rPr>
                <a:t>     </a:t>
              </a:r>
              <a:r>
                <a:rPr lang="en-US" sz="1400" dirty="0" err="1">
                  <a:solidFill>
                    <a:srgbClr val="000000"/>
                  </a:solidFill>
                </a:rPr>
                <a:t>contoh</a:t>
              </a:r>
              <a:r>
                <a:rPr lang="en-US" sz="1400" dirty="0">
                  <a:solidFill>
                    <a:srgbClr val="000000"/>
                  </a:solidFill>
                </a:rPr>
                <a:t>:</a:t>
              </a:r>
            </a:p>
            <a:p>
              <a:pPr marL="342900" indent="-342900"/>
              <a:r>
                <a:rPr lang="en-US" sz="1400" dirty="0">
                  <a:solidFill>
                    <a:srgbClr val="000000"/>
                  </a:solidFill>
                </a:rPr>
                <a:t>   - Anemia pd </a:t>
              </a:r>
              <a:r>
                <a:rPr lang="en-US" sz="1400" dirty="0" err="1">
                  <a:solidFill>
                    <a:srgbClr val="000000"/>
                  </a:solidFill>
                </a:rPr>
                <a:t>peny</a:t>
              </a:r>
              <a:r>
                <a:rPr lang="en-US" sz="1400" dirty="0">
                  <a:solidFill>
                    <a:srgbClr val="000000"/>
                  </a:solidFill>
                </a:rPr>
                <a:t>. </a:t>
              </a:r>
              <a:r>
                <a:rPr lang="en-US" sz="1400" dirty="0" err="1">
                  <a:solidFill>
                    <a:srgbClr val="000000"/>
                  </a:solidFill>
                </a:rPr>
                <a:t>Hati</a:t>
              </a:r>
              <a:r>
                <a:rPr lang="en-US" sz="1400" dirty="0">
                  <a:solidFill>
                    <a:srgbClr val="000000"/>
                  </a:solidFill>
                </a:rPr>
                <a:t> </a:t>
              </a:r>
              <a:r>
                <a:rPr lang="en-US" sz="1400" dirty="0" err="1">
                  <a:solidFill>
                    <a:srgbClr val="000000"/>
                  </a:solidFill>
                </a:rPr>
                <a:t>kronis</a:t>
              </a:r>
              <a:endParaRPr lang="en-US" sz="1400" dirty="0">
                <a:solidFill>
                  <a:srgbClr val="000000"/>
                </a:solidFill>
              </a:endParaRPr>
            </a:p>
            <a:p>
              <a:pPr marL="342900" indent="-342900"/>
              <a:r>
                <a:rPr lang="en-US" sz="1400" dirty="0">
                  <a:solidFill>
                    <a:srgbClr val="000000"/>
                  </a:solidFill>
                </a:rPr>
                <a:t>   - Anemia pd </a:t>
              </a:r>
              <a:r>
                <a:rPr lang="en-US" sz="1400" dirty="0" err="1">
                  <a:solidFill>
                    <a:srgbClr val="000000"/>
                  </a:solidFill>
                </a:rPr>
                <a:t>hipotiroid</a:t>
              </a:r>
              <a:r>
                <a:rPr lang="en-US" sz="1400" dirty="0">
                  <a:solidFill>
                    <a:srgbClr val="000000"/>
                  </a:solidFill>
                </a:rPr>
                <a:t>, </a:t>
              </a:r>
              <a:r>
                <a:rPr lang="en-US" sz="1400" dirty="0" err="1">
                  <a:solidFill>
                    <a:srgbClr val="000000"/>
                  </a:solidFill>
                </a:rPr>
                <a:t>dll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  <p:sp>
          <p:nvSpPr>
            <p:cNvPr id="43" name="AutoShape 45"/>
            <p:cNvSpPr>
              <a:spLocks noChangeArrowheads="1"/>
            </p:cNvSpPr>
            <p:nvPr/>
          </p:nvSpPr>
          <p:spPr bwMode="gray">
            <a:xfrm>
              <a:off x="3692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99BACC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AutoShape 46"/>
            <p:cNvSpPr>
              <a:spLocks noChangeArrowheads="1"/>
            </p:cNvSpPr>
            <p:nvPr/>
          </p:nvSpPr>
          <p:spPr bwMode="gray">
            <a:xfrm>
              <a:off x="3720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8DAD4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0" name="Rounded Rectangle 49"/>
          <p:cNvSpPr/>
          <p:nvPr/>
        </p:nvSpPr>
        <p:spPr>
          <a:xfrm>
            <a:off x="1143000" y="914400"/>
            <a:ext cx="2133600" cy="8382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3657600" y="914400"/>
            <a:ext cx="2133600" cy="838200"/>
          </a:xfrm>
          <a:prstGeom prst="roundRect">
            <a:avLst/>
          </a:prstGeom>
          <a:solidFill>
            <a:srgbClr val="46EC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6019800" y="914400"/>
            <a:ext cx="2133600" cy="838200"/>
          </a:xfrm>
          <a:prstGeom prst="roundRect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1371600" y="5144869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MCV &lt;80 fl; MCH &lt;27 pg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733800" y="51054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MCV  80 -95 fl MCH  27-34 pg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172200" y="51932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MCV &gt; 95 fl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295400" y="9144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Anemia </a:t>
            </a:r>
            <a:r>
              <a:rPr lang="en-US" sz="1600" dirty="0" err="1"/>
              <a:t>hipokromik-mikrositik</a:t>
            </a:r>
            <a:endParaRPr lang="en-US" sz="1600" dirty="0"/>
          </a:p>
        </p:txBody>
      </p:sp>
      <p:sp>
        <p:nvSpPr>
          <p:cNvPr id="57" name="TextBox 56"/>
          <p:cNvSpPr txBox="1"/>
          <p:nvPr/>
        </p:nvSpPr>
        <p:spPr>
          <a:xfrm>
            <a:off x="3733800" y="914400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Anemia </a:t>
            </a:r>
            <a:r>
              <a:rPr lang="en-US" sz="1600" dirty="0" err="1"/>
              <a:t>normokromik-normositik</a:t>
            </a:r>
            <a:endParaRPr lang="en-US" sz="1600" dirty="0"/>
          </a:p>
        </p:txBody>
      </p:sp>
      <p:sp>
        <p:nvSpPr>
          <p:cNvPr id="58" name="TextBox 57"/>
          <p:cNvSpPr txBox="1"/>
          <p:nvPr/>
        </p:nvSpPr>
        <p:spPr>
          <a:xfrm>
            <a:off x="6172200" y="914400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Anemia </a:t>
            </a:r>
            <a:r>
              <a:rPr lang="en-US" sz="1600" dirty="0" err="1"/>
              <a:t>makrositik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078140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103</TotalTime>
  <Words>409</Words>
  <Application>Microsoft Macintosh PowerPoint</Application>
  <PresentationFormat>On-screen Show (4:3)</PresentationFormat>
  <Paragraphs>87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Garamond</vt:lpstr>
      <vt:lpstr>Symbol</vt:lpstr>
      <vt:lpstr>Wingdings</vt:lpstr>
      <vt:lpstr>Organic</vt:lpstr>
      <vt:lpstr>ANEMIA</vt:lpstr>
      <vt:lpstr>Definisi Anemia</vt:lpstr>
      <vt:lpstr>PowerPoint Presentation</vt:lpstr>
      <vt:lpstr>Klasifikasi Anemia berdasarkan patofisiologi</vt:lpstr>
      <vt:lpstr>Klasifikasi Anemia berdasarkan patofisiologi</vt:lpstr>
      <vt:lpstr>Klasifikasi Anemia berdasarkan Morfologi</vt:lpstr>
      <vt:lpstr>Klasifikasi Anemia berdasarkan Morfologi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ANEMIA</dc:title>
  <dc:creator>Tyas Putri Utami</dc:creator>
  <cp:lastModifiedBy>afre raya</cp:lastModifiedBy>
  <cp:revision>16</cp:revision>
  <dcterms:created xsi:type="dcterms:W3CDTF">2017-05-28T20:08:27Z</dcterms:created>
  <dcterms:modified xsi:type="dcterms:W3CDTF">2019-01-23T14:43:31Z</dcterms:modified>
</cp:coreProperties>
</file>