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6" r:id="rId2"/>
    <p:sldId id="335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37" r:id="rId1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2" autoAdjust="0"/>
    <p:restoredTop sz="93190" autoAdjust="0"/>
  </p:normalViewPr>
  <p:slideViewPr>
    <p:cSldViewPr>
      <p:cViewPr>
        <p:scale>
          <a:sx n="73" d="100"/>
          <a:sy n="73" d="100"/>
        </p:scale>
        <p:origin x="-268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BA3C5-D6AC-49BE-ABF9-0F4A77D7538B}" type="datetimeFigureOut">
              <a:rPr lang="id-ID"/>
              <a:pPr>
                <a:defRPr/>
              </a:pPr>
              <a:t>12/12/2019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69CFD0-D86E-45DB-BCB5-0761C07F98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957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065ECB-EA42-46C1-9085-8DD4813BA2C0}" type="datetimeFigureOut">
              <a:rPr lang="id-ID"/>
              <a:pPr>
                <a:defRPr/>
              </a:pPr>
              <a:t>12/12/2019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382E2A-288D-4F58-AF1C-4CC8E384E15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0188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87AEA4-AD88-43C7-8217-00500143C26D}" type="slidenum">
              <a:rPr lang="id-ID" altLang="en-US" smtClean="0">
                <a:latin typeface="Calibri" pitchFamily="34" charset="0"/>
              </a:rPr>
              <a:pPr/>
              <a:t>2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ED1B-730D-4FAB-B0B5-F00E03AE1D5A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2220-3BC6-4FE1-90D2-77AACFF53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6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1001-F94A-487D-9EC8-E3AEEFFA7F71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1C78-627E-4FFE-8FFA-ADD247589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9442-FDA7-4FF0-A121-14AE6E4197F0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7CF9-64C9-430C-A32C-F48A84589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31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1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1704407"/>
            <a:ext cx="9144001" cy="40215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46564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260212" y="6260124"/>
            <a:ext cx="4397299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 v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19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3043753" cy="2635316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993246"/>
            <a:ext cx="3044450" cy="2635316"/>
          </a:xfrm>
        </p:spPr>
      </p:sp>
    </p:spTree>
    <p:extLst>
      <p:ext uri="{BB962C8B-B14F-4D97-AF65-F5344CB8AC3E}">
        <p14:creationId xmlns:p14="http://schemas.microsoft.com/office/powerpoint/2010/main" val="301759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78C4-CD9C-4B89-9E9F-55E392E6C1A7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1C17-9789-4A53-8918-A5D2A4C10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0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BCB6-FB76-4053-9E1A-F20F75E4C0D3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E9A7-055E-4693-8F89-F4E4D0D19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6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E2D6-4BEC-417C-AA24-C768D23C6E3D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E1D4-9B04-40BA-BE9C-6377FD99D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36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D0E4-EFC2-4EC0-B139-326D2CA5B170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8CAD-3239-400E-94F4-B4B731180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13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6DD1-2741-4D4E-83EB-A67889DCF80E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5D1F-29DC-45AB-ADE2-F63F9477A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4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F8AE-0658-4ECB-80A4-EC111FAFA9FB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76E0-9712-4780-826E-A2F5A26E8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1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148C-AA80-48F3-B550-9F567CD3B2A7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4697-2B1C-4D12-AA16-44A5FBC86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9EBC-BC25-4003-A3B6-FD73BFB16CF4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3934-504C-4972-9D3D-83FDB944A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86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66DFB2-47D3-4739-8A79-248DE6DA44BD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19E16104-F6D3-4E8F-B209-3CCE96E0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  <p:sldLayoutId id="2147483769" r:id="rId13"/>
    <p:sldLayoutId id="2147483770" r:id="rId14"/>
    <p:sldLayoutId id="2147483771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00400" y="35052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altLang="en-US" b="1" dirty="0" smtClean="0">
                <a:solidFill>
                  <a:schemeClr val="bg1"/>
                </a:solidFill>
              </a:rPr>
              <a:t>BRANDING</a:t>
            </a:r>
          </a:p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</a:rPr>
              <a:t>PERTEMUAN </a:t>
            </a:r>
            <a:r>
              <a:rPr lang="id-ID" altLang="en-US" b="1" dirty="0" smtClean="0">
                <a:solidFill>
                  <a:schemeClr val="bg1"/>
                </a:solidFill>
              </a:rPr>
              <a:t>14 – CSR dan Branding</a:t>
            </a:r>
            <a:endParaRPr lang="id-ID" alt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</a:rPr>
              <a:t>EUIS </a:t>
            </a:r>
            <a:r>
              <a:rPr lang="en-US" altLang="en-US" b="1" dirty="0">
                <a:solidFill>
                  <a:schemeClr val="bg1"/>
                </a:solidFill>
              </a:rPr>
              <a:t>NURUL B, S.E.,</a:t>
            </a:r>
            <a:r>
              <a:rPr lang="en-US" altLang="en-US" b="1" dirty="0" err="1">
                <a:solidFill>
                  <a:schemeClr val="bg1"/>
                </a:solidFill>
              </a:rPr>
              <a:t>M.Si</a:t>
            </a:r>
            <a:r>
              <a:rPr lang="en-US" altLang="en-US" b="1" dirty="0">
                <a:solidFill>
                  <a:schemeClr val="bg1"/>
                </a:solidFill>
              </a:rPr>
              <a:t> (</a:t>
            </a:r>
            <a:r>
              <a:rPr lang="en-US" altLang="en-US" b="1" dirty="0" err="1">
                <a:solidFill>
                  <a:schemeClr val="bg1"/>
                </a:solidFill>
              </a:rPr>
              <a:t>Koordinator</a:t>
            </a:r>
            <a:r>
              <a:rPr lang="en-US" altLang="en-US" b="1" dirty="0">
                <a:solidFill>
                  <a:schemeClr val="bg1"/>
                </a:solidFill>
              </a:rPr>
              <a:t>) + Team</a:t>
            </a: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FAKULTAS ILMU KOMUNIKASI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asil gambar untuk csr campa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8" y="838200"/>
            <a:ext cx="3614878" cy="55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csr campa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r="26474"/>
          <a:stretch/>
        </p:blipFill>
        <p:spPr bwMode="auto">
          <a:xfrm>
            <a:off x="4400848" y="838200"/>
            <a:ext cx="3405170" cy="55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6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Adaro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08" y="1100332"/>
            <a:ext cx="6094809" cy="4919468"/>
          </a:xfrm>
        </p:spPr>
        <p:txBody>
          <a:bodyPr/>
          <a:lstStyle/>
          <a:p>
            <a:r>
              <a:rPr lang="id-ID" sz="2000" noProof="1" smtClean="0"/>
              <a:t>Tahun 2013, Presiden Direktur Adaro, Boy Thohir, dikaitkan dengan kasus suap SKK Migas. Citra brand Adaro menjadi buruk karena diidentikkan dengan kasus SKK Migas</a:t>
            </a:r>
          </a:p>
          <a:p>
            <a:r>
              <a:rPr lang="id-ID" sz="2000" noProof="1" smtClean="0"/>
              <a:t>Adaro kemudian melakukan pemulihan citra dengan memperbanyak cerita-cerita social yang dikemas dengan CSR perusahaan. </a:t>
            </a:r>
          </a:p>
          <a:p>
            <a:r>
              <a:rPr lang="id-ID" sz="2000" noProof="1" smtClean="0"/>
              <a:t>Adaro memiliki lima pilar CSR yakni pendidikan, kesehatan, pengembangan ekonomi, tanggung jawab lingkungan, dan so</a:t>
            </a:r>
            <a:r>
              <a:rPr lang="en-US" sz="2000" noProof="1" smtClean="0"/>
              <a:t>s</a:t>
            </a:r>
            <a:r>
              <a:rPr lang="id-ID" sz="2000" noProof="1" smtClean="0"/>
              <a:t>ial budaya</a:t>
            </a:r>
            <a:endParaRPr lang="en-US" sz="2000" noProof="1" smtClean="0"/>
          </a:p>
          <a:p>
            <a:r>
              <a:rPr lang="en-US" sz="2000" noProof="1" smtClean="0"/>
              <a:t>Mereka juga meluncurkan slogan baru “Positive Energy” yang bermakna memberikan energi ramah lingkungan serta memberikan dampak positif buat masyarakat</a:t>
            </a:r>
            <a:endParaRPr lang="id-ID" sz="2000" noProof="1"/>
          </a:p>
        </p:txBody>
      </p:sp>
      <p:pic>
        <p:nvPicPr>
          <p:cNvPr id="2054" name="Picture 6" descr="Hasil gambar untuk adaro c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31" y="4267200"/>
            <a:ext cx="2353769" cy="2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sil gambar untuk ad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17" y="392326"/>
            <a:ext cx="2134791" cy="18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adaro c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04" y="2391833"/>
            <a:ext cx="2388395" cy="17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4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Lato Regular"/>
                <a:ea typeface="Calibri" charset="0"/>
                <a:cs typeface="Calibri" charset="0"/>
              </a:rPr>
              <a:t>Menjadikan</a:t>
            </a:r>
            <a:r>
              <a:rPr lang="en-US" sz="3200" b="1" dirty="0" smtClean="0">
                <a:solidFill>
                  <a:schemeClr val="tx2"/>
                </a:solidFill>
                <a:latin typeface="Lato Regular"/>
                <a:ea typeface="Calibri" charset="0"/>
                <a:cs typeface="Calibri" charset="0"/>
              </a:rPr>
              <a:t> Brand</a:t>
            </a:r>
            <a:r>
              <a:rPr lang="en-US" sz="3200" b="1" i="1" dirty="0" smtClean="0">
                <a:solidFill>
                  <a:schemeClr val="tx2"/>
                </a:solidFill>
                <a:latin typeface="Lato Regular"/>
                <a:ea typeface="Calibri" charset="0"/>
                <a:cs typeface="Calibri" charset="0"/>
              </a:rPr>
              <a:t> </a:t>
            </a:r>
            <a:r>
              <a:rPr lang="id-ID" sz="3200" b="1" dirty="0" smtClean="0">
                <a:solidFill>
                  <a:schemeClr val="tx2"/>
                </a:solidFill>
                <a:latin typeface="Lato Regular"/>
                <a:ea typeface="Calibri" charset="0"/>
                <a:cs typeface="Calibri" charset="0"/>
              </a:rPr>
              <a:t>Bermakna</a:t>
            </a:r>
            <a:r>
              <a:rPr lang="id-ID" sz="3200" b="1" i="1" dirty="0" smtClean="0">
                <a:solidFill>
                  <a:schemeClr val="tx2"/>
                </a:solidFill>
                <a:latin typeface="Lato Regular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Lato Regular"/>
                <a:ea typeface="Calibri" charset="0"/>
                <a:cs typeface="Calibri" charset="0"/>
              </a:rPr>
              <a:t>Bagi</a:t>
            </a:r>
            <a:r>
              <a:rPr lang="en-US" sz="3200" b="1" dirty="0" smtClean="0">
                <a:solidFill>
                  <a:schemeClr val="tx2"/>
                </a:solidFill>
                <a:latin typeface="Lato Regular"/>
                <a:ea typeface="Calibri" charset="0"/>
                <a:cs typeface="Calibri" charset="0"/>
              </a:rPr>
              <a:t> Stakeholders</a:t>
            </a:r>
            <a:endParaRPr lang="id-ID" sz="3200" b="1" dirty="0">
              <a:solidFill>
                <a:schemeClr val="tx2"/>
              </a:solidFill>
              <a:latin typeface="Lato Regular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726587" y="1740829"/>
            <a:ext cx="2289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Makna buat Pemerintah (Daerah &amp; Pusat)?</a:t>
            </a:r>
            <a:endParaRPr lang="en-US" b="1" noProof="1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6000" y="1758278"/>
            <a:ext cx="318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Makna buat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Masyarakat &amp; Lingkungan?</a:t>
            </a:r>
            <a:endParaRPr lang="en-US" b="1" noProof="1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1538" y="187932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Makna buat Pelanggan?</a:t>
            </a:r>
            <a:endParaRPr lang="en-US" b="1" noProof="1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3389" y="4086257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Makna buat Media?</a:t>
            </a:r>
            <a:endParaRPr lang="id-ID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14" name="Picture 2" descr="Hasil gambar untuk gover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72" y="2625603"/>
            <a:ext cx="664388" cy="8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asil gambar untuk communitie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3" y="2553257"/>
            <a:ext cx="786945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499" y="2540330"/>
            <a:ext cx="797502" cy="1063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48" y="4516872"/>
            <a:ext cx="821996" cy="101014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512655" y="4086257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Makna buat Karyawan?</a:t>
            </a:r>
            <a:endParaRPr lang="id-ID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38" name="Picture 14" descr="Hasil gambar untuk employ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98" y="4504042"/>
            <a:ext cx="663243" cy="8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Membungkus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Merencanakan</a:t>
            </a:r>
            <a:r>
              <a:rPr lang="en-US" sz="4000" dirty="0" smtClean="0"/>
              <a:t> CSR Branding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16" y="3090962"/>
            <a:ext cx="4040941" cy="1515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0285" y="5591941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Activation</a:t>
            </a:r>
            <a:endParaRPr lang="id-ID" sz="32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0285" y="1818618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noProof="1" smtClean="0">
                <a:solidFill>
                  <a:prstClr val="black"/>
                </a:solidFill>
                <a:ea typeface="MS PGothic" panose="020B0600070205080204" pitchFamily="34" charset="-128"/>
              </a:rPr>
              <a:t>Assesment</a:t>
            </a:r>
            <a:endParaRPr lang="id-ID" sz="32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1026" name="Picture 2" descr="Hasil gambar untuk csr campa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09" y="1818618"/>
            <a:ext cx="3925565" cy="40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4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695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/>
              <a:t>VISI DAN MISI UNIVERSITAS ESA UNGGUL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10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6" y="1600200"/>
            <a:ext cx="6954528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38588" y="4843753"/>
            <a:ext cx="1147629" cy="505611"/>
            <a:chOff x="15227478" y="9426243"/>
            <a:chExt cx="3060343" cy="1011221"/>
          </a:xfrm>
          <a:solidFill>
            <a:schemeClr val="accent4"/>
          </a:solidFill>
        </p:grpSpPr>
        <p:sp>
          <p:nvSpPr>
            <p:cNvPr id="220" name="Freeform 6788"/>
            <p:cNvSpPr>
              <a:spLocks noChangeArrowheads="1"/>
            </p:cNvSpPr>
            <p:nvPr/>
          </p:nvSpPr>
          <p:spPr bwMode="auto">
            <a:xfrm>
              <a:off x="15227478" y="9426243"/>
              <a:ext cx="819675" cy="819728"/>
            </a:xfrm>
            <a:custGeom>
              <a:avLst/>
              <a:gdLst>
                <a:gd name="T0" fmla="*/ 1083 w 1084"/>
                <a:gd name="T1" fmla="*/ 544 h 1084"/>
                <a:gd name="T2" fmla="*/ 1083 w 1084"/>
                <a:gd name="T3" fmla="*/ 544 h 1084"/>
                <a:gd name="T4" fmla="*/ 544 w 1084"/>
                <a:gd name="T5" fmla="*/ 1083 h 1084"/>
                <a:gd name="T6" fmla="*/ 0 w 1084"/>
                <a:gd name="T7" fmla="*/ 544 h 1084"/>
                <a:gd name="T8" fmla="*/ 544 w 1084"/>
                <a:gd name="T9" fmla="*/ 0 h 1084"/>
                <a:gd name="T10" fmla="*/ 1083 w 1084"/>
                <a:gd name="T11" fmla="*/ 54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1084">
                  <a:moveTo>
                    <a:pt x="1083" y="544"/>
                  </a:moveTo>
                  <a:lnTo>
                    <a:pt x="1083" y="544"/>
                  </a:lnTo>
                  <a:cubicBezTo>
                    <a:pt x="1083" y="842"/>
                    <a:pt x="843" y="1083"/>
                    <a:pt x="544" y="1083"/>
                  </a:cubicBezTo>
                  <a:cubicBezTo>
                    <a:pt x="241" y="1083"/>
                    <a:pt x="0" y="842"/>
                    <a:pt x="0" y="544"/>
                  </a:cubicBezTo>
                  <a:cubicBezTo>
                    <a:pt x="0" y="245"/>
                    <a:pt x="241" y="0"/>
                    <a:pt x="544" y="0"/>
                  </a:cubicBezTo>
                  <a:cubicBezTo>
                    <a:pt x="843" y="0"/>
                    <a:pt x="1083" y="245"/>
                    <a:pt x="1083" y="5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223" name="Freeform 6791"/>
            <p:cNvSpPr>
              <a:spLocks noChangeArrowheads="1"/>
            </p:cNvSpPr>
            <p:nvPr/>
          </p:nvSpPr>
          <p:spPr bwMode="auto">
            <a:xfrm>
              <a:off x="15969889" y="10034319"/>
              <a:ext cx="2317932" cy="403145"/>
            </a:xfrm>
            <a:custGeom>
              <a:avLst/>
              <a:gdLst>
                <a:gd name="T0" fmla="*/ 3052 w 3053"/>
                <a:gd name="T1" fmla="*/ 539 h 540"/>
                <a:gd name="T2" fmla="*/ 895 w 3053"/>
                <a:gd name="T3" fmla="*/ 539 h 540"/>
                <a:gd name="T4" fmla="*/ 890 w 3053"/>
                <a:gd name="T5" fmla="*/ 539 h 540"/>
                <a:gd name="T6" fmla="*/ 0 w 3053"/>
                <a:gd name="T7" fmla="*/ 38 h 540"/>
                <a:gd name="T8" fmla="*/ 24 w 3053"/>
                <a:gd name="T9" fmla="*/ 0 h 540"/>
                <a:gd name="T10" fmla="*/ 905 w 3053"/>
                <a:gd name="T11" fmla="*/ 496 h 540"/>
                <a:gd name="T12" fmla="*/ 3052 w 3053"/>
                <a:gd name="T13" fmla="*/ 496 h 540"/>
                <a:gd name="T14" fmla="*/ 3052 w 3053"/>
                <a:gd name="T15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3" h="540">
                  <a:moveTo>
                    <a:pt x="3052" y="539"/>
                  </a:moveTo>
                  <a:lnTo>
                    <a:pt x="895" y="539"/>
                  </a:lnTo>
                  <a:lnTo>
                    <a:pt x="890" y="539"/>
                  </a:lnTo>
                  <a:lnTo>
                    <a:pt x="0" y="38"/>
                  </a:lnTo>
                  <a:lnTo>
                    <a:pt x="24" y="0"/>
                  </a:lnTo>
                  <a:lnTo>
                    <a:pt x="905" y="496"/>
                  </a:lnTo>
                  <a:lnTo>
                    <a:pt x="3052" y="496"/>
                  </a:lnTo>
                  <a:lnTo>
                    <a:pt x="3052" y="5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71342" y="3480172"/>
            <a:ext cx="1151408" cy="505611"/>
            <a:chOff x="15314822" y="6960341"/>
            <a:chExt cx="3070419" cy="1011222"/>
          </a:xfrm>
          <a:solidFill>
            <a:schemeClr val="accent2"/>
          </a:solidFill>
        </p:grpSpPr>
        <p:sp>
          <p:nvSpPr>
            <p:cNvPr id="176" name="Freeform 6744"/>
            <p:cNvSpPr>
              <a:spLocks noChangeArrowheads="1"/>
            </p:cNvSpPr>
            <p:nvPr/>
          </p:nvSpPr>
          <p:spPr bwMode="auto">
            <a:xfrm>
              <a:off x="15314822" y="6960341"/>
              <a:ext cx="819675" cy="819728"/>
            </a:xfrm>
            <a:custGeom>
              <a:avLst/>
              <a:gdLst>
                <a:gd name="T0" fmla="*/ 1083 w 1084"/>
                <a:gd name="T1" fmla="*/ 540 h 1085"/>
                <a:gd name="T2" fmla="*/ 1083 w 1084"/>
                <a:gd name="T3" fmla="*/ 540 h 1085"/>
                <a:gd name="T4" fmla="*/ 540 w 1084"/>
                <a:gd name="T5" fmla="*/ 1084 h 1085"/>
                <a:gd name="T6" fmla="*/ 0 w 1084"/>
                <a:gd name="T7" fmla="*/ 540 h 1085"/>
                <a:gd name="T8" fmla="*/ 540 w 1084"/>
                <a:gd name="T9" fmla="*/ 0 h 1085"/>
                <a:gd name="T10" fmla="*/ 1083 w 1084"/>
                <a:gd name="T11" fmla="*/ 54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1085">
                  <a:moveTo>
                    <a:pt x="1083" y="540"/>
                  </a:moveTo>
                  <a:lnTo>
                    <a:pt x="1083" y="540"/>
                  </a:lnTo>
                  <a:cubicBezTo>
                    <a:pt x="1083" y="843"/>
                    <a:pt x="838" y="1084"/>
                    <a:pt x="540" y="1084"/>
                  </a:cubicBezTo>
                  <a:cubicBezTo>
                    <a:pt x="241" y="1084"/>
                    <a:pt x="0" y="843"/>
                    <a:pt x="0" y="540"/>
                  </a:cubicBezTo>
                  <a:cubicBezTo>
                    <a:pt x="0" y="241"/>
                    <a:pt x="241" y="0"/>
                    <a:pt x="540" y="0"/>
                  </a:cubicBezTo>
                  <a:cubicBezTo>
                    <a:pt x="838" y="0"/>
                    <a:pt x="1083" y="241"/>
                    <a:pt x="1083" y="5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79" name="Freeform 6747"/>
            <p:cNvSpPr>
              <a:spLocks noChangeArrowheads="1"/>
            </p:cNvSpPr>
            <p:nvPr/>
          </p:nvSpPr>
          <p:spPr bwMode="auto">
            <a:xfrm>
              <a:off x="16063950" y="7565058"/>
              <a:ext cx="2321291" cy="406505"/>
            </a:xfrm>
            <a:custGeom>
              <a:avLst/>
              <a:gdLst>
                <a:gd name="T0" fmla="*/ 3057 w 3058"/>
                <a:gd name="T1" fmla="*/ 540 h 541"/>
                <a:gd name="T2" fmla="*/ 895 w 3058"/>
                <a:gd name="T3" fmla="*/ 540 h 541"/>
                <a:gd name="T4" fmla="*/ 890 w 3058"/>
                <a:gd name="T5" fmla="*/ 540 h 541"/>
                <a:gd name="T6" fmla="*/ 0 w 3058"/>
                <a:gd name="T7" fmla="*/ 39 h 541"/>
                <a:gd name="T8" fmla="*/ 24 w 3058"/>
                <a:gd name="T9" fmla="*/ 0 h 541"/>
                <a:gd name="T10" fmla="*/ 910 w 3058"/>
                <a:gd name="T11" fmla="*/ 497 h 541"/>
                <a:gd name="T12" fmla="*/ 3057 w 3058"/>
                <a:gd name="T13" fmla="*/ 497 h 541"/>
                <a:gd name="T14" fmla="*/ 3057 w 3058"/>
                <a:gd name="T15" fmla="*/ 54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8" h="541">
                  <a:moveTo>
                    <a:pt x="3057" y="540"/>
                  </a:moveTo>
                  <a:lnTo>
                    <a:pt x="895" y="540"/>
                  </a:lnTo>
                  <a:lnTo>
                    <a:pt x="890" y="540"/>
                  </a:lnTo>
                  <a:lnTo>
                    <a:pt x="0" y="39"/>
                  </a:lnTo>
                  <a:lnTo>
                    <a:pt x="24" y="0"/>
                  </a:lnTo>
                  <a:lnTo>
                    <a:pt x="910" y="497"/>
                  </a:lnTo>
                  <a:lnTo>
                    <a:pt x="3057" y="497"/>
                  </a:lnTo>
                  <a:lnTo>
                    <a:pt x="3057" y="5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38588" y="2185069"/>
            <a:ext cx="1153928" cy="508971"/>
            <a:chOff x="15227478" y="4370135"/>
            <a:chExt cx="3077140" cy="1017942"/>
          </a:xfrm>
          <a:solidFill>
            <a:schemeClr val="accent1"/>
          </a:solidFill>
        </p:grpSpPr>
        <p:sp>
          <p:nvSpPr>
            <p:cNvPr id="124" name="Freeform 6700"/>
            <p:cNvSpPr>
              <a:spLocks noChangeArrowheads="1"/>
            </p:cNvSpPr>
            <p:nvPr/>
          </p:nvSpPr>
          <p:spPr bwMode="auto">
            <a:xfrm>
              <a:off x="15227478" y="4370135"/>
              <a:ext cx="819675" cy="819728"/>
            </a:xfrm>
            <a:custGeom>
              <a:avLst/>
              <a:gdLst>
                <a:gd name="T0" fmla="*/ 1083 w 1084"/>
                <a:gd name="T1" fmla="*/ 540 h 1085"/>
                <a:gd name="T2" fmla="*/ 1083 w 1084"/>
                <a:gd name="T3" fmla="*/ 540 h 1085"/>
                <a:gd name="T4" fmla="*/ 544 w 1084"/>
                <a:gd name="T5" fmla="*/ 1084 h 1085"/>
                <a:gd name="T6" fmla="*/ 0 w 1084"/>
                <a:gd name="T7" fmla="*/ 540 h 1085"/>
                <a:gd name="T8" fmla="*/ 544 w 1084"/>
                <a:gd name="T9" fmla="*/ 0 h 1085"/>
                <a:gd name="T10" fmla="*/ 1083 w 1084"/>
                <a:gd name="T11" fmla="*/ 54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1085">
                  <a:moveTo>
                    <a:pt x="1083" y="540"/>
                  </a:moveTo>
                  <a:lnTo>
                    <a:pt x="1083" y="540"/>
                  </a:lnTo>
                  <a:cubicBezTo>
                    <a:pt x="1083" y="838"/>
                    <a:pt x="843" y="1084"/>
                    <a:pt x="544" y="1084"/>
                  </a:cubicBezTo>
                  <a:cubicBezTo>
                    <a:pt x="241" y="1084"/>
                    <a:pt x="0" y="838"/>
                    <a:pt x="0" y="540"/>
                  </a:cubicBezTo>
                  <a:cubicBezTo>
                    <a:pt x="0" y="241"/>
                    <a:pt x="241" y="0"/>
                    <a:pt x="544" y="0"/>
                  </a:cubicBezTo>
                  <a:cubicBezTo>
                    <a:pt x="843" y="0"/>
                    <a:pt x="1083" y="241"/>
                    <a:pt x="1083" y="5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27" name="Freeform 6703"/>
            <p:cNvSpPr>
              <a:spLocks noChangeArrowheads="1"/>
            </p:cNvSpPr>
            <p:nvPr/>
          </p:nvSpPr>
          <p:spPr bwMode="auto">
            <a:xfrm>
              <a:off x="15983327" y="4984932"/>
              <a:ext cx="2321291" cy="403145"/>
            </a:xfrm>
            <a:custGeom>
              <a:avLst/>
              <a:gdLst>
                <a:gd name="T0" fmla="*/ 3057 w 3058"/>
                <a:gd name="T1" fmla="*/ 538 h 539"/>
                <a:gd name="T2" fmla="*/ 895 w 3058"/>
                <a:gd name="T3" fmla="*/ 538 h 539"/>
                <a:gd name="T4" fmla="*/ 0 w 3058"/>
                <a:gd name="T5" fmla="*/ 38 h 539"/>
                <a:gd name="T6" fmla="*/ 24 w 3058"/>
                <a:gd name="T7" fmla="*/ 0 h 539"/>
                <a:gd name="T8" fmla="*/ 910 w 3058"/>
                <a:gd name="T9" fmla="*/ 495 h 539"/>
                <a:gd name="T10" fmla="*/ 3057 w 3058"/>
                <a:gd name="T11" fmla="*/ 495 h 539"/>
                <a:gd name="T12" fmla="*/ 3057 w 3058"/>
                <a:gd name="T13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8" h="539">
                  <a:moveTo>
                    <a:pt x="3057" y="538"/>
                  </a:moveTo>
                  <a:lnTo>
                    <a:pt x="895" y="538"/>
                  </a:lnTo>
                  <a:lnTo>
                    <a:pt x="0" y="38"/>
                  </a:lnTo>
                  <a:lnTo>
                    <a:pt x="24" y="0"/>
                  </a:lnTo>
                  <a:lnTo>
                    <a:pt x="910" y="495"/>
                  </a:lnTo>
                  <a:lnTo>
                    <a:pt x="3057" y="495"/>
                  </a:lnTo>
                  <a:lnTo>
                    <a:pt x="3057" y="5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80775" y="1543396"/>
            <a:ext cx="1979060" cy="4352284"/>
            <a:chOff x="9540149" y="3086791"/>
            <a:chExt cx="5277493" cy="8704568"/>
          </a:xfrm>
        </p:grpSpPr>
        <p:sp>
          <p:nvSpPr>
            <p:cNvPr id="38" name="Freeform 6641"/>
            <p:cNvSpPr>
              <a:spLocks noChangeArrowheads="1"/>
            </p:cNvSpPr>
            <p:nvPr/>
          </p:nvSpPr>
          <p:spPr bwMode="auto">
            <a:xfrm>
              <a:off x="11444884" y="11421810"/>
              <a:ext cx="1417633" cy="369549"/>
            </a:xfrm>
            <a:custGeom>
              <a:avLst/>
              <a:gdLst>
                <a:gd name="T0" fmla="*/ 1868 w 1869"/>
                <a:gd name="T1" fmla="*/ 245 h 492"/>
                <a:gd name="T2" fmla="*/ 1868 w 1869"/>
                <a:gd name="T3" fmla="*/ 245 h 492"/>
                <a:gd name="T4" fmla="*/ 1603 w 1869"/>
                <a:gd name="T5" fmla="*/ 491 h 492"/>
                <a:gd name="T6" fmla="*/ 264 w 1869"/>
                <a:gd name="T7" fmla="*/ 491 h 492"/>
                <a:gd name="T8" fmla="*/ 0 w 1869"/>
                <a:gd name="T9" fmla="*/ 245 h 492"/>
                <a:gd name="T10" fmla="*/ 0 w 1869"/>
                <a:gd name="T11" fmla="*/ 245 h 492"/>
                <a:gd name="T12" fmla="*/ 264 w 1869"/>
                <a:gd name="T13" fmla="*/ 0 h 492"/>
                <a:gd name="T14" fmla="*/ 1603 w 1869"/>
                <a:gd name="T15" fmla="*/ 0 h 492"/>
                <a:gd name="T16" fmla="*/ 1868 w 1869"/>
                <a:gd name="T17" fmla="*/ 24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9" h="492">
                  <a:moveTo>
                    <a:pt x="1868" y="245"/>
                  </a:moveTo>
                  <a:lnTo>
                    <a:pt x="1868" y="245"/>
                  </a:lnTo>
                  <a:cubicBezTo>
                    <a:pt x="1868" y="380"/>
                    <a:pt x="1747" y="491"/>
                    <a:pt x="1603" y="491"/>
                  </a:cubicBezTo>
                  <a:cubicBezTo>
                    <a:pt x="264" y="491"/>
                    <a:pt x="264" y="491"/>
                    <a:pt x="264" y="491"/>
                  </a:cubicBezTo>
                  <a:cubicBezTo>
                    <a:pt x="120" y="491"/>
                    <a:pt x="0" y="380"/>
                    <a:pt x="0" y="245"/>
                  </a:cubicBezTo>
                  <a:lnTo>
                    <a:pt x="0" y="245"/>
                  </a:lnTo>
                  <a:cubicBezTo>
                    <a:pt x="0" y="111"/>
                    <a:pt x="120" y="0"/>
                    <a:pt x="264" y="0"/>
                  </a:cubicBezTo>
                  <a:cubicBezTo>
                    <a:pt x="1603" y="0"/>
                    <a:pt x="1603" y="0"/>
                    <a:pt x="1603" y="0"/>
                  </a:cubicBezTo>
                  <a:cubicBezTo>
                    <a:pt x="1747" y="0"/>
                    <a:pt x="1868" y="111"/>
                    <a:pt x="1868" y="2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39" name="Freeform 6642"/>
            <p:cNvSpPr>
              <a:spLocks noChangeArrowheads="1"/>
            </p:cNvSpPr>
            <p:nvPr/>
          </p:nvSpPr>
          <p:spPr bwMode="auto">
            <a:xfrm>
              <a:off x="11105593" y="11280709"/>
              <a:ext cx="2096215" cy="305719"/>
            </a:xfrm>
            <a:custGeom>
              <a:avLst/>
              <a:gdLst>
                <a:gd name="T0" fmla="*/ 375 w 2760"/>
                <a:gd name="T1" fmla="*/ 409 h 410"/>
                <a:gd name="T2" fmla="*/ 375 w 2760"/>
                <a:gd name="T3" fmla="*/ 409 h 410"/>
                <a:gd name="T4" fmla="*/ 2388 w 2760"/>
                <a:gd name="T5" fmla="*/ 409 h 410"/>
                <a:gd name="T6" fmla="*/ 2552 w 2760"/>
                <a:gd name="T7" fmla="*/ 245 h 410"/>
                <a:gd name="T8" fmla="*/ 2759 w 2760"/>
                <a:gd name="T9" fmla="*/ 0 h 410"/>
                <a:gd name="T10" fmla="*/ 0 w 2760"/>
                <a:gd name="T11" fmla="*/ 0 h 410"/>
                <a:gd name="T12" fmla="*/ 20 w 2760"/>
                <a:gd name="T13" fmla="*/ 34 h 410"/>
                <a:gd name="T14" fmla="*/ 375 w 2760"/>
                <a:gd name="T15" fmla="*/ 4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0" h="410">
                  <a:moveTo>
                    <a:pt x="375" y="409"/>
                  </a:moveTo>
                  <a:lnTo>
                    <a:pt x="375" y="409"/>
                  </a:lnTo>
                  <a:cubicBezTo>
                    <a:pt x="2388" y="409"/>
                    <a:pt x="2388" y="409"/>
                    <a:pt x="2388" y="409"/>
                  </a:cubicBezTo>
                  <a:cubicBezTo>
                    <a:pt x="2417" y="380"/>
                    <a:pt x="2465" y="332"/>
                    <a:pt x="2552" y="245"/>
                  </a:cubicBezTo>
                  <a:cubicBezTo>
                    <a:pt x="2662" y="130"/>
                    <a:pt x="2730" y="53"/>
                    <a:pt x="27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4"/>
                    <a:pt x="20" y="34"/>
                  </a:cubicBezTo>
                  <a:cubicBezTo>
                    <a:pt x="48" y="67"/>
                    <a:pt x="308" y="342"/>
                    <a:pt x="375" y="40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0" name="Freeform 6643"/>
            <p:cNvSpPr>
              <a:spLocks noChangeArrowheads="1"/>
            </p:cNvSpPr>
            <p:nvPr/>
          </p:nvSpPr>
          <p:spPr bwMode="auto">
            <a:xfrm>
              <a:off x="11035046" y="10245971"/>
              <a:ext cx="2250746" cy="204933"/>
            </a:xfrm>
            <a:custGeom>
              <a:avLst/>
              <a:gdLst>
                <a:gd name="T0" fmla="*/ 2962 w 2963"/>
                <a:gd name="T1" fmla="*/ 140 h 280"/>
                <a:gd name="T2" fmla="*/ 2962 w 2963"/>
                <a:gd name="T3" fmla="*/ 140 h 280"/>
                <a:gd name="T4" fmla="*/ 2837 w 2963"/>
                <a:gd name="T5" fmla="*/ 279 h 280"/>
                <a:gd name="T6" fmla="*/ 126 w 2963"/>
                <a:gd name="T7" fmla="*/ 279 h 280"/>
                <a:gd name="T8" fmla="*/ 0 w 2963"/>
                <a:gd name="T9" fmla="*/ 140 h 280"/>
                <a:gd name="T10" fmla="*/ 0 w 2963"/>
                <a:gd name="T11" fmla="*/ 140 h 280"/>
                <a:gd name="T12" fmla="*/ 126 w 2963"/>
                <a:gd name="T13" fmla="*/ 0 h 280"/>
                <a:gd name="T14" fmla="*/ 2837 w 2963"/>
                <a:gd name="T15" fmla="*/ 0 h 280"/>
                <a:gd name="T16" fmla="*/ 2962 w 2963"/>
                <a:gd name="T17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3" h="280">
                  <a:moveTo>
                    <a:pt x="2962" y="140"/>
                  </a:moveTo>
                  <a:lnTo>
                    <a:pt x="2962" y="140"/>
                  </a:lnTo>
                  <a:cubicBezTo>
                    <a:pt x="2962" y="217"/>
                    <a:pt x="2904" y="279"/>
                    <a:pt x="2837" y="279"/>
                  </a:cubicBezTo>
                  <a:cubicBezTo>
                    <a:pt x="126" y="279"/>
                    <a:pt x="126" y="279"/>
                    <a:pt x="126" y="279"/>
                  </a:cubicBezTo>
                  <a:cubicBezTo>
                    <a:pt x="58" y="279"/>
                    <a:pt x="0" y="217"/>
                    <a:pt x="0" y="140"/>
                  </a:cubicBezTo>
                  <a:lnTo>
                    <a:pt x="0" y="140"/>
                  </a:lnTo>
                  <a:cubicBezTo>
                    <a:pt x="0" y="63"/>
                    <a:pt x="58" y="0"/>
                    <a:pt x="126" y="0"/>
                  </a:cubicBezTo>
                  <a:cubicBezTo>
                    <a:pt x="2837" y="0"/>
                    <a:pt x="2837" y="0"/>
                    <a:pt x="2837" y="0"/>
                  </a:cubicBezTo>
                  <a:cubicBezTo>
                    <a:pt x="2904" y="0"/>
                    <a:pt x="2962" y="63"/>
                    <a:pt x="2962" y="14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1" name="Freeform 6644"/>
            <p:cNvSpPr>
              <a:spLocks noChangeArrowheads="1"/>
            </p:cNvSpPr>
            <p:nvPr/>
          </p:nvSpPr>
          <p:spPr bwMode="auto">
            <a:xfrm>
              <a:off x="11035046" y="10561768"/>
              <a:ext cx="2250746" cy="211652"/>
            </a:xfrm>
            <a:custGeom>
              <a:avLst/>
              <a:gdLst>
                <a:gd name="T0" fmla="*/ 2962 w 2963"/>
                <a:gd name="T1" fmla="*/ 139 h 285"/>
                <a:gd name="T2" fmla="*/ 2962 w 2963"/>
                <a:gd name="T3" fmla="*/ 139 h 285"/>
                <a:gd name="T4" fmla="*/ 2837 w 2963"/>
                <a:gd name="T5" fmla="*/ 284 h 285"/>
                <a:gd name="T6" fmla="*/ 126 w 2963"/>
                <a:gd name="T7" fmla="*/ 284 h 285"/>
                <a:gd name="T8" fmla="*/ 0 w 2963"/>
                <a:gd name="T9" fmla="*/ 139 h 285"/>
                <a:gd name="T10" fmla="*/ 0 w 2963"/>
                <a:gd name="T11" fmla="*/ 139 h 285"/>
                <a:gd name="T12" fmla="*/ 126 w 2963"/>
                <a:gd name="T13" fmla="*/ 0 h 285"/>
                <a:gd name="T14" fmla="*/ 2837 w 2963"/>
                <a:gd name="T15" fmla="*/ 0 h 285"/>
                <a:gd name="T16" fmla="*/ 2962 w 2963"/>
                <a:gd name="T17" fmla="*/ 13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3" h="285">
                  <a:moveTo>
                    <a:pt x="2962" y="139"/>
                  </a:moveTo>
                  <a:lnTo>
                    <a:pt x="2962" y="139"/>
                  </a:lnTo>
                  <a:cubicBezTo>
                    <a:pt x="2962" y="217"/>
                    <a:pt x="2904" y="284"/>
                    <a:pt x="2837" y="284"/>
                  </a:cubicBezTo>
                  <a:cubicBezTo>
                    <a:pt x="126" y="284"/>
                    <a:pt x="126" y="284"/>
                    <a:pt x="126" y="284"/>
                  </a:cubicBezTo>
                  <a:cubicBezTo>
                    <a:pt x="58" y="284"/>
                    <a:pt x="0" y="217"/>
                    <a:pt x="0" y="139"/>
                  </a:cubicBezTo>
                  <a:lnTo>
                    <a:pt x="0" y="139"/>
                  </a:lnTo>
                  <a:cubicBezTo>
                    <a:pt x="0" y="63"/>
                    <a:pt x="58" y="0"/>
                    <a:pt x="126" y="0"/>
                  </a:cubicBezTo>
                  <a:cubicBezTo>
                    <a:pt x="2837" y="0"/>
                    <a:pt x="2837" y="0"/>
                    <a:pt x="2837" y="0"/>
                  </a:cubicBezTo>
                  <a:cubicBezTo>
                    <a:pt x="2904" y="0"/>
                    <a:pt x="2962" y="63"/>
                    <a:pt x="2962" y="13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2" name="Freeform 6645"/>
            <p:cNvSpPr>
              <a:spLocks noChangeArrowheads="1"/>
            </p:cNvSpPr>
            <p:nvPr/>
          </p:nvSpPr>
          <p:spPr bwMode="auto">
            <a:xfrm>
              <a:off x="11035046" y="10877564"/>
              <a:ext cx="2250746" cy="211652"/>
            </a:xfrm>
            <a:custGeom>
              <a:avLst/>
              <a:gdLst>
                <a:gd name="T0" fmla="*/ 2962 w 2963"/>
                <a:gd name="T1" fmla="*/ 145 h 285"/>
                <a:gd name="T2" fmla="*/ 2962 w 2963"/>
                <a:gd name="T3" fmla="*/ 145 h 285"/>
                <a:gd name="T4" fmla="*/ 2837 w 2963"/>
                <a:gd name="T5" fmla="*/ 284 h 285"/>
                <a:gd name="T6" fmla="*/ 126 w 2963"/>
                <a:gd name="T7" fmla="*/ 284 h 285"/>
                <a:gd name="T8" fmla="*/ 0 w 2963"/>
                <a:gd name="T9" fmla="*/ 145 h 285"/>
                <a:gd name="T10" fmla="*/ 0 w 2963"/>
                <a:gd name="T11" fmla="*/ 145 h 285"/>
                <a:gd name="T12" fmla="*/ 126 w 2963"/>
                <a:gd name="T13" fmla="*/ 0 h 285"/>
                <a:gd name="T14" fmla="*/ 2837 w 2963"/>
                <a:gd name="T15" fmla="*/ 0 h 285"/>
                <a:gd name="T16" fmla="*/ 2962 w 2963"/>
                <a:gd name="T17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3" h="285">
                  <a:moveTo>
                    <a:pt x="2962" y="145"/>
                  </a:moveTo>
                  <a:lnTo>
                    <a:pt x="2962" y="145"/>
                  </a:lnTo>
                  <a:cubicBezTo>
                    <a:pt x="2962" y="222"/>
                    <a:pt x="2904" y="284"/>
                    <a:pt x="2837" y="284"/>
                  </a:cubicBezTo>
                  <a:cubicBezTo>
                    <a:pt x="126" y="284"/>
                    <a:pt x="126" y="284"/>
                    <a:pt x="126" y="284"/>
                  </a:cubicBezTo>
                  <a:cubicBezTo>
                    <a:pt x="58" y="284"/>
                    <a:pt x="0" y="222"/>
                    <a:pt x="0" y="145"/>
                  </a:cubicBezTo>
                  <a:lnTo>
                    <a:pt x="0" y="145"/>
                  </a:lnTo>
                  <a:cubicBezTo>
                    <a:pt x="0" y="63"/>
                    <a:pt x="58" y="0"/>
                    <a:pt x="126" y="0"/>
                  </a:cubicBezTo>
                  <a:cubicBezTo>
                    <a:pt x="2837" y="0"/>
                    <a:pt x="2837" y="0"/>
                    <a:pt x="2837" y="0"/>
                  </a:cubicBezTo>
                  <a:cubicBezTo>
                    <a:pt x="2904" y="0"/>
                    <a:pt x="2962" y="63"/>
                    <a:pt x="2962" y="1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3" name="Freeform 6646"/>
            <p:cNvSpPr>
              <a:spLocks noChangeArrowheads="1"/>
            </p:cNvSpPr>
            <p:nvPr/>
          </p:nvSpPr>
          <p:spPr bwMode="auto">
            <a:xfrm>
              <a:off x="11035046" y="11159766"/>
              <a:ext cx="2233949" cy="131023"/>
            </a:xfrm>
            <a:custGeom>
              <a:avLst/>
              <a:gdLst>
                <a:gd name="T0" fmla="*/ 2942 w 2943"/>
                <a:gd name="T1" fmla="*/ 91 h 179"/>
                <a:gd name="T2" fmla="*/ 2942 w 2943"/>
                <a:gd name="T3" fmla="*/ 91 h 179"/>
                <a:gd name="T4" fmla="*/ 2812 w 2943"/>
                <a:gd name="T5" fmla="*/ 178 h 179"/>
                <a:gd name="T6" fmla="*/ 126 w 2943"/>
                <a:gd name="T7" fmla="*/ 178 h 179"/>
                <a:gd name="T8" fmla="*/ 0 w 2943"/>
                <a:gd name="T9" fmla="*/ 91 h 179"/>
                <a:gd name="T10" fmla="*/ 0 w 2943"/>
                <a:gd name="T11" fmla="*/ 91 h 179"/>
                <a:gd name="T12" fmla="*/ 126 w 2943"/>
                <a:gd name="T13" fmla="*/ 0 h 179"/>
                <a:gd name="T14" fmla="*/ 2812 w 2943"/>
                <a:gd name="T15" fmla="*/ 0 h 179"/>
                <a:gd name="T16" fmla="*/ 2942 w 2943"/>
                <a:gd name="T1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3" h="179">
                  <a:moveTo>
                    <a:pt x="2942" y="91"/>
                  </a:moveTo>
                  <a:lnTo>
                    <a:pt x="2942" y="91"/>
                  </a:lnTo>
                  <a:cubicBezTo>
                    <a:pt x="2942" y="140"/>
                    <a:pt x="2885" y="178"/>
                    <a:pt x="2812" y="178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53" y="178"/>
                    <a:pt x="0" y="140"/>
                    <a:pt x="0" y="91"/>
                  </a:cubicBezTo>
                  <a:lnTo>
                    <a:pt x="0" y="91"/>
                  </a:lnTo>
                  <a:cubicBezTo>
                    <a:pt x="0" y="43"/>
                    <a:pt x="53" y="0"/>
                    <a:pt x="126" y="0"/>
                  </a:cubicBezTo>
                  <a:cubicBezTo>
                    <a:pt x="2812" y="0"/>
                    <a:pt x="2812" y="0"/>
                    <a:pt x="2812" y="0"/>
                  </a:cubicBezTo>
                  <a:cubicBezTo>
                    <a:pt x="2885" y="0"/>
                    <a:pt x="2942" y="43"/>
                    <a:pt x="2942" y="9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4" name="Freeform 6647"/>
            <p:cNvSpPr>
              <a:spLocks noChangeArrowheads="1"/>
            </p:cNvSpPr>
            <p:nvPr/>
          </p:nvSpPr>
          <p:spPr bwMode="auto">
            <a:xfrm>
              <a:off x="11018249" y="9926813"/>
              <a:ext cx="2287697" cy="211652"/>
            </a:xfrm>
            <a:custGeom>
              <a:avLst/>
              <a:gdLst>
                <a:gd name="T0" fmla="*/ 3009 w 3010"/>
                <a:gd name="T1" fmla="*/ 140 h 286"/>
                <a:gd name="T2" fmla="*/ 3009 w 3010"/>
                <a:gd name="T3" fmla="*/ 140 h 286"/>
                <a:gd name="T4" fmla="*/ 2879 w 3010"/>
                <a:gd name="T5" fmla="*/ 285 h 286"/>
                <a:gd name="T6" fmla="*/ 130 w 3010"/>
                <a:gd name="T7" fmla="*/ 285 h 286"/>
                <a:gd name="T8" fmla="*/ 0 w 3010"/>
                <a:gd name="T9" fmla="*/ 140 h 286"/>
                <a:gd name="T10" fmla="*/ 0 w 3010"/>
                <a:gd name="T11" fmla="*/ 140 h 286"/>
                <a:gd name="T12" fmla="*/ 130 w 3010"/>
                <a:gd name="T13" fmla="*/ 0 h 286"/>
                <a:gd name="T14" fmla="*/ 2879 w 3010"/>
                <a:gd name="T15" fmla="*/ 0 h 286"/>
                <a:gd name="T16" fmla="*/ 3009 w 3010"/>
                <a:gd name="T17" fmla="*/ 14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0" h="286">
                  <a:moveTo>
                    <a:pt x="3009" y="140"/>
                  </a:moveTo>
                  <a:lnTo>
                    <a:pt x="3009" y="140"/>
                  </a:lnTo>
                  <a:cubicBezTo>
                    <a:pt x="3009" y="221"/>
                    <a:pt x="2951" y="285"/>
                    <a:pt x="2879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57" y="285"/>
                    <a:pt x="0" y="221"/>
                    <a:pt x="0" y="140"/>
                  </a:cubicBezTo>
                  <a:lnTo>
                    <a:pt x="0" y="140"/>
                  </a:lnTo>
                  <a:cubicBezTo>
                    <a:pt x="0" y="63"/>
                    <a:pt x="57" y="0"/>
                    <a:pt x="130" y="0"/>
                  </a:cubicBezTo>
                  <a:cubicBezTo>
                    <a:pt x="2879" y="0"/>
                    <a:pt x="2879" y="0"/>
                    <a:pt x="2879" y="0"/>
                  </a:cubicBezTo>
                  <a:cubicBezTo>
                    <a:pt x="2951" y="0"/>
                    <a:pt x="3009" y="63"/>
                    <a:pt x="3009" y="14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5" name="Freeform 6648"/>
            <p:cNvSpPr>
              <a:spLocks noChangeArrowheads="1"/>
            </p:cNvSpPr>
            <p:nvPr/>
          </p:nvSpPr>
          <p:spPr bwMode="auto">
            <a:xfrm>
              <a:off x="11337385" y="3086791"/>
              <a:ext cx="3480257" cy="2197139"/>
            </a:xfrm>
            <a:custGeom>
              <a:avLst/>
              <a:gdLst>
                <a:gd name="T0" fmla="*/ 0 w 4576"/>
                <a:gd name="T1" fmla="*/ 0 h 2895"/>
                <a:gd name="T2" fmla="*/ 4575 w 4576"/>
                <a:gd name="T3" fmla="*/ 2894 h 2895"/>
                <a:gd name="T4" fmla="*/ 3698 w 4576"/>
                <a:gd name="T5" fmla="*/ 1016 h 2895"/>
                <a:gd name="T6" fmla="*/ 1705 w 4576"/>
                <a:gd name="T7" fmla="*/ 0 h 2895"/>
                <a:gd name="T8" fmla="*/ 0 w 4576"/>
                <a:gd name="T9" fmla="*/ 0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6" h="2895">
                  <a:moveTo>
                    <a:pt x="0" y="0"/>
                  </a:moveTo>
                  <a:lnTo>
                    <a:pt x="4575" y="2894"/>
                  </a:lnTo>
                  <a:lnTo>
                    <a:pt x="3698" y="1016"/>
                  </a:lnTo>
                  <a:lnTo>
                    <a:pt x="1705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6" name="Freeform 6649"/>
            <p:cNvSpPr>
              <a:spLocks noChangeArrowheads="1"/>
            </p:cNvSpPr>
            <p:nvPr/>
          </p:nvSpPr>
          <p:spPr bwMode="auto">
            <a:xfrm>
              <a:off x="11337385" y="3086791"/>
              <a:ext cx="3480257" cy="2197139"/>
            </a:xfrm>
            <a:custGeom>
              <a:avLst/>
              <a:gdLst>
                <a:gd name="T0" fmla="*/ 0 w 4576"/>
                <a:gd name="T1" fmla="*/ 0 h 2895"/>
                <a:gd name="T2" fmla="*/ 4575 w 4576"/>
                <a:gd name="T3" fmla="*/ 2894 h 2895"/>
                <a:gd name="T4" fmla="*/ 3698 w 4576"/>
                <a:gd name="T5" fmla="*/ 1016 h 2895"/>
                <a:gd name="T6" fmla="*/ 1705 w 4576"/>
                <a:gd name="T7" fmla="*/ 0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6" h="2895">
                  <a:moveTo>
                    <a:pt x="0" y="0"/>
                  </a:moveTo>
                  <a:lnTo>
                    <a:pt x="4575" y="2894"/>
                  </a:lnTo>
                  <a:lnTo>
                    <a:pt x="3698" y="1016"/>
                  </a:lnTo>
                  <a:lnTo>
                    <a:pt x="1705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7" name="Freeform 6650"/>
            <p:cNvSpPr>
              <a:spLocks noChangeArrowheads="1"/>
            </p:cNvSpPr>
            <p:nvPr/>
          </p:nvSpPr>
          <p:spPr bwMode="auto">
            <a:xfrm>
              <a:off x="9540149" y="4884146"/>
              <a:ext cx="5277493" cy="1552107"/>
            </a:xfrm>
            <a:custGeom>
              <a:avLst/>
              <a:gdLst>
                <a:gd name="T0" fmla="*/ 0 w 6935"/>
                <a:gd name="T1" fmla="*/ 0 h 2047"/>
                <a:gd name="T2" fmla="*/ 6934 w 6935"/>
                <a:gd name="T3" fmla="*/ 876 h 2047"/>
                <a:gd name="T4" fmla="*/ 6861 w 6935"/>
                <a:gd name="T5" fmla="*/ 1815 h 2047"/>
                <a:gd name="T6" fmla="*/ 5 w 6935"/>
                <a:gd name="T7" fmla="*/ 2046 h 2047"/>
                <a:gd name="T8" fmla="*/ 0 w 6935"/>
                <a:gd name="T9" fmla="*/ 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5" h="2047">
                  <a:moveTo>
                    <a:pt x="0" y="0"/>
                  </a:moveTo>
                  <a:lnTo>
                    <a:pt x="6934" y="876"/>
                  </a:lnTo>
                  <a:lnTo>
                    <a:pt x="6861" y="1815"/>
                  </a:lnTo>
                  <a:lnTo>
                    <a:pt x="5" y="2046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8" name="Freeform 6651"/>
            <p:cNvSpPr>
              <a:spLocks noChangeArrowheads="1"/>
            </p:cNvSpPr>
            <p:nvPr/>
          </p:nvSpPr>
          <p:spPr bwMode="auto">
            <a:xfrm>
              <a:off x="9946627" y="3859485"/>
              <a:ext cx="4871015" cy="3826517"/>
            </a:xfrm>
            <a:custGeom>
              <a:avLst/>
              <a:gdLst>
                <a:gd name="T0" fmla="*/ 5523 w 6401"/>
                <a:gd name="T1" fmla="*/ 0 h 5037"/>
                <a:gd name="T2" fmla="*/ 0 w 6401"/>
                <a:gd name="T3" fmla="*/ 4598 h 5037"/>
                <a:gd name="T4" fmla="*/ 246 w 6401"/>
                <a:gd name="T5" fmla="*/ 5036 h 5037"/>
                <a:gd name="T6" fmla="*/ 6400 w 6401"/>
                <a:gd name="T7" fmla="*/ 1878 h 5037"/>
                <a:gd name="T8" fmla="*/ 5523 w 6401"/>
                <a:gd name="T9" fmla="*/ 0 h 5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1" h="5037">
                  <a:moveTo>
                    <a:pt x="5523" y="0"/>
                  </a:moveTo>
                  <a:lnTo>
                    <a:pt x="0" y="4598"/>
                  </a:lnTo>
                  <a:lnTo>
                    <a:pt x="246" y="5036"/>
                  </a:lnTo>
                  <a:lnTo>
                    <a:pt x="6400" y="1878"/>
                  </a:lnTo>
                  <a:lnTo>
                    <a:pt x="5523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49" name="Freeform 6652"/>
            <p:cNvSpPr>
              <a:spLocks noChangeArrowheads="1"/>
            </p:cNvSpPr>
            <p:nvPr/>
          </p:nvSpPr>
          <p:spPr bwMode="auto">
            <a:xfrm>
              <a:off x="9946627" y="3859485"/>
              <a:ext cx="4871015" cy="3826517"/>
            </a:xfrm>
            <a:custGeom>
              <a:avLst/>
              <a:gdLst>
                <a:gd name="T0" fmla="*/ 5523 w 6401"/>
                <a:gd name="T1" fmla="*/ 0 h 5037"/>
                <a:gd name="T2" fmla="*/ 0 w 6401"/>
                <a:gd name="T3" fmla="*/ 4598 h 5037"/>
                <a:gd name="T4" fmla="*/ 246 w 6401"/>
                <a:gd name="T5" fmla="*/ 5036 h 5037"/>
                <a:gd name="T6" fmla="*/ 6400 w 6401"/>
                <a:gd name="T7" fmla="*/ 1878 h 5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1" h="5037">
                  <a:moveTo>
                    <a:pt x="5523" y="0"/>
                  </a:moveTo>
                  <a:lnTo>
                    <a:pt x="0" y="4598"/>
                  </a:lnTo>
                  <a:lnTo>
                    <a:pt x="246" y="5036"/>
                  </a:lnTo>
                  <a:lnTo>
                    <a:pt x="6400" y="1878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0" name="Freeform 6653"/>
            <p:cNvSpPr>
              <a:spLocks noChangeArrowheads="1"/>
            </p:cNvSpPr>
            <p:nvPr/>
          </p:nvSpPr>
          <p:spPr bwMode="auto">
            <a:xfrm>
              <a:off x="9946627" y="7363486"/>
              <a:ext cx="3923686" cy="1558826"/>
            </a:xfrm>
            <a:custGeom>
              <a:avLst/>
              <a:gdLst>
                <a:gd name="T0" fmla="*/ 0 w 5158"/>
                <a:gd name="T1" fmla="*/ 0 h 2057"/>
                <a:gd name="T2" fmla="*/ 5157 w 5158"/>
                <a:gd name="T3" fmla="*/ 1098 h 2057"/>
                <a:gd name="T4" fmla="*/ 4854 w 5158"/>
                <a:gd name="T5" fmla="*/ 2056 h 2057"/>
                <a:gd name="T6" fmla="*/ 246 w 5158"/>
                <a:gd name="T7" fmla="*/ 438 h 2057"/>
                <a:gd name="T8" fmla="*/ 0 w 5158"/>
                <a:gd name="T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8" h="2057">
                  <a:moveTo>
                    <a:pt x="0" y="0"/>
                  </a:moveTo>
                  <a:lnTo>
                    <a:pt x="5157" y="1098"/>
                  </a:lnTo>
                  <a:lnTo>
                    <a:pt x="4854" y="2056"/>
                  </a:lnTo>
                  <a:lnTo>
                    <a:pt x="246" y="438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1" name="Freeform 6654"/>
            <p:cNvSpPr>
              <a:spLocks noChangeArrowheads="1"/>
            </p:cNvSpPr>
            <p:nvPr/>
          </p:nvSpPr>
          <p:spPr bwMode="auto">
            <a:xfrm>
              <a:off x="10484117" y="5549335"/>
              <a:ext cx="4330164" cy="3151248"/>
            </a:xfrm>
            <a:custGeom>
              <a:avLst/>
              <a:gdLst>
                <a:gd name="T0" fmla="*/ 5692 w 5693"/>
                <a:gd name="T1" fmla="*/ 0 h 4146"/>
                <a:gd name="T2" fmla="*/ 0 w 5693"/>
                <a:gd name="T3" fmla="*/ 3668 h 4146"/>
                <a:gd name="T4" fmla="*/ 135 w 5693"/>
                <a:gd name="T5" fmla="*/ 4145 h 4146"/>
                <a:gd name="T6" fmla="*/ 5619 w 5693"/>
                <a:gd name="T7" fmla="*/ 939 h 4146"/>
                <a:gd name="T8" fmla="*/ 5692 w 5693"/>
                <a:gd name="T9" fmla="*/ 0 h 4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3" h="4146">
                  <a:moveTo>
                    <a:pt x="5692" y="0"/>
                  </a:moveTo>
                  <a:lnTo>
                    <a:pt x="0" y="3668"/>
                  </a:lnTo>
                  <a:lnTo>
                    <a:pt x="135" y="4145"/>
                  </a:lnTo>
                  <a:lnTo>
                    <a:pt x="5619" y="939"/>
                  </a:lnTo>
                  <a:lnTo>
                    <a:pt x="5692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2" name="Freeform 6655"/>
            <p:cNvSpPr>
              <a:spLocks noChangeArrowheads="1"/>
            </p:cNvSpPr>
            <p:nvPr/>
          </p:nvSpPr>
          <p:spPr bwMode="auto">
            <a:xfrm>
              <a:off x="10484117" y="5549335"/>
              <a:ext cx="4330164" cy="3151248"/>
            </a:xfrm>
            <a:custGeom>
              <a:avLst/>
              <a:gdLst>
                <a:gd name="T0" fmla="*/ 5692 w 5693"/>
                <a:gd name="T1" fmla="*/ 0 h 4146"/>
                <a:gd name="T2" fmla="*/ 0 w 5693"/>
                <a:gd name="T3" fmla="*/ 3668 h 4146"/>
                <a:gd name="T4" fmla="*/ 135 w 5693"/>
                <a:gd name="T5" fmla="*/ 4145 h 4146"/>
                <a:gd name="T6" fmla="*/ 5619 w 5693"/>
                <a:gd name="T7" fmla="*/ 939 h 4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93" h="4146">
                  <a:moveTo>
                    <a:pt x="5692" y="0"/>
                  </a:moveTo>
                  <a:lnTo>
                    <a:pt x="0" y="3668"/>
                  </a:lnTo>
                  <a:lnTo>
                    <a:pt x="135" y="4145"/>
                  </a:lnTo>
                  <a:lnTo>
                    <a:pt x="5619" y="939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3" name="Freeform 6656"/>
            <p:cNvSpPr>
              <a:spLocks noChangeArrowheads="1"/>
            </p:cNvSpPr>
            <p:nvPr/>
          </p:nvSpPr>
          <p:spPr bwMode="auto">
            <a:xfrm>
              <a:off x="10484117" y="8344471"/>
              <a:ext cx="2962921" cy="1377411"/>
            </a:xfrm>
            <a:custGeom>
              <a:avLst/>
              <a:gdLst>
                <a:gd name="T0" fmla="*/ 0 w 3897"/>
                <a:gd name="T1" fmla="*/ 0 h 1816"/>
                <a:gd name="T2" fmla="*/ 3896 w 3897"/>
                <a:gd name="T3" fmla="*/ 1541 h 1816"/>
                <a:gd name="T4" fmla="*/ 3684 w 3897"/>
                <a:gd name="T5" fmla="*/ 1815 h 1816"/>
                <a:gd name="T6" fmla="*/ 135 w 3897"/>
                <a:gd name="T7" fmla="*/ 477 h 1816"/>
                <a:gd name="T8" fmla="*/ 0 w 3897"/>
                <a:gd name="T9" fmla="*/ 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1816">
                  <a:moveTo>
                    <a:pt x="0" y="0"/>
                  </a:moveTo>
                  <a:lnTo>
                    <a:pt x="3896" y="1541"/>
                  </a:lnTo>
                  <a:lnTo>
                    <a:pt x="3684" y="1815"/>
                  </a:lnTo>
                  <a:lnTo>
                    <a:pt x="135" y="477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4" name="Freeform 6657"/>
            <p:cNvSpPr>
              <a:spLocks noChangeArrowheads="1"/>
            </p:cNvSpPr>
            <p:nvPr/>
          </p:nvSpPr>
          <p:spPr bwMode="auto">
            <a:xfrm>
              <a:off x="9540149" y="3086791"/>
              <a:ext cx="3090575" cy="3346101"/>
            </a:xfrm>
            <a:custGeom>
              <a:avLst/>
              <a:gdLst>
                <a:gd name="T0" fmla="*/ 2359 w 4065"/>
                <a:gd name="T1" fmla="*/ 0 h 4407"/>
                <a:gd name="T2" fmla="*/ 0 w 4065"/>
                <a:gd name="T3" fmla="*/ 2360 h 4407"/>
                <a:gd name="T4" fmla="*/ 5 w 4065"/>
                <a:gd name="T5" fmla="*/ 4406 h 4407"/>
                <a:gd name="T6" fmla="*/ 4064 w 4065"/>
                <a:gd name="T7" fmla="*/ 0 h 4407"/>
                <a:gd name="T8" fmla="*/ 2359 w 4065"/>
                <a:gd name="T9" fmla="*/ 0 h 4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5" h="4407">
                  <a:moveTo>
                    <a:pt x="2359" y="0"/>
                  </a:moveTo>
                  <a:lnTo>
                    <a:pt x="0" y="2360"/>
                  </a:lnTo>
                  <a:lnTo>
                    <a:pt x="5" y="4406"/>
                  </a:lnTo>
                  <a:lnTo>
                    <a:pt x="4064" y="0"/>
                  </a:lnTo>
                  <a:lnTo>
                    <a:pt x="2359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5" name="Freeform 6658"/>
            <p:cNvSpPr>
              <a:spLocks noChangeArrowheads="1"/>
            </p:cNvSpPr>
            <p:nvPr/>
          </p:nvSpPr>
          <p:spPr bwMode="auto">
            <a:xfrm>
              <a:off x="10877159" y="8196652"/>
              <a:ext cx="2989796" cy="1521872"/>
            </a:xfrm>
            <a:custGeom>
              <a:avLst/>
              <a:gdLst>
                <a:gd name="T0" fmla="*/ 249 w 3934"/>
                <a:gd name="T1" fmla="*/ 2007 h 2008"/>
                <a:gd name="T2" fmla="*/ 3630 w 3934"/>
                <a:gd name="T3" fmla="*/ 958 h 2008"/>
                <a:gd name="T4" fmla="*/ 3933 w 3934"/>
                <a:gd name="T5" fmla="*/ 0 h 2008"/>
                <a:gd name="T6" fmla="*/ 0 w 3934"/>
                <a:gd name="T7" fmla="*/ 1776 h 2008"/>
                <a:gd name="T8" fmla="*/ 249 w 3934"/>
                <a:gd name="T9" fmla="*/ 2007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4" h="2008">
                  <a:moveTo>
                    <a:pt x="249" y="2007"/>
                  </a:moveTo>
                  <a:lnTo>
                    <a:pt x="3630" y="958"/>
                  </a:lnTo>
                  <a:lnTo>
                    <a:pt x="3933" y="0"/>
                  </a:lnTo>
                  <a:lnTo>
                    <a:pt x="0" y="1776"/>
                  </a:lnTo>
                  <a:lnTo>
                    <a:pt x="249" y="200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6" name="Freeform 6659"/>
            <p:cNvSpPr>
              <a:spLocks noChangeArrowheads="1"/>
            </p:cNvSpPr>
            <p:nvPr/>
          </p:nvSpPr>
          <p:spPr bwMode="auto">
            <a:xfrm>
              <a:off x="10877159" y="9516950"/>
              <a:ext cx="2569880" cy="201572"/>
            </a:xfrm>
            <a:custGeom>
              <a:avLst/>
              <a:gdLst>
                <a:gd name="T0" fmla="*/ 0 w 3381"/>
                <a:gd name="T1" fmla="*/ 43 h 275"/>
                <a:gd name="T2" fmla="*/ 3380 w 3381"/>
                <a:gd name="T3" fmla="*/ 0 h 275"/>
                <a:gd name="T4" fmla="*/ 3168 w 3381"/>
                <a:gd name="T5" fmla="*/ 274 h 275"/>
                <a:gd name="T6" fmla="*/ 249 w 3381"/>
                <a:gd name="T7" fmla="*/ 274 h 275"/>
                <a:gd name="T8" fmla="*/ 0 w 3381"/>
                <a:gd name="T9" fmla="*/ 4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1" h="275">
                  <a:moveTo>
                    <a:pt x="0" y="43"/>
                  </a:moveTo>
                  <a:lnTo>
                    <a:pt x="3380" y="0"/>
                  </a:lnTo>
                  <a:lnTo>
                    <a:pt x="3168" y="274"/>
                  </a:lnTo>
                  <a:lnTo>
                    <a:pt x="249" y="274"/>
                  </a:lnTo>
                  <a:lnTo>
                    <a:pt x="0" y="4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</p:grpSp>
      <p:sp>
        <p:nvSpPr>
          <p:cNvPr id="125" name="Freeform 6701"/>
          <p:cNvSpPr>
            <a:spLocks noChangeArrowheads="1"/>
          </p:cNvSpPr>
          <p:nvPr/>
        </p:nvSpPr>
        <p:spPr bwMode="auto">
          <a:xfrm>
            <a:off x="5701575" y="2287535"/>
            <a:ext cx="83144" cy="186455"/>
          </a:xfrm>
          <a:custGeom>
            <a:avLst/>
            <a:gdLst>
              <a:gd name="T0" fmla="*/ 0 w 300"/>
              <a:gd name="T1" fmla="*/ 251 h 497"/>
              <a:gd name="T2" fmla="*/ 0 w 300"/>
              <a:gd name="T3" fmla="*/ 251 h 497"/>
              <a:gd name="T4" fmla="*/ 34 w 300"/>
              <a:gd name="T5" fmla="*/ 72 h 497"/>
              <a:gd name="T6" fmla="*/ 150 w 300"/>
              <a:gd name="T7" fmla="*/ 0 h 497"/>
              <a:gd name="T8" fmla="*/ 241 w 300"/>
              <a:gd name="T9" fmla="*/ 34 h 497"/>
              <a:gd name="T10" fmla="*/ 285 w 300"/>
              <a:gd name="T11" fmla="*/ 125 h 497"/>
              <a:gd name="T12" fmla="*/ 299 w 300"/>
              <a:gd name="T13" fmla="*/ 251 h 497"/>
              <a:gd name="T14" fmla="*/ 285 w 300"/>
              <a:gd name="T15" fmla="*/ 371 h 497"/>
              <a:gd name="T16" fmla="*/ 241 w 300"/>
              <a:gd name="T17" fmla="*/ 462 h 497"/>
              <a:gd name="T18" fmla="*/ 150 w 300"/>
              <a:gd name="T19" fmla="*/ 496 h 497"/>
              <a:gd name="T20" fmla="*/ 34 w 300"/>
              <a:gd name="T21" fmla="*/ 424 h 497"/>
              <a:gd name="T22" fmla="*/ 0 w 300"/>
              <a:gd name="T23" fmla="*/ 251 h 497"/>
              <a:gd name="T24" fmla="*/ 87 w 300"/>
              <a:gd name="T25" fmla="*/ 251 h 497"/>
              <a:gd name="T26" fmla="*/ 87 w 300"/>
              <a:gd name="T27" fmla="*/ 251 h 497"/>
              <a:gd name="T28" fmla="*/ 92 w 300"/>
              <a:gd name="T29" fmla="*/ 342 h 497"/>
              <a:gd name="T30" fmla="*/ 111 w 300"/>
              <a:gd name="T31" fmla="*/ 405 h 497"/>
              <a:gd name="T32" fmla="*/ 150 w 300"/>
              <a:gd name="T33" fmla="*/ 428 h 497"/>
              <a:gd name="T34" fmla="*/ 202 w 300"/>
              <a:gd name="T35" fmla="*/ 381 h 497"/>
              <a:gd name="T36" fmla="*/ 212 w 300"/>
              <a:gd name="T37" fmla="*/ 251 h 497"/>
              <a:gd name="T38" fmla="*/ 202 w 300"/>
              <a:gd name="T39" fmla="*/ 116 h 497"/>
              <a:gd name="T40" fmla="*/ 150 w 300"/>
              <a:gd name="T41" fmla="*/ 72 h 497"/>
              <a:gd name="T42" fmla="*/ 101 w 300"/>
              <a:gd name="T43" fmla="*/ 116 h 497"/>
              <a:gd name="T44" fmla="*/ 87 w 300"/>
              <a:gd name="T45" fmla="*/ 25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0" h="497">
                <a:moveTo>
                  <a:pt x="0" y="251"/>
                </a:moveTo>
                <a:lnTo>
                  <a:pt x="0" y="251"/>
                </a:lnTo>
                <a:cubicBezTo>
                  <a:pt x="0" y="178"/>
                  <a:pt x="10" y="120"/>
                  <a:pt x="34" y="72"/>
                </a:cubicBezTo>
                <a:cubicBezTo>
                  <a:pt x="58" y="24"/>
                  <a:pt x="96" y="0"/>
                  <a:pt x="150" y="0"/>
                </a:cubicBezTo>
                <a:cubicBezTo>
                  <a:pt x="188" y="0"/>
                  <a:pt x="217" y="9"/>
                  <a:pt x="241" y="34"/>
                </a:cubicBezTo>
                <a:cubicBezTo>
                  <a:pt x="260" y="58"/>
                  <a:pt x="280" y="92"/>
                  <a:pt x="285" y="125"/>
                </a:cubicBezTo>
                <a:cubicBezTo>
                  <a:pt x="294" y="163"/>
                  <a:pt x="299" y="202"/>
                  <a:pt x="299" y="251"/>
                </a:cubicBezTo>
                <a:cubicBezTo>
                  <a:pt x="299" y="294"/>
                  <a:pt x="294" y="337"/>
                  <a:pt x="285" y="371"/>
                </a:cubicBezTo>
                <a:cubicBezTo>
                  <a:pt x="280" y="409"/>
                  <a:pt x="260" y="438"/>
                  <a:pt x="241" y="462"/>
                </a:cubicBezTo>
                <a:cubicBezTo>
                  <a:pt x="217" y="486"/>
                  <a:pt x="188" y="496"/>
                  <a:pt x="150" y="496"/>
                </a:cubicBezTo>
                <a:cubicBezTo>
                  <a:pt x="96" y="496"/>
                  <a:pt x="58" y="472"/>
                  <a:pt x="34" y="424"/>
                </a:cubicBezTo>
                <a:cubicBezTo>
                  <a:pt x="10" y="376"/>
                  <a:pt x="0" y="317"/>
                  <a:pt x="0" y="251"/>
                </a:cubicBezTo>
                <a:close/>
                <a:moveTo>
                  <a:pt x="87" y="251"/>
                </a:moveTo>
                <a:lnTo>
                  <a:pt x="87" y="251"/>
                </a:lnTo>
                <a:cubicBezTo>
                  <a:pt x="87" y="289"/>
                  <a:pt x="87" y="317"/>
                  <a:pt x="92" y="342"/>
                </a:cubicBezTo>
                <a:cubicBezTo>
                  <a:pt x="92" y="366"/>
                  <a:pt x="101" y="390"/>
                  <a:pt x="111" y="405"/>
                </a:cubicBezTo>
                <a:cubicBezTo>
                  <a:pt x="121" y="419"/>
                  <a:pt x="131" y="428"/>
                  <a:pt x="150" y="428"/>
                </a:cubicBezTo>
                <a:cubicBezTo>
                  <a:pt x="174" y="428"/>
                  <a:pt x="193" y="409"/>
                  <a:pt x="202" y="381"/>
                </a:cubicBezTo>
                <a:cubicBezTo>
                  <a:pt x="207" y="351"/>
                  <a:pt x="212" y="308"/>
                  <a:pt x="212" y="251"/>
                </a:cubicBezTo>
                <a:cubicBezTo>
                  <a:pt x="212" y="188"/>
                  <a:pt x="207" y="144"/>
                  <a:pt x="202" y="116"/>
                </a:cubicBezTo>
                <a:cubicBezTo>
                  <a:pt x="193" y="87"/>
                  <a:pt x="174" y="72"/>
                  <a:pt x="150" y="72"/>
                </a:cubicBezTo>
                <a:cubicBezTo>
                  <a:pt x="126" y="72"/>
                  <a:pt x="106" y="87"/>
                  <a:pt x="101" y="116"/>
                </a:cubicBezTo>
                <a:cubicBezTo>
                  <a:pt x="92" y="149"/>
                  <a:pt x="87" y="193"/>
                  <a:pt x="87" y="2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126" name="Freeform 6702"/>
          <p:cNvSpPr>
            <a:spLocks noChangeArrowheads="1"/>
          </p:cNvSpPr>
          <p:nvPr/>
        </p:nvSpPr>
        <p:spPr bwMode="auto">
          <a:xfrm>
            <a:off x="5812433" y="2290894"/>
            <a:ext cx="64247" cy="178056"/>
          </a:xfrm>
          <a:custGeom>
            <a:avLst/>
            <a:gdLst>
              <a:gd name="T0" fmla="*/ 29 w 233"/>
              <a:gd name="T1" fmla="*/ 477 h 478"/>
              <a:gd name="T2" fmla="*/ 29 w 233"/>
              <a:gd name="T3" fmla="*/ 477 h 478"/>
              <a:gd name="T4" fmla="*/ 29 w 233"/>
              <a:gd name="T5" fmla="*/ 410 h 478"/>
              <a:gd name="T6" fmla="*/ 92 w 233"/>
              <a:gd name="T7" fmla="*/ 410 h 478"/>
              <a:gd name="T8" fmla="*/ 92 w 233"/>
              <a:gd name="T9" fmla="*/ 88 h 478"/>
              <a:gd name="T10" fmla="*/ 54 w 233"/>
              <a:gd name="T11" fmla="*/ 121 h 478"/>
              <a:gd name="T12" fmla="*/ 0 w 233"/>
              <a:gd name="T13" fmla="*/ 164 h 478"/>
              <a:gd name="T14" fmla="*/ 0 w 233"/>
              <a:gd name="T15" fmla="*/ 78 h 478"/>
              <a:gd name="T16" fmla="*/ 87 w 233"/>
              <a:gd name="T17" fmla="*/ 0 h 478"/>
              <a:gd name="T18" fmla="*/ 169 w 233"/>
              <a:gd name="T19" fmla="*/ 0 h 478"/>
              <a:gd name="T20" fmla="*/ 169 w 233"/>
              <a:gd name="T21" fmla="*/ 410 h 478"/>
              <a:gd name="T22" fmla="*/ 232 w 233"/>
              <a:gd name="T23" fmla="*/ 410 h 478"/>
              <a:gd name="T24" fmla="*/ 232 w 233"/>
              <a:gd name="T25" fmla="*/ 477 h 478"/>
              <a:gd name="T26" fmla="*/ 29 w 233"/>
              <a:gd name="T27" fmla="*/ 47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3" h="478">
                <a:moveTo>
                  <a:pt x="29" y="477"/>
                </a:moveTo>
                <a:lnTo>
                  <a:pt x="29" y="477"/>
                </a:lnTo>
                <a:cubicBezTo>
                  <a:pt x="29" y="410"/>
                  <a:pt x="29" y="410"/>
                  <a:pt x="29" y="410"/>
                </a:cubicBezTo>
                <a:cubicBezTo>
                  <a:pt x="92" y="410"/>
                  <a:pt x="92" y="410"/>
                  <a:pt x="92" y="410"/>
                </a:cubicBezTo>
                <a:cubicBezTo>
                  <a:pt x="92" y="88"/>
                  <a:pt x="92" y="88"/>
                  <a:pt x="92" y="88"/>
                </a:cubicBezTo>
                <a:cubicBezTo>
                  <a:pt x="83" y="97"/>
                  <a:pt x="68" y="111"/>
                  <a:pt x="54" y="121"/>
                </a:cubicBezTo>
                <a:cubicBezTo>
                  <a:pt x="39" y="135"/>
                  <a:pt x="20" y="150"/>
                  <a:pt x="0" y="164"/>
                </a:cubicBezTo>
                <a:cubicBezTo>
                  <a:pt x="0" y="78"/>
                  <a:pt x="0" y="78"/>
                  <a:pt x="0" y="78"/>
                </a:cubicBezTo>
                <a:cubicBezTo>
                  <a:pt x="10" y="68"/>
                  <a:pt x="44" y="44"/>
                  <a:pt x="87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9" y="410"/>
                  <a:pt x="169" y="410"/>
                  <a:pt x="169" y="410"/>
                </a:cubicBezTo>
                <a:cubicBezTo>
                  <a:pt x="232" y="410"/>
                  <a:pt x="232" y="410"/>
                  <a:pt x="232" y="410"/>
                </a:cubicBezTo>
                <a:cubicBezTo>
                  <a:pt x="232" y="477"/>
                  <a:pt x="232" y="477"/>
                  <a:pt x="232" y="477"/>
                </a:cubicBezTo>
                <a:lnTo>
                  <a:pt x="29" y="47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177" name="Freeform 6745"/>
          <p:cNvSpPr>
            <a:spLocks noChangeArrowheads="1"/>
          </p:cNvSpPr>
          <p:nvPr/>
        </p:nvSpPr>
        <p:spPr bwMode="auto">
          <a:xfrm>
            <a:off x="5735588" y="3582637"/>
            <a:ext cx="83144" cy="186455"/>
          </a:xfrm>
          <a:custGeom>
            <a:avLst/>
            <a:gdLst>
              <a:gd name="T0" fmla="*/ 0 w 299"/>
              <a:gd name="T1" fmla="*/ 250 h 497"/>
              <a:gd name="T2" fmla="*/ 0 w 299"/>
              <a:gd name="T3" fmla="*/ 250 h 497"/>
              <a:gd name="T4" fmla="*/ 34 w 299"/>
              <a:gd name="T5" fmla="*/ 72 h 497"/>
              <a:gd name="T6" fmla="*/ 149 w 299"/>
              <a:gd name="T7" fmla="*/ 0 h 497"/>
              <a:gd name="T8" fmla="*/ 236 w 299"/>
              <a:gd name="T9" fmla="*/ 39 h 497"/>
              <a:gd name="T10" fmla="*/ 284 w 299"/>
              <a:gd name="T11" fmla="*/ 125 h 497"/>
              <a:gd name="T12" fmla="*/ 298 w 299"/>
              <a:gd name="T13" fmla="*/ 250 h 497"/>
              <a:gd name="T14" fmla="*/ 284 w 299"/>
              <a:gd name="T15" fmla="*/ 371 h 497"/>
              <a:gd name="T16" fmla="*/ 236 w 299"/>
              <a:gd name="T17" fmla="*/ 462 h 497"/>
              <a:gd name="T18" fmla="*/ 149 w 299"/>
              <a:gd name="T19" fmla="*/ 496 h 497"/>
              <a:gd name="T20" fmla="*/ 34 w 299"/>
              <a:gd name="T21" fmla="*/ 424 h 497"/>
              <a:gd name="T22" fmla="*/ 0 w 299"/>
              <a:gd name="T23" fmla="*/ 250 h 497"/>
              <a:gd name="T24" fmla="*/ 82 w 299"/>
              <a:gd name="T25" fmla="*/ 250 h 497"/>
              <a:gd name="T26" fmla="*/ 82 w 299"/>
              <a:gd name="T27" fmla="*/ 250 h 497"/>
              <a:gd name="T28" fmla="*/ 86 w 299"/>
              <a:gd name="T29" fmla="*/ 347 h 497"/>
              <a:gd name="T30" fmla="*/ 106 w 299"/>
              <a:gd name="T31" fmla="*/ 404 h 497"/>
              <a:gd name="T32" fmla="*/ 149 w 299"/>
              <a:gd name="T33" fmla="*/ 429 h 497"/>
              <a:gd name="T34" fmla="*/ 197 w 299"/>
              <a:gd name="T35" fmla="*/ 380 h 497"/>
              <a:gd name="T36" fmla="*/ 212 w 299"/>
              <a:gd name="T37" fmla="*/ 250 h 497"/>
              <a:gd name="T38" fmla="*/ 197 w 299"/>
              <a:gd name="T39" fmla="*/ 116 h 497"/>
              <a:gd name="T40" fmla="*/ 149 w 299"/>
              <a:gd name="T41" fmla="*/ 72 h 497"/>
              <a:gd name="T42" fmla="*/ 96 w 299"/>
              <a:gd name="T43" fmla="*/ 116 h 497"/>
              <a:gd name="T44" fmla="*/ 82 w 299"/>
              <a:gd name="T45" fmla="*/ 250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9" h="497">
                <a:moveTo>
                  <a:pt x="0" y="250"/>
                </a:moveTo>
                <a:lnTo>
                  <a:pt x="0" y="250"/>
                </a:lnTo>
                <a:cubicBezTo>
                  <a:pt x="0" y="178"/>
                  <a:pt x="10" y="120"/>
                  <a:pt x="34" y="72"/>
                </a:cubicBezTo>
                <a:cubicBezTo>
                  <a:pt x="58" y="24"/>
                  <a:pt x="96" y="0"/>
                  <a:pt x="149" y="0"/>
                </a:cubicBezTo>
                <a:cubicBezTo>
                  <a:pt x="183" y="0"/>
                  <a:pt x="217" y="15"/>
                  <a:pt x="236" y="39"/>
                </a:cubicBezTo>
                <a:cubicBezTo>
                  <a:pt x="260" y="58"/>
                  <a:pt x="274" y="91"/>
                  <a:pt x="284" y="125"/>
                </a:cubicBezTo>
                <a:cubicBezTo>
                  <a:pt x="294" y="164"/>
                  <a:pt x="298" y="207"/>
                  <a:pt x="298" y="250"/>
                </a:cubicBezTo>
                <a:cubicBezTo>
                  <a:pt x="298" y="294"/>
                  <a:pt x="294" y="337"/>
                  <a:pt x="284" y="371"/>
                </a:cubicBezTo>
                <a:cubicBezTo>
                  <a:pt x="274" y="409"/>
                  <a:pt x="260" y="438"/>
                  <a:pt x="236" y="462"/>
                </a:cubicBezTo>
                <a:cubicBezTo>
                  <a:pt x="217" y="486"/>
                  <a:pt x="183" y="496"/>
                  <a:pt x="149" y="496"/>
                </a:cubicBezTo>
                <a:cubicBezTo>
                  <a:pt x="96" y="496"/>
                  <a:pt x="58" y="472"/>
                  <a:pt x="34" y="424"/>
                </a:cubicBezTo>
                <a:cubicBezTo>
                  <a:pt x="10" y="375"/>
                  <a:pt x="0" y="318"/>
                  <a:pt x="0" y="250"/>
                </a:cubicBezTo>
                <a:close/>
                <a:moveTo>
                  <a:pt x="82" y="250"/>
                </a:moveTo>
                <a:lnTo>
                  <a:pt x="82" y="250"/>
                </a:lnTo>
                <a:cubicBezTo>
                  <a:pt x="82" y="289"/>
                  <a:pt x="86" y="323"/>
                  <a:pt x="86" y="347"/>
                </a:cubicBezTo>
                <a:cubicBezTo>
                  <a:pt x="91" y="371"/>
                  <a:pt x="96" y="390"/>
                  <a:pt x="106" y="404"/>
                </a:cubicBezTo>
                <a:cubicBezTo>
                  <a:pt x="115" y="419"/>
                  <a:pt x="130" y="429"/>
                  <a:pt x="149" y="429"/>
                </a:cubicBezTo>
                <a:cubicBezTo>
                  <a:pt x="173" y="429"/>
                  <a:pt x="188" y="414"/>
                  <a:pt x="197" y="380"/>
                </a:cubicBezTo>
                <a:cubicBezTo>
                  <a:pt x="207" y="352"/>
                  <a:pt x="212" y="308"/>
                  <a:pt x="212" y="250"/>
                </a:cubicBezTo>
                <a:cubicBezTo>
                  <a:pt x="212" y="193"/>
                  <a:pt x="207" y="145"/>
                  <a:pt x="197" y="116"/>
                </a:cubicBezTo>
                <a:cubicBezTo>
                  <a:pt x="188" y="86"/>
                  <a:pt x="173" y="72"/>
                  <a:pt x="149" y="72"/>
                </a:cubicBezTo>
                <a:cubicBezTo>
                  <a:pt x="120" y="72"/>
                  <a:pt x="106" y="86"/>
                  <a:pt x="96" y="116"/>
                </a:cubicBezTo>
                <a:cubicBezTo>
                  <a:pt x="86" y="150"/>
                  <a:pt x="82" y="193"/>
                  <a:pt x="82" y="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178" name="Freeform 6746"/>
          <p:cNvSpPr>
            <a:spLocks noChangeArrowheads="1"/>
          </p:cNvSpPr>
          <p:nvPr/>
        </p:nvSpPr>
        <p:spPr bwMode="auto">
          <a:xfrm>
            <a:off x="5832589" y="3582637"/>
            <a:ext cx="80624" cy="181415"/>
          </a:xfrm>
          <a:custGeom>
            <a:avLst/>
            <a:gdLst>
              <a:gd name="T0" fmla="*/ 0 w 290"/>
              <a:gd name="T1" fmla="*/ 486 h 487"/>
              <a:gd name="T2" fmla="*/ 0 w 290"/>
              <a:gd name="T3" fmla="*/ 486 h 487"/>
              <a:gd name="T4" fmla="*/ 0 w 290"/>
              <a:gd name="T5" fmla="*/ 395 h 487"/>
              <a:gd name="T6" fmla="*/ 53 w 290"/>
              <a:gd name="T7" fmla="*/ 337 h 487"/>
              <a:gd name="T8" fmla="*/ 110 w 290"/>
              <a:gd name="T9" fmla="*/ 279 h 487"/>
              <a:gd name="T10" fmla="*/ 178 w 290"/>
              <a:gd name="T11" fmla="*/ 198 h 487"/>
              <a:gd name="T12" fmla="*/ 197 w 290"/>
              <a:gd name="T13" fmla="*/ 130 h 487"/>
              <a:gd name="T14" fmla="*/ 183 w 290"/>
              <a:gd name="T15" fmla="*/ 86 h 487"/>
              <a:gd name="T16" fmla="*/ 144 w 290"/>
              <a:gd name="T17" fmla="*/ 72 h 487"/>
              <a:gd name="T18" fmla="*/ 106 w 290"/>
              <a:gd name="T19" fmla="*/ 91 h 487"/>
              <a:gd name="T20" fmla="*/ 91 w 290"/>
              <a:gd name="T21" fmla="*/ 120 h 487"/>
              <a:gd name="T22" fmla="*/ 91 w 290"/>
              <a:gd name="T23" fmla="*/ 154 h 487"/>
              <a:gd name="T24" fmla="*/ 5 w 290"/>
              <a:gd name="T25" fmla="*/ 154 h 487"/>
              <a:gd name="T26" fmla="*/ 14 w 290"/>
              <a:gd name="T27" fmla="*/ 82 h 487"/>
              <a:gd name="T28" fmla="*/ 43 w 290"/>
              <a:gd name="T29" fmla="*/ 34 h 487"/>
              <a:gd name="T30" fmla="*/ 154 w 290"/>
              <a:gd name="T31" fmla="*/ 0 h 487"/>
              <a:gd name="T32" fmla="*/ 245 w 290"/>
              <a:gd name="T33" fmla="*/ 39 h 487"/>
              <a:gd name="T34" fmla="*/ 284 w 290"/>
              <a:gd name="T35" fmla="*/ 145 h 487"/>
              <a:gd name="T36" fmla="*/ 260 w 290"/>
              <a:gd name="T37" fmla="*/ 217 h 487"/>
              <a:gd name="T38" fmla="*/ 211 w 290"/>
              <a:gd name="T39" fmla="*/ 289 h 487"/>
              <a:gd name="T40" fmla="*/ 139 w 290"/>
              <a:gd name="T41" fmla="*/ 366 h 487"/>
              <a:gd name="T42" fmla="*/ 106 w 290"/>
              <a:gd name="T43" fmla="*/ 400 h 487"/>
              <a:gd name="T44" fmla="*/ 91 w 290"/>
              <a:gd name="T45" fmla="*/ 419 h 487"/>
              <a:gd name="T46" fmla="*/ 216 w 290"/>
              <a:gd name="T47" fmla="*/ 419 h 487"/>
              <a:gd name="T48" fmla="*/ 216 w 290"/>
              <a:gd name="T49" fmla="*/ 356 h 487"/>
              <a:gd name="T50" fmla="*/ 289 w 290"/>
              <a:gd name="T51" fmla="*/ 356 h 487"/>
              <a:gd name="T52" fmla="*/ 289 w 290"/>
              <a:gd name="T53" fmla="*/ 486 h 487"/>
              <a:gd name="T54" fmla="*/ 0 w 290"/>
              <a:gd name="T55" fmla="*/ 48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0" h="487">
                <a:moveTo>
                  <a:pt x="0" y="486"/>
                </a:moveTo>
                <a:lnTo>
                  <a:pt x="0" y="486"/>
                </a:lnTo>
                <a:cubicBezTo>
                  <a:pt x="0" y="395"/>
                  <a:pt x="0" y="395"/>
                  <a:pt x="0" y="395"/>
                </a:cubicBezTo>
                <a:cubicBezTo>
                  <a:pt x="53" y="337"/>
                  <a:pt x="53" y="337"/>
                  <a:pt x="53" y="337"/>
                </a:cubicBezTo>
                <a:cubicBezTo>
                  <a:pt x="76" y="318"/>
                  <a:pt x="96" y="299"/>
                  <a:pt x="110" y="279"/>
                </a:cubicBezTo>
                <a:cubicBezTo>
                  <a:pt x="139" y="250"/>
                  <a:pt x="159" y="221"/>
                  <a:pt x="178" y="198"/>
                </a:cubicBezTo>
                <a:cubicBezTo>
                  <a:pt x="192" y="173"/>
                  <a:pt x="197" y="154"/>
                  <a:pt x="197" y="130"/>
                </a:cubicBezTo>
                <a:cubicBezTo>
                  <a:pt x="197" y="111"/>
                  <a:pt x="192" y="96"/>
                  <a:pt x="183" y="86"/>
                </a:cubicBezTo>
                <a:cubicBezTo>
                  <a:pt x="173" y="77"/>
                  <a:pt x="164" y="72"/>
                  <a:pt x="144" y="72"/>
                </a:cubicBezTo>
                <a:cubicBezTo>
                  <a:pt x="125" y="72"/>
                  <a:pt x="110" y="77"/>
                  <a:pt x="106" y="91"/>
                </a:cubicBezTo>
                <a:cubicBezTo>
                  <a:pt x="101" y="101"/>
                  <a:pt x="96" y="111"/>
                  <a:pt x="91" y="120"/>
                </a:cubicBezTo>
                <a:cubicBezTo>
                  <a:pt x="91" y="130"/>
                  <a:pt x="91" y="145"/>
                  <a:pt x="91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25"/>
                  <a:pt x="5" y="101"/>
                  <a:pt x="14" y="82"/>
                </a:cubicBezTo>
                <a:cubicBezTo>
                  <a:pt x="19" y="63"/>
                  <a:pt x="33" y="48"/>
                  <a:pt x="43" y="34"/>
                </a:cubicBezTo>
                <a:cubicBezTo>
                  <a:pt x="72" y="15"/>
                  <a:pt x="106" y="0"/>
                  <a:pt x="154" y="0"/>
                </a:cubicBezTo>
                <a:cubicBezTo>
                  <a:pt x="192" y="0"/>
                  <a:pt x="226" y="15"/>
                  <a:pt x="245" y="39"/>
                </a:cubicBezTo>
                <a:cubicBezTo>
                  <a:pt x="269" y="63"/>
                  <a:pt x="284" y="96"/>
                  <a:pt x="284" y="145"/>
                </a:cubicBezTo>
                <a:cubicBezTo>
                  <a:pt x="284" y="169"/>
                  <a:pt x="274" y="193"/>
                  <a:pt x="260" y="217"/>
                </a:cubicBezTo>
                <a:cubicBezTo>
                  <a:pt x="245" y="245"/>
                  <a:pt x="231" y="270"/>
                  <a:pt x="211" y="289"/>
                </a:cubicBezTo>
                <a:cubicBezTo>
                  <a:pt x="192" y="313"/>
                  <a:pt x="168" y="337"/>
                  <a:pt x="139" y="366"/>
                </a:cubicBezTo>
                <a:cubicBezTo>
                  <a:pt x="125" y="380"/>
                  <a:pt x="115" y="390"/>
                  <a:pt x="106" y="400"/>
                </a:cubicBezTo>
                <a:cubicBezTo>
                  <a:pt x="101" y="404"/>
                  <a:pt x="96" y="414"/>
                  <a:pt x="91" y="419"/>
                </a:cubicBezTo>
                <a:cubicBezTo>
                  <a:pt x="216" y="419"/>
                  <a:pt x="216" y="419"/>
                  <a:pt x="216" y="419"/>
                </a:cubicBezTo>
                <a:cubicBezTo>
                  <a:pt x="216" y="356"/>
                  <a:pt x="216" y="356"/>
                  <a:pt x="216" y="356"/>
                </a:cubicBezTo>
                <a:cubicBezTo>
                  <a:pt x="289" y="356"/>
                  <a:pt x="289" y="356"/>
                  <a:pt x="289" y="356"/>
                </a:cubicBezTo>
                <a:cubicBezTo>
                  <a:pt x="289" y="486"/>
                  <a:pt x="289" y="486"/>
                  <a:pt x="289" y="486"/>
                </a:cubicBezTo>
                <a:lnTo>
                  <a:pt x="0" y="4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221" name="Freeform 6789"/>
          <p:cNvSpPr>
            <a:spLocks noChangeArrowheads="1"/>
          </p:cNvSpPr>
          <p:nvPr/>
        </p:nvSpPr>
        <p:spPr bwMode="auto">
          <a:xfrm>
            <a:off x="5701575" y="4934836"/>
            <a:ext cx="83144" cy="186455"/>
          </a:xfrm>
          <a:custGeom>
            <a:avLst/>
            <a:gdLst>
              <a:gd name="T0" fmla="*/ 0 w 300"/>
              <a:gd name="T1" fmla="*/ 246 h 497"/>
              <a:gd name="T2" fmla="*/ 0 w 300"/>
              <a:gd name="T3" fmla="*/ 246 h 497"/>
              <a:gd name="T4" fmla="*/ 34 w 300"/>
              <a:gd name="T5" fmla="*/ 68 h 497"/>
              <a:gd name="T6" fmla="*/ 150 w 300"/>
              <a:gd name="T7" fmla="*/ 0 h 497"/>
              <a:gd name="T8" fmla="*/ 241 w 300"/>
              <a:gd name="T9" fmla="*/ 34 h 497"/>
              <a:gd name="T10" fmla="*/ 285 w 300"/>
              <a:gd name="T11" fmla="*/ 125 h 497"/>
              <a:gd name="T12" fmla="*/ 299 w 300"/>
              <a:gd name="T13" fmla="*/ 246 h 497"/>
              <a:gd name="T14" fmla="*/ 285 w 300"/>
              <a:gd name="T15" fmla="*/ 371 h 497"/>
              <a:gd name="T16" fmla="*/ 241 w 300"/>
              <a:gd name="T17" fmla="*/ 457 h 497"/>
              <a:gd name="T18" fmla="*/ 150 w 300"/>
              <a:gd name="T19" fmla="*/ 496 h 497"/>
              <a:gd name="T20" fmla="*/ 34 w 300"/>
              <a:gd name="T21" fmla="*/ 424 h 497"/>
              <a:gd name="T22" fmla="*/ 0 w 300"/>
              <a:gd name="T23" fmla="*/ 246 h 497"/>
              <a:gd name="T24" fmla="*/ 87 w 300"/>
              <a:gd name="T25" fmla="*/ 246 h 497"/>
              <a:gd name="T26" fmla="*/ 87 w 300"/>
              <a:gd name="T27" fmla="*/ 246 h 497"/>
              <a:gd name="T28" fmla="*/ 92 w 300"/>
              <a:gd name="T29" fmla="*/ 342 h 497"/>
              <a:gd name="T30" fmla="*/ 111 w 300"/>
              <a:gd name="T31" fmla="*/ 400 h 497"/>
              <a:gd name="T32" fmla="*/ 150 w 300"/>
              <a:gd name="T33" fmla="*/ 424 h 497"/>
              <a:gd name="T34" fmla="*/ 202 w 300"/>
              <a:gd name="T35" fmla="*/ 381 h 497"/>
              <a:gd name="T36" fmla="*/ 212 w 300"/>
              <a:gd name="T37" fmla="*/ 246 h 497"/>
              <a:gd name="T38" fmla="*/ 202 w 300"/>
              <a:gd name="T39" fmla="*/ 111 h 497"/>
              <a:gd name="T40" fmla="*/ 150 w 300"/>
              <a:gd name="T41" fmla="*/ 68 h 497"/>
              <a:gd name="T42" fmla="*/ 101 w 300"/>
              <a:gd name="T43" fmla="*/ 116 h 497"/>
              <a:gd name="T44" fmla="*/ 87 w 300"/>
              <a:gd name="T45" fmla="*/ 246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0" h="497">
                <a:moveTo>
                  <a:pt x="0" y="246"/>
                </a:moveTo>
                <a:lnTo>
                  <a:pt x="0" y="246"/>
                </a:lnTo>
                <a:cubicBezTo>
                  <a:pt x="0" y="178"/>
                  <a:pt x="10" y="116"/>
                  <a:pt x="34" y="68"/>
                </a:cubicBezTo>
                <a:cubicBezTo>
                  <a:pt x="58" y="24"/>
                  <a:pt x="96" y="0"/>
                  <a:pt x="150" y="0"/>
                </a:cubicBezTo>
                <a:cubicBezTo>
                  <a:pt x="188" y="0"/>
                  <a:pt x="217" y="9"/>
                  <a:pt x="241" y="34"/>
                </a:cubicBezTo>
                <a:cubicBezTo>
                  <a:pt x="260" y="58"/>
                  <a:pt x="280" y="87"/>
                  <a:pt x="285" y="125"/>
                </a:cubicBezTo>
                <a:cubicBezTo>
                  <a:pt x="294" y="159"/>
                  <a:pt x="299" y="202"/>
                  <a:pt x="299" y="246"/>
                </a:cubicBezTo>
                <a:cubicBezTo>
                  <a:pt x="299" y="294"/>
                  <a:pt x="294" y="332"/>
                  <a:pt x="285" y="371"/>
                </a:cubicBezTo>
                <a:cubicBezTo>
                  <a:pt x="280" y="405"/>
                  <a:pt x="260" y="433"/>
                  <a:pt x="241" y="457"/>
                </a:cubicBezTo>
                <a:cubicBezTo>
                  <a:pt x="217" y="481"/>
                  <a:pt x="188" y="496"/>
                  <a:pt x="150" y="496"/>
                </a:cubicBezTo>
                <a:cubicBezTo>
                  <a:pt x="96" y="496"/>
                  <a:pt x="58" y="472"/>
                  <a:pt x="34" y="424"/>
                </a:cubicBezTo>
                <a:cubicBezTo>
                  <a:pt x="10" y="376"/>
                  <a:pt x="0" y="318"/>
                  <a:pt x="0" y="246"/>
                </a:cubicBezTo>
                <a:close/>
                <a:moveTo>
                  <a:pt x="87" y="246"/>
                </a:moveTo>
                <a:lnTo>
                  <a:pt x="87" y="246"/>
                </a:lnTo>
                <a:cubicBezTo>
                  <a:pt x="87" y="284"/>
                  <a:pt x="87" y="318"/>
                  <a:pt x="92" y="342"/>
                </a:cubicBezTo>
                <a:cubicBezTo>
                  <a:pt x="92" y="366"/>
                  <a:pt x="101" y="385"/>
                  <a:pt x="111" y="400"/>
                </a:cubicBezTo>
                <a:cubicBezTo>
                  <a:pt x="121" y="419"/>
                  <a:pt x="131" y="424"/>
                  <a:pt x="150" y="424"/>
                </a:cubicBezTo>
                <a:cubicBezTo>
                  <a:pt x="174" y="424"/>
                  <a:pt x="193" y="409"/>
                  <a:pt x="202" y="381"/>
                </a:cubicBezTo>
                <a:cubicBezTo>
                  <a:pt x="207" y="347"/>
                  <a:pt x="212" y="303"/>
                  <a:pt x="212" y="246"/>
                </a:cubicBezTo>
                <a:cubicBezTo>
                  <a:pt x="212" y="188"/>
                  <a:pt x="207" y="144"/>
                  <a:pt x="202" y="111"/>
                </a:cubicBezTo>
                <a:cubicBezTo>
                  <a:pt x="193" y="82"/>
                  <a:pt x="174" y="68"/>
                  <a:pt x="150" y="68"/>
                </a:cubicBezTo>
                <a:cubicBezTo>
                  <a:pt x="126" y="68"/>
                  <a:pt x="106" y="82"/>
                  <a:pt x="101" y="116"/>
                </a:cubicBezTo>
                <a:cubicBezTo>
                  <a:pt x="92" y="144"/>
                  <a:pt x="87" y="188"/>
                  <a:pt x="87" y="2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222" name="Freeform 6790"/>
          <p:cNvSpPr>
            <a:spLocks noChangeArrowheads="1"/>
          </p:cNvSpPr>
          <p:nvPr/>
        </p:nvSpPr>
        <p:spPr bwMode="auto">
          <a:xfrm>
            <a:off x="5799835" y="4934836"/>
            <a:ext cx="81884" cy="186455"/>
          </a:xfrm>
          <a:custGeom>
            <a:avLst/>
            <a:gdLst>
              <a:gd name="T0" fmla="*/ 121 w 295"/>
              <a:gd name="T1" fmla="*/ 274 h 497"/>
              <a:gd name="T2" fmla="*/ 121 w 295"/>
              <a:gd name="T3" fmla="*/ 274 h 497"/>
              <a:gd name="T4" fmla="*/ 121 w 295"/>
              <a:gd name="T5" fmla="*/ 207 h 497"/>
              <a:gd name="T6" fmla="*/ 207 w 295"/>
              <a:gd name="T7" fmla="*/ 135 h 497"/>
              <a:gd name="T8" fmla="*/ 145 w 295"/>
              <a:gd name="T9" fmla="*/ 68 h 497"/>
              <a:gd name="T10" fmla="*/ 92 w 295"/>
              <a:gd name="T11" fmla="*/ 144 h 497"/>
              <a:gd name="T12" fmla="*/ 5 w 295"/>
              <a:gd name="T13" fmla="*/ 144 h 497"/>
              <a:gd name="T14" fmla="*/ 24 w 295"/>
              <a:gd name="T15" fmla="*/ 63 h 497"/>
              <a:gd name="T16" fmla="*/ 77 w 295"/>
              <a:gd name="T17" fmla="*/ 14 h 497"/>
              <a:gd name="T18" fmla="*/ 116 w 295"/>
              <a:gd name="T19" fmla="*/ 0 h 497"/>
              <a:gd name="T20" fmla="*/ 149 w 295"/>
              <a:gd name="T21" fmla="*/ 0 h 497"/>
              <a:gd name="T22" fmla="*/ 251 w 295"/>
              <a:gd name="T23" fmla="*/ 29 h 497"/>
              <a:gd name="T24" fmla="*/ 294 w 295"/>
              <a:gd name="T25" fmla="*/ 130 h 497"/>
              <a:gd name="T26" fmla="*/ 270 w 295"/>
              <a:gd name="T27" fmla="*/ 207 h 497"/>
              <a:gd name="T28" fmla="*/ 207 w 295"/>
              <a:gd name="T29" fmla="*/ 241 h 497"/>
              <a:gd name="T30" fmla="*/ 270 w 295"/>
              <a:gd name="T31" fmla="*/ 274 h 497"/>
              <a:gd name="T32" fmla="*/ 294 w 295"/>
              <a:gd name="T33" fmla="*/ 352 h 497"/>
              <a:gd name="T34" fmla="*/ 251 w 295"/>
              <a:gd name="T35" fmla="*/ 457 h 497"/>
              <a:gd name="T36" fmla="*/ 145 w 295"/>
              <a:gd name="T37" fmla="*/ 496 h 497"/>
              <a:gd name="T38" fmla="*/ 43 w 295"/>
              <a:gd name="T39" fmla="*/ 462 h 497"/>
              <a:gd name="T40" fmla="*/ 0 w 295"/>
              <a:gd name="T41" fmla="*/ 347 h 497"/>
              <a:gd name="T42" fmla="*/ 87 w 295"/>
              <a:gd name="T43" fmla="*/ 347 h 497"/>
              <a:gd name="T44" fmla="*/ 145 w 295"/>
              <a:gd name="T45" fmla="*/ 424 h 497"/>
              <a:gd name="T46" fmla="*/ 192 w 295"/>
              <a:gd name="T47" fmla="*/ 405 h 497"/>
              <a:gd name="T48" fmla="*/ 207 w 295"/>
              <a:gd name="T49" fmla="*/ 352 h 497"/>
              <a:gd name="T50" fmla="*/ 188 w 295"/>
              <a:gd name="T51" fmla="*/ 289 h 497"/>
              <a:gd name="T52" fmla="*/ 121 w 295"/>
              <a:gd name="T53" fmla="*/ 27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5" h="497">
                <a:moveTo>
                  <a:pt x="121" y="274"/>
                </a:moveTo>
                <a:lnTo>
                  <a:pt x="121" y="274"/>
                </a:lnTo>
                <a:cubicBezTo>
                  <a:pt x="121" y="207"/>
                  <a:pt x="121" y="207"/>
                  <a:pt x="121" y="207"/>
                </a:cubicBezTo>
                <a:cubicBezTo>
                  <a:pt x="178" y="207"/>
                  <a:pt x="207" y="183"/>
                  <a:pt x="207" y="135"/>
                </a:cubicBezTo>
                <a:cubicBezTo>
                  <a:pt x="207" y="92"/>
                  <a:pt x="188" y="68"/>
                  <a:pt x="145" y="68"/>
                </a:cubicBezTo>
                <a:cubicBezTo>
                  <a:pt x="111" y="68"/>
                  <a:pt x="92" y="92"/>
                  <a:pt x="92" y="144"/>
                </a:cubicBezTo>
                <a:cubicBezTo>
                  <a:pt x="5" y="144"/>
                  <a:pt x="5" y="144"/>
                  <a:pt x="5" y="144"/>
                </a:cubicBezTo>
                <a:cubicBezTo>
                  <a:pt x="5" y="111"/>
                  <a:pt x="10" y="87"/>
                  <a:pt x="24" y="63"/>
                </a:cubicBezTo>
                <a:cubicBezTo>
                  <a:pt x="38" y="39"/>
                  <a:pt x="58" y="24"/>
                  <a:pt x="77" y="14"/>
                </a:cubicBezTo>
                <a:cubicBezTo>
                  <a:pt x="92" y="9"/>
                  <a:pt x="101" y="5"/>
                  <a:pt x="116" y="0"/>
                </a:cubicBezTo>
                <a:cubicBezTo>
                  <a:pt x="126" y="0"/>
                  <a:pt x="135" y="0"/>
                  <a:pt x="149" y="0"/>
                </a:cubicBezTo>
                <a:cubicBezTo>
                  <a:pt x="192" y="0"/>
                  <a:pt x="226" y="9"/>
                  <a:pt x="251" y="29"/>
                </a:cubicBezTo>
                <a:cubicBezTo>
                  <a:pt x="280" y="53"/>
                  <a:pt x="294" y="87"/>
                  <a:pt x="294" y="130"/>
                </a:cubicBezTo>
                <a:cubicBezTo>
                  <a:pt x="294" y="164"/>
                  <a:pt x="284" y="188"/>
                  <a:pt x="270" y="207"/>
                </a:cubicBezTo>
                <a:cubicBezTo>
                  <a:pt x="255" y="227"/>
                  <a:pt x="231" y="236"/>
                  <a:pt x="207" y="241"/>
                </a:cubicBezTo>
                <a:cubicBezTo>
                  <a:pt x="231" y="241"/>
                  <a:pt x="255" y="255"/>
                  <a:pt x="270" y="274"/>
                </a:cubicBezTo>
                <a:cubicBezTo>
                  <a:pt x="284" y="298"/>
                  <a:pt x="294" y="323"/>
                  <a:pt x="294" y="352"/>
                </a:cubicBezTo>
                <a:cubicBezTo>
                  <a:pt x="294" y="400"/>
                  <a:pt x="280" y="433"/>
                  <a:pt x="251" y="457"/>
                </a:cubicBezTo>
                <a:cubicBezTo>
                  <a:pt x="226" y="481"/>
                  <a:pt x="188" y="496"/>
                  <a:pt x="145" y="496"/>
                </a:cubicBezTo>
                <a:cubicBezTo>
                  <a:pt x="101" y="496"/>
                  <a:pt x="68" y="481"/>
                  <a:pt x="43" y="462"/>
                </a:cubicBezTo>
                <a:cubicBezTo>
                  <a:pt x="14" y="438"/>
                  <a:pt x="0" y="400"/>
                  <a:pt x="0" y="347"/>
                </a:cubicBezTo>
                <a:cubicBezTo>
                  <a:pt x="87" y="347"/>
                  <a:pt x="87" y="347"/>
                  <a:pt x="87" y="347"/>
                </a:cubicBezTo>
                <a:cubicBezTo>
                  <a:pt x="87" y="400"/>
                  <a:pt x="106" y="424"/>
                  <a:pt x="145" y="424"/>
                </a:cubicBezTo>
                <a:cubicBezTo>
                  <a:pt x="164" y="424"/>
                  <a:pt x="178" y="419"/>
                  <a:pt x="192" y="405"/>
                </a:cubicBezTo>
                <a:cubicBezTo>
                  <a:pt x="202" y="395"/>
                  <a:pt x="207" y="376"/>
                  <a:pt x="207" y="352"/>
                </a:cubicBezTo>
                <a:cubicBezTo>
                  <a:pt x="207" y="318"/>
                  <a:pt x="202" y="298"/>
                  <a:pt x="188" y="289"/>
                </a:cubicBezTo>
                <a:cubicBezTo>
                  <a:pt x="173" y="279"/>
                  <a:pt x="149" y="274"/>
                  <a:pt x="121" y="27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826045" y="3581400"/>
            <a:ext cx="1914197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17"/>
            <a:r>
              <a:rPr lang="en-US" sz="1600" b="1" dirty="0">
                <a:solidFill>
                  <a:srgbClr val="445469"/>
                </a:solidFill>
                <a:latin typeface="Lato Regular"/>
              </a:rPr>
              <a:t>Good Social Responsibility</a:t>
            </a:r>
            <a:endParaRPr lang="id-ID" sz="1600" b="1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814394" y="4035766"/>
            <a:ext cx="2080168" cy="13295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>
              <a:lnSpc>
                <a:spcPct val="110000"/>
              </a:lnSpc>
            </a:pP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Manfaat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yang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berkembang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di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dalam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internal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perusahaan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disebarkan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lebih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luas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kepada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masyarakat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dan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stakeholder external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6826045" y="5121291"/>
            <a:ext cx="2006332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17"/>
            <a:r>
              <a:rPr lang="en-US" sz="1600" b="1" dirty="0">
                <a:solidFill>
                  <a:srgbClr val="445469"/>
                </a:solidFill>
                <a:latin typeface="Lato Regular"/>
              </a:rPr>
              <a:t>Sustainability Social Goodness</a:t>
            </a:r>
            <a:endParaRPr lang="id-ID" sz="1600" b="1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814394" y="5645397"/>
            <a:ext cx="2089893" cy="112644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>
              <a:lnSpc>
                <a:spcPct val="110000"/>
              </a:lnSpc>
            </a:pP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Manfaat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yang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sudah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disebarkan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terus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dirawat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agar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kebaikan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tetap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berlanjut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demi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kebaikan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semua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pihak</a:t>
            </a:r>
            <a:endParaRPr lang="en-US" sz="1200" dirty="0">
              <a:solidFill>
                <a:srgbClr val="445469"/>
              </a:solidFill>
              <a:latin typeface="Lato Light"/>
              <a:cs typeface="Lato Light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826045" y="2505642"/>
            <a:ext cx="1551992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en-US" sz="1600" b="1" dirty="0">
                <a:solidFill>
                  <a:srgbClr val="445469"/>
                </a:solidFill>
                <a:latin typeface="Lato Regular"/>
              </a:rPr>
              <a:t>Good Finance</a:t>
            </a:r>
            <a:endParaRPr lang="id-ID" sz="1600" b="1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6814393" y="2742600"/>
            <a:ext cx="1925849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>
              <a:lnSpc>
                <a:spcPct val="110000"/>
              </a:lnSpc>
            </a:pP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Keuangan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yang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baik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memberikan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manfaat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kepada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perusahaan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200" dirty="0" err="1">
                <a:solidFill>
                  <a:srgbClr val="445469"/>
                </a:solidFill>
                <a:latin typeface="Lato Light"/>
                <a:cs typeface="Lato Light"/>
              </a:rPr>
              <a:t>dan</a:t>
            </a:r>
            <a:r>
              <a:rPr lang="en-US" sz="1200" dirty="0">
                <a:solidFill>
                  <a:srgbClr val="445469"/>
                </a:solidFill>
                <a:latin typeface="Lato Light"/>
                <a:cs typeface="Lato Light"/>
              </a:rPr>
              <a:t> stakeholder internal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557540" y="2124931"/>
            <a:ext cx="2749434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en-US" sz="2000" b="1" dirty="0">
                <a:solidFill>
                  <a:srgbClr val="445469"/>
                </a:solidFill>
                <a:latin typeface="Lato Regular"/>
              </a:rPr>
              <a:t>OJK &amp; </a:t>
            </a:r>
            <a:r>
              <a:rPr lang="en-US" sz="2000" b="1" dirty="0" err="1">
                <a:solidFill>
                  <a:srgbClr val="445469"/>
                </a:solidFill>
                <a:latin typeface="Lato Regular"/>
              </a:rPr>
              <a:t>Keberlanjutan</a:t>
            </a:r>
            <a:endParaRPr lang="id-ID" sz="2000" b="1" dirty="0">
              <a:solidFill>
                <a:srgbClr val="445469"/>
              </a:solidFill>
              <a:latin typeface="Lato Regular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57540" y="2505642"/>
            <a:ext cx="2408795" cy="459508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17">
              <a:lnSpc>
                <a:spcPct val="110000"/>
              </a:lnSpc>
            </a:pP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Otoritas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Jasa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Keuangan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menghimbau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kepada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setiap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perusahaan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untuk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bisa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memberikan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laporan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keberlanjutan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yang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memberikan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gambaran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mengenai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kondisi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keuangan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dan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manfaat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bagi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perusahaan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dan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masyarakat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luas</a:t>
            </a:r>
            <a:endParaRPr lang="en-US" sz="1400" dirty="0">
              <a:solidFill>
                <a:srgbClr val="445469"/>
              </a:solidFill>
              <a:latin typeface="Lato Light"/>
              <a:cs typeface="Lato Light"/>
            </a:endParaRPr>
          </a:p>
          <a:p>
            <a:pPr defTabSz="914217">
              <a:lnSpc>
                <a:spcPct val="110000"/>
              </a:lnSpc>
            </a:pPr>
            <a:endParaRPr lang="en-US" sz="1400" dirty="0">
              <a:solidFill>
                <a:srgbClr val="445469"/>
              </a:solidFill>
              <a:latin typeface="Lato Light"/>
              <a:cs typeface="Lato Light"/>
            </a:endParaRPr>
          </a:p>
          <a:p>
            <a:pPr defTabSz="914217">
              <a:lnSpc>
                <a:spcPct val="110000"/>
              </a:lnSpc>
            </a:pPr>
            <a:r>
              <a:rPr lang="en-US" sz="1400" b="1" dirty="0">
                <a:solidFill>
                  <a:srgbClr val="445469"/>
                </a:solidFill>
                <a:latin typeface="Lato Regular"/>
                <a:cs typeface="Lato Regular"/>
              </a:rPr>
              <a:t>Sustainability Finance To Sustainability Goodness </a:t>
            </a:r>
            <a:endParaRPr lang="en-US" sz="1400" b="1" dirty="0">
              <a:solidFill>
                <a:srgbClr val="445469"/>
              </a:solidFill>
              <a:latin typeface="Lato Light"/>
              <a:cs typeface="Lato Regular"/>
            </a:endParaRPr>
          </a:p>
          <a:p>
            <a:pPr defTabSz="914217">
              <a:lnSpc>
                <a:spcPct val="110000"/>
              </a:lnSpc>
            </a:pP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keuangan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yang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baik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dalam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sebuah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perusahaan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merupakan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modal yang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baik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untuk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terus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menyebarkan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kebaikan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kepada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masyarakat</a:t>
            </a:r>
            <a:r>
              <a:rPr lang="en-US" sz="1400" dirty="0">
                <a:solidFill>
                  <a:srgbClr val="445469"/>
                </a:solidFill>
                <a:latin typeface="Lato Light"/>
                <a:cs typeface="Lato Light"/>
              </a:rPr>
              <a:t> </a:t>
            </a:r>
            <a:r>
              <a:rPr lang="en-US" sz="1400" dirty="0" err="1">
                <a:solidFill>
                  <a:srgbClr val="445469"/>
                </a:solidFill>
                <a:latin typeface="Lato Light"/>
                <a:cs typeface="Lato Light"/>
              </a:rPr>
              <a:t>luas</a:t>
            </a:r>
            <a:endParaRPr lang="en-US" sz="1400" dirty="0">
              <a:solidFill>
                <a:srgbClr val="445469"/>
              </a:solidFill>
              <a:latin typeface="Lato Light"/>
              <a:cs typeface="Lato Ligh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35977" y="484456"/>
            <a:ext cx="7259683" cy="1039544"/>
            <a:chOff x="1938842" y="483017"/>
            <a:chExt cx="19359154" cy="2079087"/>
          </a:xfrm>
        </p:grpSpPr>
        <p:sp>
          <p:nvSpPr>
            <p:cNvPr id="58" name="TextBox 57"/>
            <p:cNvSpPr txBox="1"/>
            <p:nvPr/>
          </p:nvSpPr>
          <p:spPr>
            <a:xfrm>
              <a:off x="3262858" y="483017"/>
              <a:ext cx="17810810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CSR </a:t>
              </a:r>
              <a:r>
                <a:rPr lang="en-US" sz="4400" b="1" dirty="0" smtClean="0">
                  <a:solidFill>
                    <a:srgbClr val="445469"/>
                  </a:solidFill>
                  <a:latin typeface="Lato Regular"/>
                  <a:cs typeface="Lato Regular"/>
                </a:rPr>
                <a:t>yang </a:t>
              </a:r>
              <a:r>
                <a:rPr lang="en-US" sz="4400" b="1" dirty="0" err="1" smtClean="0">
                  <a:solidFill>
                    <a:srgbClr val="445469"/>
                  </a:solidFill>
                  <a:latin typeface="Lato Regular"/>
                  <a:cs typeface="Lato Regular"/>
                </a:rPr>
                <a:t>Keberlanjutan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9BBB5C"/>
                </a:solidFill>
                <a:latin typeface="Open Sans Light"/>
              </a:endParaRPr>
            </a:p>
          </p:txBody>
        </p:sp>
        <p:sp>
          <p:nvSpPr>
            <p:cNvPr id="60" name="Subtitle 2"/>
            <p:cNvSpPr txBox="1">
              <a:spLocks/>
            </p:cNvSpPr>
            <p:nvPr/>
          </p:nvSpPr>
          <p:spPr>
            <a:xfrm>
              <a:off x="1938842" y="1634834"/>
              <a:ext cx="19359154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 fontScale="77500" lnSpcReduction="20000"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Perusahaan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akan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memiliki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citra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yang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baik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jika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bisa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melakukan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program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bermanfaat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 yang </a:t>
              </a:r>
              <a:r>
                <a:rPr lang="en-US" sz="1550" dirty="0" err="1">
                  <a:solidFill>
                    <a:srgbClr val="445469"/>
                  </a:solidFill>
                  <a:latin typeface="Lato Light"/>
                  <a:cs typeface="Lato Light"/>
                </a:rPr>
                <a:t>berkelanjutan</a:t>
              </a:r>
              <a:endParaRPr lang="en-US" sz="1550" dirty="0">
                <a:solidFill>
                  <a:srgbClr val="1EA185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95D1D41F-AD19-4D56-9803-72831D223E8F}"/>
              </a:ext>
            </a:extLst>
          </p:cNvPr>
          <p:cNvSpPr/>
          <p:nvPr/>
        </p:nvSpPr>
        <p:spPr>
          <a:xfrm>
            <a:off x="2712493" y="6318913"/>
            <a:ext cx="3316406" cy="368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0F9C292-104B-4850-93F1-4A5B64D1D417}"/>
              </a:ext>
            </a:extLst>
          </p:cNvPr>
          <p:cNvSpPr/>
          <p:nvPr/>
        </p:nvSpPr>
        <p:spPr>
          <a:xfrm>
            <a:off x="7861783" y="165885"/>
            <a:ext cx="1267845" cy="84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543396"/>
            <a:ext cx="8742162" cy="458276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2123058"/>
      </p:ext>
    </p:extLst>
  </p:cSld>
  <p:clrMapOvr>
    <a:masterClrMapping/>
  </p:clrMapOvr>
  <p:transition spd="slow" advClick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-6497" y="1704407"/>
            <a:ext cx="9149306" cy="4021503"/>
          </a:xfrm>
          <a:prstGeom prst="rect">
            <a:avLst/>
          </a:prstGeom>
          <a:solidFill>
            <a:schemeClr val="tx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5970920" y="3625476"/>
            <a:ext cx="2316902" cy="211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4231319" y="3627406"/>
            <a:ext cx="2214029" cy="2110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2601441" y="3625476"/>
            <a:ext cx="2053703" cy="2124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>
            <a:off x="882859" y="3625475"/>
            <a:ext cx="1864740" cy="2139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846955" y="3491196"/>
            <a:ext cx="360071" cy="480218"/>
            <a:chOff x="2255370" y="6982392"/>
            <a:chExt cx="960187" cy="960436"/>
          </a:xfrm>
        </p:grpSpPr>
        <p:sp>
          <p:nvSpPr>
            <p:cNvPr id="16" name="AutoShape 13"/>
            <p:cNvSpPr>
              <a:spLocks/>
            </p:cNvSpPr>
            <p:nvPr/>
          </p:nvSpPr>
          <p:spPr bwMode="auto">
            <a:xfrm>
              <a:off x="2255370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255068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61798" y="3491196"/>
            <a:ext cx="360071" cy="480218"/>
            <a:chOff x="17184419" y="6982392"/>
            <a:chExt cx="960187" cy="960436"/>
          </a:xfrm>
        </p:grpSpPr>
        <p:sp>
          <p:nvSpPr>
            <p:cNvPr id="19" name="AutoShape 16"/>
            <p:cNvSpPr>
              <a:spLocks/>
            </p:cNvSpPr>
            <p:nvPr/>
          </p:nvSpPr>
          <p:spPr bwMode="auto">
            <a:xfrm>
              <a:off x="17184419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0" name="AutoShape 17"/>
            <p:cNvSpPr>
              <a:spLocks/>
            </p:cNvSpPr>
            <p:nvPr/>
          </p:nvSpPr>
          <p:spPr bwMode="auto">
            <a:xfrm>
              <a:off x="1745745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09814" y="3491196"/>
            <a:ext cx="360071" cy="480218"/>
            <a:chOff x="7222994" y="6982392"/>
            <a:chExt cx="960187" cy="960436"/>
          </a:xfrm>
        </p:grpSpPr>
        <p:sp>
          <p:nvSpPr>
            <p:cNvPr id="22" name="AutoShape 19"/>
            <p:cNvSpPr>
              <a:spLocks/>
            </p:cNvSpPr>
            <p:nvPr/>
          </p:nvSpPr>
          <p:spPr bwMode="auto">
            <a:xfrm>
              <a:off x="7222994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3" name="AutoShape 20"/>
            <p:cNvSpPr>
              <a:spLocks/>
            </p:cNvSpPr>
            <p:nvPr/>
          </p:nvSpPr>
          <p:spPr bwMode="auto">
            <a:xfrm>
              <a:off x="7496033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596850" y="3491196"/>
            <a:ext cx="359216" cy="480218"/>
            <a:chOff x="12255091" y="6982392"/>
            <a:chExt cx="957910" cy="960436"/>
          </a:xfrm>
        </p:grpSpPr>
        <p:sp>
          <p:nvSpPr>
            <p:cNvPr id="31" name="AutoShape 28"/>
            <p:cNvSpPr>
              <a:spLocks/>
            </p:cNvSpPr>
            <p:nvPr/>
          </p:nvSpPr>
          <p:spPr bwMode="auto">
            <a:xfrm>
              <a:off x="12255091" y="6982392"/>
              <a:ext cx="957910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32" name="AutoShape 29"/>
            <p:cNvSpPr>
              <a:spLocks/>
            </p:cNvSpPr>
            <p:nvPr/>
          </p:nvSpPr>
          <p:spPr bwMode="auto">
            <a:xfrm>
              <a:off x="12525854" y="7255500"/>
              <a:ext cx="416385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6" name="AutoShape 54"/>
          <p:cNvSpPr>
            <a:spLocks/>
          </p:cNvSpPr>
          <p:nvPr/>
        </p:nvSpPr>
        <p:spPr bwMode="auto">
          <a:xfrm rot="21599989">
            <a:off x="933762" y="3282319"/>
            <a:ext cx="186880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9046" tIns="19046" rIns="19046" bIns="19046" anchor="ctr"/>
          <a:lstStyle/>
          <a:p>
            <a:pPr defTabSz="228555">
              <a:defRPr/>
            </a:pPr>
            <a:endParaRPr lang="es-E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" name="AutoShape 55"/>
          <p:cNvSpPr>
            <a:spLocks/>
          </p:cNvSpPr>
          <p:nvPr/>
        </p:nvSpPr>
        <p:spPr bwMode="auto">
          <a:xfrm rot="21599989">
            <a:off x="4678864" y="3282319"/>
            <a:ext cx="187475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19046" tIns="19046" rIns="19046" bIns="19046" anchor="ctr"/>
          <a:lstStyle/>
          <a:p>
            <a:pPr defTabSz="228555">
              <a:defRPr/>
            </a:pPr>
            <a:endParaRPr lang="es-E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1" name="AutoShape 59"/>
          <p:cNvSpPr>
            <a:spLocks/>
          </p:cNvSpPr>
          <p:nvPr/>
        </p:nvSpPr>
        <p:spPr bwMode="auto">
          <a:xfrm rot="10799989">
            <a:off x="6452104" y="4022012"/>
            <a:ext cx="187475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9046" tIns="19046" rIns="19046" bIns="19046" anchor="ctr"/>
          <a:lstStyle/>
          <a:p>
            <a:pPr defTabSz="228555">
              <a:defRPr/>
            </a:pPr>
            <a:endParaRPr lang="es-E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2" name="AutoShape 60"/>
          <p:cNvSpPr>
            <a:spLocks/>
          </p:cNvSpPr>
          <p:nvPr/>
        </p:nvSpPr>
        <p:spPr bwMode="auto">
          <a:xfrm rot="10799989">
            <a:off x="2797009" y="4022012"/>
            <a:ext cx="187475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19046" tIns="19046" rIns="19046" bIns="19046" anchor="ctr"/>
          <a:lstStyle/>
          <a:p>
            <a:pPr defTabSz="228555">
              <a:defRPr/>
            </a:pPr>
            <a:endParaRPr lang="es-E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09227" y="421174"/>
            <a:ext cx="8775916" cy="1179026"/>
            <a:chOff x="1689151" y="483017"/>
            <a:chExt cx="20942302" cy="2358051"/>
          </a:xfrm>
        </p:grpSpPr>
        <p:sp>
          <p:nvSpPr>
            <p:cNvPr id="57" name="TextBox 56"/>
            <p:cNvSpPr txBox="1"/>
            <p:nvPr/>
          </p:nvSpPr>
          <p:spPr>
            <a:xfrm>
              <a:off x="1689151" y="483017"/>
              <a:ext cx="20942300" cy="132342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2"/>
                  </a:solidFill>
                  <a:latin typeface="Gotham Bold" charset="0"/>
                  <a:ea typeface="Gotham Bold" charset="0"/>
                  <a:cs typeface="Gotham Bold" charset="0"/>
                </a:rPr>
                <a:t>The Evolution of CSR</a:t>
              </a:r>
              <a:endParaRPr lang="id-ID" sz="4000" b="1" dirty="0">
                <a:solidFill>
                  <a:schemeClr val="tx2"/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1412311" y="2749630"/>
              <a:ext cx="1553037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800" dirty="0">
                <a:solidFill>
                  <a:schemeClr val="accent2"/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  <p:sp>
          <p:nvSpPr>
            <p:cNvPr id="59" name="Subtitle 2"/>
            <p:cNvSpPr txBox="1">
              <a:spLocks/>
            </p:cNvSpPr>
            <p:nvPr/>
          </p:nvSpPr>
          <p:spPr>
            <a:xfrm>
              <a:off x="1689153" y="1851806"/>
              <a:ext cx="20942300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Gotham Bold" charset="0"/>
                  <a:ea typeface="Gotham Bold" charset="0"/>
                  <a:cs typeface="Gotham Bold" charset="0"/>
                </a:rPr>
                <a:t>From Feel-Good Philanthropic Activities to Powerful Reputation Building Corporate Communication Tools</a:t>
              </a:r>
              <a:endParaRPr lang="en-US" sz="1200" dirty="0">
                <a:solidFill>
                  <a:schemeClr val="accent1"/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5400000">
            <a:off x="477949" y="2621132"/>
            <a:ext cx="1097280" cy="91417"/>
            <a:chOff x="2057400" y="2800350"/>
            <a:chExt cx="822960" cy="91440"/>
          </a:xfrm>
        </p:grpSpPr>
        <p:sp>
          <p:nvSpPr>
            <p:cNvPr id="45" name="Oval 4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1077216" y="1994025"/>
            <a:ext cx="1263515" cy="634002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1970s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ACTIVISM</a:t>
            </a:r>
            <a:endParaRPr lang="en-US" sz="17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7216" y="2531989"/>
            <a:ext cx="1675663" cy="8217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chemeClr val="bg1"/>
                </a:solidFill>
                <a:cs typeface="Lato Light"/>
              </a:rPr>
              <a:t>Negative Screened Investments</a:t>
            </a:r>
            <a:endParaRPr lang="en-US" sz="1400" dirty="0">
              <a:solidFill>
                <a:schemeClr val="bg1"/>
              </a:solidFill>
              <a:cs typeface="Lato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85168" y="3642695"/>
            <a:ext cx="1500411" cy="184666"/>
          </a:xfrm>
          <a:prstGeom prst="rect">
            <a:avLst/>
          </a:prstGeom>
          <a:noFill/>
        </p:spPr>
        <p:txBody>
          <a:bodyPr wrap="none" lIns="0" tIns="0" rIns="0" bIns="0" rtlCol="1" anchor="t" anchorCtr="0">
            <a:spAutoFit/>
          </a:bodyPr>
          <a:lstStyle/>
          <a:p>
            <a:pPr algn="ctr" rtl="0"/>
            <a:r>
              <a:rPr lang="en-US" sz="1200" dirty="0" smtClean="0">
                <a:solidFill>
                  <a:schemeClr val="bg1"/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Social &amp; </a:t>
            </a:r>
            <a:r>
              <a:rPr lang="en-US" sz="1200" dirty="0" err="1" smtClean="0">
                <a:solidFill>
                  <a:schemeClr val="bg1"/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Evironmental</a:t>
            </a:r>
            <a:endParaRPr lang="x-none" sz="1200" dirty="0">
              <a:solidFill>
                <a:schemeClr val="bg1"/>
              </a:solidFill>
              <a:latin typeface="Lato" pitchFamily="34" charset="0"/>
              <a:ea typeface="Open Sans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17088" y="3642695"/>
            <a:ext cx="1158972" cy="184666"/>
          </a:xfrm>
          <a:prstGeom prst="rect">
            <a:avLst/>
          </a:prstGeom>
          <a:noFill/>
        </p:spPr>
        <p:txBody>
          <a:bodyPr wrap="none" lIns="0" tIns="0" rIns="0" bIns="0" rtlCol="1" anchor="t" anchorCtr="0">
            <a:spAutoFit/>
          </a:bodyPr>
          <a:lstStyle/>
          <a:p>
            <a:pPr algn="ctr" rtl="0"/>
            <a:r>
              <a:rPr lang="en-US" sz="1200" dirty="0" smtClean="0">
                <a:solidFill>
                  <a:schemeClr val="bg1"/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Cause Marketing</a:t>
            </a:r>
            <a:endParaRPr lang="x-none" sz="1200" dirty="0">
              <a:solidFill>
                <a:schemeClr val="bg1"/>
              </a:solidFill>
              <a:latin typeface="Lato" pitchFamily="34" charset="0"/>
              <a:ea typeface="Open Sans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20825" y="3642695"/>
            <a:ext cx="902491" cy="184666"/>
          </a:xfrm>
          <a:prstGeom prst="rect">
            <a:avLst/>
          </a:prstGeom>
          <a:noFill/>
        </p:spPr>
        <p:txBody>
          <a:bodyPr wrap="none" lIns="0" tIns="0" rIns="0" bIns="0" rtlCol="1" anchor="t" anchorCtr="0">
            <a:spAutoFit/>
          </a:bodyPr>
          <a:lstStyle/>
          <a:p>
            <a:pPr algn="ctr" rtl="0"/>
            <a:r>
              <a:rPr lang="en-US" sz="1200" dirty="0" smtClean="0">
                <a:solidFill>
                  <a:schemeClr val="bg1"/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Sustainability</a:t>
            </a:r>
            <a:endParaRPr lang="x-none" sz="1200" dirty="0">
              <a:solidFill>
                <a:schemeClr val="bg1"/>
              </a:solidFill>
              <a:latin typeface="Lato" pitchFamily="34" charset="0"/>
              <a:ea typeface="Open Sans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 rot="5400000">
            <a:off x="4219051" y="2622196"/>
            <a:ext cx="1097280" cy="91417"/>
            <a:chOff x="2057400" y="2800350"/>
            <a:chExt cx="822960" cy="91440"/>
          </a:xfrm>
        </p:grpSpPr>
        <p:sp>
          <p:nvSpPr>
            <p:cNvPr id="65" name="Oval 6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4818318" y="1995089"/>
            <a:ext cx="1579307" cy="634002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1990s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CITIZENSHIP</a:t>
            </a:r>
            <a:endParaRPr lang="en-US" sz="17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27042" y="2577444"/>
            <a:ext cx="1679538" cy="8217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chemeClr val="bg1"/>
                </a:solidFill>
                <a:cs typeface="Lato Light"/>
              </a:rPr>
              <a:t>Standardization and 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chemeClr val="bg1"/>
                </a:solidFill>
                <a:cs typeface="Lato Light"/>
              </a:rPr>
              <a:t>Cause Marketing</a:t>
            </a:r>
            <a:endParaRPr lang="en-US" sz="1400" dirty="0">
              <a:solidFill>
                <a:schemeClr val="bg1"/>
              </a:solidFill>
              <a:cs typeface="Lato Light"/>
            </a:endParaRPr>
          </a:p>
        </p:txBody>
      </p:sp>
      <p:grpSp>
        <p:nvGrpSpPr>
          <p:cNvPr id="69" name="Group 68"/>
          <p:cNvGrpSpPr/>
          <p:nvPr/>
        </p:nvGrpSpPr>
        <p:grpSpPr>
          <a:xfrm rot="16200000">
            <a:off x="5997278" y="4737791"/>
            <a:ext cx="1097280" cy="91417"/>
            <a:chOff x="2057400" y="2800350"/>
            <a:chExt cx="822960" cy="91440"/>
          </a:xfrm>
        </p:grpSpPr>
        <p:sp>
          <p:nvSpPr>
            <p:cNvPr id="70" name="Oval 69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16200000">
            <a:off x="2348081" y="4736726"/>
            <a:ext cx="1097280" cy="91417"/>
            <a:chOff x="2057400" y="2800350"/>
            <a:chExt cx="822960" cy="91440"/>
          </a:xfrm>
        </p:grpSpPr>
        <p:sp>
          <p:nvSpPr>
            <p:cNvPr id="73" name="Oval 72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2952253" y="4146133"/>
            <a:ext cx="2220508" cy="634002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1980s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GLOBALIZED RISK</a:t>
            </a:r>
            <a:endParaRPr lang="en-US" sz="17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54607" y="4710329"/>
            <a:ext cx="2085601" cy="12957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bg1"/>
                </a:solidFill>
                <a:cs typeface="Lato Light"/>
              </a:rPr>
              <a:t>Creativity is the key to success in the future, and primary education where our teachers can bring.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612160" y="4117118"/>
            <a:ext cx="2105092" cy="634002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2000s </a:t>
            </a:r>
            <a:r>
              <a:rPr lang="mr-IN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–</a:t>
            </a:r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 PRESENT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SUSTAINABILITY</a:t>
            </a:r>
            <a:endParaRPr lang="en-US" sz="17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12160" y="4711394"/>
            <a:ext cx="1842293" cy="8217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chemeClr val="bg1"/>
                </a:solidFill>
                <a:cs typeface="Lato Light"/>
              </a:rPr>
              <a:t>Business Strategy and 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chemeClr val="bg1"/>
                </a:solidFill>
                <a:cs typeface="Lato Light"/>
              </a:rPr>
              <a:t>Shared Values</a:t>
            </a:r>
            <a:endParaRPr lang="en-US" sz="1400" dirty="0">
              <a:solidFill>
                <a:schemeClr val="bg1"/>
              </a:solidFill>
              <a:cs typeface="Lato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8396" y="3638900"/>
            <a:ext cx="1553310" cy="184666"/>
          </a:xfrm>
          <a:prstGeom prst="rect">
            <a:avLst/>
          </a:prstGeom>
          <a:noFill/>
        </p:spPr>
        <p:txBody>
          <a:bodyPr wrap="none" lIns="0" tIns="0" rIns="0" bIns="0" rtlCol="1" anchor="t" anchorCtr="0">
            <a:spAutoFit/>
          </a:bodyPr>
          <a:lstStyle/>
          <a:p>
            <a:pPr algn="ctr" rtl="0"/>
            <a:r>
              <a:rPr lang="en-US" sz="1200" dirty="0" smtClean="0">
                <a:solidFill>
                  <a:schemeClr val="bg1"/>
                </a:solidFill>
                <a:latin typeface="Lato" pitchFamily="34" charset="0"/>
                <a:ea typeface="Open Sans" pitchFamily="34" charset="0"/>
                <a:cs typeface="Open Sans" pitchFamily="34" charset="0"/>
              </a:rPr>
              <a:t>Financial &amp; Investment</a:t>
            </a:r>
            <a:endParaRPr lang="x-none" sz="1200" dirty="0">
              <a:solidFill>
                <a:schemeClr val="bg1"/>
              </a:solidFill>
              <a:latin typeface="Lato" pitchFamily="34" charset="0"/>
              <a:ea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09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6" grpId="0" animBg="1"/>
      <p:bldP spid="37" grpId="0" animBg="1"/>
      <p:bldP spid="41" grpId="0" animBg="1"/>
      <p:bldP spid="42" grpId="0" animBg="1"/>
      <p:bldP spid="53" grpId="0"/>
      <p:bldP spid="54" grpId="0"/>
      <p:bldP spid="61" grpId="0"/>
      <p:bldP spid="62" grpId="0"/>
      <p:bldP spid="67" grpId="0"/>
      <p:bldP spid="68" grpId="0"/>
      <p:bldP spid="75" grpId="0"/>
      <p:bldP spid="76" grpId="0"/>
      <p:bldP spid="77" grpId="0"/>
      <p:bldP spid="78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37624" y="1315558"/>
            <a:ext cx="3451824" cy="4954526"/>
            <a:chOff x="2956403" y="80963"/>
            <a:chExt cx="5832475" cy="5919787"/>
          </a:xfrm>
        </p:grpSpPr>
        <p:pic>
          <p:nvPicPr>
            <p:cNvPr id="3" name="Picture 21" descr="Irisa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50"/>
            <a:stretch/>
          </p:blipFill>
          <p:spPr bwMode="auto">
            <a:xfrm>
              <a:off x="2956403" y="80963"/>
              <a:ext cx="5832475" cy="591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251952" y="1458020"/>
              <a:ext cx="3521075" cy="3108325"/>
              <a:chOff x="2843213" y="2349500"/>
              <a:chExt cx="3521075" cy="3108325"/>
            </a:xfrm>
          </p:grpSpPr>
          <p:sp>
            <p:nvSpPr>
              <p:cNvPr id="5" name="Title 1"/>
              <p:cNvSpPr txBox="1">
                <a:spLocks/>
              </p:cNvSpPr>
              <p:nvPr/>
            </p:nvSpPr>
            <p:spPr bwMode="auto">
              <a:xfrm>
                <a:off x="3924299" y="3357563"/>
                <a:ext cx="1839385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Sustainability</a:t>
                </a:r>
              </a:p>
            </p:txBody>
          </p:sp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 rot="-1767481">
                <a:off x="4348163" y="4665663"/>
                <a:ext cx="2016125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Social</a:t>
                </a:r>
                <a:br>
                  <a:rPr lang="en-US" sz="200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</a:br>
                <a:r>
                  <a:rPr lang="en-US" sz="200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Performance</a:t>
                </a:r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 rot="1781871">
                <a:off x="4284663" y="2349500"/>
                <a:ext cx="2016125" cy="79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000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Economic</a:t>
                </a:r>
                <a:br>
                  <a:rPr lang="en-US" sz="2000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</a:br>
                <a:r>
                  <a:rPr lang="en-US" sz="2000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Performance</a:t>
                </a:r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 bwMode="auto">
              <a:xfrm rot="-5400000">
                <a:off x="2230437" y="3536951"/>
                <a:ext cx="2017713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Environmental</a:t>
                </a:r>
                <a:br>
                  <a:rPr lang="en-US" sz="200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</a:br>
                <a:r>
                  <a:rPr lang="en-US" sz="200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Performance</a:t>
                </a:r>
              </a:p>
            </p:txBody>
          </p:sp>
        </p:grpSp>
      </p:grp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5834924" y="1826506"/>
            <a:ext cx="270033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Clr>
                <a:srgbClr val="FF9900"/>
              </a:buClr>
              <a:buSzPct val="76000"/>
            </a:pPr>
            <a:r>
              <a:rPr lang="en-US" sz="2000" b="1" dirty="0" smtClean="0">
                <a:solidFill>
                  <a:schemeClr val="accent2"/>
                </a:solidFill>
                <a:latin typeface="Calibri" charset="0"/>
                <a:cs typeface="Calibri" charset="0"/>
              </a:rPr>
              <a:t>Balanced disclosures on our policies and performance of the triple bottom line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FF9900"/>
              </a:buClr>
              <a:buSzPct val="76000"/>
              <a:buFont typeface="Wingdings" charset="0"/>
              <a:buChar char=""/>
            </a:pPr>
            <a:endParaRPr lang="en-US" sz="2000" b="1" dirty="0" smtClean="0">
              <a:solidFill>
                <a:schemeClr val="accent2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FF9900"/>
              </a:buClr>
              <a:buSzPct val="76000"/>
              <a:buFont typeface="Wingdings" charset="0"/>
              <a:buChar char=""/>
            </a:pPr>
            <a:endParaRPr lang="en-US" sz="2000" b="1" dirty="0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542151" y="4718676"/>
            <a:ext cx="2700338" cy="7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Clr>
                <a:srgbClr val="FF9900"/>
              </a:buClr>
              <a:buSzPct val="76000"/>
            </a:pPr>
            <a:r>
              <a:rPr lang="en-US" sz="2000" b="1" dirty="0" smtClean="0">
                <a:solidFill>
                  <a:schemeClr val="accent2"/>
                </a:solidFill>
                <a:latin typeface="Calibri" charset="0"/>
                <a:cs typeface="Calibri" charset="0"/>
              </a:rPr>
              <a:t>Balanced disclosures on achievements, challenges and shortcomings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FF9900"/>
              </a:buClr>
              <a:buSzPct val="76000"/>
              <a:buFont typeface="Wingdings" charset="0"/>
              <a:buChar char=""/>
            </a:pPr>
            <a:endParaRPr lang="en-US" sz="2000" b="1" dirty="0" smtClean="0">
              <a:solidFill>
                <a:schemeClr val="accent2"/>
              </a:solidFill>
              <a:latin typeface="Calibri" charset="0"/>
              <a:cs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FF9900"/>
              </a:buClr>
              <a:buSzPct val="76000"/>
              <a:buFont typeface="Wingdings" charset="0"/>
              <a:buChar char=""/>
            </a:pPr>
            <a:endParaRPr lang="en-US" sz="2000" b="1" dirty="0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9171" y="530140"/>
            <a:ext cx="8062574" cy="804867"/>
            <a:chOff x="1707360" y="1060277"/>
            <a:chExt cx="21500198" cy="1609733"/>
          </a:xfrm>
        </p:grpSpPr>
        <p:sp>
          <p:nvSpPr>
            <p:cNvPr id="13" name="TextBox 12"/>
            <p:cNvSpPr txBox="1"/>
            <p:nvPr/>
          </p:nvSpPr>
          <p:spPr>
            <a:xfrm>
              <a:off x="1707360" y="1060277"/>
              <a:ext cx="20962938" cy="830980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Gotham Bold" charset="0"/>
                  <a:ea typeface="Gotham Bold" charset="0"/>
                  <a:cs typeface="Gotham Bold" charset="0"/>
                </a:rPr>
                <a:t>Balancing The Triple Bottom Line</a:t>
              </a:r>
              <a:endParaRPr lang="en-US" sz="2400" b="1" dirty="0">
                <a:solidFill>
                  <a:schemeClr val="tx2"/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12308" y="2578572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1971292" y="1634834"/>
              <a:ext cx="2123626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chemeClr val="accent1"/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5D1D41F-AD19-4D56-9803-72831D223E8F}"/>
              </a:ext>
            </a:extLst>
          </p:cNvPr>
          <p:cNvSpPr/>
          <p:nvPr/>
        </p:nvSpPr>
        <p:spPr>
          <a:xfrm>
            <a:off x="2115520" y="6224300"/>
            <a:ext cx="4719233" cy="6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92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Sustainability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Laba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endParaRPr lang="en-US" sz="1800" dirty="0" smtClean="0"/>
          </a:p>
          <a:p>
            <a:r>
              <a:rPr lang="en-US" sz="1800" dirty="0" err="1" smtClean="0"/>
              <a:t>Produksi</a:t>
            </a:r>
            <a:endParaRPr lang="en-US" sz="1800" dirty="0" smtClean="0"/>
          </a:p>
          <a:p>
            <a:r>
              <a:rPr lang="en-US" sz="1800" dirty="0" err="1" smtClean="0"/>
              <a:t>Penjualan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id-ID" sz="1800" dirty="0"/>
          </a:p>
        </p:txBody>
      </p:sp>
      <p:pic>
        <p:nvPicPr>
          <p:cNvPr id="1026" name="Picture 2" descr="Hasil gambar untuk people planet pr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12" y="2208772"/>
            <a:ext cx="3699454" cy="44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37665" y="1207118"/>
            <a:ext cx="4076582" cy="12887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Manfaat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Karyawan</a:t>
            </a:r>
            <a:endParaRPr lang="en-US" sz="1800" dirty="0" smtClean="0"/>
          </a:p>
          <a:p>
            <a:r>
              <a:rPr lang="en-US" sz="1800" dirty="0" err="1" smtClean="0"/>
              <a:t>Kesehatan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Keselamatan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endParaRPr lang="en-US" sz="1800" dirty="0" smtClean="0"/>
          </a:p>
          <a:p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tanggung</a:t>
            </a:r>
            <a:r>
              <a:rPr lang="en-US" sz="1800" dirty="0" smtClean="0"/>
              <a:t> </a:t>
            </a:r>
            <a:r>
              <a:rPr lang="en-US" sz="1800" dirty="0" err="1" smtClean="0"/>
              <a:t>jawab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id-ID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62366" y="4452117"/>
            <a:ext cx="2921926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Energi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dipakai</a:t>
            </a:r>
            <a:endParaRPr lang="en-US" sz="1800" dirty="0" smtClean="0"/>
          </a:p>
          <a:p>
            <a:r>
              <a:rPr lang="en-US" sz="1800" dirty="0" smtClean="0"/>
              <a:t>Air yang </a:t>
            </a:r>
            <a:r>
              <a:rPr lang="en-US" sz="1800" dirty="0" err="1" smtClean="0"/>
              <a:t>digunakan</a:t>
            </a:r>
            <a:endParaRPr lang="en-US" sz="1800" dirty="0" smtClean="0"/>
          </a:p>
          <a:p>
            <a:r>
              <a:rPr lang="en-US" sz="1800" dirty="0" err="1" smtClean="0"/>
              <a:t>Emisi</a:t>
            </a:r>
            <a:endParaRPr lang="en-US" sz="1800" dirty="0"/>
          </a:p>
          <a:p>
            <a:r>
              <a:rPr lang="en-US" sz="1800" dirty="0" err="1" smtClean="0"/>
              <a:t>Pengelolaan</a:t>
            </a:r>
            <a:r>
              <a:rPr lang="en-US" sz="1800" dirty="0" smtClean="0"/>
              <a:t> </a:t>
            </a:r>
            <a:r>
              <a:rPr lang="en-US" sz="1800" dirty="0" err="1" smtClean="0"/>
              <a:t>limbah</a:t>
            </a:r>
            <a:endParaRPr lang="en-US" sz="1800" dirty="0" smtClean="0"/>
          </a:p>
          <a:p>
            <a:r>
              <a:rPr lang="en-US" sz="1800" dirty="0" err="1" smtClean="0"/>
              <a:t>Keanekaragaman</a:t>
            </a:r>
            <a:r>
              <a:rPr lang="en-US" sz="1800" dirty="0" smtClean="0"/>
              <a:t> </a:t>
            </a:r>
            <a:r>
              <a:rPr lang="en-US" sz="1800" dirty="0" err="1" smtClean="0"/>
              <a:t>hayati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156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Social/Emotional Branding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Tren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asil gambar untuk airasia now everyone can 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3" y="2436632"/>
            <a:ext cx="3317962" cy="18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lion air we make people f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9" y="2618462"/>
            <a:ext cx="1469232" cy="145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il gambar untuk gojek an ojek for an every need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0295" r="7542" b="21168"/>
          <a:stretch/>
        </p:blipFill>
        <p:spPr bwMode="auto">
          <a:xfrm>
            <a:off x="6230234" y="2695960"/>
            <a:ext cx="2121693" cy="12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171" y="4686279"/>
            <a:ext cx="8383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noProof="1" smtClean="0"/>
              <a:t>Tren di dunia branding mulai bergeser dari Product Branding ke social/emotional branding. Brand tidak lagi dikomunikasikan pada jualan produk semata, tetapi juga bermanfaat serta memiliki fungsi sosial kepada pelanggan dan masyarakat lebih luas  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23775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81E9A2-E1CF-4DFB-8CE4-A245A5CCA074}"/>
              </a:ext>
            </a:extLst>
          </p:cNvPr>
          <p:cNvSpPr/>
          <p:nvPr/>
        </p:nvSpPr>
        <p:spPr>
          <a:xfrm>
            <a:off x="2992443" y="6212542"/>
            <a:ext cx="3130826" cy="48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1C972B-B53D-4DE8-9843-8C900AD26B7A}"/>
              </a:ext>
            </a:extLst>
          </p:cNvPr>
          <p:cNvSpPr/>
          <p:nvPr/>
        </p:nvSpPr>
        <p:spPr>
          <a:xfrm>
            <a:off x="8561061" y="165885"/>
            <a:ext cx="568567" cy="84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26" y="2961207"/>
            <a:ext cx="2531347" cy="1803949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7" b="17527"/>
          <a:stretch>
            <a:fillRect/>
          </a:stretch>
        </p:blipFill>
        <p:spPr>
          <a:xfrm>
            <a:off x="0" y="1004888"/>
            <a:ext cx="1524000" cy="1320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88" y="2133600"/>
            <a:ext cx="2374102" cy="2803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03" y="1981200"/>
            <a:ext cx="2512963" cy="2697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0147" y="125787"/>
            <a:ext cx="8325415" cy="93102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Lato Regular"/>
                <a:cs typeface="Lato Regular"/>
              </a:rPr>
              <a:t>Beberapa</a:t>
            </a: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Perusahaan </a:t>
            </a:r>
            <a:r>
              <a:rPr lang="en-US" sz="2800" b="1" dirty="0" err="1" smtClean="0">
                <a:solidFill>
                  <a:schemeClr val="tx2"/>
                </a:solidFill>
                <a:latin typeface="Lato Regular"/>
                <a:cs typeface="Lato Regular"/>
              </a:rPr>
              <a:t>Turut</a:t>
            </a: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Lato Regular"/>
                <a:cs typeface="Lato Regular"/>
              </a:rPr>
              <a:t>Memanfaatkan</a:t>
            </a:r>
            <a:r>
              <a:rPr lang="en-US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Lato Regular"/>
                <a:cs typeface="Lato Regular"/>
              </a:rPr>
              <a:t>Sampah</a:t>
            </a:r>
            <a:endParaRPr lang="id-ID" sz="28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3042" y="4800600"/>
            <a:ext cx="29453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Body Shop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bekerja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sama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dengan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 Waste4Change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menggelar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cuminPro"/>
              </a:rPr>
              <a:t> Zero Waste Event, </a:t>
            </a:r>
            <a:r>
              <a:rPr lang="id-ID" sz="1400" dirty="0">
                <a:solidFill>
                  <a:schemeClr val="tx1">
                    <a:lumMod val="50000"/>
                  </a:schemeClr>
                </a:solidFill>
                <a:latin typeface="AcuminPro"/>
              </a:rPr>
              <a:t>di mana sampah-sampah diolah kembali agar menjadi barang-barang yang memiliki nilai pakai dan bahkan dapat diubah menjadi energi </a:t>
            </a:r>
            <a:endParaRPr lang="id-ID" sz="1400" b="1" dirty="0">
              <a:solidFill>
                <a:schemeClr val="tx1">
                  <a:lumMod val="50000"/>
                </a:schemeClr>
              </a:solidFill>
              <a:latin typeface="Acumin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2854" y="4800600"/>
            <a:ext cx="43924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dirty="0">
                <a:solidFill>
                  <a:srgbClr val="323233"/>
                </a:solidFill>
                <a:latin typeface="AcuminPro"/>
              </a:rPr>
              <a:t>PT Tirta Investama (Danone AQUA) mendukung komitmen mengurangi sampah plastik. Terutama di lautan sebesar 70% pada tahun 2025 yang dicanangkan pemerintah</a:t>
            </a:r>
            <a:r>
              <a:rPr lang="id-ID" sz="1400" dirty="0" smtClean="0">
                <a:solidFill>
                  <a:srgbClr val="323233"/>
                </a:solidFill>
                <a:latin typeface="AcuminPro"/>
              </a:rPr>
              <a:t>.</a:t>
            </a:r>
            <a:r>
              <a:rPr lang="en-US" sz="1400" dirty="0" smtClean="0">
                <a:solidFill>
                  <a:srgbClr val="323233"/>
                </a:solidFill>
                <a:latin typeface="AcuminPro"/>
              </a:rPr>
              <a:t> </a:t>
            </a:r>
            <a:r>
              <a:rPr lang="id-ID" sz="1400" dirty="0">
                <a:solidFill>
                  <a:schemeClr val="tx1">
                    <a:lumMod val="50000"/>
                  </a:schemeClr>
                </a:solidFill>
                <a:latin typeface="AcuminPro"/>
              </a:rPr>
              <a:t>Danone AQUA dan Kantor Produksi H&amp;M, mendukung program ini melalui proyek Bottle2Fashion yang mengolah sampah botoh plastik menjadi produk fashion</a:t>
            </a:r>
          </a:p>
        </p:txBody>
      </p:sp>
    </p:spTree>
    <p:extLst>
      <p:ext uri="{BB962C8B-B14F-4D97-AF65-F5344CB8AC3E}">
        <p14:creationId xmlns:p14="http://schemas.microsoft.com/office/powerpoint/2010/main" val="29252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Beberapa</a:t>
            </a:r>
            <a:r>
              <a:rPr lang="en-US" sz="4000" dirty="0" smtClean="0"/>
              <a:t> Flagship Program Perusahaan Lain</a:t>
            </a:r>
            <a:endParaRPr lang="id-ID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Hasil gambar untuk Kampoeng B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59" y="1578944"/>
            <a:ext cx="3736464" cy="25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asil gambar untuk pasar sejahtera dana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57" y="4639783"/>
            <a:ext cx="3826669" cy="173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telkomsel genggam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75" y="1548816"/>
            <a:ext cx="1738480" cy="41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logo danam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0" y="4639783"/>
            <a:ext cx="826294" cy="7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gambar untuk logo B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7" y="1712574"/>
            <a:ext cx="944166" cy="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8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523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Sustainability</vt:lpstr>
      <vt:lpstr>Social/Emotional Branding Jadi Tren Baru</vt:lpstr>
      <vt:lpstr>PowerPoint Presentation</vt:lpstr>
      <vt:lpstr>Beberapa Flagship Program Perusahaan Lain</vt:lpstr>
      <vt:lpstr>PowerPoint Presentation</vt:lpstr>
      <vt:lpstr>Belajar dari Pengalaman Adaro</vt:lpstr>
      <vt:lpstr>Menjadikan Brand Bermakna Bagi Stakeholders</vt:lpstr>
      <vt:lpstr>Membungkus dan Merencanakan CSR Branding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NURUL</cp:lastModifiedBy>
  <cp:revision>243</cp:revision>
  <cp:lastPrinted>2019-11-12T05:55:15Z</cp:lastPrinted>
  <dcterms:created xsi:type="dcterms:W3CDTF">2010-08-24T06:47:44Z</dcterms:created>
  <dcterms:modified xsi:type="dcterms:W3CDTF">2019-12-12T06:23:17Z</dcterms:modified>
</cp:coreProperties>
</file>