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2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128571-7630-41A9-A9C9-1AED14AD61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6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1625" y="1600200"/>
            <a:ext cx="8540750" cy="44989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id-ID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3761F62-D114-4D9C-8BE1-075425C156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2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7199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543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981200"/>
            <a:ext cx="37338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7338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6764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3429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390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79C390-3CAF-4956-82F2-A2104C112A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1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www.esaunggul.ac.id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6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2" r:id="rId10"/>
    <p:sldLayoutId id="2147483664" r:id="rId11"/>
    <p:sldLayoutId id="2147483665" r:id="rId12"/>
    <p:sldLayoutId id="2147483666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Dr. Iphov Kumala Sriwana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id-ID" sz="3200" b="1" dirty="0" smtClean="0"/>
              <a:t>Penelitian Operasional II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Latihan Soal Game </a:t>
            </a:r>
            <a:r>
              <a:rPr 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Theory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Metode Analitis (Probabilitas)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620000" cy="41148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None/>
            </a:pPr>
            <a:r>
              <a:rPr lang="en-US" sz="2800" u="sng" dirty="0">
                <a:solidFill>
                  <a:schemeClr val="tx1"/>
                </a:solidFill>
              </a:rPr>
              <a:t>PENDEKATAN PROBABILITAS COCA COLA</a:t>
            </a:r>
          </a:p>
          <a:p>
            <a:pPr algn="just"/>
            <a:r>
              <a:rPr lang="en-US" sz="2800" dirty="0" err="1">
                <a:solidFill>
                  <a:schemeClr val="tx1"/>
                </a:solidFill>
              </a:rPr>
              <a:t>Asumsi</a:t>
            </a:r>
            <a:r>
              <a:rPr lang="en-US" sz="2800" dirty="0">
                <a:solidFill>
                  <a:schemeClr val="tx1"/>
                </a:solidFill>
              </a:rPr>
              <a:t> : C1 = P, C3 = 1-P</a:t>
            </a:r>
          </a:p>
          <a:p>
            <a:pPr algn="just"/>
            <a:r>
              <a:rPr lang="en-US" sz="2800" dirty="0" err="1">
                <a:solidFill>
                  <a:schemeClr val="tx1"/>
                </a:solidFill>
              </a:rPr>
              <a:t>Jika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perusahaan</a:t>
            </a:r>
            <a:r>
              <a:rPr lang="en-US" sz="2800" dirty="0">
                <a:solidFill>
                  <a:schemeClr val="tx1"/>
                </a:solidFill>
              </a:rPr>
              <a:t> Pepsi </a:t>
            </a:r>
            <a:r>
              <a:rPr lang="en-US" sz="2800" dirty="0" err="1">
                <a:solidFill>
                  <a:schemeClr val="tx1"/>
                </a:solidFill>
              </a:rPr>
              <a:t>menggunakan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strategi</a:t>
            </a:r>
            <a:r>
              <a:rPr lang="en-US" sz="2800" dirty="0">
                <a:solidFill>
                  <a:schemeClr val="tx1"/>
                </a:solidFill>
              </a:rPr>
              <a:t> P1, </a:t>
            </a:r>
            <a:r>
              <a:rPr lang="en-US" sz="2800" dirty="0" err="1">
                <a:solidFill>
                  <a:schemeClr val="tx1"/>
                </a:solidFill>
              </a:rPr>
              <a:t>maka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keuntungan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coca-cola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adalah</a:t>
            </a:r>
            <a:r>
              <a:rPr lang="en-US" sz="2800" dirty="0">
                <a:solidFill>
                  <a:schemeClr val="tx1"/>
                </a:solidFill>
              </a:rPr>
              <a:t> : 2P + 6(1-P) = 6-4P</a:t>
            </a:r>
          </a:p>
          <a:p>
            <a:pPr algn="just"/>
            <a:r>
              <a:rPr lang="en-US" sz="2800" dirty="0" err="1">
                <a:solidFill>
                  <a:schemeClr val="tx1"/>
                </a:solidFill>
              </a:rPr>
              <a:t>Jika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perusahaan</a:t>
            </a:r>
            <a:r>
              <a:rPr lang="en-US" sz="2800" dirty="0">
                <a:solidFill>
                  <a:schemeClr val="tx1"/>
                </a:solidFill>
              </a:rPr>
              <a:t> Pepsi </a:t>
            </a:r>
            <a:r>
              <a:rPr lang="en-US" sz="2800" dirty="0" err="1">
                <a:solidFill>
                  <a:schemeClr val="tx1"/>
                </a:solidFill>
              </a:rPr>
              <a:t>menggunakan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strategi</a:t>
            </a:r>
            <a:r>
              <a:rPr lang="en-US" sz="2800" dirty="0">
                <a:solidFill>
                  <a:schemeClr val="tx1"/>
                </a:solidFill>
              </a:rPr>
              <a:t> P3, </a:t>
            </a:r>
            <a:r>
              <a:rPr lang="en-US" sz="2800" dirty="0" err="1">
                <a:solidFill>
                  <a:schemeClr val="tx1"/>
                </a:solidFill>
              </a:rPr>
              <a:t>maka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keuntungan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coca-cola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adalah</a:t>
            </a:r>
            <a:r>
              <a:rPr lang="en-US" sz="2800" dirty="0">
                <a:solidFill>
                  <a:schemeClr val="tx1"/>
                </a:solidFill>
              </a:rPr>
              <a:t> : 5P + 1(1-P) = 1 + 4P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35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Metode Analitis (Probabilitas)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800" dirty="0" err="1">
                <a:solidFill>
                  <a:schemeClr val="tx1"/>
                </a:solidFill>
              </a:rPr>
              <a:t>Strategi</a:t>
            </a:r>
            <a:r>
              <a:rPr lang="en-US" sz="2800" dirty="0">
                <a:solidFill>
                  <a:schemeClr val="tx1"/>
                </a:solidFill>
              </a:rPr>
              <a:t> Optimal </a:t>
            </a:r>
            <a:r>
              <a:rPr lang="en-US" sz="2800" dirty="0" err="1">
                <a:solidFill>
                  <a:schemeClr val="tx1"/>
                </a:solidFill>
              </a:rPr>
              <a:t>coca-cola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dicapai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jika</a:t>
            </a:r>
            <a:r>
              <a:rPr lang="en-US" sz="2800" dirty="0">
                <a:solidFill>
                  <a:schemeClr val="tx1"/>
                </a:solidFill>
              </a:rPr>
              <a:t> P1=P2, </a:t>
            </a:r>
            <a:r>
              <a:rPr lang="en-US" sz="2800" dirty="0" err="1">
                <a:solidFill>
                  <a:schemeClr val="tx1"/>
                </a:solidFill>
              </a:rPr>
              <a:t>yaitu</a:t>
            </a:r>
            <a:r>
              <a:rPr lang="en-US" sz="2800" dirty="0">
                <a:solidFill>
                  <a:schemeClr val="tx1"/>
                </a:solidFill>
              </a:rPr>
              <a:t>  :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	6-4P=1+4P       	P=5/8=0.625</a:t>
            </a:r>
          </a:p>
          <a:p>
            <a:pPr algn="just">
              <a:buFont typeface="Wingdings" panose="05000000000000000000" pitchFamily="2" charset="2"/>
              <a:buNone/>
            </a:pPr>
            <a:endParaRPr lang="id-ID" sz="2800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Artinya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Seharusnya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coca cola </a:t>
            </a:r>
            <a:r>
              <a:rPr lang="en-US" sz="2800" dirty="0" err="1">
                <a:solidFill>
                  <a:schemeClr val="tx1"/>
                </a:solidFill>
              </a:rPr>
              <a:t>menggunakan</a:t>
            </a:r>
            <a:r>
              <a:rPr lang="en-US" sz="2800" dirty="0">
                <a:solidFill>
                  <a:schemeClr val="tx1"/>
                </a:solidFill>
              </a:rPr>
              <a:t> C1 </a:t>
            </a:r>
            <a:r>
              <a:rPr lang="en-US" sz="2800" dirty="0" err="1">
                <a:solidFill>
                  <a:schemeClr val="tx1"/>
                </a:solidFill>
              </a:rPr>
              <a:t>sebesar</a:t>
            </a:r>
            <a:r>
              <a:rPr lang="en-US" sz="2800" dirty="0">
                <a:solidFill>
                  <a:schemeClr val="tx1"/>
                </a:solidFill>
              </a:rPr>
              <a:t> 62.5%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C2 </a:t>
            </a:r>
            <a:r>
              <a:rPr lang="en-US" sz="2800" dirty="0" err="1">
                <a:solidFill>
                  <a:schemeClr val="tx1"/>
                </a:solidFill>
              </a:rPr>
              <a:t>sebesar</a:t>
            </a:r>
            <a:r>
              <a:rPr lang="en-US" sz="2800" dirty="0">
                <a:solidFill>
                  <a:schemeClr val="tx1"/>
                </a:solidFill>
              </a:rPr>
              <a:t> 37.5%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3200400" y="2362200"/>
            <a:ext cx="990600" cy="0"/>
          </a:xfrm>
          <a:prstGeom prst="line">
            <a:avLst/>
          </a:prstGeom>
          <a:noFill/>
          <a:ln w="57150" cap="sq">
            <a:solidFill>
              <a:schemeClr val="accent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8384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Metode Analitis (Probabilitas)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 err="1">
                <a:solidFill>
                  <a:schemeClr val="tx1"/>
                </a:solidFill>
              </a:rPr>
              <a:t>Keuntungan</a:t>
            </a:r>
            <a:r>
              <a:rPr lang="en-US" sz="3600" dirty="0">
                <a:solidFill>
                  <a:schemeClr val="tx1"/>
                </a:solidFill>
              </a:rPr>
              <a:t> yang </a:t>
            </a:r>
            <a:r>
              <a:rPr lang="en-US" sz="3600" dirty="0" err="1">
                <a:solidFill>
                  <a:schemeClr val="tx1"/>
                </a:solidFill>
              </a:rPr>
              <a:t>diharapkan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coca-cola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adalah</a:t>
            </a:r>
            <a:r>
              <a:rPr lang="en-US" sz="3600" dirty="0">
                <a:solidFill>
                  <a:schemeClr val="tx1"/>
                </a:solidFill>
              </a:rPr>
              <a:t> :                            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3600" dirty="0">
                <a:solidFill>
                  <a:schemeClr val="tx1"/>
                </a:solidFill>
              </a:rPr>
              <a:t>		0.625 (2) + 0.375 (6) =3.5</a:t>
            </a:r>
          </a:p>
        </p:txBody>
      </p:sp>
    </p:spTree>
    <p:extLst>
      <p:ext uri="{BB962C8B-B14F-4D97-AF65-F5344CB8AC3E}">
        <p14:creationId xmlns:p14="http://schemas.microsoft.com/office/powerpoint/2010/main" val="1311571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Metode Analitis (Probabilitas)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676400"/>
            <a:ext cx="76200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800" u="sng" dirty="0">
                <a:solidFill>
                  <a:schemeClr val="tx1"/>
                </a:solidFill>
              </a:rPr>
              <a:t>PENDEKATAN PROBABILITAS PEPSI</a:t>
            </a:r>
          </a:p>
          <a:p>
            <a:pPr algn="just">
              <a:lnSpc>
                <a:spcPct val="90000"/>
              </a:lnSpc>
            </a:pPr>
            <a:r>
              <a:rPr lang="en-US" sz="2400" dirty="0" err="1">
                <a:solidFill>
                  <a:schemeClr val="tx1"/>
                </a:solidFill>
              </a:rPr>
              <a:t>Asumsi</a:t>
            </a:r>
            <a:r>
              <a:rPr lang="en-US" sz="2400" dirty="0">
                <a:solidFill>
                  <a:schemeClr val="tx1"/>
                </a:solidFill>
              </a:rPr>
              <a:t> : P1 = q, P2 = 1-q</a:t>
            </a:r>
          </a:p>
          <a:p>
            <a:pPr algn="just">
              <a:lnSpc>
                <a:spcPct val="90000"/>
              </a:lnSpc>
            </a:pPr>
            <a:r>
              <a:rPr lang="en-US" sz="2400" dirty="0" err="1">
                <a:solidFill>
                  <a:schemeClr val="tx1"/>
                </a:solidFill>
              </a:rPr>
              <a:t>Jika</a:t>
            </a:r>
            <a:r>
              <a:rPr lang="en-US" sz="2400" dirty="0">
                <a:solidFill>
                  <a:schemeClr val="tx1"/>
                </a:solidFill>
              </a:rPr>
              <a:t> Coca Cola </a:t>
            </a:r>
            <a:r>
              <a:rPr lang="en-US" sz="2400" dirty="0" err="1">
                <a:solidFill>
                  <a:schemeClr val="tx1"/>
                </a:solidFill>
              </a:rPr>
              <a:t>menggunakan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strategi</a:t>
            </a:r>
            <a:r>
              <a:rPr lang="en-US" sz="2400" dirty="0">
                <a:solidFill>
                  <a:schemeClr val="tx1"/>
                </a:solidFill>
              </a:rPr>
              <a:t> C1, </a:t>
            </a:r>
            <a:r>
              <a:rPr lang="en-US" sz="2400" dirty="0" err="1">
                <a:solidFill>
                  <a:schemeClr val="tx1"/>
                </a:solidFill>
              </a:rPr>
              <a:t>maka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kerugian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pepsi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: 2q + 5(1-q) = 5-3q</a:t>
            </a:r>
          </a:p>
          <a:p>
            <a:pPr algn="just">
              <a:lnSpc>
                <a:spcPct val="90000"/>
              </a:lnSpc>
            </a:pPr>
            <a:r>
              <a:rPr lang="en-US" sz="2400" dirty="0" err="1">
                <a:solidFill>
                  <a:schemeClr val="tx1"/>
                </a:solidFill>
              </a:rPr>
              <a:t>Jika</a:t>
            </a:r>
            <a:r>
              <a:rPr lang="en-US" sz="2400" dirty="0">
                <a:solidFill>
                  <a:schemeClr val="tx1"/>
                </a:solidFill>
              </a:rPr>
              <a:t> Coca Cola </a:t>
            </a:r>
            <a:r>
              <a:rPr lang="en-US" sz="2400" dirty="0" err="1">
                <a:solidFill>
                  <a:schemeClr val="tx1"/>
                </a:solidFill>
              </a:rPr>
              <a:t>menggunakan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strategi</a:t>
            </a:r>
            <a:r>
              <a:rPr lang="en-US" sz="2400" dirty="0">
                <a:solidFill>
                  <a:schemeClr val="tx1"/>
                </a:solidFill>
              </a:rPr>
              <a:t> C3, </a:t>
            </a:r>
            <a:r>
              <a:rPr lang="en-US" sz="2400" dirty="0" err="1">
                <a:solidFill>
                  <a:schemeClr val="tx1"/>
                </a:solidFill>
              </a:rPr>
              <a:t>maka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kerugian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pepsi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adalah</a:t>
            </a:r>
            <a:r>
              <a:rPr lang="en-US" sz="2400" dirty="0">
                <a:solidFill>
                  <a:schemeClr val="tx1"/>
                </a:solidFill>
              </a:rPr>
              <a:t> : 6q + 1(1-q) = 1+5q</a:t>
            </a:r>
          </a:p>
          <a:p>
            <a:pPr algn="just">
              <a:lnSpc>
                <a:spcPct val="90000"/>
              </a:lnSpc>
            </a:pP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872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Metode Analitis (Probabilitas)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800" dirty="0" err="1">
                <a:solidFill>
                  <a:schemeClr val="tx1"/>
                </a:solidFill>
              </a:rPr>
              <a:t>Strategi</a:t>
            </a:r>
            <a:r>
              <a:rPr lang="en-US" sz="2800" dirty="0">
                <a:solidFill>
                  <a:schemeClr val="tx1"/>
                </a:solidFill>
              </a:rPr>
              <a:t> Optimal Pepsi </a:t>
            </a:r>
            <a:r>
              <a:rPr lang="en-US" sz="2800" dirty="0" err="1">
                <a:solidFill>
                  <a:schemeClr val="tx1"/>
                </a:solidFill>
              </a:rPr>
              <a:t>dicapai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jika</a:t>
            </a:r>
            <a:r>
              <a:rPr lang="en-US" sz="2800" dirty="0">
                <a:solidFill>
                  <a:schemeClr val="tx1"/>
                </a:solidFill>
              </a:rPr>
              <a:t> P1=P2, </a:t>
            </a:r>
            <a:r>
              <a:rPr lang="en-US" sz="2800" dirty="0" err="1">
                <a:solidFill>
                  <a:schemeClr val="tx1"/>
                </a:solidFill>
              </a:rPr>
              <a:t>yaitu</a:t>
            </a:r>
            <a:r>
              <a:rPr lang="en-US" sz="2800" dirty="0">
                <a:solidFill>
                  <a:schemeClr val="tx1"/>
                </a:solidFill>
              </a:rPr>
              <a:t>  : 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800" dirty="0">
                <a:solidFill>
                  <a:schemeClr val="tx1"/>
                </a:solidFill>
              </a:rPr>
              <a:t>	 5-3q = 1+5q	         	q=4/8=0.5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Artinya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algn="just">
              <a:buFont typeface="Wingdings" panose="05000000000000000000" pitchFamily="2" charset="2"/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Seharusnya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Pepsi </a:t>
            </a:r>
            <a:r>
              <a:rPr lang="en-US" sz="2800" dirty="0" err="1">
                <a:solidFill>
                  <a:schemeClr val="tx1"/>
                </a:solidFill>
              </a:rPr>
              <a:t>menggunakan</a:t>
            </a:r>
            <a:r>
              <a:rPr lang="en-US" sz="2800" dirty="0">
                <a:solidFill>
                  <a:schemeClr val="tx1"/>
                </a:solidFill>
              </a:rPr>
              <a:t> P1 </a:t>
            </a:r>
            <a:r>
              <a:rPr lang="en-US" sz="2800" dirty="0" err="1">
                <a:solidFill>
                  <a:schemeClr val="tx1"/>
                </a:solidFill>
              </a:rPr>
              <a:t>sebesar</a:t>
            </a:r>
            <a:r>
              <a:rPr lang="en-US" sz="2800" dirty="0">
                <a:solidFill>
                  <a:schemeClr val="tx1"/>
                </a:solidFill>
              </a:rPr>
              <a:t> 50% </a:t>
            </a:r>
            <a:r>
              <a:rPr lang="en-US" sz="2800" dirty="0" err="1">
                <a:solidFill>
                  <a:schemeClr val="tx1"/>
                </a:solidFill>
              </a:rPr>
              <a:t>dan</a:t>
            </a:r>
            <a:r>
              <a:rPr lang="en-US" sz="2800" dirty="0">
                <a:solidFill>
                  <a:schemeClr val="tx1"/>
                </a:solidFill>
              </a:rPr>
              <a:t> P2 </a:t>
            </a:r>
            <a:r>
              <a:rPr lang="en-US" sz="2800" dirty="0" err="1">
                <a:solidFill>
                  <a:schemeClr val="tx1"/>
                </a:solidFill>
              </a:rPr>
              <a:t>sebesar</a:t>
            </a:r>
            <a:r>
              <a:rPr lang="en-US" sz="2800" dirty="0">
                <a:solidFill>
                  <a:schemeClr val="tx1"/>
                </a:solidFill>
              </a:rPr>
              <a:t> 50%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572000" y="3352800"/>
            <a:ext cx="990600" cy="0"/>
          </a:xfrm>
          <a:prstGeom prst="line">
            <a:avLst/>
          </a:prstGeom>
          <a:noFill/>
          <a:ln w="57150" cap="sq">
            <a:solidFill>
              <a:schemeClr val="accent2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3000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Metode Analitis (Probabilitas)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dirty="0" err="1">
                <a:solidFill>
                  <a:schemeClr val="tx1"/>
                </a:solidFill>
              </a:rPr>
              <a:t>Kerugian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diharapkan</a:t>
            </a:r>
            <a:r>
              <a:rPr lang="en-US" dirty="0">
                <a:solidFill>
                  <a:schemeClr val="tx1"/>
                </a:solidFill>
              </a:rPr>
              <a:t> Pepsi </a:t>
            </a:r>
            <a:r>
              <a:rPr lang="en-US" dirty="0" err="1">
                <a:solidFill>
                  <a:schemeClr val="tx1"/>
                </a:solidFill>
              </a:rPr>
              <a:t>adalah</a:t>
            </a:r>
            <a:r>
              <a:rPr lang="en-US" dirty="0">
                <a:solidFill>
                  <a:schemeClr val="tx1"/>
                </a:solidFill>
              </a:rPr>
              <a:t> :</a:t>
            </a:r>
          </a:p>
          <a:p>
            <a:r>
              <a:rPr lang="en-US" dirty="0">
                <a:solidFill>
                  <a:schemeClr val="tx1"/>
                </a:solidFill>
              </a:rPr>
              <a:t>0.5 (2) + 0.5 (5) =3.5</a:t>
            </a:r>
          </a:p>
        </p:txBody>
      </p:sp>
    </p:spTree>
    <p:extLst>
      <p:ext uri="{BB962C8B-B14F-4D97-AF65-F5344CB8AC3E}">
        <p14:creationId xmlns:p14="http://schemas.microsoft.com/office/powerpoint/2010/main" val="2308591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KESIMPULAN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400" dirty="0" err="1">
                <a:solidFill>
                  <a:schemeClr val="tx1"/>
                </a:solidFill>
              </a:rPr>
              <a:t>Dicapai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titik</a:t>
            </a:r>
            <a:r>
              <a:rPr lang="en-US" sz="2400" dirty="0">
                <a:solidFill>
                  <a:schemeClr val="tx1"/>
                </a:solidFill>
              </a:rPr>
              <a:t> equilibrium</a:t>
            </a:r>
          </a:p>
          <a:p>
            <a:pPr algn="just"/>
            <a:r>
              <a:rPr lang="en-US" sz="2400" dirty="0" err="1">
                <a:solidFill>
                  <a:schemeClr val="tx1"/>
                </a:solidFill>
              </a:rPr>
              <a:t>Kedua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perusahaan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dapat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memperbaiki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posisi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mereka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dimana</a:t>
            </a:r>
            <a:r>
              <a:rPr lang="en-US" sz="2400" dirty="0">
                <a:solidFill>
                  <a:schemeClr val="tx1"/>
                </a:solidFill>
              </a:rPr>
              <a:t> coca cola </a:t>
            </a:r>
            <a:r>
              <a:rPr lang="en-US" sz="2400" dirty="0" err="1">
                <a:solidFill>
                  <a:schemeClr val="tx1"/>
                </a:solidFill>
              </a:rPr>
              <a:t>telah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menaikkan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keuntungan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2 (</a:t>
            </a:r>
            <a:r>
              <a:rPr lang="en-US" sz="2400" dirty="0" err="1">
                <a:solidFill>
                  <a:schemeClr val="tx1"/>
                </a:solidFill>
              </a:rPr>
              <a:t>nilai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maximin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 dirty="0" err="1">
                <a:solidFill>
                  <a:schemeClr val="tx1"/>
                </a:solidFill>
              </a:rPr>
              <a:t>menjadi</a:t>
            </a:r>
            <a:r>
              <a:rPr lang="en-US" sz="2400" dirty="0">
                <a:solidFill>
                  <a:schemeClr val="tx1"/>
                </a:solidFill>
              </a:rPr>
              <a:t> 3.5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pepsi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mengurangi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kerugian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dari</a:t>
            </a:r>
            <a:r>
              <a:rPr lang="en-US" sz="2400" dirty="0">
                <a:solidFill>
                  <a:schemeClr val="tx1"/>
                </a:solidFill>
              </a:rPr>
              <a:t> 5 (</a:t>
            </a:r>
            <a:r>
              <a:rPr lang="en-US" sz="2400" dirty="0" err="1">
                <a:solidFill>
                  <a:schemeClr val="tx1"/>
                </a:solidFill>
              </a:rPr>
              <a:t>nilai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minimax</a:t>
            </a:r>
            <a:r>
              <a:rPr lang="en-US" sz="2400" dirty="0">
                <a:solidFill>
                  <a:schemeClr val="tx1"/>
                </a:solidFill>
              </a:rPr>
              <a:t>) </a:t>
            </a:r>
            <a:r>
              <a:rPr lang="en-US" sz="2400" dirty="0" err="1">
                <a:solidFill>
                  <a:schemeClr val="tx1"/>
                </a:solidFill>
              </a:rPr>
              <a:t>menjadi</a:t>
            </a:r>
            <a:r>
              <a:rPr lang="en-US" sz="2400" dirty="0">
                <a:solidFill>
                  <a:schemeClr val="tx1"/>
                </a:solidFill>
              </a:rPr>
              <a:t> 3.5</a:t>
            </a:r>
          </a:p>
        </p:txBody>
      </p:sp>
    </p:spTree>
    <p:extLst>
      <p:ext uri="{BB962C8B-B14F-4D97-AF65-F5344CB8AC3E}">
        <p14:creationId xmlns:p14="http://schemas.microsoft.com/office/powerpoint/2010/main" val="4037528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400" dirty="0" err="1">
                <a:solidFill>
                  <a:schemeClr val="tx1"/>
                </a:solidFill>
              </a:rPr>
              <a:t>Dua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buah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perusahaan</a:t>
            </a:r>
            <a:r>
              <a:rPr lang="en-US" sz="2400" dirty="0">
                <a:solidFill>
                  <a:schemeClr val="tx1"/>
                </a:solidFill>
              </a:rPr>
              <a:t> A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B </a:t>
            </a:r>
            <a:r>
              <a:rPr lang="en-US" sz="2400" dirty="0" err="1">
                <a:solidFill>
                  <a:schemeClr val="tx1"/>
                </a:solidFill>
              </a:rPr>
              <a:t>sedang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proses </a:t>
            </a:r>
            <a:r>
              <a:rPr lang="en-US" sz="2400" dirty="0" err="1">
                <a:solidFill>
                  <a:schemeClr val="tx1"/>
                </a:solidFill>
              </a:rPr>
              <a:t>penentuan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strategi-strategi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promosi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akan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dilakukan</a:t>
            </a:r>
            <a:r>
              <a:rPr lang="en-US" sz="2400" dirty="0">
                <a:solidFill>
                  <a:schemeClr val="tx1"/>
                </a:solidFill>
              </a:rPr>
              <a:t>. Perusahaan A </a:t>
            </a:r>
            <a:r>
              <a:rPr lang="en-US" sz="2400" dirty="0" err="1">
                <a:solidFill>
                  <a:schemeClr val="tx1"/>
                </a:solidFill>
              </a:rPr>
              <a:t>memiliki</a:t>
            </a:r>
            <a:r>
              <a:rPr lang="en-US" sz="2400" dirty="0">
                <a:solidFill>
                  <a:schemeClr val="tx1"/>
                </a:solidFill>
              </a:rPr>
              <a:t> 4 </a:t>
            </a:r>
            <a:r>
              <a:rPr lang="en-US" sz="2400" dirty="0" err="1">
                <a:solidFill>
                  <a:schemeClr val="tx1"/>
                </a:solidFill>
              </a:rPr>
              <a:t>strategi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perusahaan</a:t>
            </a:r>
            <a:r>
              <a:rPr lang="en-US" sz="2400" dirty="0">
                <a:solidFill>
                  <a:schemeClr val="tx1"/>
                </a:solidFill>
              </a:rPr>
              <a:t> B </a:t>
            </a:r>
            <a:r>
              <a:rPr lang="en-US" sz="2400" dirty="0" err="1">
                <a:solidFill>
                  <a:schemeClr val="tx1"/>
                </a:solidFill>
              </a:rPr>
              <a:t>memiliki</a:t>
            </a:r>
            <a:r>
              <a:rPr lang="en-US" sz="2400" dirty="0">
                <a:solidFill>
                  <a:schemeClr val="tx1"/>
                </a:solidFill>
              </a:rPr>
              <a:t> 2 </a:t>
            </a:r>
            <a:r>
              <a:rPr lang="en-US" sz="2400" dirty="0" err="1">
                <a:solidFill>
                  <a:schemeClr val="tx1"/>
                </a:solidFill>
              </a:rPr>
              <a:t>strategi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Startegi-strategi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tersebut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pay off </a:t>
            </a:r>
            <a:r>
              <a:rPr lang="en-US" sz="2400" dirty="0" err="1">
                <a:solidFill>
                  <a:schemeClr val="tx1"/>
                </a:solidFill>
              </a:rPr>
              <a:t>nya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disusun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dalam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bentuk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permainan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dua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pemain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seperti</a:t>
            </a:r>
            <a:r>
              <a:rPr lang="en-US" sz="2400" dirty="0">
                <a:solidFill>
                  <a:schemeClr val="tx1"/>
                </a:solidFill>
              </a:rPr>
              <a:t> yang </a:t>
            </a:r>
            <a:r>
              <a:rPr lang="en-US" sz="2400" dirty="0" err="1">
                <a:solidFill>
                  <a:schemeClr val="tx1"/>
                </a:solidFill>
              </a:rPr>
              <a:t>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Tabel</a:t>
            </a:r>
            <a:r>
              <a:rPr lang="en-US" sz="2400" dirty="0">
                <a:solidFill>
                  <a:schemeClr val="tx1"/>
                </a:solidFill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916775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TABEL 1, CONTOH 2 </a:t>
            </a:r>
          </a:p>
        </p:txBody>
      </p:sp>
      <p:graphicFrame>
        <p:nvGraphicFramePr>
          <p:cNvPr id="19559" name="Group 103"/>
          <p:cNvGraphicFramePr>
            <a:graphicFrameLocks noGrp="1"/>
          </p:cNvGraphicFramePr>
          <p:nvPr>
            <p:ph idx="1"/>
          </p:nvPr>
        </p:nvGraphicFramePr>
        <p:xfrm>
          <a:off x="1371600" y="1981200"/>
          <a:ext cx="7620000" cy="4000500"/>
        </p:xfrm>
        <a:graphic>
          <a:graphicData uri="http://schemas.openxmlformats.org/drawingml/2006/table">
            <a:tbl>
              <a:tblPr/>
              <a:tblGrid>
                <a:gridCol w="1841500"/>
                <a:gridCol w="825500"/>
                <a:gridCol w="1143000"/>
                <a:gridCol w="1847850"/>
                <a:gridCol w="1962150"/>
              </a:tblGrid>
              <a:tr h="706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Perusahaan 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Minimum Baris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87325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Perusahaan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3 Maximin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5 Minimax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994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LANJUTKAN !!!!!!!!!!!!!!!!!!!</a:t>
            </a:r>
          </a:p>
        </p:txBody>
      </p:sp>
    </p:spTree>
    <p:extLst>
      <p:ext uri="{BB962C8B-B14F-4D97-AF65-F5344CB8AC3E}">
        <p14:creationId xmlns:p14="http://schemas.microsoft.com/office/powerpoint/2010/main" val="110647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smtClean="0"/>
              <a:t>Solusi Permainan (m x n) dengan Programa Linier</a:t>
            </a:r>
            <a:r>
              <a:rPr lang="en-US" sz="4000" smtClean="0"/>
              <a:t> </a:t>
            </a:r>
          </a:p>
        </p:txBody>
      </p:sp>
      <p:graphicFrame>
        <p:nvGraphicFramePr>
          <p:cNvPr id="42023" name="Group 39"/>
          <p:cNvGraphicFramePr>
            <a:graphicFrameLocks noGrp="1"/>
          </p:cNvGraphicFramePr>
          <p:nvPr>
            <p:ph type="tbl" idx="1"/>
          </p:nvPr>
        </p:nvGraphicFramePr>
        <p:xfrm>
          <a:off x="250825" y="2133600"/>
          <a:ext cx="8540750" cy="3297378"/>
        </p:xfrm>
        <a:graphic>
          <a:graphicData uri="http://schemas.openxmlformats.org/drawingml/2006/table">
            <a:tbl>
              <a:tblPr/>
              <a:tblGrid>
                <a:gridCol w="814388"/>
                <a:gridCol w="1671637"/>
                <a:gridCol w="1279525"/>
                <a:gridCol w="4775200"/>
              </a:tblGrid>
              <a:tr h="822802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  1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2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443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-3    .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1AF92A8-0F9F-4990-B5DE-ED41734136FB}" type="slidenum">
              <a:rPr lang="en-US">
                <a:solidFill>
                  <a:srgbClr val="898989"/>
                </a:solidFill>
              </a:rPr>
              <a:pPr/>
              <a:t>2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42024" name="Rectangle 40"/>
          <p:cNvSpPr>
            <a:spLocks noRot="1" noChangeArrowheads="1"/>
          </p:cNvSpPr>
          <p:nvPr/>
        </p:nvSpPr>
        <p:spPr bwMode="auto">
          <a:xfrm>
            <a:off x="250825" y="1773238"/>
            <a:ext cx="8540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Contoh :</a:t>
            </a: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2025" name="Rectangle 41"/>
          <p:cNvSpPr>
            <a:spLocks noRot="1" noChangeArrowheads="1"/>
          </p:cNvSpPr>
          <p:nvPr/>
        </p:nvSpPr>
        <p:spPr bwMode="auto">
          <a:xfrm>
            <a:off x="250825" y="5516563"/>
            <a:ext cx="85407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just" eaLnBrk="1" hangingPunct="1">
              <a:defRPr/>
            </a:pPr>
            <a:r>
              <a:rPr lang="en-US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Tentukan strategi optimum untuk masing-masing  pemain!</a:t>
            </a:r>
          </a:p>
        </p:txBody>
      </p:sp>
    </p:spTree>
    <p:extLst>
      <p:ext uri="{BB962C8B-B14F-4D97-AF65-F5344CB8AC3E}">
        <p14:creationId xmlns:p14="http://schemas.microsoft.com/office/powerpoint/2010/main" val="311814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552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JAWAB CONTOH 2</a:t>
            </a:r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Dari </a:t>
            </a:r>
            <a:r>
              <a:rPr lang="en-US" sz="2800" dirty="0" err="1" smtClean="0">
                <a:solidFill>
                  <a:schemeClr val="tx1"/>
                </a:solidFill>
              </a:rPr>
              <a:t>matriks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i="1" dirty="0" smtClean="0">
                <a:solidFill>
                  <a:schemeClr val="tx1"/>
                </a:solidFill>
              </a:rPr>
              <a:t>payoff </a:t>
            </a:r>
            <a:r>
              <a:rPr lang="en-US" sz="2800" dirty="0" err="1" smtClean="0">
                <a:solidFill>
                  <a:schemeClr val="tx1"/>
                </a:solidFill>
              </a:rPr>
              <a:t>diketahui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bahwa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nilai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maksimin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adalah</a:t>
            </a:r>
            <a:r>
              <a:rPr lang="en-US" sz="2800" dirty="0" smtClean="0">
                <a:solidFill>
                  <a:schemeClr val="tx1"/>
                </a:solidFill>
              </a:rPr>
              <a:t> -3 </a:t>
            </a:r>
            <a:r>
              <a:rPr lang="en-US" sz="2800" dirty="0" err="1" smtClean="0">
                <a:solidFill>
                  <a:schemeClr val="tx1"/>
                </a:solidFill>
              </a:rPr>
              <a:t>sehingga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nilai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permainannya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dapat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berharga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negatif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atau</a:t>
            </a:r>
            <a:r>
              <a:rPr lang="en-US" sz="2800" dirty="0" smtClean="0">
                <a:solidFill>
                  <a:schemeClr val="tx1"/>
                </a:solidFill>
              </a:rPr>
              <a:t> nol. </a:t>
            </a:r>
          </a:p>
          <a:p>
            <a:pPr algn="just"/>
            <a:r>
              <a:rPr lang="en-US" sz="2800" dirty="0" err="1" smtClean="0">
                <a:solidFill>
                  <a:schemeClr val="tx1"/>
                </a:solidFill>
              </a:rPr>
              <a:t>Karena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itu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diperlukan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suatu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konstanta</a:t>
            </a:r>
            <a:r>
              <a:rPr lang="en-US" sz="2800" dirty="0" smtClean="0">
                <a:solidFill>
                  <a:schemeClr val="tx1"/>
                </a:solidFill>
              </a:rPr>
              <a:t> k yang </a:t>
            </a:r>
            <a:r>
              <a:rPr lang="en-US" sz="2800" dirty="0" err="1" smtClean="0">
                <a:solidFill>
                  <a:schemeClr val="tx1"/>
                </a:solidFill>
              </a:rPr>
              <a:t>harganya</a:t>
            </a:r>
            <a:r>
              <a:rPr lang="en-US" sz="2800" dirty="0" smtClean="0">
                <a:solidFill>
                  <a:schemeClr val="tx1"/>
                </a:solidFill>
              </a:rPr>
              <a:t> paling </a:t>
            </a:r>
            <a:r>
              <a:rPr lang="en-US" sz="2800" dirty="0" err="1" smtClean="0">
                <a:solidFill>
                  <a:schemeClr val="tx1"/>
                </a:solidFill>
              </a:rPr>
              <a:t>sedikit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sama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nilai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maksimin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negatif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itu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en-US" sz="2800" dirty="0" err="1" smtClean="0">
                <a:solidFill>
                  <a:schemeClr val="tx1"/>
                </a:solidFill>
              </a:rPr>
              <a:t>Konstanta</a:t>
            </a:r>
            <a:r>
              <a:rPr lang="en-US" sz="2800" dirty="0" smtClean="0">
                <a:solidFill>
                  <a:schemeClr val="tx1"/>
                </a:solidFill>
              </a:rPr>
              <a:t> k </a:t>
            </a:r>
            <a:r>
              <a:rPr lang="en-US" sz="2800" dirty="0" err="1" smtClean="0">
                <a:solidFill>
                  <a:schemeClr val="tx1"/>
                </a:solidFill>
              </a:rPr>
              <a:t>kemudian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ditambahkan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seluruh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elemen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matriks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</a:rPr>
              <a:t>Misalnya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digunakan</a:t>
            </a:r>
            <a:r>
              <a:rPr lang="en-US" sz="2800" dirty="0" smtClean="0">
                <a:solidFill>
                  <a:schemeClr val="tx1"/>
                </a:solidFill>
              </a:rPr>
              <a:t> k = 5, </a:t>
            </a:r>
            <a:r>
              <a:rPr lang="en-US" sz="2800" dirty="0" err="1" smtClean="0">
                <a:solidFill>
                  <a:schemeClr val="tx1"/>
                </a:solidFill>
              </a:rPr>
              <a:t>maka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matriksnya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menjadi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E4EB536-8B90-435D-B948-5794EE0857F6}" type="slidenum">
              <a:rPr lang="en-US">
                <a:solidFill>
                  <a:srgbClr val="898989"/>
                </a:solidFill>
              </a:rPr>
              <a:pPr/>
              <a:t>3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1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1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smtClean="0"/>
          </a:p>
        </p:txBody>
      </p:sp>
      <p:graphicFrame>
        <p:nvGraphicFramePr>
          <p:cNvPr id="45093" name="Group 37"/>
          <p:cNvGraphicFramePr>
            <a:graphicFrameLocks noGrp="1"/>
          </p:cNvGraphicFramePr>
          <p:nvPr>
            <p:ph sz="half" idx="1"/>
          </p:nvPr>
        </p:nvGraphicFramePr>
        <p:xfrm>
          <a:off x="1331913" y="1700213"/>
          <a:ext cx="6985000" cy="4498975"/>
        </p:xfrm>
        <a:graphic>
          <a:graphicData uri="http://schemas.openxmlformats.org/drawingml/2006/table">
            <a:tbl>
              <a:tblPr/>
              <a:tblGrid>
                <a:gridCol w="666750"/>
                <a:gridCol w="1366837"/>
                <a:gridCol w="1046163"/>
                <a:gridCol w="3905250"/>
              </a:tblGrid>
              <a:tr h="11207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 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1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2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82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4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2    .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2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   4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  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6E999C6-9C40-4125-B470-124CF3C95013}" type="slidenum">
              <a:rPr lang="en-US">
                <a:solidFill>
                  <a:srgbClr val="898989"/>
                </a:solidFill>
              </a:rPr>
              <a:pPr/>
              <a:t>4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30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smtClean="0"/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Formulasi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programa</a:t>
            </a:r>
            <a:r>
              <a:rPr lang="en-US" sz="2400" dirty="0" smtClean="0">
                <a:solidFill>
                  <a:schemeClr val="tx1"/>
                </a:solidFill>
              </a:rPr>
              <a:t> linier </a:t>
            </a:r>
            <a:r>
              <a:rPr lang="en-US" sz="2400" dirty="0" err="1" smtClean="0">
                <a:solidFill>
                  <a:schemeClr val="tx1"/>
                </a:solidFill>
              </a:rPr>
              <a:t>untuk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pemain</a:t>
            </a:r>
            <a:r>
              <a:rPr lang="en-US" sz="2400" dirty="0" smtClean="0">
                <a:solidFill>
                  <a:schemeClr val="tx1"/>
                </a:solidFill>
              </a:rPr>
              <a:t> B </a:t>
            </a:r>
            <a:r>
              <a:rPr lang="en-US" sz="2400" dirty="0" err="1" smtClean="0">
                <a:solidFill>
                  <a:schemeClr val="tx1"/>
                </a:solidFill>
              </a:rPr>
              <a:t>adalah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Maks</a:t>
            </a:r>
            <a:r>
              <a:rPr lang="en-US" sz="2400" dirty="0" smtClean="0">
                <a:solidFill>
                  <a:schemeClr val="tx1"/>
                </a:solidFill>
              </a:rPr>
              <a:t>.    w =  Y1 +   Y2 +  Y3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s/t	              8Y1 + 4Y2 + 2Y3  </a:t>
            </a:r>
            <a:r>
              <a:rPr lang="en-US" sz="2400" dirty="0" smtClean="0">
                <a:solidFill>
                  <a:schemeClr val="tx1"/>
                </a:solidFill>
                <a:cs typeface="Tahoma" panose="020B0604030504040204" pitchFamily="34" charset="0"/>
              </a:rPr>
              <a:t>≤</a:t>
            </a:r>
            <a:r>
              <a:rPr lang="en-US" sz="2400" dirty="0" smtClean="0">
                <a:solidFill>
                  <a:schemeClr val="tx1"/>
                </a:solidFill>
              </a:rPr>
              <a:t>  1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			2Y1 + 8Y2 + 4Y3  </a:t>
            </a:r>
            <a:r>
              <a:rPr lang="en-US" sz="2400" dirty="0" smtClean="0">
                <a:solidFill>
                  <a:schemeClr val="tx1"/>
                </a:solidFill>
                <a:cs typeface="Tahoma" panose="020B0604030504040204" pitchFamily="34" charset="0"/>
              </a:rPr>
              <a:t>≤</a:t>
            </a:r>
            <a:r>
              <a:rPr lang="en-US" sz="2400" dirty="0" smtClean="0">
                <a:solidFill>
                  <a:schemeClr val="tx1"/>
                </a:solidFill>
              </a:rPr>
              <a:t> 1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			  Y1 + 2Y2 + 8Y3  </a:t>
            </a:r>
            <a:r>
              <a:rPr lang="en-US" sz="2400" dirty="0" smtClean="0">
                <a:solidFill>
                  <a:schemeClr val="tx1"/>
                </a:solidFill>
                <a:cs typeface="Tahoma" panose="020B0604030504040204" pitchFamily="34" charset="0"/>
              </a:rPr>
              <a:t>≤</a:t>
            </a:r>
            <a:r>
              <a:rPr lang="en-US" sz="2400" dirty="0" smtClean="0">
                <a:solidFill>
                  <a:schemeClr val="tx1"/>
                </a:solidFill>
              </a:rPr>
              <a:t> 1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				Y1, Y2, Y3  </a:t>
            </a:r>
            <a:r>
              <a:rPr lang="en-US" sz="2400" dirty="0" smtClean="0">
                <a:solidFill>
                  <a:schemeClr val="tx1"/>
                </a:solidFill>
                <a:cs typeface="Tahoma" panose="020B0604030504040204" pitchFamily="34" charset="0"/>
              </a:rPr>
              <a:t>≥</a:t>
            </a:r>
            <a:r>
              <a:rPr lang="en-US" sz="2400" dirty="0" smtClean="0">
                <a:solidFill>
                  <a:schemeClr val="tx1"/>
                </a:solidFill>
              </a:rPr>
              <a:t>  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4B5861E-A697-4D2A-A6B2-BC0DB676D415}" type="slidenum">
              <a:rPr lang="en-US">
                <a:solidFill>
                  <a:srgbClr val="898989"/>
                </a:solidFill>
              </a:rPr>
              <a:pPr/>
              <a:t>5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04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Setelah formulasi di atas diselesaikan dengan metode simpleks, maka didapat tabel optimumnya sebagai berikut:</a:t>
            </a:r>
          </a:p>
        </p:txBody>
      </p:sp>
      <p:graphicFrame>
        <p:nvGraphicFramePr>
          <p:cNvPr id="47309" name="Group 205"/>
          <p:cNvGraphicFramePr>
            <a:graphicFrameLocks noGrp="1"/>
          </p:cNvGraphicFramePr>
          <p:nvPr>
            <p:ph type="tbl" idx="1"/>
          </p:nvPr>
        </p:nvGraphicFramePr>
        <p:xfrm>
          <a:off x="301625" y="1600200"/>
          <a:ext cx="8540750" cy="3425939"/>
        </p:xfrm>
        <a:graphic>
          <a:graphicData uri="http://schemas.openxmlformats.org/drawingml/2006/table">
            <a:tbl>
              <a:tblPr/>
              <a:tblGrid>
                <a:gridCol w="1098550"/>
                <a:gridCol w="925513"/>
                <a:gridCol w="950912"/>
                <a:gridCol w="911225"/>
                <a:gridCol w="1163638"/>
                <a:gridCol w="1216025"/>
                <a:gridCol w="1084262"/>
                <a:gridCol w="1190625"/>
              </a:tblGrid>
              <a:tr h="70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Basis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Y1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Y3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S1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Solusi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50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5/49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11/196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1/14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45/196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1/7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-1/14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1/14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-3/98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31/196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-1/14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11/196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</a:t>
                      </a:r>
                      <a:r>
                        <a:rPr kumimoji="0" lang="en-US" sz="2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-1/98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-3/98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1/7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5/49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209D66B-1515-407E-81CB-4BCFA2BDB509}" type="slidenum">
              <a:rPr lang="en-US">
                <a:solidFill>
                  <a:srgbClr val="898989"/>
                </a:solidFill>
              </a:rPr>
              <a:pPr/>
              <a:t>6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51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id-ID" smtClean="0"/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sehingga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diperoleh</a:t>
            </a:r>
            <a:r>
              <a:rPr lang="en-US" sz="2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v*    = 1/w  </a:t>
            </a:r>
            <a:r>
              <a:rPr lang="en-US" sz="2800" i="1" dirty="0" smtClean="0">
                <a:solidFill>
                  <a:schemeClr val="tx1"/>
                </a:solidFill>
              </a:rPr>
              <a:t>-   </a:t>
            </a:r>
            <a:r>
              <a:rPr lang="en-US" sz="2800" dirty="0" smtClean="0">
                <a:solidFill>
                  <a:schemeClr val="tx1"/>
                </a:solidFill>
              </a:rPr>
              <a:t>k = 196/45 - 5 = -29/45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Y1* = Y1/w = (1/14)/(45/196) 	= 14/45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Y2* = Y2/w = (11/196)/(45/196) 	= 11/45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</a:p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Y3* = Y3/w = (5/49)/(45/196) 	= 20/45,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B9A1035-779E-4B8E-9AC3-AFFC9AC90AF1}" type="slidenum">
              <a:rPr lang="en-US">
                <a:solidFill>
                  <a:srgbClr val="898989"/>
                </a:solidFill>
              </a:rPr>
              <a:pPr/>
              <a:t>7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71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KESIMPULAN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Strategi</a:t>
            </a:r>
            <a:r>
              <a:rPr lang="en-US" sz="2800" dirty="0" smtClean="0">
                <a:solidFill>
                  <a:schemeClr val="tx1"/>
                </a:solidFill>
              </a:rPr>
              <a:t> optimum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pemain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diperoleh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dari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solusi</a:t>
            </a:r>
            <a:r>
              <a:rPr lang="en-US" sz="2800" dirty="0" smtClean="0">
                <a:solidFill>
                  <a:schemeClr val="tx1"/>
                </a:solidFill>
              </a:rPr>
              <a:t> dual </a:t>
            </a:r>
            <a:r>
              <a:rPr lang="en-US" sz="2800" dirty="0" err="1" smtClean="0">
                <a:solidFill>
                  <a:schemeClr val="tx1"/>
                </a:solidFill>
              </a:rPr>
              <a:t>persoalan</a:t>
            </a:r>
            <a:r>
              <a:rPr lang="en-US" sz="2800" dirty="0" smtClean="0">
                <a:solidFill>
                  <a:schemeClr val="tx1"/>
                </a:solidFill>
              </a:rPr>
              <a:t> di </a:t>
            </a:r>
            <a:r>
              <a:rPr lang="en-US" sz="2800" dirty="0" err="1" smtClean="0">
                <a:solidFill>
                  <a:schemeClr val="tx1"/>
                </a:solidFill>
              </a:rPr>
              <a:t>atas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r>
              <a:rPr lang="en-US" sz="2800" dirty="0" err="1" smtClean="0">
                <a:solidFill>
                  <a:schemeClr val="tx1"/>
                </a:solidFill>
              </a:rPr>
              <a:t>Maka</a:t>
            </a:r>
            <a:r>
              <a:rPr lang="en-US" sz="2800" dirty="0" smtClean="0">
                <a:solidFill>
                  <a:schemeClr val="tx1"/>
                </a:solidFill>
              </a:rPr>
              <a:t> :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Z = W = 45/196,     X1 = 5/49,            X2 = 11/196,         X3= 1/14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err="1" smtClean="0">
                <a:solidFill>
                  <a:schemeClr val="tx1"/>
                </a:solidFill>
              </a:rPr>
              <a:t>Sehingga</a:t>
            </a:r>
            <a:r>
              <a:rPr lang="en-US" sz="2800" dirty="0" smtClean="0">
                <a:solidFill>
                  <a:schemeClr val="tx1"/>
                </a:solidFill>
              </a:rPr>
              <a:t> :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X1* = X1/Z=20/45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X2* = X2/Z=11/45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X3* = X3/Z=14/45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2DD2F55-6C0F-48B4-B085-D3F88EB59117}" type="slidenum">
              <a:rPr lang="en-US">
                <a:solidFill>
                  <a:srgbClr val="898989"/>
                </a:solidFill>
              </a:rPr>
              <a:pPr/>
              <a:t>8</a:t>
            </a:fld>
            <a:endParaRPr lang="en-US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887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:</a:t>
            </a:r>
          </a:p>
        </p:txBody>
      </p:sp>
      <p:graphicFrame>
        <p:nvGraphicFramePr>
          <p:cNvPr id="7301" name="Group 133"/>
          <p:cNvGraphicFramePr>
            <a:graphicFrameLocks noGrp="1"/>
          </p:cNvGraphicFramePr>
          <p:nvPr>
            <p:ph sz="half" idx="2"/>
          </p:nvPr>
        </p:nvGraphicFramePr>
        <p:xfrm>
          <a:off x="1295400" y="1905000"/>
          <a:ext cx="7696200" cy="3017520"/>
        </p:xfrm>
        <a:graphic>
          <a:graphicData uri="http://schemas.openxmlformats.org/drawingml/2006/table">
            <a:tbl>
              <a:tblPr/>
              <a:tblGrid>
                <a:gridCol w="1860550"/>
                <a:gridCol w="1436688"/>
                <a:gridCol w="893762"/>
                <a:gridCol w="1524000"/>
                <a:gridCol w="1981200"/>
              </a:tblGrid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Perusahaan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Minimum Baris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8097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Perusahaan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Maximin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5 Minimax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95000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699001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39</TotalTime>
  <Words>630</Words>
  <Application>Microsoft Office PowerPoint</Application>
  <PresentationFormat>On-screen Show (4:3)</PresentationFormat>
  <Paragraphs>192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Tahoma</vt:lpstr>
      <vt:lpstr>Times New Roman</vt:lpstr>
      <vt:lpstr>Wingdings</vt:lpstr>
      <vt:lpstr>0-Blanko-PPT-sesi-2-14 baru (1)</vt:lpstr>
      <vt:lpstr>Dr. Iphov Kumala Sriwana</vt:lpstr>
      <vt:lpstr>Solusi Permainan (m x n) dengan Programa Linier </vt:lpstr>
      <vt:lpstr>JAWAB CONTOH 2</vt:lpstr>
      <vt:lpstr>PowerPoint Presentation</vt:lpstr>
      <vt:lpstr>PowerPoint Presentation</vt:lpstr>
      <vt:lpstr>Setelah formulasi di atas diselesaikan dengan metode simpleks, maka didapat tabel optimumnya sebagai berikut:</vt:lpstr>
      <vt:lpstr>PowerPoint Presentation</vt:lpstr>
      <vt:lpstr>KESIMPULAN</vt:lpstr>
      <vt:lpstr>Contoh :</vt:lpstr>
      <vt:lpstr>Metode Analitis (Probabilitas)</vt:lpstr>
      <vt:lpstr>Metode Analitis (Probabilitas)</vt:lpstr>
      <vt:lpstr>Metode Analitis (Probabilitas)</vt:lpstr>
      <vt:lpstr>Metode Analitis (Probabilitas)</vt:lpstr>
      <vt:lpstr>Metode Analitis (Probabilitas)</vt:lpstr>
      <vt:lpstr>Metode Analitis (Probabilitas)</vt:lpstr>
      <vt:lpstr>KESIMPULAN</vt:lpstr>
      <vt:lpstr>CONTOH 2</vt:lpstr>
      <vt:lpstr>TABEL 1, CONTOH 2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iphov</cp:lastModifiedBy>
  <cp:revision>9</cp:revision>
  <dcterms:created xsi:type="dcterms:W3CDTF">2019-09-17T08:28:18Z</dcterms:created>
  <dcterms:modified xsi:type="dcterms:W3CDTF">2020-03-22T04:32:14Z</dcterms:modified>
</cp:coreProperties>
</file>