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5" r:id="rId3"/>
    <p:sldId id="258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00" r:id="rId14"/>
    <p:sldId id="337" r:id="rId15"/>
    <p:sldId id="338" r:id="rId16"/>
    <p:sldId id="342" r:id="rId17"/>
    <p:sldId id="341" r:id="rId18"/>
    <p:sldId id="340" r:id="rId19"/>
    <p:sldId id="344" r:id="rId20"/>
    <p:sldId id="343" r:id="rId21"/>
    <p:sldId id="346" r:id="rId22"/>
    <p:sldId id="348" r:id="rId23"/>
    <p:sldId id="347" r:id="rId24"/>
    <p:sldId id="350" r:id="rId25"/>
    <p:sldId id="349" r:id="rId26"/>
    <p:sldId id="351" r:id="rId27"/>
    <p:sldId id="353" r:id="rId28"/>
    <p:sldId id="354" r:id="rId29"/>
    <p:sldId id="352" r:id="rId3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54D00"/>
    <a:srgbClr val="800000"/>
    <a:srgbClr val="FF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3" autoAdjust="0"/>
    <p:restoredTop sz="87940" autoAdjust="0"/>
  </p:normalViewPr>
  <p:slideViewPr>
    <p:cSldViewPr>
      <p:cViewPr varScale="1">
        <p:scale>
          <a:sx n="47" d="100"/>
          <a:sy n="47" d="100"/>
        </p:scale>
        <p:origin x="59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08/05/2019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4365104"/>
            <a:ext cx="6215074" cy="778408"/>
          </a:xfrm>
        </p:spPr>
        <p:txBody>
          <a:bodyPr>
            <a:noAutofit/>
          </a:bodyPr>
          <a:lstStyle/>
          <a:p>
            <a:r>
              <a:rPr lang="en-US" sz="50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Proposal </a:t>
            </a:r>
            <a:r>
              <a:rPr lang="en-US" sz="5000" dirty="0" err="1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Kegiatan</a:t>
            </a:r>
            <a:r>
              <a:rPr lang="en-US" sz="50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sz="5000" dirty="0" err="1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Kehumasan</a:t>
            </a:r>
            <a:br>
              <a:rPr lang="en-US" sz="60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</a:br>
            <a:r>
              <a:rPr lang="en-US" sz="50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bg2"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08</a:t>
            </a:r>
            <a:endParaRPr lang="id-ID" sz="5000" dirty="0">
              <a:ln w="12700" cmpd="sng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bg2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2924944"/>
            <a:ext cx="6215074" cy="1218436"/>
          </a:xfrm>
        </p:spPr>
        <p:txBody>
          <a:bodyPr>
            <a:noAutofit/>
          </a:bodyPr>
          <a:lstStyle/>
          <a:p>
            <a:r>
              <a:rPr lang="en-US" dirty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</a:rPr>
              <a:t>HMS304</a:t>
            </a:r>
            <a:endParaRPr lang="id-ID" dirty="0">
              <a:ln w="12700">
                <a:solidFill>
                  <a:srgbClr val="002060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Hubungan </a:t>
            </a:r>
            <a:r>
              <a:rPr lang="en-US" b="1" dirty="0" err="1">
                <a:effectLst/>
              </a:rPr>
              <a:t>Baik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dengan</a:t>
            </a:r>
            <a:r>
              <a:rPr lang="en-US" b="1" dirty="0">
                <a:effectLst/>
              </a:rPr>
              <a:t> Media Massa</a:t>
            </a:r>
            <a:endParaRPr lang="id-ID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268760"/>
            <a:ext cx="819629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/>
              <a:t>Agar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memanfaatkan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,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pemenang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opini</a:t>
            </a:r>
            <a:r>
              <a:rPr lang="en-US" sz="3200" dirty="0"/>
              <a:t> </a:t>
            </a:r>
            <a:r>
              <a:rPr lang="en-US" sz="3200" dirty="0" err="1"/>
              <a:t>publik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publisitas</a:t>
            </a:r>
            <a:r>
              <a:rPr lang="en-US" sz="3200" dirty="0"/>
              <a:t> yang di </a:t>
            </a:r>
            <a:r>
              <a:rPr lang="en-US" sz="3200" dirty="0" err="1"/>
              <a:t>ciptakan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,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membina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.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(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lembaga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petugas</a:t>
            </a:r>
            <a:r>
              <a:rPr lang="en-US" sz="3200" dirty="0"/>
              <a:t> Public Relations/</a:t>
            </a:r>
            <a:r>
              <a:rPr lang="en-US" sz="3200" dirty="0" err="1"/>
              <a:t>Humas</a:t>
            </a:r>
            <a:r>
              <a:rPr lang="en-US" sz="3200" dirty="0"/>
              <a:t>- </a:t>
            </a:r>
            <a:r>
              <a:rPr lang="en-US" sz="3200" dirty="0" err="1"/>
              <a:t>nya</a:t>
            </a:r>
            <a:r>
              <a:rPr lang="en-US" sz="3200" dirty="0"/>
              <a:t>),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menguasai</a:t>
            </a:r>
            <a:r>
              <a:rPr lang="en-US" sz="3200" dirty="0"/>
              <a:t> </a:t>
            </a:r>
            <a:r>
              <a:rPr lang="en-US" sz="3200" dirty="0" err="1"/>
              <a:t>seluk</a:t>
            </a:r>
            <a:r>
              <a:rPr lang="en-US" sz="3200" dirty="0"/>
              <a:t> </a:t>
            </a:r>
            <a:r>
              <a:rPr lang="en-US" sz="3200" dirty="0" err="1"/>
              <a:t>beluk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,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prinsip-prinsip</a:t>
            </a:r>
            <a:r>
              <a:rPr lang="en-US" sz="3200" dirty="0"/>
              <a:t> dan </a:t>
            </a:r>
            <a:r>
              <a:rPr lang="en-US" sz="3200" dirty="0" err="1"/>
              <a:t>kiat-kiat</a:t>
            </a:r>
            <a:r>
              <a:rPr lang="en-US" sz="3200" dirty="0"/>
              <a:t> </a:t>
            </a:r>
            <a:r>
              <a:rPr lang="en-US" sz="3200" dirty="0" err="1"/>
              <a:t>berhubungan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29069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Hubungan </a:t>
            </a:r>
            <a:r>
              <a:rPr lang="en-US" b="1" dirty="0" err="1">
                <a:effectLst/>
              </a:rPr>
              <a:t>Baik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dengan</a:t>
            </a:r>
            <a:r>
              <a:rPr lang="en-US" b="1" dirty="0">
                <a:effectLst/>
              </a:rPr>
              <a:t> Media Massa</a:t>
            </a:r>
            <a:endParaRPr lang="id-ID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124744"/>
            <a:ext cx="819629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300" dirty="0" err="1"/>
              <a:t>Munculnya</a:t>
            </a:r>
            <a:r>
              <a:rPr lang="en-US" sz="3300" dirty="0"/>
              <a:t> </a:t>
            </a:r>
            <a:r>
              <a:rPr lang="en-US" sz="3300" dirty="0" err="1"/>
              <a:t>berita</a:t>
            </a:r>
            <a:r>
              <a:rPr lang="en-US" sz="3300" dirty="0"/>
              <a:t> di media </a:t>
            </a:r>
            <a:r>
              <a:rPr lang="en-US" sz="3300" dirty="0" err="1"/>
              <a:t>massa</a:t>
            </a:r>
            <a:r>
              <a:rPr lang="en-US" sz="3300" dirty="0"/>
              <a:t> </a:t>
            </a:r>
            <a:r>
              <a:rPr lang="en-US" sz="3300" dirty="0" err="1"/>
              <a:t>sangat</a:t>
            </a:r>
            <a:r>
              <a:rPr lang="en-US" sz="3300" dirty="0"/>
              <a:t> </a:t>
            </a:r>
            <a:r>
              <a:rPr lang="en-US" sz="3300" dirty="0" err="1"/>
              <a:t>bergantung</a:t>
            </a:r>
            <a:r>
              <a:rPr lang="en-US" sz="3300" dirty="0"/>
              <a:t> pada </a:t>
            </a:r>
            <a:r>
              <a:rPr lang="en-US" sz="3300" dirty="0" err="1"/>
              <a:t>kepiawaian</a:t>
            </a:r>
            <a:r>
              <a:rPr lang="en-US" sz="3300" dirty="0"/>
              <a:t> </a:t>
            </a:r>
            <a:r>
              <a:rPr lang="en-US" sz="3300" dirty="0" err="1"/>
              <a:t>seorang</a:t>
            </a:r>
            <a:r>
              <a:rPr lang="en-US" sz="3300" dirty="0"/>
              <a:t> </a:t>
            </a:r>
            <a:r>
              <a:rPr lang="en-US" sz="3300" dirty="0" err="1"/>
              <a:t>petugas</a:t>
            </a:r>
            <a:r>
              <a:rPr lang="en-US" sz="3300" dirty="0"/>
              <a:t> Public Relations Officer (PRO) </a:t>
            </a:r>
            <a:r>
              <a:rPr lang="en-US" sz="3300" dirty="0" err="1"/>
              <a:t>dalam</a:t>
            </a:r>
            <a:r>
              <a:rPr lang="en-US" sz="3300" dirty="0"/>
              <a:t> </a:t>
            </a:r>
            <a:r>
              <a:rPr lang="en-US" sz="3300" dirty="0" err="1"/>
              <a:t>menyiasati</a:t>
            </a:r>
            <a:r>
              <a:rPr lang="en-US" sz="3300" dirty="0"/>
              <a:t> media </a:t>
            </a:r>
            <a:r>
              <a:rPr lang="en-US" sz="3300" dirty="0" err="1"/>
              <a:t>massa</a:t>
            </a:r>
            <a:r>
              <a:rPr lang="en-US" sz="3300" dirty="0"/>
              <a:t>. PRO yang </a:t>
            </a:r>
            <a:r>
              <a:rPr lang="en-US" sz="3300" dirty="0" err="1"/>
              <a:t>menguasai</a:t>
            </a:r>
            <a:r>
              <a:rPr lang="en-US" sz="3300" dirty="0"/>
              <a:t> </a:t>
            </a:r>
            <a:r>
              <a:rPr lang="en-US" sz="3300" dirty="0" err="1"/>
              <a:t>prinsip-prinsip</a:t>
            </a:r>
            <a:r>
              <a:rPr lang="en-US" sz="3300" dirty="0"/>
              <a:t> public relations dan media relations yang </a:t>
            </a:r>
            <a:r>
              <a:rPr lang="en-US" sz="3300" dirty="0" err="1"/>
              <a:t>baik</a:t>
            </a:r>
            <a:r>
              <a:rPr lang="en-US" sz="3300" dirty="0"/>
              <a:t> </a:t>
            </a:r>
            <a:r>
              <a:rPr lang="en-US" sz="3300" dirty="0" err="1"/>
              <a:t>mampu</a:t>
            </a:r>
            <a:r>
              <a:rPr lang="en-US" sz="3300" dirty="0"/>
              <a:t> </a:t>
            </a:r>
            <a:r>
              <a:rPr lang="en-US" sz="3300" dirty="0" err="1"/>
              <a:t>memanfaatkan</a:t>
            </a:r>
            <a:r>
              <a:rPr lang="en-US" sz="3300" dirty="0"/>
              <a:t> media </a:t>
            </a:r>
            <a:r>
              <a:rPr lang="en-US" sz="3300" dirty="0" err="1"/>
              <a:t>massa</a:t>
            </a:r>
            <a:r>
              <a:rPr lang="en-US" sz="3300" dirty="0"/>
              <a:t> </a:t>
            </a:r>
            <a:r>
              <a:rPr lang="en-US" sz="3300" dirty="0" err="1"/>
              <a:t>untuk</a:t>
            </a:r>
            <a:r>
              <a:rPr lang="en-US" sz="3300" dirty="0"/>
              <a:t> </a:t>
            </a:r>
            <a:r>
              <a:rPr lang="en-US" sz="3300" dirty="0" err="1"/>
              <a:t>membangun</a:t>
            </a:r>
            <a:r>
              <a:rPr lang="en-US" sz="3300" dirty="0"/>
              <a:t> </a:t>
            </a:r>
            <a:r>
              <a:rPr lang="en-US" sz="3300" dirty="0" err="1"/>
              <a:t>citra</a:t>
            </a:r>
            <a:r>
              <a:rPr lang="en-US" sz="3300" dirty="0"/>
              <a:t> dan </a:t>
            </a:r>
            <a:r>
              <a:rPr lang="en-US" sz="3300" dirty="0" err="1"/>
              <a:t>reputasi</a:t>
            </a:r>
            <a:r>
              <a:rPr lang="en-US" sz="3300" dirty="0"/>
              <a:t> yang </a:t>
            </a:r>
            <a:r>
              <a:rPr lang="en-US" sz="3300" dirty="0" err="1"/>
              <a:t>positif</a:t>
            </a:r>
            <a:r>
              <a:rPr lang="en-US" sz="3300" dirty="0"/>
              <a:t>, </a:t>
            </a:r>
            <a:r>
              <a:rPr lang="en-US" sz="3300" dirty="0" err="1"/>
              <a:t>sebaliknya</a:t>
            </a:r>
            <a:r>
              <a:rPr lang="en-US" sz="3300" dirty="0"/>
              <a:t> PRO yang </a:t>
            </a:r>
            <a:r>
              <a:rPr lang="en-US" sz="3300" dirty="0" err="1"/>
              <a:t>tidak</a:t>
            </a:r>
            <a:r>
              <a:rPr lang="en-US" sz="3300" dirty="0"/>
              <a:t> </a:t>
            </a:r>
            <a:r>
              <a:rPr lang="en-US" sz="3300" dirty="0" err="1"/>
              <a:t>memiliki</a:t>
            </a:r>
            <a:r>
              <a:rPr lang="en-US" sz="3300" dirty="0"/>
              <a:t> </a:t>
            </a:r>
            <a:r>
              <a:rPr lang="en-US" sz="3300" dirty="0" err="1"/>
              <a:t>kemampuan</a:t>
            </a:r>
            <a:r>
              <a:rPr lang="en-US" sz="3300" dirty="0"/>
              <a:t> </a:t>
            </a:r>
            <a:r>
              <a:rPr lang="en-US" sz="3300" dirty="0" err="1"/>
              <a:t>tersebut</a:t>
            </a:r>
            <a:r>
              <a:rPr lang="en-US" sz="3300" dirty="0"/>
              <a:t>, </a:t>
            </a:r>
            <a:r>
              <a:rPr lang="en-US" sz="3300" dirty="0" err="1"/>
              <a:t>berakibat</a:t>
            </a:r>
            <a:r>
              <a:rPr lang="en-US" sz="3300" dirty="0"/>
              <a:t> </a:t>
            </a:r>
            <a:r>
              <a:rPr lang="en-US" sz="3300" dirty="0" err="1"/>
              <a:t>sebaliknya</a:t>
            </a:r>
            <a:r>
              <a:rPr lang="en-US" sz="3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075559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Hubungan </a:t>
            </a:r>
            <a:r>
              <a:rPr lang="en-US" b="1" dirty="0" err="1">
                <a:effectLst/>
              </a:rPr>
              <a:t>Baik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dengan</a:t>
            </a:r>
            <a:r>
              <a:rPr lang="en-US" b="1" dirty="0">
                <a:effectLst/>
              </a:rPr>
              <a:t> Media Massa</a:t>
            </a:r>
            <a:endParaRPr lang="id-ID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268760"/>
            <a:ext cx="84296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endParaRPr lang="en-US" sz="3700" dirty="0"/>
          </a:p>
        </p:txBody>
      </p:sp>
      <p:pic>
        <p:nvPicPr>
          <p:cNvPr id="1026" name="Picture 2" descr="Image result for PRO (Public Relation Officer)">
            <a:extLst>
              <a:ext uri="{FF2B5EF4-FFF2-40B4-BE49-F238E27FC236}">
                <a16:creationId xmlns:a16="http://schemas.microsoft.com/office/drawing/2014/main" id="{41F0D8D7-2E07-4230-A50B-FEA0A23BE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670"/>
            <a:ext cx="9144000" cy="585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026223"/>
      </p:ext>
    </p:extLst>
  </p:cSld>
  <p:clrMapOvr>
    <a:masterClrMapping/>
  </p:clrMapOvr>
  <p:transition spd="med"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/>
              </a:rPr>
              <a:t>PR </a:t>
            </a:r>
            <a:r>
              <a:rPr lang="en-US" sz="4000" b="1" dirty="0" err="1">
                <a:effectLst/>
              </a:rPr>
              <a:t>dengan</a:t>
            </a:r>
            <a:r>
              <a:rPr lang="en-US" sz="4000" b="1" dirty="0">
                <a:effectLst/>
              </a:rPr>
              <a:t> dan Media Massa (Pers)</a:t>
            </a:r>
            <a:endParaRPr lang="id-ID" sz="4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24744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/>
              <a:t>Banyak orang yang </a:t>
            </a:r>
            <a:r>
              <a:rPr lang="en-US" sz="3200" dirty="0" err="1"/>
              <a:t>beranggapan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PR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penyelenggaraan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pers/media </a:t>
            </a:r>
            <a:r>
              <a:rPr lang="en-US" sz="3200" dirty="0" err="1"/>
              <a:t>massa</a:t>
            </a:r>
            <a:r>
              <a:rPr lang="en-US" sz="3200" dirty="0"/>
              <a:t>.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sesungguhnya</a:t>
            </a:r>
            <a:r>
              <a:rPr lang="en-US" sz="3200" dirty="0"/>
              <a:t> PR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luas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sekedar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.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dikatakan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PR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mengelola</a:t>
            </a:r>
            <a:r>
              <a:rPr lang="en-US" sz="3200" dirty="0"/>
              <a:t> </a:t>
            </a:r>
            <a:r>
              <a:rPr lang="en-US" sz="3200" dirty="0" err="1"/>
              <a:t>komunikasi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publiknya</a:t>
            </a:r>
            <a:r>
              <a:rPr lang="en-US" sz="3200" dirty="0"/>
              <a:t> agar </a:t>
            </a:r>
            <a:r>
              <a:rPr lang="en-US" sz="3200" dirty="0" err="1"/>
              <a:t>tercipta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pengertian</a:t>
            </a:r>
            <a:r>
              <a:rPr lang="en-US" sz="3200" dirty="0"/>
              <a:t>, </a:t>
            </a:r>
            <a:r>
              <a:rPr lang="en-US" sz="3200" dirty="0" err="1"/>
              <a:t>pemahaman</a:t>
            </a:r>
            <a:r>
              <a:rPr lang="en-US" sz="3200" dirty="0"/>
              <a:t>, </a:t>
            </a:r>
            <a:r>
              <a:rPr lang="en-US" sz="3200" dirty="0" err="1"/>
              <a:t>kepercayaan</a:t>
            </a:r>
            <a:r>
              <a:rPr lang="en-US" sz="3200" dirty="0"/>
              <a:t> dan </a:t>
            </a:r>
            <a:r>
              <a:rPr lang="en-US" sz="3200" dirty="0" err="1"/>
              <a:t>dukungan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998313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effectLst/>
              </a:rPr>
              <a:t>PR </a:t>
            </a:r>
            <a:r>
              <a:rPr lang="en-US" sz="4800" b="1" dirty="0" err="1">
                <a:effectLst/>
              </a:rPr>
              <a:t>dengan</a:t>
            </a:r>
            <a:r>
              <a:rPr lang="en-US" sz="4800" b="1" dirty="0">
                <a:effectLst/>
              </a:rPr>
              <a:t> dan Media Massa (Pers)</a:t>
            </a:r>
            <a:endParaRPr lang="id-ID" sz="4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268760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pandangan</a:t>
            </a:r>
            <a:r>
              <a:rPr lang="en-US" sz="4000" dirty="0"/>
              <a:t> Baskin dan </a:t>
            </a:r>
            <a:r>
              <a:rPr lang="en-US" sz="4000" dirty="0" err="1"/>
              <a:t>Aronof</a:t>
            </a:r>
            <a:r>
              <a:rPr lang="en-US" sz="4000" dirty="0"/>
              <a:t> (1992), </a:t>
            </a:r>
            <a:r>
              <a:rPr lang="en-US" sz="4000" dirty="0" err="1"/>
              <a:t>seorang</a:t>
            </a:r>
            <a:r>
              <a:rPr lang="en-US" sz="4000" dirty="0"/>
              <a:t> PRO </a:t>
            </a:r>
            <a:r>
              <a:rPr lang="en-US" sz="4000" dirty="0" err="1"/>
              <a:t>perlu</a:t>
            </a:r>
            <a:r>
              <a:rPr lang="en-US" sz="4000" dirty="0"/>
              <a:t> </a:t>
            </a:r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dirty="0" err="1"/>
              <a:t>komunikasi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konteks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:</a:t>
            </a:r>
          </a:p>
          <a:p>
            <a:endParaRPr lang="en-US" sz="1200" dirty="0"/>
          </a:p>
          <a:p>
            <a:pPr marL="1209675" lvl="0" indent="-742950">
              <a:buFont typeface="+mj-lt"/>
              <a:buAutoNum type="arabicPeriod"/>
            </a:pPr>
            <a:r>
              <a:rPr lang="en-US" sz="4000" dirty="0" err="1"/>
              <a:t>Keterampilan</a:t>
            </a:r>
            <a:endParaRPr lang="en-US" sz="4000" dirty="0"/>
          </a:p>
          <a:p>
            <a:pPr marL="1209675" lvl="0" indent="-742950">
              <a:buFont typeface="+mj-lt"/>
              <a:buAutoNum type="arabicPeriod"/>
            </a:pPr>
            <a:r>
              <a:rPr lang="en-US" sz="4000" dirty="0" err="1"/>
              <a:t>Tugas-tugas</a:t>
            </a:r>
            <a:endParaRPr lang="en-US" sz="4000" dirty="0"/>
          </a:p>
          <a:p>
            <a:pPr marL="1209675" lvl="0" indent="-742950">
              <a:buFont typeface="+mj-lt"/>
              <a:buAutoNum type="arabicPeriod"/>
            </a:pP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komunikasi</a:t>
            </a:r>
            <a:r>
              <a:rPr lang="en-US" sz="4000" dirty="0"/>
              <a:t> </a:t>
            </a:r>
          </a:p>
          <a:p>
            <a:pPr marL="1209675" lvl="0" indent="-742950">
              <a:buFont typeface="+mj-lt"/>
              <a:buAutoNum type="arabicPeriod"/>
            </a:pP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Operasi</a:t>
            </a:r>
            <a:endParaRPr lang="en-US" sz="4000" dirty="0"/>
          </a:p>
          <a:p>
            <a:endParaRPr lang="en-US" sz="40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779388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37298"/>
          </a:xfrm>
        </p:spPr>
        <p:txBody>
          <a:bodyPr>
            <a:noAutofit/>
          </a:bodyPr>
          <a:lstStyle/>
          <a:p>
            <a:r>
              <a:rPr lang="en-US" sz="4000" b="1" dirty="0">
                <a:effectLst/>
              </a:rPr>
              <a:t>PR </a:t>
            </a:r>
            <a:r>
              <a:rPr lang="en-US" sz="4000" b="1" dirty="0" err="1">
                <a:effectLst/>
              </a:rPr>
              <a:t>dengan</a:t>
            </a:r>
            <a:r>
              <a:rPr lang="en-US" sz="4000" b="1" dirty="0">
                <a:effectLst/>
              </a:rPr>
              <a:t> dan Media Massa (Pers)</a:t>
            </a:r>
            <a:endParaRPr lang="id-ID" sz="4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24744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000" dirty="0" err="1"/>
              <a:t>Kegiatan</a:t>
            </a:r>
            <a:r>
              <a:rPr lang="en-US" sz="3000" dirty="0"/>
              <a:t> </a:t>
            </a:r>
            <a:r>
              <a:rPr lang="en-US" sz="3000" dirty="0" err="1"/>
              <a:t>komunikasi</a:t>
            </a:r>
            <a:r>
              <a:rPr lang="en-US" sz="3000" dirty="0"/>
              <a:t> yang </a:t>
            </a:r>
            <a:r>
              <a:rPr lang="en-US" sz="3000" dirty="0" err="1"/>
              <a:t>diadakan</a:t>
            </a:r>
            <a:r>
              <a:rPr lang="en-US" sz="3000" dirty="0"/>
              <a:t> </a:t>
            </a:r>
            <a:r>
              <a:rPr lang="en-US" sz="3000" dirty="0" err="1"/>
              <a:t>organisasi</a:t>
            </a:r>
            <a:r>
              <a:rPr lang="en-US" sz="3000" dirty="0"/>
              <a:t> (PR) </a:t>
            </a:r>
            <a:r>
              <a:rPr lang="en-US" sz="3000" dirty="0" err="1"/>
              <a:t>seharusnya</a:t>
            </a:r>
            <a:r>
              <a:rPr lang="en-US" sz="3000" dirty="0"/>
              <a:t> di </a:t>
            </a:r>
            <a:r>
              <a:rPr lang="en-US" sz="3000" dirty="0" err="1"/>
              <a:t>kelola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baik</a:t>
            </a:r>
            <a:r>
              <a:rPr lang="en-US" sz="3000" dirty="0"/>
              <a:t> </a:t>
            </a:r>
            <a:r>
              <a:rPr lang="en-US" sz="3000" dirty="0" err="1"/>
              <a:t>karena</a:t>
            </a:r>
            <a:r>
              <a:rPr lang="en-US" sz="3000" dirty="0"/>
              <a:t> </a:t>
            </a:r>
            <a:r>
              <a:rPr lang="en-US" sz="3000" dirty="0" err="1"/>
              <a:t>publik</a:t>
            </a:r>
            <a:r>
              <a:rPr lang="en-US" sz="3000" dirty="0"/>
              <a:t> yang </a:t>
            </a:r>
            <a:r>
              <a:rPr lang="en-US" sz="3000" dirty="0" err="1"/>
              <a:t>menjadi</a:t>
            </a:r>
            <a:r>
              <a:rPr lang="en-US" sz="3000" dirty="0"/>
              <a:t> </a:t>
            </a:r>
            <a:r>
              <a:rPr lang="en-US" sz="3000" dirty="0" err="1"/>
              <a:t>sasaran</a:t>
            </a:r>
            <a:r>
              <a:rPr lang="en-US" sz="3000" dirty="0"/>
              <a:t> </a:t>
            </a:r>
            <a:r>
              <a:rPr lang="en-US" sz="3000" dirty="0" err="1"/>
              <a:t>suatu</a:t>
            </a:r>
            <a:r>
              <a:rPr lang="en-US" sz="3000" dirty="0"/>
              <a:t> </a:t>
            </a:r>
            <a:r>
              <a:rPr lang="en-US" sz="3000" dirty="0" err="1"/>
              <a:t>organisasi</a:t>
            </a:r>
            <a:r>
              <a:rPr lang="en-US" sz="3000" dirty="0"/>
              <a:t> </a:t>
            </a:r>
            <a:r>
              <a:rPr lang="en-US" sz="3000" dirty="0" err="1"/>
              <a:t>amat</a:t>
            </a:r>
            <a:r>
              <a:rPr lang="en-US" sz="3000" dirty="0"/>
              <a:t> </a:t>
            </a:r>
            <a:r>
              <a:rPr lang="en-US" sz="3000" dirty="0" err="1"/>
              <a:t>kompleks</a:t>
            </a:r>
            <a:r>
              <a:rPr lang="en-US" sz="3000" dirty="0"/>
              <a:t>, dan </a:t>
            </a:r>
            <a:r>
              <a:rPr lang="en-US" sz="3000" dirty="0" err="1"/>
              <a:t>tugas</a:t>
            </a:r>
            <a:r>
              <a:rPr lang="en-US" sz="3000" dirty="0"/>
              <a:t> yang </a:t>
            </a:r>
            <a:r>
              <a:rPr lang="en-US" sz="3000" dirty="0" err="1"/>
              <a:t>harus</a:t>
            </a:r>
            <a:r>
              <a:rPr lang="en-US" sz="3000" dirty="0"/>
              <a:t> </a:t>
            </a:r>
            <a:r>
              <a:rPr lang="en-US" sz="3000" dirty="0" err="1"/>
              <a:t>dijalankan</a:t>
            </a:r>
            <a:r>
              <a:rPr lang="en-US" sz="3000" dirty="0"/>
              <a:t> </a:t>
            </a:r>
            <a:r>
              <a:rPr lang="en-US" sz="3000" dirty="0" err="1"/>
              <a:t>amat</a:t>
            </a:r>
            <a:r>
              <a:rPr lang="en-US" sz="3000" dirty="0"/>
              <a:t> </a:t>
            </a:r>
            <a:r>
              <a:rPr lang="en-US" sz="3000" dirty="0" err="1"/>
              <a:t>banyak</a:t>
            </a:r>
            <a:r>
              <a:rPr lang="en-US" sz="3000" dirty="0"/>
              <a:t>. Salah </a:t>
            </a:r>
            <a:r>
              <a:rPr lang="en-US" sz="3000" dirty="0" err="1"/>
              <a:t>satu</a:t>
            </a:r>
            <a:r>
              <a:rPr lang="en-US" sz="3000" dirty="0"/>
              <a:t> </a:t>
            </a:r>
            <a:r>
              <a:rPr lang="en-US" sz="3000" dirty="0" err="1"/>
              <a:t>hubungan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publik</a:t>
            </a:r>
            <a:r>
              <a:rPr lang="en-US" sz="3000" dirty="0"/>
              <a:t> </a:t>
            </a:r>
            <a:r>
              <a:rPr lang="en-US" sz="3000" dirty="0" err="1"/>
              <a:t>eksternal</a:t>
            </a:r>
            <a:r>
              <a:rPr lang="en-US" sz="3000" dirty="0"/>
              <a:t> (di </a:t>
            </a:r>
            <a:r>
              <a:rPr lang="en-US" sz="3000" dirty="0" err="1"/>
              <a:t>luar</a:t>
            </a:r>
            <a:r>
              <a:rPr lang="en-US" sz="3000" dirty="0"/>
              <a:t> </a:t>
            </a:r>
            <a:r>
              <a:rPr lang="en-US" sz="3000" dirty="0" err="1"/>
              <a:t>lembaga</a:t>
            </a:r>
            <a:r>
              <a:rPr lang="en-US" sz="3000" dirty="0"/>
              <a:t>) yang </a:t>
            </a:r>
            <a:r>
              <a:rPr lang="en-US" sz="3000" dirty="0" err="1"/>
              <a:t>perlu</a:t>
            </a:r>
            <a:r>
              <a:rPr lang="en-US" sz="3000" dirty="0"/>
              <a:t> </a:t>
            </a:r>
            <a:r>
              <a:rPr lang="en-US" sz="3000" dirty="0" err="1"/>
              <a:t>dikelola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</a:t>
            </a:r>
            <a:r>
              <a:rPr lang="en-US" sz="3000" dirty="0" err="1"/>
              <a:t>hubungan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media </a:t>
            </a:r>
            <a:r>
              <a:rPr lang="en-US" sz="3000" dirty="0" err="1"/>
              <a:t>massa</a:t>
            </a:r>
            <a:r>
              <a:rPr lang="en-US" sz="3000" dirty="0"/>
              <a:t>.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membina</a:t>
            </a:r>
            <a:r>
              <a:rPr lang="en-US" sz="3000" dirty="0"/>
              <a:t> </a:t>
            </a:r>
            <a:r>
              <a:rPr lang="en-US" sz="3000" dirty="0" err="1"/>
              <a:t>hubungan</a:t>
            </a:r>
            <a:r>
              <a:rPr lang="en-US" sz="3000" dirty="0"/>
              <a:t> </a:t>
            </a:r>
            <a:r>
              <a:rPr lang="en-US" sz="3000" dirty="0" err="1"/>
              <a:t>baik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media </a:t>
            </a:r>
            <a:r>
              <a:rPr lang="en-US" sz="3000" dirty="0" err="1"/>
              <a:t>massa</a:t>
            </a:r>
            <a:r>
              <a:rPr lang="en-US" sz="3000" dirty="0"/>
              <a:t> </a:t>
            </a:r>
            <a:r>
              <a:rPr lang="en-US" sz="3000" dirty="0" err="1"/>
              <a:t>perlu</a:t>
            </a:r>
            <a:r>
              <a:rPr lang="en-US" sz="3000" dirty="0"/>
              <a:t> </a:t>
            </a:r>
            <a:r>
              <a:rPr lang="en-US" sz="3000" dirty="0" err="1"/>
              <a:t>dipahami</a:t>
            </a:r>
            <a:r>
              <a:rPr lang="en-US" sz="3000" dirty="0"/>
              <a:t> </a:t>
            </a:r>
            <a:r>
              <a:rPr lang="en-US" sz="3000" dirty="0" err="1"/>
              <a:t>adanya</a:t>
            </a:r>
            <a:r>
              <a:rPr lang="en-US" sz="3000" dirty="0"/>
              <a:t> </a:t>
            </a:r>
            <a:r>
              <a:rPr lang="en-US" sz="3000" dirty="0" err="1"/>
              <a:t>perbedaan</a:t>
            </a:r>
            <a:r>
              <a:rPr lang="en-US" sz="3000" dirty="0"/>
              <a:t> </a:t>
            </a:r>
            <a:r>
              <a:rPr lang="en-US" sz="3000" dirty="0" err="1"/>
              <a:t>fungsi</a:t>
            </a:r>
            <a:r>
              <a:rPr lang="en-US" sz="3000" dirty="0"/>
              <a:t> dan </a:t>
            </a:r>
            <a:r>
              <a:rPr lang="en-US" sz="3000" dirty="0" err="1"/>
              <a:t>tugas</a:t>
            </a:r>
            <a:r>
              <a:rPr lang="en-US" sz="3000" dirty="0"/>
              <a:t> </a:t>
            </a:r>
            <a:r>
              <a:rPr lang="en-US" sz="3000" dirty="0" err="1"/>
              <a:t>antara</a:t>
            </a:r>
            <a:r>
              <a:rPr lang="en-US" sz="3000" dirty="0"/>
              <a:t> PR dan pers agar </a:t>
            </a:r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terjadi</a:t>
            </a:r>
            <a:r>
              <a:rPr lang="en-US" sz="3000" dirty="0"/>
              <a:t> </a:t>
            </a:r>
            <a:r>
              <a:rPr lang="en-US" sz="3000" dirty="0" err="1"/>
              <a:t>pertentangan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menjalankan</a:t>
            </a:r>
            <a:r>
              <a:rPr lang="en-US" sz="3000" dirty="0"/>
              <a:t> </a:t>
            </a:r>
            <a:r>
              <a:rPr lang="en-US" sz="3000" dirty="0" err="1"/>
              <a:t>fungsi</a:t>
            </a:r>
            <a:r>
              <a:rPr lang="en-US" sz="3000" dirty="0"/>
              <a:t> dan </a:t>
            </a:r>
            <a:r>
              <a:rPr lang="en-US" sz="3000" dirty="0" err="1"/>
              <a:t>tugasnya</a:t>
            </a:r>
            <a:r>
              <a:rPr lang="en-US" sz="3000" dirty="0"/>
              <a:t> </a:t>
            </a:r>
            <a:r>
              <a:rPr lang="en-US" sz="3000" dirty="0" err="1"/>
              <a:t>masing-masing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67799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effectLst/>
              </a:rPr>
              <a:t>PR </a:t>
            </a:r>
            <a:r>
              <a:rPr lang="en-US" sz="4000" b="1" dirty="0" err="1">
                <a:effectLst/>
              </a:rPr>
              <a:t>dengan</a:t>
            </a:r>
            <a:r>
              <a:rPr lang="en-US" sz="4000" b="1" dirty="0">
                <a:effectLst/>
              </a:rPr>
              <a:t> dan Media Massa (Pers)</a:t>
            </a:r>
            <a:endParaRPr lang="id-ID" sz="4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928670"/>
            <a:ext cx="8429684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900" b="1" dirty="0"/>
              <a:t>Pers</a:t>
            </a:r>
            <a:r>
              <a:rPr lang="en-US" sz="2900" dirty="0"/>
              <a:t> </a:t>
            </a:r>
            <a:r>
              <a:rPr lang="en-US" sz="2900" dirty="0" err="1"/>
              <a:t>berfungsi</a:t>
            </a:r>
            <a:r>
              <a:rPr lang="en-US" sz="2900" dirty="0"/>
              <a:t> </a:t>
            </a:r>
            <a:r>
              <a:rPr lang="en-US" sz="2900" dirty="0" err="1"/>
              <a:t>memberikan</a:t>
            </a:r>
            <a:r>
              <a:rPr lang="en-US" sz="2900" dirty="0"/>
              <a:t> </a:t>
            </a:r>
            <a:r>
              <a:rPr lang="en-US" sz="2900" dirty="0" err="1"/>
              <a:t>informasi</a:t>
            </a:r>
            <a:r>
              <a:rPr lang="en-US" sz="2900" dirty="0"/>
              <a:t>, </a:t>
            </a:r>
            <a:r>
              <a:rPr lang="en-US" sz="2900" dirty="0" err="1"/>
              <a:t>penyebaran</a:t>
            </a:r>
            <a:r>
              <a:rPr lang="en-US" sz="2900" dirty="0"/>
              <a:t> </a:t>
            </a:r>
            <a:r>
              <a:rPr lang="en-US" sz="2900" dirty="0" err="1"/>
              <a:t>pengetahuan</a:t>
            </a:r>
            <a:r>
              <a:rPr lang="en-US" sz="2900" dirty="0"/>
              <a:t>, </a:t>
            </a:r>
            <a:r>
              <a:rPr lang="en-US" sz="2900" dirty="0" err="1"/>
              <a:t>unsur</a:t>
            </a:r>
            <a:r>
              <a:rPr lang="en-US" sz="2900" dirty="0"/>
              <a:t> </a:t>
            </a:r>
            <a:r>
              <a:rPr lang="en-US" sz="2900" dirty="0" err="1"/>
              <a:t>mendidik</a:t>
            </a:r>
            <a:r>
              <a:rPr lang="en-US" sz="2900" dirty="0"/>
              <a:t> dan </a:t>
            </a:r>
            <a:r>
              <a:rPr lang="en-US" sz="2900" dirty="0" err="1"/>
              <a:t>menghibur</a:t>
            </a:r>
            <a:r>
              <a:rPr lang="en-US" sz="2900" dirty="0"/>
              <a:t> </a:t>
            </a:r>
            <a:r>
              <a:rPr lang="en-US" sz="2900" dirty="0" err="1"/>
              <a:t>bagi</a:t>
            </a:r>
            <a:r>
              <a:rPr lang="en-US" sz="2900" dirty="0"/>
              <a:t> </a:t>
            </a:r>
            <a:r>
              <a:rPr lang="en-US" sz="2900" dirty="0" err="1"/>
              <a:t>pembacanya</a:t>
            </a:r>
            <a:r>
              <a:rPr lang="en-US" sz="2900" dirty="0"/>
              <a:t>. Selain </a:t>
            </a:r>
            <a:r>
              <a:rPr lang="en-US" sz="2900" dirty="0" err="1"/>
              <a:t>itu</a:t>
            </a:r>
            <a:r>
              <a:rPr lang="en-US" sz="2900" dirty="0"/>
              <a:t> </a:t>
            </a:r>
            <a:r>
              <a:rPr lang="en-US" sz="2900" dirty="0" err="1"/>
              <a:t>fungsi</a:t>
            </a:r>
            <a:r>
              <a:rPr lang="en-US" sz="2900" dirty="0"/>
              <a:t> </a:t>
            </a:r>
            <a:r>
              <a:rPr lang="en-US" sz="2900" dirty="0" err="1"/>
              <a:t>khusus</a:t>
            </a:r>
            <a:r>
              <a:rPr lang="en-US" sz="2900" dirty="0"/>
              <a:t> pers </a:t>
            </a:r>
            <a:r>
              <a:rPr lang="en-US" sz="2900" dirty="0" err="1"/>
              <a:t>adalah</a:t>
            </a:r>
            <a:r>
              <a:rPr lang="en-US" sz="2900" dirty="0"/>
              <a:t> </a:t>
            </a:r>
            <a:r>
              <a:rPr lang="en-US" sz="2900" dirty="0" err="1"/>
              <a:t>kemampuan</a:t>
            </a:r>
            <a:r>
              <a:rPr lang="en-US" sz="2900" dirty="0"/>
              <a:t> </a:t>
            </a:r>
            <a:r>
              <a:rPr lang="en-US" sz="2900" dirty="0" err="1"/>
              <a:t>untuk</a:t>
            </a:r>
            <a:r>
              <a:rPr lang="en-US" sz="2900" dirty="0"/>
              <a:t> </a:t>
            </a:r>
            <a:r>
              <a:rPr lang="en-US" sz="2900" dirty="0" err="1"/>
              <a:t>mempengaruhi</a:t>
            </a:r>
            <a:r>
              <a:rPr lang="en-US" sz="2900" dirty="0"/>
              <a:t> </a:t>
            </a:r>
            <a:r>
              <a:rPr lang="en-US" sz="2900" dirty="0" err="1"/>
              <a:t>opini</a:t>
            </a:r>
            <a:r>
              <a:rPr lang="en-US" sz="2900" dirty="0"/>
              <a:t> </a:t>
            </a:r>
            <a:r>
              <a:rPr lang="en-US" sz="2900" dirty="0" err="1"/>
              <a:t>masyarakat</a:t>
            </a:r>
            <a:r>
              <a:rPr lang="en-US" sz="2900" dirty="0"/>
              <a:t>, </a:t>
            </a:r>
            <a:r>
              <a:rPr lang="en-US" sz="2900" dirty="0" err="1"/>
              <a:t>melaksanakan</a:t>
            </a:r>
            <a:r>
              <a:rPr lang="en-US" sz="2900" dirty="0"/>
              <a:t> </a:t>
            </a:r>
            <a:r>
              <a:rPr lang="en-US" sz="2900" dirty="0" err="1"/>
              <a:t>sistem</a:t>
            </a:r>
            <a:r>
              <a:rPr lang="en-US" sz="2900" dirty="0"/>
              <a:t> </a:t>
            </a:r>
            <a:r>
              <a:rPr lang="en-US" sz="2900" dirty="0" err="1"/>
              <a:t>kepengawasan</a:t>
            </a:r>
            <a:r>
              <a:rPr lang="en-US" sz="2900" dirty="0"/>
              <a:t> </a:t>
            </a:r>
            <a:r>
              <a:rPr lang="en-US" sz="2900" dirty="0" err="1"/>
              <a:t>sosial</a:t>
            </a:r>
            <a:r>
              <a:rPr lang="en-US" sz="2900" dirty="0"/>
              <a:t>. </a:t>
            </a:r>
          </a:p>
          <a:p>
            <a:r>
              <a:rPr lang="en-US" sz="2900" dirty="0" err="1"/>
              <a:t>Fungsi</a:t>
            </a:r>
            <a:r>
              <a:rPr lang="en-US" sz="2900" dirty="0"/>
              <a:t> </a:t>
            </a:r>
            <a:r>
              <a:rPr lang="en-US" sz="2900" b="1" dirty="0"/>
              <a:t>PR</a:t>
            </a:r>
            <a:r>
              <a:rPr lang="en-US" sz="2900" dirty="0"/>
              <a:t> </a:t>
            </a:r>
            <a:r>
              <a:rPr lang="en-US" sz="2900" dirty="0" err="1"/>
              <a:t>berkaitan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publikasi</a:t>
            </a:r>
            <a:r>
              <a:rPr lang="en-US" sz="2900" dirty="0"/>
              <a:t> </a:t>
            </a:r>
            <a:r>
              <a:rPr lang="en-US" sz="2900" dirty="0" err="1"/>
              <a:t>bersifat</a:t>
            </a:r>
            <a:r>
              <a:rPr lang="en-US" sz="2900" dirty="0"/>
              <a:t> </a:t>
            </a:r>
            <a:r>
              <a:rPr lang="en-US" sz="2900" dirty="0" err="1"/>
              <a:t>positif</a:t>
            </a:r>
            <a:r>
              <a:rPr lang="en-US" sz="2900" dirty="0"/>
              <a:t>,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penyebaran</a:t>
            </a:r>
            <a:r>
              <a:rPr lang="en-US" sz="2900" dirty="0"/>
              <a:t> </a:t>
            </a:r>
            <a:r>
              <a:rPr lang="en-US" sz="2900" dirty="0" err="1"/>
              <a:t>informasi</a:t>
            </a:r>
            <a:r>
              <a:rPr lang="en-US" sz="2900" dirty="0"/>
              <a:t> </a:t>
            </a:r>
            <a:r>
              <a:rPr lang="en-US" sz="2900" dirty="0" err="1"/>
              <a:t>atau</a:t>
            </a:r>
            <a:r>
              <a:rPr lang="en-US" sz="2900" dirty="0"/>
              <a:t> </a:t>
            </a:r>
            <a:r>
              <a:rPr lang="en-US" sz="2900" dirty="0" err="1"/>
              <a:t>pesan</a:t>
            </a:r>
            <a:r>
              <a:rPr lang="en-US" sz="2900" dirty="0"/>
              <a:t> </a:t>
            </a:r>
            <a:r>
              <a:rPr lang="en-US" sz="2900" dirty="0" err="1"/>
              <a:t>untuk</a:t>
            </a:r>
            <a:r>
              <a:rPr lang="en-US" sz="2900" dirty="0"/>
              <a:t> </a:t>
            </a:r>
            <a:r>
              <a:rPr lang="en-US" sz="2900" dirty="0" err="1"/>
              <a:t>meningkatkan</a:t>
            </a:r>
            <a:r>
              <a:rPr lang="en-US" sz="2900" dirty="0"/>
              <a:t> </a:t>
            </a:r>
            <a:r>
              <a:rPr lang="en-US" sz="2900" dirty="0" err="1"/>
              <a:t>pengenalan</a:t>
            </a:r>
            <a:r>
              <a:rPr lang="en-US" sz="2900" dirty="0"/>
              <a:t> (awareness), </a:t>
            </a:r>
            <a:r>
              <a:rPr lang="en-US" sz="2900" dirty="0" err="1"/>
              <a:t>mendidik</a:t>
            </a:r>
            <a:r>
              <a:rPr lang="en-US" sz="2900" dirty="0"/>
              <a:t>, </a:t>
            </a:r>
            <a:r>
              <a:rPr lang="en-US" sz="2900" dirty="0" err="1"/>
              <a:t>menciptakan</a:t>
            </a:r>
            <a:r>
              <a:rPr lang="en-US" sz="2900" dirty="0"/>
              <a:t> </a:t>
            </a:r>
            <a:r>
              <a:rPr lang="en-US" sz="2900" dirty="0" err="1"/>
              <a:t>citra</a:t>
            </a:r>
            <a:r>
              <a:rPr lang="en-US" sz="2900" dirty="0"/>
              <a:t> dan </a:t>
            </a:r>
            <a:r>
              <a:rPr lang="en-US" sz="2900" dirty="0" err="1"/>
              <a:t>opini</a:t>
            </a:r>
            <a:r>
              <a:rPr lang="en-US" sz="2900" dirty="0"/>
              <a:t> </a:t>
            </a:r>
            <a:r>
              <a:rPr lang="en-US" sz="2900" dirty="0" err="1"/>
              <a:t>masyarakat</a:t>
            </a:r>
            <a:r>
              <a:rPr lang="en-US" sz="2900" dirty="0"/>
              <a:t> </a:t>
            </a:r>
            <a:r>
              <a:rPr lang="en-US" sz="2900" dirty="0" err="1"/>
              <a:t>kepada</a:t>
            </a:r>
            <a:r>
              <a:rPr lang="en-US" sz="2900" dirty="0"/>
              <a:t> </a:t>
            </a:r>
            <a:r>
              <a:rPr lang="en-US" sz="2900" dirty="0" err="1"/>
              <a:t>sesuatu</a:t>
            </a:r>
            <a:r>
              <a:rPr lang="en-US" sz="2900" dirty="0"/>
              <a:t> yang </a:t>
            </a:r>
            <a:r>
              <a:rPr lang="en-US" sz="2900" dirty="0" err="1"/>
              <a:t>positif</a:t>
            </a:r>
            <a:r>
              <a:rPr lang="en-US" sz="2900" dirty="0"/>
              <a:t> </a:t>
            </a:r>
            <a:r>
              <a:rPr lang="en-US" sz="2900" dirty="0" err="1"/>
              <a:t>serta</a:t>
            </a:r>
            <a:r>
              <a:rPr lang="en-US" sz="2900" dirty="0"/>
              <a:t> </a:t>
            </a:r>
            <a:r>
              <a:rPr lang="en-US" sz="2900" dirty="0" err="1"/>
              <a:t>menghindarkan</a:t>
            </a:r>
            <a:r>
              <a:rPr lang="en-US" sz="2900" dirty="0"/>
              <a:t> </a:t>
            </a:r>
            <a:r>
              <a:rPr lang="en-US" sz="2900" dirty="0" err="1"/>
              <a:t>unsur-unsur</a:t>
            </a:r>
            <a:r>
              <a:rPr lang="en-US" sz="2900" dirty="0"/>
              <a:t> </a:t>
            </a:r>
            <a:r>
              <a:rPr lang="en-US" sz="2900" dirty="0" err="1"/>
              <a:t>pemberitaan</a:t>
            </a:r>
            <a:r>
              <a:rPr lang="en-US" sz="2900" dirty="0"/>
              <a:t> </a:t>
            </a:r>
            <a:r>
              <a:rPr lang="en-US" sz="2900" dirty="0" err="1"/>
              <a:t>atau</a:t>
            </a:r>
            <a:r>
              <a:rPr lang="en-US" sz="2900" dirty="0"/>
              <a:t> </a:t>
            </a:r>
            <a:r>
              <a:rPr lang="en-US" sz="2900" dirty="0" err="1"/>
              <a:t>publikasi</a:t>
            </a:r>
            <a:r>
              <a:rPr lang="en-US" sz="2900" dirty="0"/>
              <a:t> yang </a:t>
            </a:r>
            <a:r>
              <a:rPr lang="en-US" sz="2900" dirty="0" err="1"/>
              <a:t>bersifat</a:t>
            </a:r>
            <a:r>
              <a:rPr lang="en-US" sz="2900" dirty="0"/>
              <a:t> </a:t>
            </a:r>
            <a:r>
              <a:rPr lang="en-US" sz="2900" dirty="0" err="1"/>
              <a:t>negatif</a:t>
            </a:r>
            <a:r>
              <a:rPr lang="en-US" sz="2900" dirty="0"/>
              <a:t>, </a:t>
            </a:r>
            <a:r>
              <a:rPr lang="en-US" sz="2900" dirty="0" err="1"/>
              <a:t>sensasional</a:t>
            </a:r>
            <a:r>
              <a:rPr lang="en-US" sz="2900" dirty="0"/>
              <a:t>, </a:t>
            </a:r>
            <a:r>
              <a:rPr lang="en-US" sz="2900" dirty="0" err="1"/>
              <a:t>polemik</a:t>
            </a:r>
            <a:r>
              <a:rPr lang="en-US" sz="2900" dirty="0"/>
              <a:t> </a:t>
            </a:r>
            <a:r>
              <a:rPr lang="en-US" sz="2900" dirty="0" err="1"/>
              <a:t>atau</a:t>
            </a:r>
            <a:r>
              <a:rPr lang="en-US" sz="2900" dirty="0"/>
              <a:t> </a:t>
            </a:r>
            <a:r>
              <a:rPr lang="en-US" sz="2900" dirty="0" err="1"/>
              <a:t>kontroversial</a:t>
            </a:r>
            <a:r>
              <a:rPr lang="en-US" sz="2900" dirty="0"/>
              <a:t> di </a:t>
            </a:r>
            <a:r>
              <a:rPr lang="en-US" sz="2900" dirty="0" err="1"/>
              <a:t>masayarakat</a:t>
            </a:r>
            <a:r>
              <a:rPr lang="en-US" sz="2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8678767"/>
      </p:ext>
    </p:extLst>
  </p:cSld>
  <p:clrMapOvr>
    <a:masterClrMapping/>
  </p:clrMapOvr>
  <p:transition spd="med"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effectLst/>
              </a:rPr>
              <a:t>PR </a:t>
            </a:r>
            <a:r>
              <a:rPr lang="en-US" sz="4000" b="1" dirty="0" err="1">
                <a:effectLst/>
              </a:rPr>
              <a:t>dengan</a:t>
            </a:r>
            <a:r>
              <a:rPr lang="en-US" sz="4000" b="1" dirty="0">
                <a:effectLst/>
              </a:rPr>
              <a:t> dan Media Massa (Pers)</a:t>
            </a:r>
            <a:endParaRPr lang="id-ID" sz="4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24744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endParaRPr lang="en-US" sz="2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2136-243B-45AD-8807-1EF08E96D8C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61072"/>
            <a:ext cx="7128792" cy="5825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75723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24744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/>
              <a:t>Press Relations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khusus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public relations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komunikasi</a:t>
            </a:r>
            <a:r>
              <a:rPr lang="en-US" sz="3200" dirty="0"/>
              <a:t> </a:t>
            </a:r>
            <a:r>
              <a:rPr lang="en-US" sz="3200" dirty="0" err="1"/>
              <a:t>penyampaian</a:t>
            </a:r>
            <a:r>
              <a:rPr lang="en-US" sz="3200" dirty="0"/>
              <a:t> </a:t>
            </a:r>
            <a:r>
              <a:rPr lang="en-US" sz="3200" dirty="0" err="1"/>
              <a:t>pesan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aktivitas</a:t>
            </a:r>
            <a:r>
              <a:rPr lang="en-US" sz="3200" dirty="0"/>
              <a:t>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kelembagaan</a:t>
            </a:r>
            <a:r>
              <a:rPr lang="en-US" sz="3200" dirty="0"/>
              <a:t>, </a:t>
            </a:r>
            <a:r>
              <a:rPr lang="en-US" sz="3200" dirty="0" err="1"/>
              <a:t>perusahaan</a:t>
            </a:r>
            <a:r>
              <a:rPr lang="en-US" sz="3200" dirty="0"/>
              <a:t>/</a:t>
            </a:r>
            <a:r>
              <a:rPr lang="en-US" sz="3200" dirty="0" err="1"/>
              <a:t>institusi</a:t>
            </a:r>
            <a:r>
              <a:rPr lang="en-US" sz="3200" dirty="0"/>
              <a:t>, </a:t>
            </a:r>
            <a:r>
              <a:rPr lang="en-US" sz="3200" dirty="0" err="1"/>
              <a:t>produk</a:t>
            </a:r>
            <a:r>
              <a:rPr lang="en-US" sz="3200" dirty="0"/>
              <a:t> dan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bersifat</a:t>
            </a:r>
            <a:r>
              <a:rPr lang="en-US" sz="3200" dirty="0"/>
              <a:t> individual </a:t>
            </a:r>
            <a:r>
              <a:rPr lang="en-US" sz="3200" dirty="0" err="1"/>
              <a:t>lainnya</a:t>
            </a:r>
            <a:r>
              <a:rPr lang="en-US" sz="3200" dirty="0"/>
              <a:t> yang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dipublikasikan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kerjasama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pers </a:t>
            </a:r>
            <a:r>
              <a:rPr lang="en-US" sz="3200" dirty="0" err="1"/>
              <a:t>atau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tercipta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opini</a:t>
            </a:r>
            <a:r>
              <a:rPr lang="en-US" sz="3200" dirty="0"/>
              <a:t> </a:t>
            </a:r>
            <a:r>
              <a:rPr lang="en-US" sz="3200" dirty="0" err="1"/>
              <a:t>publik</a:t>
            </a:r>
            <a:r>
              <a:rPr lang="en-US" sz="3200" dirty="0"/>
              <a:t> yang </a:t>
            </a:r>
            <a:r>
              <a:rPr lang="en-US" sz="3200" dirty="0" err="1"/>
              <a:t>positif</a:t>
            </a:r>
            <a:r>
              <a:rPr lang="en-US" sz="3200" dirty="0"/>
              <a:t> dan </a:t>
            </a:r>
            <a:r>
              <a:rPr lang="en-US" sz="3200" dirty="0" err="1"/>
              <a:t>sekaligus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citra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publik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khalayak</a:t>
            </a:r>
            <a:r>
              <a:rPr lang="en-US" sz="3200" dirty="0"/>
              <a:t> </a:t>
            </a:r>
            <a:r>
              <a:rPr lang="en-US" sz="3200" dirty="0" err="1"/>
              <a:t>sasarannya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151995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052736"/>
            <a:ext cx="842968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pers yang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Jefkins</a:t>
            </a:r>
            <a:r>
              <a:rPr lang="en-US" sz="3200" dirty="0"/>
              <a:t> (1996:100) </a:t>
            </a:r>
            <a:r>
              <a:rPr lang="en-US" sz="3200" dirty="0" err="1"/>
              <a:t>berpendapat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PR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wajib</a:t>
            </a:r>
            <a:r>
              <a:rPr lang="en-US" sz="3200" dirty="0"/>
              <a:t> </a:t>
            </a:r>
            <a:r>
              <a:rPr lang="en-US" sz="3200" dirty="0" err="1"/>
              <a:t>mengetahui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pers </a:t>
            </a:r>
            <a:r>
              <a:rPr lang="en-US" sz="3200" dirty="0" err="1"/>
              <a:t>yaitu</a:t>
            </a:r>
            <a:r>
              <a:rPr lang="en-US" sz="3200" dirty="0"/>
              <a:t>: </a:t>
            </a:r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kebijaksanaan</a:t>
            </a:r>
            <a:r>
              <a:rPr lang="en-US" sz="3200" dirty="0"/>
              <a:t> </a:t>
            </a:r>
            <a:r>
              <a:rPr lang="en-US" sz="3200" dirty="0" err="1"/>
              <a:t>keredaksian</a:t>
            </a:r>
            <a:endParaRPr lang="en-US" sz="3200" dirty="0"/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frekuensi</a:t>
            </a:r>
            <a:r>
              <a:rPr lang="en-US" sz="3200" dirty="0"/>
              <a:t> </a:t>
            </a:r>
            <a:r>
              <a:rPr lang="en-US" sz="3200" dirty="0" err="1"/>
              <a:t>penerbitan</a:t>
            </a:r>
            <a:r>
              <a:rPr lang="en-US" sz="3200" dirty="0"/>
              <a:t> </a:t>
            </a:r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tenggat</a:t>
            </a:r>
            <a:r>
              <a:rPr lang="en-US" sz="3200" dirty="0"/>
              <a:t> </a:t>
            </a:r>
            <a:r>
              <a:rPr lang="en-US" sz="3200" dirty="0" err="1"/>
              <a:t>terbit</a:t>
            </a:r>
            <a:endParaRPr lang="en-US" sz="3200" dirty="0"/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proses </a:t>
            </a:r>
            <a:r>
              <a:rPr lang="en-US" sz="3200" dirty="0" err="1"/>
              <a:t>produksi</a:t>
            </a:r>
            <a:endParaRPr lang="en-US" sz="3200" dirty="0"/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sirkulasi</a:t>
            </a:r>
            <a:r>
              <a:rPr lang="en-US" sz="3200" dirty="0"/>
              <a:t> </a:t>
            </a:r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khalayak</a:t>
            </a:r>
            <a:r>
              <a:rPr lang="en-US" sz="3200" dirty="0"/>
              <a:t> </a:t>
            </a:r>
            <a:r>
              <a:rPr lang="en-US" sz="3200" dirty="0" err="1"/>
              <a:t>pembaca</a:t>
            </a:r>
            <a:r>
              <a:rPr lang="en-US" sz="3200" dirty="0"/>
              <a:t> </a:t>
            </a:r>
          </a:p>
          <a:p>
            <a:pPr marL="923925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distribusi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910782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/>
              </a:rPr>
              <a:t>Proposal Kegiatan </a:t>
            </a:r>
            <a:r>
              <a:rPr lang="en-US" sz="4000" b="1" dirty="0" err="1">
                <a:effectLst/>
              </a:rPr>
              <a:t>Kehumasan</a:t>
            </a:r>
            <a:endParaRPr lang="en-US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094682"/>
            <a:ext cx="8686800" cy="82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1600" y="1556792"/>
            <a:ext cx="6984776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7200" b="1" dirty="0"/>
              <a:t>Aktivitas </a:t>
            </a:r>
            <a:r>
              <a:rPr lang="en-US" sz="7200" b="1" dirty="0" err="1"/>
              <a:t>Kegiatan</a:t>
            </a:r>
            <a:r>
              <a:rPr lang="en-US" sz="7200" b="1" dirty="0"/>
              <a:t> Public Relation</a:t>
            </a:r>
            <a:endParaRPr lang="en-US" sz="72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340768"/>
            <a:ext cx="824843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900" dirty="0"/>
              <a:t>Dari </a:t>
            </a:r>
            <a:r>
              <a:rPr lang="en-US" sz="2900" dirty="0" err="1"/>
              <a:t>sekian</a:t>
            </a:r>
            <a:r>
              <a:rPr lang="en-US" sz="2900" dirty="0"/>
              <a:t> </a:t>
            </a:r>
            <a:r>
              <a:rPr lang="en-US" sz="2900" dirty="0" err="1"/>
              <a:t>banyak</a:t>
            </a:r>
            <a:r>
              <a:rPr lang="en-US" sz="2900" dirty="0"/>
              <a:t> yang </a:t>
            </a:r>
            <a:r>
              <a:rPr lang="en-US" sz="2900" dirty="0" err="1"/>
              <a:t>perlu</a:t>
            </a:r>
            <a:r>
              <a:rPr lang="en-US" sz="2900" dirty="0"/>
              <a:t> </a:t>
            </a:r>
            <a:r>
              <a:rPr lang="en-US" sz="2900" dirty="0" err="1"/>
              <a:t>diketahui</a:t>
            </a:r>
            <a:r>
              <a:rPr lang="en-US" sz="2900" dirty="0"/>
              <a:t> </a:t>
            </a:r>
            <a:r>
              <a:rPr lang="en-US" sz="2900" dirty="0" err="1"/>
              <a:t>tentang</a:t>
            </a:r>
            <a:r>
              <a:rPr lang="en-US" sz="2900" dirty="0"/>
              <a:t> pers, </a:t>
            </a:r>
            <a:r>
              <a:rPr lang="en-US" sz="2900" dirty="0" err="1"/>
              <a:t>insan</a:t>
            </a:r>
            <a:r>
              <a:rPr lang="en-US" sz="2900" dirty="0"/>
              <a:t> pers yang </a:t>
            </a:r>
            <a:r>
              <a:rPr lang="en-US" sz="2900" dirty="0" err="1"/>
              <a:t>sering</a:t>
            </a:r>
            <a:r>
              <a:rPr lang="en-US" sz="2900" dirty="0"/>
              <a:t> </a:t>
            </a:r>
            <a:r>
              <a:rPr lang="en-US" sz="2900" dirty="0" err="1"/>
              <a:t>dikenal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nama</a:t>
            </a:r>
            <a:r>
              <a:rPr lang="en-US" sz="2900" dirty="0"/>
              <a:t> </a:t>
            </a:r>
            <a:r>
              <a:rPr lang="en-US" sz="2900" dirty="0" err="1"/>
              <a:t>wartawan</a:t>
            </a:r>
            <a:r>
              <a:rPr lang="en-US" sz="2900" dirty="0"/>
              <a:t> </a:t>
            </a:r>
            <a:r>
              <a:rPr lang="en-US" sz="2900" dirty="0" err="1"/>
              <a:t>perlu</a:t>
            </a:r>
            <a:r>
              <a:rPr lang="en-US" sz="2900" dirty="0"/>
              <a:t> </a:t>
            </a:r>
            <a:r>
              <a:rPr lang="en-US" sz="2900" dirty="0" err="1"/>
              <a:t>mendapat</a:t>
            </a:r>
            <a:r>
              <a:rPr lang="en-US" sz="2900" dirty="0"/>
              <a:t> </a:t>
            </a:r>
            <a:r>
              <a:rPr lang="en-US" sz="2900" dirty="0" err="1"/>
              <a:t>perhatian</a:t>
            </a:r>
            <a:r>
              <a:rPr lang="en-US" sz="2900" dirty="0"/>
              <a:t> </a:t>
            </a:r>
            <a:r>
              <a:rPr lang="en-US" sz="2900" dirty="0" err="1"/>
              <a:t>karena</a:t>
            </a:r>
            <a:r>
              <a:rPr lang="en-US" sz="2900" dirty="0"/>
              <a:t> </a:t>
            </a:r>
            <a:r>
              <a:rPr lang="en-US" sz="2900" dirty="0" err="1"/>
              <a:t>dengan</a:t>
            </a:r>
            <a:r>
              <a:rPr lang="en-US" sz="2900" dirty="0"/>
              <a:t> </a:t>
            </a:r>
            <a:r>
              <a:rPr lang="en-US" sz="2900" dirty="0" err="1"/>
              <a:t>merekalah</a:t>
            </a:r>
            <a:r>
              <a:rPr lang="en-US" sz="2900" dirty="0"/>
              <a:t> PRO </a:t>
            </a:r>
            <a:r>
              <a:rPr lang="en-US" sz="2900" dirty="0" err="1"/>
              <a:t>akan</a:t>
            </a:r>
            <a:r>
              <a:rPr lang="en-US" sz="2900" dirty="0"/>
              <a:t> </a:t>
            </a:r>
            <a:r>
              <a:rPr lang="en-US" sz="2900" dirty="0" err="1"/>
              <a:t>sering</a:t>
            </a:r>
            <a:r>
              <a:rPr lang="en-US" sz="2900" dirty="0"/>
              <a:t> </a:t>
            </a:r>
            <a:r>
              <a:rPr lang="en-US" sz="2900" dirty="0" err="1"/>
              <a:t>berhubungan</a:t>
            </a:r>
            <a:r>
              <a:rPr lang="en-US" sz="2900" dirty="0"/>
              <a:t> </a:t>
            </a:r>
            <a:r>
              <a:rPr lang="en-US" sz="2900" dirty="0" err="1"/>
              <a:t>dalam</a:t>
            </a:r>
            <a:r>
              <a:rPr lang="en-US" sz="2900" dirty="0"/>
              <a:t> </a:t>
            </a:r>
            <a:r>
              <a:rPr lang="en-US" sz="2900" dirty="0" err="1"/>
              <a:t>kaitan</a:t>
            </a:r>
            <a:r>
              <a:rPr lang="en-US" sz="2900" dirty="0"/>
              <a:t> </a:t>
            </a:r>
            <a:r>
              <a:rPr lang="en-US" sz="2900" dirty="0" err="1"/>
              <a:t>menjalankan</a:t>
            </a:r>
            <a:r>
              <a:rPr lang="en-US" sz="2900" dirty="0"/>
              <a:t> </a:t>
            </a:r>
            <a:r>
              <a:rPr lang="en-US" sz="2900" dirty="0" err="1"/>
              <a:t>tugasnya</a:t>
            </a:r>
            <a:r>
              <a:rPr lang="en-US" sz="2900" dirty="0"/>
              <a:t> </a:t>
            </a:r>
            <a:r>
              <a:rPr lang="en-US" sz="2900" dirty="0" err="1"/>
              <a:t>masing-masing</a:t>
            </a:r>
            <a:r>
              <a:rPr lang="en-US" sz="2900" dirty="0"/>
              <a:t>. Hubungan </a:t>
            </a:r>
            <a:r>
              <a:rPr lang="en-US" sz="2900" dirty="0" err="1"/>
              <a:t>wartawan</a:t>
            </a:r>
            <a:r>
              <a:rPr lang="en-US" sz="2900" dirty="0"/>
              <a:t> dan PRO </a:t>
            </a:r>
            <a:r>
              <a:rPr lang="en-US" sz="2900" dirty="0" err="1"/>
              <a:t>sebenarnya</a:t>
            </a:r>
            <a:r>
              <a:rPr lang="en-US" sz="2900" dirty="0"/>
              <a:t> </a:t>
            </a:r>
            <a:r>
              <a:rPr lang="en-US" sz="2900" dirty="0" err="1"/>
              <a:t>saling</a:t>
            </a:r>
            <a:r>
              <a:rPr lang="en-US" sz="2900" dirty="0"/>
              <a:t> </a:t>
            </a:r>
            <a:r>
              <a:rPr lang="en-US" sz="2900" dirty="0" err="1"/>
              <a:t>tergantung</a:t>
            </a:r>
            <a:r>
              <a:rPr lang="en-US" sz="2900" dirty="0"/>
              <a:t>. </a:t>
            </a:r>
            <a:r>
              <a:rPr lang="en-US" sz="2900" dirty="0" err="1"/>
              <a:t>Wartawan</a:t>
            </a:r>
            <a:r>
              <a:rPr lang="en-US" sz="2900" dirty="0"/>
              <a:t> </a:t>
            </a:r>
            <a:r>
              <a:rPr lang="en-US" sz="2900" dirty="0" err="1"/>
              <a:t>membutuhkan</a:t>
            </a:r>
            <a:r>
              <a:rPr lang="en-US" sz="2900" dirty="0"/>
              <a:t> </a:t>
            </a:r>
            <a:r>
              <a:rPr lang="en-US" sz="2900" dirty="0" err="1"/>
              <a:t>informasi</a:t>
            </a:r>
            <a:r>
              <a:rPr lang="en-US" sz="2900" dirty="0"/>
              <a:t> </a:t>
            </a:r>
            <a:r>
              <a:rPr lang="en-US" sz="2900" dirty="0" err="1"/>
              <a:t>tentang</a:t>
            </a:r>
            <a:r>
              <a:rPr lang="en-US" sz="2900" dirty="0"/>
              <a:t> </a:t>
            </a:r>
            <a:r>
              <a:rPr lang="en-US" sz="2900" dirty="0" err="1"/>
              <a:t>berbagai</a:t>
            </a:r>
            <a:r>
              <a:rPr lang="en-US" sz="2900" dirty="0"/>
              <a:t> </a:t>
            </a:r>
            <a:r>
              <a:rPr lang="en-US" sz="2900" dirty="0" err="1"/>
              <a:t>kegiatan</a:t>
            </a:r>
            <a:r>
              <a:rPr lang="en-US" sz="2900" dirty="0"/>
              <a:t> </a:t>
            </a:r>
            <a:r>
              <a:rPr lang="en-US" sz="2900" dirty="0" err="1"/>
              <a:t>lembaga</a:t>
            </a:r>
            <a:r>
              <a:rPr lang="en-US" sz="2900" dirty="0"/>
              <a:t> yang </a:t>
            </a:r>
            <a:r>
              <a:rPr lang="en-US" sz="2900" dirty="0" err="1"/>
              <a:t>mungkin</a:t>
            </a:r>
            <a:r>
              <a:rPr lang="en-US" sz="2900" dirty="0"/>
              <a:t> punya </a:t>
            </a:r>
            <a:r>
              <a:rPr lang="en-US" sz="2900" dirty="0" err="1"/>
              <a:t>nilai</a:t>
            </a:r>
            <a:r>
              <a:rPr lang="en-US" sz="2900" dirty="0"/>
              <a:t> </a:t>
            </a:r>
            <a:r>
              <a:rPr lang="en-US" sz="2900" dirty="0" err="1"/>
              <a:t>berita</a:t>
            </a:r>
            <a:r>
              <a:rPr lang="en-US" sz="2900" dirty="0"/>
              <a:t>, </a:t>
            </a:r>
            <a:r>
              <a:rPr lang="en-US" sz="2900" dirty="0" err="1"/>
              <a:t>sedang</a:t>
            </a:r>
            <a:r>
              <a:rPr lang="en-US" sz="2900" dirty="0"/>
              <a:t> PRO </a:t>
            </a:r>
            <a:r>
              <a:rPr lang="en-US" sz="2900" dirty="0" err="1"/>
              <a:t>membutuhkan</a:t>
            </a:r>
            <a:r>
              <a:rPr lang="en-US" sz="2900" dirty="0"/>
              <a:t> </a:t>
            </a:r>
            <a:r>
              <a:rPr lang="en-US" sz="2900" dirty="0" err="1"/>
              <a:t>wartawan</a:t>
            </a:r>
            <a:r>
              <a:rPr lang="en-US" sz="2900" dirty="0"/>
              <a:t> agar </a:t>
            </a:r>
            <a:r>
              <a:rPr lang="en-US" sz="2900" dirty="0" err="1"/>
              <a:t>lembaga</a:t>
            </a:r>
            <a:r>
              <a:rPr lang="en-US" sz="2900" dirty="0"/>
              <a:t> </a:t>
            </a:r>
            <a:r>
              <a:rPr lang="en-US" sz="2900" dirty="0" err="1"/>
              <a:t>memperoleh</a:t>
            </a:r>
            <a:r>
              <a:rPr lang="en-US" sz="2900" dirty="0"/>
              <a:t> </a:t>
            </a:r>
            <a:r>
              <a:rPr lang="en-US" sz="2900" dirty="0" err="1"/>
              <a:t>liputan</a:t>
            </a:r>
            <a:r>
              <a:rPr lang="en-US" sz="2900" dirty="0"/>
              <a:t> oleh media </a:t>
            </a:r>
            <a:r>
              <a:rPr lang="en-US" sz="2900" dirty="0" err="1"/>
              <a:t>sehingga</a:t>
            </a:r>
            <a:r>
              <a:rPr lang="en-US" sz="2900" dirty="0"/>
              <a:t> </a:t>
            </a:r>
            <a:r>
              <a:rPr lang="en-US" sz="2900" dirty="0" err="1"/>
              <a:t>visibilitas</a:t>
            </a:r>
            <a:r>
              <a:rPr lang="en-US" sz="2900" dirty="0"/>
              <a:t> </a:t>
            </a:r>
            <a:r>
              <a:rPr lang="en-US" sz="2900" dirty="0" err="1"/>
              <a:t>lembaga</a:t>
            </a:r>
            <a:r>
              <a:rPr lang="en-US" sz="2900" dirty="0"/>
              <a:t> </a:t>
            </a:r>
            <a:r>
              <a:rPr lang="en-US" sz="2900" dirty="0" err="1"/>
              <a:t>terjaga</a:t>
            </a:r>
            <a:r>
              <a:rPr lang="en-US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408387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928670"/>
            <a:ext cx="8715436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600" dirty="0"/>
              <a:t>Di negara-negara yang </a:t>
            </a:r>
            <a:r>
              <a:rPr lang="en-US" sz="2600" dirty="0" err="1"/>
              <a:t>wartawannya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kebebasan</a:t>
            </a:r>
            <a:r>
              <a:rPr lang="en-US" sz="2600" dirty="0"/>
              <a:t> yang </a:t>
            </a:r>
            <a:r>
              <a:rPr lang="en-US" sz="2600" dirty="0" err="1"/>
              <a:t>bertanggungjawab</a:t>
            </a:r>
            <a:r>
              <a:rPr lang="en-US" sz="2600" dirty="0"/>
              <a:t>, </a:t>
            </a:r>
            <a:r>
              <a:rPr lang="en-US" sz="2600" dirty="0" err="1"/>
              <a:t>hubungan</a:t>
            </a:r>
            <a:r>
              <a:rPr lang="en-US" sz="2600" dirty="0"/>
              <a:t> </a:t>
            </a:r>
            <a:r>
              <a:rPr lang="en-US" sz="2600" dirty="0" err="1"/>
              <a:t>wartawan</a:t>
            </a:r>
            <a:r>
              <a:rPr lang="en-US" sz="2600" dirty="0"/>
              <a:t> dan PRO </a:t>
            </a:r>
            <a:r>
              <a:rPr lang="en-US" sz="2600" dirty="0" err="1"/>
              <a:t>ditandai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adanya</a:t>
            </a:r>
            <a:r>
              <a:rPr lang="en-US" sz="2600" dirty="0"/>
              <a:t> </a:t>
            </a:r>
            <a:r>
              <a:rPr lang="en-US" sz="2600" dirty="0" err="1"/>
              <a:t>sejumlah</a:t>
            </a:r>
            <a:r>
              <a:rPr lang="en-US" sz="2600" dirty="0"/>
              <a:t> </a:t>
            </a:r>
            <a:r>
              <a:rPr lang="en-US" sz="2600" i="1" dirty="0"/>
              <a:t>conflict of interest</a:t>
            </a:r>
            <a:r>
              <a:rPr lang="en-US" sz="2600" dirty="0"/>
              <a:t>. </a:t>
            </a:r>
            <a:r>
              <a:rPr lang="en-US" sz="2600" dirty="0" err="1"/>
              <a:t>Bagi</a:t>
            </a:r>
            <a:r>
              <a:rPr lang="en-US" sz="2600" dirty="0"/>
              <a:t> </a:t>
            </a:r>
            <a:r>
              <a:rPr lang="en-US" sz="2600" dirty="0" err="1"/>
              <a:t>wartawan</a:t>
            </a:r>
            <a:r>
              <a:rPr lang="en-US" sz="2600" dirty="0"/>
              <a:t>, PRO </a:t>
            </a:r>
            <a:r>
              <a:rPr lang="en-US" sz="2600" dirty="0" err="1"/>
              <a:t>adalah</a:t>
            </a:r>
            <a:r>
              <a:rPr lang="en-US" sz="2600" dirty="0"/>
              <a:t> orang yang </a:t>
            </a:r>
            <a:r>
              <a:rPr lang="en-US" sz="2600" dirty="0" err="1"/>
              <a:t>selalu</a:t>
            </a:r>
            <a:r>
              <a:rPr lang="en-US" sz="2600" dirty="0"/>
              <a:t> punya </a:t>
            </a:r>
            <a:r>
              <a:rPr lang="en-US" sz="2600" dirty="0" err="1"/>
              <a:t>kecenderungan</a:t>
            </a:r>
            <a:r>
              <a:rPr lang="en-US" sz="2600" dirty="0"/>
              <a:t> </a:t>
            </a:r>
            <a:r>
              <a:rPr lang="en-US" sz="2600" dirty="0" err="1"/>
              <a:t>memanfaatkan</a:t>
            </a:r>
            <a:r>
              <a:rPr lang="en-US" sz="2600" dirty="0"/>
              <a:t> media </a:t>
            </a:r>
            <a:r>
              <a:rPr lang="en-US" sz="2600" dirty="0" err="1"/>
              <a:t>massa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segala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memperoleh</a:t>
            </a:r>
            <a:r>
              <a:rPr lang="en-US" sz="2600" dirty="0"/>
              <a:t> </a:t>
            </a:r>
            <a:r>
              <a:rPr lang="en-US" sz="2600" dirty="0" err="1"/>
              <a:t>peliputan</a:t>
            </a:r>
            <a:r>
              <a:rPr lang="en-US" sz="2600" dirty="0"/>
              <a:t> </a:t>
            </a:r>
            <a:r>
              <a:rPr lang="en-US" sz="2600" dirty="0" err="1"/>
              <a:t>terhadap</a:t>
            </a:r>
            <a:r>
              <a:rPr lang="en-US" sz="2600" dirty="0"/>
              <a:t> </a:t>
            </a:r>
            <a:r>
              <a:rPr lang="en-US" sz="2600" dirty="0" err="1"/>
              <a:t>lembaga</a:t>
            </a:r>
            <a:r>
              <a:rPr lang="en-US" sz="2600" dirty="0"/>
              <a:t> </a:t>
            </a:r>
            <a:r>
              <a:rPr lang="en-US" sz="2600" dirty="0" err="1"/>
              <a:t>tempat</a:t>
            </a:r>
            <a:r>
              <a:rPr lang="en-US" sz="2600" dirty="0"/>
              <a:t> PRO </a:t>
            </a:r>
            <a:r>
              <a:rPr lang="en-US" sz="2600" dirty="0" err="1"/>
              <a:t>itu</a:t>
            </a:r>
            <a:r>
              <a:rPr lang="en-US" sz="2600" dirty="0"/>
              <a:t> </a:t>
            </a:r>
            <a:r>
              <a:rPr lang="en-US" sz="2600" dirty="0" err="1"/>
              <a:t>bekerja</a:t>
            </a:r>
            <a:r>
              <a:rPr lang="en-US" sz="2600" dirty="0"/>
              <a:t>,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mengganggu</a:t>
            </a:r>
            <a:r>
              <a:rPr lang="en-US" sz="2600" dirty="0"/>
              <a:t> </a:t>
            </a:r>
            <a:r>
              <a:rPr lang="en-US" sz="2600" dirty="0" err="1"/>
              <a:t>mekanisme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kerja</a:t>
            </a:r>
            <a:r>
              <a:rPr lang="en-US" sz="2600" dirty="0"/>
              <a:t> pers yang normal. PRO </a:t>
            </a:r>
            <a:r>
              <a:rPr lang="en-US" sz="2600" dirty="0" err="1"/>
              <a:t>dianggap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becus</a:t>
            </a:r>
            <a:r>
              <a:rPr lang="en-US" sz="2600" dirty="0"/>
              <a:t> </a:t>
            </a:r>
            <a:r>
              <a:rPr lang="en-US" sz="2600" dirty="0" err="1"/>
              <a:t>melayani</a:t>
            </a:r>
            <a:r>
              <a:rPr lang="en-US" sz="2600" dirty="0"/>
              <a:t> </a:t>
            </a:r>
            <a:r>
              <a:rPr lang="en-US" sz="2600" dirty="0" err="1"/>
              <a:t>wartawan</a:t>
            </a:r>
            <a:r>
              <a:rPr lang="en-US" sz="2600" dirty="0"/>
              <a:t>, </a:t>
            </a:r>
            <a:r>
              <a:rPr lang="en-US" sz="2600" dirty="0" err="1"/>
              <a:t>selalu</a:t>
            </a:r>
            <a:r>
              <a:rPr lang="en-US" sz="2600" dirty="0"/>
              <a:t> </a:t>
            </a:r>
            <a:r>
              <a:rPr lang="en-US" sz="2600" dirty="0" err="1"/>
              <a:t>berusaha</a:t>
            </a:r>
            <a:r>
              <a:rPr lang="en-US" sz="2600" dirty="0"/>
              <a:t> </a:t>
            </a:r>
            <a:r>
              <a:rPr lang="en-US" sz="2600" dirty="0" err="1"/>
              <a:t>menutupi</a:t>
            </a:r>
            <a:r>
              <a:rPr lang="en-US" sz="2600" dirty="0"/>
              <a:t> </a:t>
            </a:r>
            <a:r>
              <a:rPr lang="en-US" sz="2600" dirty="0" err="1"/>
              <a:t>apa</a:t>
            </a:r>
            <a:r>
              <a:rPr lang="en-US" sz="2600" dirty="0"/>
              <a:t> yang </a:t>
            </a:r>
            <a:r>
              <a:rPr lang="en-US" sz="2600" dirty="0" err="1"/>
              <a:t>terjadi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lembaganya</a:t>
            </a:r>
            <a:r>
              <a:rPr lang="en-US" sz="2600" dirty="0"/>
              <a:t>, </a:t>
            </a:r>
            <a:r>
              <a:rPr lang="en-US" sz="2600" dirty="0" err="1"/>
              <a:t>menghalangi</a:t>
            </a:r>
            <a:r>
              <a:rPr lang="en-US" sz="2600" dirty="0"/>
              <a:t> </a:t>
            </a:r>
            <a:r>
              <a:rPr lang="en-US" sz="2600" dirty="0" err="1"/>
              <a:t>wartawan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memperoleh</a:t>
            </a:r>
            <a:r>
              <a:rPr lang="en-US" sz="2600" dirty="0"/>
              <a:t> </a:t>
            </a:r>
            <a:r>
              <a:rPr lang="en-US" sz="2600" dirty="0" err="1"/>
              <a:t>fakta</a:t>
            </a:r>
            <a:r>
              <a:rPr lang="en-US" sz="2600" dirty="0"/>
              <a:t> yang </a:t>
            </a:r>
            <a:r>
              <a:rPr lang="en-US" sz="2600" dirty="0" err="1"/>
              <a:t>layak</a:t>
            </a:r>
            <a:r>
              <a:rPr lang="en-US" sz="2600" dirty="0"/>
              <a:t> </a:t>
            </a:r>
            <a:r>
              <a:rPr lang="en-US" sz="2600" dirty="0" err="1"/>
              <a:t>ditulis</a:t>
            </a:r>
            <a:r>
              <a:rPr lang="en-US" sz="2600" dirty="0"/>
              <a:t>. </a:t>
            </a:r>
            <a:r>
              <a:rPr lang="en-US" sz="2600" dirty="0" err="1"/>
              <a:t>Sebaliknya</a:t>
            </a:r>
            <a:r>
              <a:rPr lang="en-US" sz="2600" dirty="0"/>
              <a:t> </a:t>
            </a:r>
            <a:r>
              <a:rPr lang="en-US" sz="2600" dirty="0" err="1"/>
              <a:t>bagi</a:t>
            </a:r>
            <a:r>
              <a:rPr lang="en-US" sz="2600" dirty="0"/>
              <a:t> PRO, </a:t>
            </a:r>
            <a:r>
              <a:rPr lang="en-US" sz="2600" dirty="0" err="1"/>
              <a:t>wartawan</a:t>
            </a:r>
            <a:r>
              <a:rPr lang="en-US" sz="2600" dirty="0"/>
              <a:t> </a:t>
            </a:r>
            <a:r>
              <a:rPr lang="en-US" sz="2600" dirty="0" err="1"/>
              <a:t>dianggap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pihak</a:t>
            </a:r>
            <a:r>
              <a:rPr lang="en-US" sz="2600" dirty="0"/>
              <a:t> yang </a:t>
            </a:r>
            <a:r>
              <a:rPr lang="en-US" sz="2600" dirty="0" err="1"/>
              <a:t>mencari-cari</a:t>
            </a:r>
            <a:r>
              <a:rPr lang="en-US" sz="2600" dirty="0"/>
              <a:t> </a:t>
            </a:r>
            <a:r>
              <a:rPr lang="en-US" sz="2600" dirty="0" err="1"/>
              <a:t>kesalahan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sisi</a:t>
            </a:r>
            <a:r>
              <a:rPr lang="en-US" sz="2600" dirty="0"/>
              <a:t> </a:t>
            </a:r>
            <a:r>
              <a:rPr lang="en-US" sz="2600" dirty="0" err="1"/>
              <a:t>negatif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organisasi</a:t>
            </a:r>
            <a:r>
              <a:rPr lang="en-US" sz="2600" dirty="0"/>
              <a:t>. </a:t>
            </a:r>
            <a:r>
              <a:rPr lang="en-US" sz="2600" dirty="0" err="1"/>
              <a:t>Wartawan</a:t>
            </a:r>
            <a:r>
              <a:rPr lang="en-US" sz="2600" dirty="0"/>
              <a:t> juga </a:t>
            </a:r>
            <a:r>
              <a:rPr lang="en-US" sz="2600" dirty="0" err="1"/>
              <a:t>dianggap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pencari</a:t>
            </a:r>
            <a:r>
              <a:rPr lang="en-US" sz="2600" dirty="0"/>
              <a:t> </a:t>
            </a:r>
            <a:r>
              <a:rPr lang="en-US" sz="2600" dirty="0" err="1"/>
              <a:t>sensasi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penglaris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khabarnya</a:t>
            </a:r>
            <a:r>
              <a:rPr lang="en-US" sz="2600" dirty="0"/>
              <a:t>, </a:t>
            </a:r>
            <a:r>
              <a:rPr lang="en-US" sz="2600" dirty="0" err="1"/>
              <a:t>sering</a:t>
            </a:r>
            <a:r>
              <a:rPr lang="en-US" sz="2600" dirty="0"/>
              <a:t> salah </a:t>
            </a:r>
            <a:r>
              <a:rPr lang="en-US" sz="2600" dirty="0" err="1"/>
              <a:t>kutip</a:t>
            </a:r>
            <a:r>
              <a:rPr lang="en-US" sz="2600" dirty="0"/>
              <a:t>, salah </a:t>
            </a:r>
            <a:r>
              <a:rPr lang="en-US" sz="2600" dirty="0" err="1"/>
              <a:t>konteks</a:t>
            </a:r>
            <a:r>
              <a:rPr lang="en-US" sz="2600" dirty="0"/>
              <a:t>, </a:t>
            </a:r>
            <a:r>
              <a:rPr lang="en-US" sz="2600" dirty="0" err="1"/>
              <a:t>dll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757674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928670"/>
            <a:ext cx="8715436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500" dirty="0"/>
              <a:t>Hubungan yang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kemungkinan</a:t>
            </a:r>
            <a:r>
              <a:rPr lang="en-US" sz="2500" dirty="0"/>
              <a:t> PRO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memahami</a:t>
            </a:r>
            <a:r>
              <a:rPr lang="en-US" sz="2500" dirty="0"/>
              <a:t> </a:t>
            </a:r>
            <a:r>
              <a:rPr lang="en-US" sz="2500" dirty="0" err="1"/>
              <a:t>segala</a:t>
            </a:r>
            <a:r>
              <a:rPr lang="en-US" sz="2500" dirty="0"/>
              <a:t> </a:t>
            </a:r>
            <a:r>
              <a:rPr lang="en-US" sz="2500" dirty="0" err="1"/>
              <a:t>peristiwa</a:t>
            </a:r>
            <a:r>
              <a:rPr lang="en-US" sz="2500" dirty="0"/>
              <a:t> yang </a:t>
            </a:r>
            <a:r>
              <a:rPr lang="en-US" sz="2500" dirty="0" err="1"/>
              <a:t>mungkin</a:t>
            </a:r>
            <a:r>
              <a:rPr lang="en-US" sz="2500" dirty="0"/>
              <a:t> </a:t>
            </a:r>
            <a:r>
              <a:rPr lang="en-US" sz="2500" dirty="0" err="1"/>
              <a:t>saja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disiarkan</a:t>
            </a:r>
            <a:r>
              <a:rPr lang="en-US" sz="2500" dirty="0"/>
              <a:t>, </a:t>
            </a:r>
            <a:r>
              <a:rPr lang="en-US" sz="2500" dirty="0" err="1"/>
              <a:t>tetapi</a:t>
            </a:r>
            <a:r>
              <a:rPr lang="en-US" sz="2500" dirty="0"/>
              <a:t> </a:t>
            </a:r>
            <a:r>
              <a:rPr lang="en-US" sz="2500" dirty="0" err="1"/>
              <a:t>diketahui</a:t>
            </a:r>
            <a:r>
              <a:rPr lang="en-US" sz="2500" dirty="0"/>
              <a:t> oleh </a:t>
            </a:r>
            <a:r>
              <a:rPr lang="en-US" sz="2500" dirty="0" err="1"/>
              <a:t>wartawan</a:t>
            </a:r>
            <a:r>
              <a:rPr lang="en-US" sz="2500" dirty="0"/>
              <a:t>. </a:t>
            </a:r>
            <a:r>
              <a:rPr lang="en-US" sz="2500" dirty="0" err="1"/>
              <a:t>Atau</a:t>
            </a:r>
            <a:r>
              <a:rPr lang="en-US" sz="2500" dirty="0"/>
              <a:t> juga, 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saat</a:t>
            </a:r>
            <a:r>
              <a:rPr lang="en-US" sz="2500" dirty="0"/>
              <a:t> </a:t>
            </a:r>
            <a:r>
              <a:rPr lang="en-US" sz="2500" dirty="0" err="1"/>
              <a:t>lembaga</a:t>
            </a:r>
            <a:r>
              <a:rPr lang="en-US" sz="2500" dirty="0"/>
              <a:t> </a:t>
            </a:r>
            <a:r>
              <a:rPr lang="en-US" sz="2500" dirty="0" err="1"/>
              <a:t>tempat</a:t>
            </a:r>
            <a:r>
              <a:rPr lang="en-US" sz="2500" dirty="0"/>
              <a:t> PRO </a:t>
            </a:r>
            <a:r>
              <a:rPr lang="en-US" sz="2500" dirty="0" err="1"/>
              <a:t>bekerja</a:t>
            </a:r>
            <a:r>
              <a:rPr lang="en-US" sz="2500" dirty="0"/>
              <a:t> </a:t>
            </a:r>
            <a:r>
              <a:rPr lang="en-US" sz="2500" dirty="0" err="1"/>
              <a:t>mengalami</a:t>
            </a:r>
            <a:r>
              <a:rPr lang="en-US" sz="2500" dirty="0"/>
              <a:t> </a:t>
            </a:r>
            <a:r>
              <a:rPr lang="en-US" sz="2500" dirty="0" err="1"/>
              <a:t>hal-hal</a:t>
            </a:r>
            <a:r>
              <a:rPr lang="en-US" sz="2500" dirty="0"/>
              <a:t> </a:t>
            </a:r>
            <a:r>
              <a:rPr lang="en-US" sz="2500" dirty="0" err="1"/>
              <a:t>negatif</a:t>
            </a:r>
            <a:r>
              <a:rPr lang="en-US" sz="2500" dirty="0"/>
              <a:t>, </a:t>
            </a:r>
            <a:r>
              <a:rPr lang="en-US" sz="2500" dirty="0" err="1"/>
              <a:t>wartawan</a:t>
            </a:r>
            <a:r>
              <a:rPr lang="en-US" sz="2500" dirty="0"/>
              <a:t> </a:t>
            </a:r>
            <a:r>
              <a:rPr lang="en-US" sz="2500" dirty="0" err="1"/>
              <a:t>mungkin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mencari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 </a:t>
            </a:r>
            <a:r>
              <a:rPr lang="en-US" sz="2500" dirty="0" err="1"/>
              <a:t>penyeimbang</a:t>
            </a:r>
            <a:r>
              <a:rPr lang="en-US" sz="2500" dirty="0"/>
              <a:t> </a:t>
            </a:r>
            <a:r>
              <a:rPr lang="en-US" sz="2500" dirty="0" err="1"/>
              <a:t>sehingga</a:t>
            </a:r>
            <a:r>
              <a:rPr lang="en-US" sz="2500" dirty="0"/>
              <a:t> </a:t>
            </a:r>
            <a:r>
              <a:rPr lang="en-US" sz="2500" dirty="0" err="1"/>
              <a:t>liputan</a:t>
            </a:r>
            <a:r>
              <a:rPr lang="en-US" sz="2500" dirty="0"/>
              <a:t> </a:t>
            </a:r>
            <a:r>
              <a:rPr lang="en-US" sz="2500" dirty="0" err="1"/>
              <a:t>tentang</a:t>
            </a:r>
            <a:r>
              <a:rPr lang="en-US" sz="2500" dirty="0"/>
              <a:t> </a:t>
            </a:r>
            <a:r>
              <a:rPr lang="en-US" sz="2500" dirty="0" err="1"/>
              <a:t>lembaga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/>
              <a:t>bisa</a:t>
            </a:r>
            <a:r>
              <a:rPr lang="en-US" sz="2500" dirty="0"/>
              <a:t> </a:t>
            </a:r>
            <a:r>
              <a:rPr lang="en-US" sz="2500" dirty="0" err="1"/>
              <a:t>lebih</a:t>
            </a:r>
            <a:r>
              <a:rPr lang="en-US" sz="2500" dirty="0"/>
              <a:t> </a:t>
            </a:r>
            <a:r>
              <a:rPr lang="en-US" sz="2500" dirty="0" err="1"/>
              <a:t>netral</a:t>
            </a:r>
            <a:r>
              <a:rPr lang="en-US" sz="2500" dirty="0"/>
              <a:t>.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hal</a:t>
            </a:r>
            <a:r>
              <a:rPr lang="en-US" sz="2500" dirty="0"/>
              <a:t>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hubungan</a:t>
            </a:r>
            <a:r>
              <a:rPr lang="en-US" sz="2500" dirty="0"/>
              <a:t>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wartawan</a:t>
            </a:r>
            <a:r>
              <a:rPr lang="en-US" sz="2500" dirty="0"/>
              <a:t> </a:t>
            </a:r>
            <a:r>
              <a:rPr lang="en-US" sz="2500" dirty="0" err="1"/>
              <a:t>bukan</a:t>
            </a:r>
            <a:r>
              <a:rPr lang="en-US" sz="2500" dirty="0"/>
              <a:t> </a:t>
            </a:r>
            <a:r>
              <a:rPr lang="en-US" sz="2500" dirty="0" err="1"/>
              <a:t>saja</a:t>
            </a:r>
            <a:r>
              <a:rPr lang="en-US" sz="2500" dirty="0"/>
              <a:t> </a:t>
            </a:r>
            <a:r>
              <a:rPr lang="en-US" sz="2500" dirty="0" err="1"/>
              <a:t>bermanfaat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memperoleh</a:t>
            </a:r>
            <a:r>
              <a:rPr lang="en-US" sz="2500" dirty="0"/>
              <a:t> </a:t>
            </a:r>
            <a:r>
              <a:rPr lang="en-US" sz="2500" dirty="0" err="1"/>
              <a:t>liputan</a:t>
            </a:r>
            <a:r>
              <a:rPr lang="en-US" sz="2500" dirty="0"/>
              <a:t> yang </a:t>
            </a:r>
            <a:r>
              <a:rPr lang="en-US" sz="2500" dirty="0" err="1"/>
              <a:t>memadai</a:t>
            </a:r>
            <a:r>
              <a:rPr lang="en-US" sz="2500" dirty="0"/>
              <a:t> </a:t>
            </a:r>
            <a:r>
              <a:rPr lang="en-US" sz="2500" dirty="0" err="1"/>
              <a:t>sehingga</a:t>
            </a:r>
            <a:r>
              <a:rPr lang="en-US" sz="2500" dirty="0"/>
              <a:t> </a:t>
            </a:r>
            <a:r>
              <a:rPr lang="en-US" sz="2500" dirty="0" err="1"/>
              <a:t>visibilitas</a:t>
            </a:r>
            <a:r>
              <a:rPr lang="en-US" sz="2500" dirty="0"/>
              <a:t> </a:t>
            </a:r>
            <a:r>
              <a:rPr lang="en-US" sz="2500" dirty="0" err="1"/>
              <a:t>lembaga</a:t>
            </a:r>
            <a:r>
              <a:rPr lang="en-US" sz="2500" dirty="0"/>
              <a:t> </a:t>
            </a:r>
            <a:r>
              <a:rPr lang="en-US" sz="2500" dirty="0" err="1"/>
              <a:t>tetap</a:t>
            </a:r>
            <a:r>
              <a:rPr lang="en-US" sz="2500" dirty="0"/>
              <a:t> </a:t>
            </a:r>
            <a:r>
              <a:rPr lang="en-US" sz="2500" dirty="0" err="1"/>
              <a:t>terjaga</a:t>
            </a:r>
            <a:r>
              <a:rPr lang="en-US" sz="2500" dirty="0"/>
              <a:t>, </a:t>
            </a:r>
            <a:r>
              <a:rPr lang="en-US" sz="2500" dirty="0" err="1"/>
              <a:t>tetapi</a:t>
            </a:r>
            <a:r>
              <a:rPr lang="en-US" sz="2500" dirty="0"/>
              <a:t> juga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artinya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memperoleh</a:t>
            </a:r>
            <a:r>
              <a:rPr lang="en-US" sz="2500" dirty="0"/>
              <a:t> </a:t>
            </a:r>
            <a:r>
              <a:rPr lang="en-US" sz="2500" dirty="0" err="1"/>
              <a:t>perkembangan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masyarakat</a:t>
            </a:r>
            <a:r>
              <a:rPr lang="en-US" sz="2500" dirty="0"/>
              <a:t> yang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terberitakan</a:t>
            </a:r>
            <a:r>
              <a:rPr lang="en-US" sz="2500" dirty="0"/>
              <a:t> oleh media </a:t>
            </a:r>
            <a:r>
              <a:rPr lang="en-US" sz="2500" dirty="0" err="1"/>
              <a:t>massa</a:t>
            </a:r>
            <a:r>
              <a:rPr lang="en-US" sz="2500" dirty="0"/>
              <a:t> </a:t>
            </a:r>
            <a:r>
              <a:rPr lang="en-US" sz="2500" dirty="0" err="1"/>
              <a:t>namun</a:t>
            </a:r>
            <a:r>
              <a:rPr lang="en-US" sz="2500" dirty="0"/>
              <a:t> </a:t>
            </a:r>
            <a:r>
              <a:rPr lang="en-US" sz="2500" dirty="0" err="1"/>
              <a:t>diketahui</a:t>
            </a:r>
            <a:r>
              <a:rPr lang="en-US" sz="2500" dirty="0"/>
              <a:t> oleh para </a:t>
            </a:r>
            <a:r>
              <a:rPr lang="en-US" sz="2500" dirty="0" err="1"/>
              <a:t>wartawan</a:t>
            </a:r>
            <a:r>
              <a:rPr lang="en-US" sz="2500" dirty="0"/>
              <a:t>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wartawan</a:t>
            </a:r>
            <a:r>
              <a:rPr lang="en-US" sz="2500" dirty="0"/>
              <a:t> </a:t>
            </a:r>
            <a:r>
              <a:rPr lang="en-US" sz="2500" dirty="0" err="1"/>
              <a:t>selalu</a:t>
            </a:r>
            <a:r>
              <a:rPr lang="en-US" sz="2500" dirty="0"/>
              <a:t> </a:t>
            </a:r>
            <a:r>
              <a:rPr lang="en-US" sz="2500" dirty="0" err="1"/>
              <a:t>didorong</a:t>
            </a:r>
            <a:r>
              <a:rPr lang="en-US" sz="2500" dirty="0"/>
              <a:t> </a:t>
            </a:r>
            <a:r>
              <a:rPr lang="en-US" sz="2500" dirty="0" err="1"/>
              <a:t>keinginan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mendapatkan</a:t>
            </a:r>
            <a:r>
              <a:rPr lang="en-US" sz="2500" dirty="0"/>
              <a:t> </a:t>
            </a:r>
            <a:r>
              <a:rPr lang="en-US" sz="2500" dirty="0" err="1"/>
              <a:t>fakta</a:t>
            </a:r>
            <a:r>
              <a:rPr lang="en-US" sz="2500" dirty="0"/>
              <a:t> </a:t>
            </a:r>
            <a:r>
              <a:rPr lang="en-US" sz="2500" dirty="0" err="1"/>
              <a:t>sebanyak-banyaknya</a:t>
            </a:r>
            <a:r>
              <a:rPr lang="en-US" sz="2500" dirty="0"/>
              <a:t> dan </a:t>
            </a:r>
            <a:r>
              <a:rPr lang="en-US" sz="2500" dirty="0" err="1"/>
              <a:t>seakurat</a:t>
            </a:r>
            <a:r>
              <a:rPr lang="en-US" sz="2500" dirty="0"/>
              <a:t> </a:t>
            </a:r>
            <a:r>
              <a:rPr lang="en-US" sz="2500" dirty="0" err="1"/>
              <a:t>mungkin</a:t>
            </a:r>
            <a:r>
              <a:rPr lang="en-US" sz="2500" dirty="0"/>
              <a:t>.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demikian</a:t>
            </a:r>
            <a:r>
              <a:rPr lang="en-US" sz="2500" dirty="0"/>
              <a:t> </a:t>
            </a:r>
            <a:r>
              <a:rPr lang="en-US" sz="2500" dirty="0" err="1"/>
              <a:t>keterbukaan</a:t>
            </a:r>
            <a:r>
              <a:rPr lang="en-US" sz="2500" dirty="0"/>
              <a:t> </a:t>
            </a:r>
            <a:r>
              <a:rPr lang="en-US" sz="2500" dirty="0" err="1"/>
              <a:t>kepada</a:t>
            </a:r>
            <a:r>
              <a:rPr lang="en-US" sz="2500" dirty="0"/>
              <a:t> para </a:t>
            </a:r>
            <a:r>
              <a:rPr lang="en-US" sz="2500" dirty="0" err="1"/>
              <a:t>wartawan</a:t>
            </a:r>
            <a:r>
              <a:rPr lang="en-US" sz="2500" dirty="0"/>
              <a:t> </a:t>
            </a:r>
            <a:r>
              <a:rPr lang="en-US" sz="2500" dirty="0" err="1"/>
              <a:t>menjadi</a:t>
            </a:r>
            <a:r>
              <a:rPr lang="en-US" sz="2500" dirty="0"/>
              <a:t> </a:t>
            </a:r>
            <a:r>
              <a:rPr lang="en-US" sz="2500" dirty="0" err="1"/>
              <a:t>penting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menumbuhkan</a:t>
            </a:r>
            <a:r>
              <a:rPr lang="en-US" sz="2500" dirty="0"/>
              <a:t> </a:t>
            </a:r>
            <a:r>
              <a:rPr lang="en-US" sz="2500" dirty="0" err="1"/>
              <a:t>saling</a:t>
            </a:r>
            <a:r>
              <a:rPr lang="en-US" sz="2500" dirty="0"/>
              <a:t> </a:t>
            </a:r>
            <a:r>
              <a:rPr lang="en-US" sz="2500" dirty="0" err="1"/>
              <a:t>percaya</a:t>
            </a:r>
            <a:r>
              <a:rPr lang="en-US" sz="2500" dirty="0"/>
              <a:t> </a:t>
            </a:r>
            <a:r>
              <a:rPr lang="en-US" sz="2500" dirty="0" err="1"/>
              <a:t>antara</a:t>
            </a:r>
            <a:r>
              <a:rPr lang="en-US" sz="2500" dirty="0"/>
              <a:t> PRO dan </a:t>
            </a:r>
            <a:r>
              <a:rPr lang="en-US" sz="2500" dirty="0" err="1"/>
              <a:t>wartawan</a:t>
            </a:r>
            <a:r>
              <a:rPr lang="en-US" sz="2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92236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24744"/>
            <a:ext cx="842968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membina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yang </a:t>
            </a:r>
            <a:r>
              <a:rPr lang="en-US" sz="3200" dirty="0" err="1"/>
              <a:t>harmonis</a:t>
            </a:r>
            <a:r>
              <a:rPr lang="en-US" sz="3200" dirty="0"/>
              <a:t> pada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mengacu</a:t>
            </a:r>
            <a:r>
              <a:rPr lang="en-US" sz="3200" dirty="0"/>
              <a:t> pada </a:t>
            </a:r>
            <a:r>
              <a:rPr lang="en-US" sz="3200" dirty="0" err="1"/>
              <a:t>sikap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menghargai</a:t>
            </a:r>
            <a:r>
              <a:rPr lang="en-US" sz="3200" dirty="0"/>
              <a:t> (mutual appreciation),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pengertian</a:t>
            </a:r>
            <a:r>
              <a:rPr lang="en-US" sz="3200" dirty="0"/>
              <a:t> (mutual understanding),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mempercayai</a:t>
            </a:r>
            <a:r>
              <a:rPr lang="en-US" sz="3200" dirty="0"/>
              <a:t> (mutual confidence) dan </a:t>
            </a:r>
            <a:r>
              <a:rPr lang="en-US" sz="3200" dirty="0" err="1"/>
              <a:t>toleransi</a:t>
            </a:r>
            <a:r>
              <a:rPr lang="en-US" sz="3200" dirty="0"/>
              <a:t>. Hubungan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  <a:r>
              <a:rPr lang="en-US" sz="3200" dirty="0" err="1"/>
              <a:t>massa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dibangun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kejujuran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membantu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</a:t>
            </a:r>
            <a:r>
              <a:rPr lang="en-US" sz="3200" dirty="0" err="1"/>
              <a:t>pemberian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berita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yang </a:t>
            </a:r>
            <a:r>
              <a:rPr lang="en-US" sz="3200" dirty="0" err="1"/>
              <a:t>diperlukan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suasana</a:t>
            </a:r>
            <a:r>
              <a:rPr lang="en-US" sz="3200" dirty="0"/>
              <a:t> </a:t>
            </a:r>
            <a:r>
              <a:rPr lang="en-US" sz="3200" dirty="0" err="1"/>
              <a:t>saling</a:t>
            </a:r>
            <a:r>
              <a:rPr lang="en-US" sz="3200" dirty="0"/>
              <a:t> </a:t>
            </a:r>
            <a:r>
              <a:rPr lang="en-US" sz="3200" dirty="0" err="1"/>
              <a:t>menghormati</a:t>
            </a:r>
            <a:r>
              <a:rPr lang="en-US" sz="3200" dirty="0"/>
              <a:t>, dan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keterusterangan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527730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268760"/>
            <a:ext cx="84296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/>
              <a:t>Hubungan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tercapai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PR </a:t>
            </a:r>
            <a:r>
              <a:rPr lang="en-US" sz="3200" dirty="0" err="1"/>
              <a:t>menerapkan</a:t>
            </a:r>
            <a:r>
              <a:rPr lang="en-US" sz="3200" dirty="0"/>
              <a:t> </a:t>
            </a:r>
            <a:r>
              <a:rPr lang="en-US" sz="3200" dirty="0" err="1"/>
              <a:t>prinsip-prinsip</a:t>
            </a:r>
            <a:r>
              <a:rPr lang="en-US" sz="3200" dirty="0"/>
              <a:t> </a:t>
            </a:r>
            <a:r>
              <a:rPr lang="en-US" sz="3200" dirty="0" err="1"/>
              <a:t>membina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yang </a:t>
            </a:r>
            <a:r>
              <a:rPr lang="en-US" sz="3200" dirty="0" err="1"/>
              <a:t>harmonis</a:t>
            </a:r>
            <a:r>
              <a:rPr lang="en-US" sz="3200" dirty="0"/>
              <a:t> </a:t>
            </a:r>
            <a:r>
              <a:rPr lang="en-US" sz="3200" dirty="0" err="1"/>
              <a:t>yaitu</a:t>
            </a:r>
            <a:r>
              <a:rPr lang="en-US" sz="3200" dirty="0"/>
              <a:t>:</a:t>
            </a:r>
          </a:p>
          <a:p>
            <a:pPr marL="466725" lvl="0" indent="-466725">
              <a:buFont typeface="+mj-lt"/>
              <a:buAutoNum type="arabicPeriod"/>
            </a:pPr>
            <a:r>
              <a:rPr lang="en-US" sz="3200" dirty="0" err="1"/>
              <a:t>Mutlak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kejujuran</a:t>
            </a:r>
            <a:r>
              <a:rPr lang="en-US" sz="3200" dirty="0"/>
              <a:t>, dan </a:t>
            </a:r>
            <a:r>
              <a:rPr lang="en-US" sz="3200" dirty="0" err="1"/>
              <a:t>keterusterangan</a:t>
            </a:r>
            <a:r>
              <a:rPr lang="en-US" sz="3200" dirty="0"/>
              <a:t>.</a:t>
            </a:r>
          </a:p>
          <a:p>
            <a:pPr marL="466725" lvl="0" indent="-466725">
              <a:buFont typeface="+mj-lt"/>
              <a:buAutoNum type="arabicPeriod"/>
            </a:pP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yang </a:t>
            </a:r>
            <a:r>
              <a:rPr lang="en-US" sz="3200" dirty="0" err="1"/>
              <a:t>sebaik-baiknya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pers /media. </a:t>
            </a:r>
          </a:p>
          <a:p>
            <a:pPr marL="466725" lvl="0" indent="-466725">
              <a:buFont typeface="+mj-lt"/>
              <a:buAutoNum type="arabicPeriod"/>
            </a:pPr>
            <a:r>
              <a:rPr lang="en-US" sz="3200" dirty="0" err="1"/>
              <a:t>Jangan</a:t>
            </a:r>
            <a:r>
              <a:rPr lang="en-US" sz="3200" dirty="0"/>
              <a:t> </a:t>
            </a:r>
            <a:r>
              <a:rPr lang="en-US" sz="3200" dirty="0" err="1"/>
              <a:t>meminta-minta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mengemis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pers/</a:t>
            </a:r>
            <a:r>
              <a:rPr lang="en-US" sz="3200" dirty="0" err="1"/>
              <a:t>wartawan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agar press release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dimuat</a:t>
            </a:r>
            <a:r>
              <a:rPr lang="en-US" sz="3200" dirty="0"/>
              <a:t> </a:t>
            </a:r>
            <a:r>
              <a:rPr lang="en-US" sz="3200" dirty="0" err="1"/>
              <a:t>padahal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beritanya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sekali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546140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928670"/>
            <a:ext cx="8429684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66725" lvl="0" indent="-466725">
              <a:buAutoNum type="arabicPeriod" startAt="4"/>
            </a:pPr>
            <a:r>
              <a:rPr lang="en-US" sz="2500" dirty="0" err="1"/>
              <a:t>Jangan</a:t>
            </a:r>
            <a:r>
              <a:rPr lang="en-US" sz="2500" dirty="0"/>
              <a:t> </a:t>
            </a:r>
            <a:r>
              <a:rPr lang="en-US" sz="2500" dirty="0" err="1"/>
              <a:t>coba-coba</a:t>
            </a:r>
            <a:r>
              <a:rPr lang="en-US" sz="2500" dirty="0"/>
              <a:t> </a:t>
            </a:r>
            <a:r>
              <a:rPr lang="en-US" sz="2500" dirty="0" err="1"/>
              <a:t>minta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menutup</a:t>
            </a:r>
            <a:r>
              <a:rPr lang="en-US" sz="2500" dirty="0"/>
              <a:t> </a:t>
            </a:r>
            <a:r>
              <a:rPr lang="en-US" sz="2500" dirty="0" err="1"/>
              <a:t>saluran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, </a:t>
            </a:r>
            <a:r>
              <a:rPr lang="en-US" sz="2500" dirty="0" err="1"/>
              <a:t>misalnya</a:t>
            </a:r>
            <a:r>
              <a:rPr lang="en-US" sz="2500" dirty="0"/>
              <a:t> </a:t>
            </a:r>
            <a:r>
              <a:rPr lang="en-US" sz="2500" dirty="0" err="1"/>
              <a:t>pihak</a:t>
            </a:r>
            <a:r>
              <a:rPr lang="en-US" sz="2500" dirty="0"/>
              <a:t> </a:t>
            </a:r>
            <a:r>
              <a:rPr lang="en-US" sz="2500" dirty="0" err="1"/>
              <a:t>humas</a:t>
            </a:r>
            <a:r>
              <a:rPr lang="en-US" sz="2500" dirty="0"/>
              <a:t> </a:t>
            </a:r>
            <a:r>
              <a:rPr lang="en-US" sz="2500" dirty="0" err="1"/>
              <a:t>mengucapkan</a:t>
            </a:r>
            <a:r>
              <a:rPr lang="en-US" sz="2500" dirty="0"/>
              <a:t>, no comment,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tahu</a:t>
            </a:r>
            <a:r>
              <a:rPr lang="en-US" sz="2500" dirty="0"/>
              <a:t>, </a:t>
            </a:r>
            <a:r>
              <a:rPr lang="en-US" sz="2500" dirty="0" err="1"/>
              <a:t>tolong</a:t>
            </a:r>
            <a:r>
              <a:rPr lang="en-US" sz="2500" dirty="0"/>
              <a:t> </a:t>
            </a:r>
            <a:r>
              <a:rPr lang="en-US" sz="2500" dirty="0" err="1"/>
              <a:t>jangan</a:t>
            </a:r>
            <a:r>
              <a:rPr lang="en-US" sz="2500" dirty="0"/>
              <a:t> </a:t>
            </a:r>
            <a:r>
              <a:rPr lang="en-US" sz="2500" dirty="0" err="1"/>
              <a:t>dimuat</a:t>
            </a:r>
            <a:r>
              <a:rPr lang="en-US" sz="2500" dirty="0"/>
              <a:t>, </a:t>
            </a:r>
            <a:r>
              <a:rPr lang="en-US" sz="2500" dirty="0" err="1"/>
              <a:t>hingga</a:t>
            </a:r>
            <a:r>
              <a:rPr lang="en-US" sz="2500" dirty="0"/>
              <a:t> off the record </a:t>
            </a:r>
            <a:r>
              <a:rPr lang="en-US" sz="2500" dirty="0" err="1"/>
              <a:t>kepada</a:t>
            </a:r>
            <a:r>
              <a:rPr lang="en-US" sz="2500" dirty="0"/>
              <a:t> </a:t>
            </a:r>
            <a:r>
              <a:rPr lang="en-US" sz="2500" dirty="0" err="1"/>
              <a:t>pihak</a:t>
            </a:r>
            <a:r>
              <a:rPr lang="en-US" sz="2500" dirty="0"/>
              <a:t> pers. </a:t>
            </a:r>
            <a:r>
              <a:rPr lang="en-US" sz="2500" dirty="0" err="1"/>
              <a:t>Kalau</a:t>
            </a:r>
            <a:r>
              <a:rPr lang="en-US" sz="2500" dirty="0"/>
              <a:t> </a:t>
            </a:r>
            <a:r>
              <a:rPr lang="en-US" sz="2500" dirty="0" err="1"/>
              <a:t>saluran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/>
              <a:t>ditutup</a:t>
            </a:r>
            <a:r>
              <a:rPr lang="en-US" sz="2500" dirty="0"/>
              <a:t>, </a:t>
            </a:r>
            <a:r>
              <a:rPr lang="en-US" sz="2500" dirty="0" err="1"/>
              <a:t>maka</a:t>
            </a:r>
            <a:r>
              <a:rPr lang="en-US" sz="2500" dirty="0"/>
              <a:t> pers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mencari</a:t>
            </a:r>
            <a:r>
              <a:rPr lang="en-US" sz="2500" dirty="0"/>
              <a:t> </a:t>
            </a:r>
            <a:r>
              <a:rPr lang="en-US" sz="2500" dirty="0" err="1"/>
              <a:t>informasi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resmi</a:t>
            </a:r>
            <a:r>
              <a:rPr lang="en-US" sz="2500" dirty="0"/>
              <a:t>, yang </a:t>
            </a:r>
            <a:r>
              <a:rPr lang="en-US" sz="2500" dirty="0" err="1"/>
              <a:t>kebenarannya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dirty="0" err="1"/>
              <a:t>lagi</a:t>
            </a:r>
            <a:r>
              <a:rPr lang="en-US" sz="2500" dirty="0"/>
              <a:t> </a:t>
            </a:r>
            <a:r>
              <a:rPr lang="en-US" sz="2500" dirty="0" err="1"/>
              <a:t>terkontrol</a:t>
            </a:r>
            <a:r>
              <a:rPr lang="en-US" sz="2500" dirty="0"/>
              <a:t> oleh </a:t>
            </a:r>
            <a:r>
              <a:rPr lang="en-US" sz="2500" dirty="0" err="1"/>
              <a:t>pihak</a:t>
            </a:r>
            <a:r>
              <a:rPr lang="en-US" sz="2500" dirty="0"/>
              <a:t> </a:t>
            </a:r>
            <a:r>
              <a:rPr lang="en-US" sz="2500" dirty="0" err="1"/>
              <a:t>humasnya</a:t>
            </a:r>
            <a:r>
              <a:rPr lang="en-US" sz="2500" dirty="0"/>
              <a:t>. </a:t>
            </a:r>
          </a:p>
          <a:p>
            <a:pPr marL="466725" lvl="0" indent="-466725">
              <a:buAutoNum type="arabicPeriod" startAt="4"/>
            </a:pPr>
            <a:r>
              <a:rPr lang="en-US" sz="2500" dirty="0" err="1"/>
              <a:t>Jangan</a:t>
            </a:r>
            <a:r>
              <a:rPr lang="en-US" sz="2500" dirty="0"/>
              <a:t> </a:t>
            </a:r>
            <a:r>
              <a:rPr lang="en-US" sz="2500" dirty="0" err="1"/>
              <a:t>terlalu</a:t>
            </a:r>
            <a:r>
              <a:rPr lang="en-US" sz="2500" dirty="0"/>
              <a:t> </a:t>
            </a:r>
            <a:r>
              <a:rPr lang="en-US" sz="2500" dirty="0" err="1"/>
              <a:t>membanjiri</a:t>
            </a:r>
            <a:r>
              <a:rPr lang="en-US" sz="2500" dirty="0"/>
              <a:t> media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segala</a:t>
            </a:r>
            <a:r>
              <a:rPr lang="en-US" sz="2500" dirty="0"/>
              <a:t> </a:t>
            </a:r>
            <a:r>
              <a:rPr lang="en-US" sz="2500" dirty="0" err="1"/>
              <a:t>macam</a:t>
            </a:r>
            <a:r>
              <a:rPr lang="en-US" sz="2500" dirty="0"/>
              <a:t> </a:t>
            </a:r>
            <a:r>
              <a:rPr lang="en-US" sz="2500" dirty="0" err="1"/>
              <a:t>publisitas</a:t>
            </a:r>
            <a:r>
              <a:rPr lang="en-US" sz="2500" dirty="0"/>
              <a:t> yang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jelas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</a:t>
            </a:r>
            <a:r>
              <a:rPr lang="en-US" sz="2500" dirty="0" err="1"/>
              <a:t>atau</a:t>
            </a:r>
            <a:r>
              <a:rPr lang="en-US" sz="2500" dirty="0"/>
              <a:t> </a:t>
            </a:r>
            <a:r>
              <a:rPr lang="en-US" sz="2500" dirty="0" err="1"/>
              <a:t>sasaran</a:t>
            </a:r>
            <a:r>
              <a:rPr lang="en-US" sz="2500" dirty="0"/>
              <a:t> yang </a:t>
            </a:r>
            <a:r>
              <a:rPr lang="en-US" sz="2500" dirty="0" err="1"/>
              <a:t>hendak</a:t>
            </a:r>
            <a:r>
              <a:rPr lang="en-US" sz="2500" dirty="0"/>
              <a:t> </a:t>
            </a:r>
            <a:r>
              <a:rPr lang="en-US" sz="2500" dirty="0" err="1"/>
              <a:t>dicapai</a:t>
            </a:r>
            <a:r>
              <a:rPr lang="en-US" sz="2500" dirty="0"/>
              <a:t>. </a:t>
            </a:r>
          </a:p>
          <a:p>
            <a:pPr marL="466725" lvl="0" indent="-466725">
              <a:buAutoNum type="arabicPeriod" startAt="4"/>
            </a:pPr>
            <a:r>
              <a:rPr lang="en-US" sz="2500" dirty="0" err="1"/>
              <a:t>Selalu</a:t>
            </a:r>
            <a:r>
              <a:rPr lang="en-US" sz="2500" dirty="0"/>
              <a:t> </a:t>
            </a:r>
            <a:r>
              <a:rPr lang="en-US" sz="2500" dirty="0" err="1"/>
              <a:t>meng</a:t>
            </a:r>
            <a:r>
              <a:rPr lang="en-US" sz="2500" dirty="0"/>
              <a:t>-updated </a:t>
            </a:r>
            <a:r>
              <a:rPr lang="en-US" sz="2500" dirty="0" err="1"/>
              <a:t>setiap</a:t>
            </a:r>
            <a:r>
              <a:rPr lang="en-US" sz="2500" dirty="0"/>
              <a:t> daftar </a:t>
            </a:r>
            <a:r>
              <a:rPr lang="en-US" sz="2500" dirty="0" err="1"/>
              <a:t>nama</a:t>
            </a:r>
            <a:r>
              <a:rPr lang="en-US" sz="2500" dirty="0"/>
              <a:t> reporter, </a:t>
            </a:r>
            <a:r>
              <a:rPr lang="en-US" sz="2500" dirty="0" err="1"/>
              <a:t>tugas</a:t>
            </a:r>
            <a:r>
              <a:rPr lang="en-US" sz="2500" dirty="0"/>
              <a:t> </a:t>
            </a:r>
            <a:r>
              <a:rPr lang="en-US" sz="2500" dirty="0" err="1"/>
              <a:t>peliputannya</a:t>
            </a:r>
            <a:r>
              <a:rPr lang="en-US" sz="2500" dirty="0"/>
              <a:t>, </a:t>
            </a:r>
            <a:r>
              <a:rPr lang="en-US" sz="2500" dirty="0" err="1"/>
              <a:t>alamat</a:t>
            </a:r>
            <a:r>
              <a:rPr lang="en-US" sz="2500" dirty="0"/>
              <a:t> dan </a:t>
            </a:r>
            <a:r>
              <a:rPr lang="en-US" sz="2500" dirty="0" err="1"/>
              <a:t>telepon</a:t>
            </a:r>
            <a:r>
              <a:rPr lang="en-US" sz="2500" dirty="0"/>
              <a:t> </a:t>
            </a:r>
            <a:r>
              <a:rPr lang="en-US" sz="2500" dirty="0" err="1"/>
              <a:t>redaksi</a:t>
            </a:r>
            <a:r>
              <a:rPr lang="en-US" sz="2500" dirty="0"/>
              <a:t> dan </a:t>
            </a:r>
            <a:r>
              <a:rPr lang="en-US" sz="2500" dirty="0" err="1"/>
              <a:t>sebagainya</a:t>
            </a:r>
            <a:r>
              <a:rPr lang="en-US" sz="2500" dirty="0"/>
              <a:t>, agar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kerjasama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saling</a:t>
            </a:r>
            <a:r>
              <a:rPr lang="en-US" sz="2500" dirty="0"/>
              <a:t> </a:t>
            </a:r>
            <a:r>
              <a:rPr lang="en-US" sz="2500" dirty="0" err="1"/>
              <a:t>mengenal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antar</a:t>
            </a:r>
            <a:r>
              <a:rPr lang="en-US" sz="2500" dirty="0"/>
              <a:t> </a:t>
            </a:r>
            <a:r>
              <a:rPr lang="en-US" sz="2500" dirty="0" err="1"/>
              <a:t>kedua</a:t>
            </a:r>
            <a:r>
              <a:rPr lang="en-US" sz="2500" dirty="0"/>
              <a:t> </a:t>
            </a:r>
            <a:r>
              <a:rPr lang="en-US" sz="2500" dirty="0" err="1"/>
              <a:t>belah</a:t>
            </a:r>
            <a:r>
              <a:rPr lang="en-US" sz="2500" dirty="0"/>
              <a:t> </a:t>
            </a:r>
            <a:r>
              <a:rPr lang="en-US" sz="2500" dirty="0" err="1"/>
              <a:t>pihak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upaya</a:t>
            </a:r>
            <a:r>
              <a:rPr lang="en-US" sz="2500" dirty="0"/>
              <a:t> </a:t>
            </a:r>
            <a:r>
              <a:rPr lang="en-US" sz="2500" dirty="0" err="1"/>
              <a:t>membangun</a:t>
            </a:r>
            <a:r>
              <a:rPr lang="en-US" sz="2500" dirty="0"/>
              <a:t> ”good press relationship” </a:t>
            </a:r>
            <a:r>
              <a:rPr lang="en-US" sz="2500" dirty="0" err="1"/>
              <a:t>tersebut</a:t>
            </a:r>
            <a:r>
              <a:rPr lang="en-US" sz="2500" dirty="0"/>
              <a:t> (Ruslan,199:158). </a:t>
            </a:r>
          </a:p>
          <a:p>
            <a:endParaRPr lang="en-US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21922044"/>
      </p:ext>
    </p:extLst>
  </p:cSld>
  <p:clrMapOvr>
    <a:masterClrMapping/>
  </p:clrMapOvr>
  <p:transition spd="med">
    <p:cover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57158" y="1196752"/>
            <a:ext cx="84296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pengalamannya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juru</a:t>
            </a:r>
            <a:r>
              <a:rPr lang="en-US" sz="2800" dirty="0"/>
              <a:t> </a:t>
            </a:r>
            <a:r>
              <a:rPr lang="en-US" sz="2800" dirty="0" err="1"/>
              <a:t>bicara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Amerika </a:t>
            </a:r>
            <a:r>
              <a:rPr lang="en-US" sz="2800" dirty="0" err="1"/>
              <a:t>Serikat</a:t>
            </a:r>
            <a:r>
              <a:rPr lang="en-US" sz="2800" dirty="0"/>
              <a:t>, Marguerite H. Sullivan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masukan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dan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ketika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media. Menurut Sullivan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lain: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Harus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menyampaikan</a:t>
            </a:r>
            <a:r>
              <a:rPr lang="en-US" sz="2800" dirty="0"/>
              <a:t> </a:t>
            </a:r>
            <a:r>
              <a:rPr lang="en-US" sz="2800" dirty="0" err="1"/>
              <a:t>kebenaran</a:t>
            </a:r>
            <a:r>
              <a:rPr lang="en-US" sz="2800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Harus </a:t>
            </a:r>
            <a:r>
              <a:rPr lang="en-US" sz="2800" dirty="0" err="1"/>
              <a:t>jujur</a:t>
            </a:r>
            <a:r>
              <a:rPr lang="en-US" sz="2800" dirty="0"/>
              <a:t> dan </a:t>
            </a:r>
            <a:r>
              <a:rPr lang="en-US" sz="2800" dirty="0" err="1"/>
              <a:t>akurat</a:t>
            </a:r>
            <a:r>
              <a:rPr lang="en-US" sz="2800" dirty="0"/>
              <a:t>. </a:t>
            </a:r>
            <a:r>
              <a:rPr lang="en-US" sz="2800" dirty="0" err="1"/>
              <a:t>Kredibilitas</a:t>
            </a:r>
            <a:r>
              <a:rPr lang="en-US" sz="2800" dirty="0"/>
              <a:t> dan </a:t>
            </a:r>
            <a:r>
              <a:rPr lang="en-US" sz="2800" dirty="0" err="1"/>
              <a:t>reputasi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tergantung</a:t>
            </a:r>
            <a:r>
              <a:rPr lang="en-US" sz="2800" dirty="0"/>
              <a:t> pada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Harus </a:t>
            </a:r>
            <a:r>
              <a:rPr lang="en-US" sz="2800" dirty="0" err="1"/>
              <a:t>segera</a:t>
            </a:r>
            <a:r>
              <a:rPr lang="en-US" sz="2800" dirty="0"/>
              <a:t> </a:t>
            </a:r>
            <a:r>
              <a:rPr lang="en-US" sz="2800" dirty="0" err="1"/>
              <a:t>meralat</a:t>
            </a:r>
            <a:r>
              <a:rPr lang="en-US" sz="2800" dirty="0"/>
              <a:t> </a:t>
            </a:r>
            <a:r>
              <a:rPr lang="en-US" sz="2800" dirty="0" err="1"/>
              <a:t>kesalahan</a:t>
            </a:r>
            <a:r>
              <a:rPr lang="en-US" sz="2800" dirty="0"/>
              <a:t>. </a:t>
            </a:r>
            <a:r>
              <a:rPr lang="en-US" sz="2800" dirty="0" err="1"/>
              <a:t>Katakan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jawaban</a:t>
            </a:r>
            <a:r>
              <a:rPr lang="en-US" sz="2800" dirty="0"/>
              <a:t> yang </a:t>
            </a:r>
            <a:r>
              <a:rPr lang="en-US" sz="2800" dirty="0" err="1"/>
              <a:t>memadai</a:t>
            </a:r>
            <a:r>
              <a:rPr lang="en-US" sz="2800" dirty="0"/>
              <a:t> dan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penjelasan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46215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96752"/>
            <a:ext cx="84296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14350" lvl="0" indent="-514350">
              <a:buAutoNum type="arabicPeriod" startAt="4"/>
            </a:pPr>
            <a:r>
              <a:rPr lang="en-US" sz="3200" dirty="0"/>
              <a:t>Harus </a:t>
            </a:r>
            <a:r>
              <a:rPr lang="en-US" sz="3200" dirty="0" err="1"/>
              <a:t>seterbuka</a:t>
            </a:r>
            <a:r>
              <a:rPr lang="en-US" sz="3200" dirty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media </a:t>
            </a:r>
          </a:p>
          <a:p>
            <a:pPr marL="514350" lvl="0" indent="-514350">
              <a:buAutoNum type="arabicPeriod" startAt="4"/>
            </a:pPr>
            <a:r>
              <a:rPr lang="en-US" sz="3200" dirty="0"/>
              <a:t>Harus </a:t>
            </a:r>
            <a:r>
              <a:rPr lang="en-US" sz="3200" dirty="0" err="1"/>
              <a:t>menghubungi</a:t>
            </a:r>
            <a:r>
              <a:rPr lang="en-US" sz="3200" dirty="0"/>
              <a:t> </a:t>
            </a:r>
            <a:r>
              <a:rPr lang="en-US" sz="3200" dirty="0" err="1"/>
              <a:t>wartawan</a:t>
            </a:r>
            <a:r>
              <a:rPr lang="en-US" sz="3200" dirty="0"/>
              <a:t> yang </a:t>
            </a:r>
            <a:r>
              <a:rPr lang="en-US" sz="3200" dirty="0" err="1"/>
              <a:t>tulisannya</a:t>
            </a:r>
            <a:r>
              <a:rPr lang="en-US" sz="3200" dirty="0"/>
              <a:t> </a:t>
            </a:r>
            <a:r>
              <a:rPr lang="en-US" sz="3200" dirty="0" err="1"/>
              <a:t>kurang</a:t>
            </a:r>
            <a:r>
              <a:rPr lang="en-US" sz="3200" dirty="0"/>
              <a:t> </a:t>
            </a:r>
            <a:r>
              <a:rPr lang="en-US" sz="3200" dirty="0" err="1"/>
              <a:t>akurat</a:t>
            </a:r>
            <a:r>
              <a:rPr lang="en-US" sz="3200" dirty="0"/>
              <a:t>. </a:t>
            </a:r>
            <a:r>
              <a:rPr lang="en-US" sz="3200" dirty="0" err="1"/>
              <a:t>Tunjukkan</a:t>
            </a:r>
            <a:r>
              <a:rPr lang="en-US" sz="3200" dirty="0"/>
              <a:t> </a:t>
            </a:r>
            <a:r>
              <a:rPr lang="en-US" sz="3200" dirty="0" err="1"/>
              <a:t>kesalahannya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sopan</a:t>
            </a:r>
            <a:r>
              <a:rPr lang="en-US" sz="3200" dirty="0"/>
              <a:t> dan </a:t>
            </a:r>
            <a:r>
              <a:rPr lang="en-US" sz="3200" dirty="0" err="1"/>
              <a:t>ralatlah</a:t>
            </a:r>
            <a:r>
              <a:rPr lang="en-US" sz="3200" dirty="0"/>
              <a:t>.</a:t>
            </a:r>
          </a:p>
          <a:p>
            <a:pPr marL="514350" lvl="0" indent="-514350">
              <a:buAutoNum type="arabicPeriod" startAt="4"/>
            </a:pPr>
            <a:r>
              <a:rPr lang="en-US" sz="3200" dirty="0"/>
              <a:t>Harus </a:t>
            </a:r>
            <a:r>
              <a:rPr lang="en-US" sz="3200" dirty="0" err="1"/>
              <a:t>berusaha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yang </a:t>
            </a:r>
            <a:r>
              <a:rPr lang="en-US" sz="3200" dirty="0" err="1"/>
              <a:t>diminta</a:t>
            </a:r>
            <a:r>
              <a:rPr lang="en-US" sz="3200" dirty="0"/>
              <a:t> </a:t>
            </a:r>
            <a:r>
              <a:rPr lang="en-US" sz="3200" dirty="0" err="1"/>
              <a:t>wartawan</a:t>
            </a:r>
            <a:r>
              <a:rPr lang="en-US" sz="3200" dirty="0"/>
              <a:t>,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anda</a:t>
            </a:r>
            <a:r>
              <a:rPr lang="en-US" sz="3200" dirty="0"/>
              <a:t> </a:t>
            </a:r>
            <a:r>
              <a:rPr lang="en-US" sz="3200" dirty="0" err="1"/>
              <a:t>bekerja</a:t>
            </a:r>
            <a:r>
              <a:rPr lang="en-US" sz="3200" dirty="0"/>
              <a:t> </a:t>
            </a:r>
            <a:r>
              <a:rPr lang="en-US" sz="3200" dirty="0" err="1"/>
              <a:t>ekstra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bekerja</a:t>
            </a:r>
            <a:r>
              <a:rPr lang="en-US" sz="3200" dirty="0"/>
              <a:t> </a:t>
            </a:r>
            <a:r>
              <a:rPr lang="en-US" sz="3200" dirty="0" err="1"/>
              <a:t>sampai</a:t>
            </a:r>
            <a:r>
              <a:rPr lang="en-US" sz="3200" dirty="0"/>
              <a:t> </a:t>
            </a:r>
            <a:r>
              <a:rPr lang="en-US" sz="3200" dirty="0" err="1"/>
              <a:t>larut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mengantar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materi</a:t>
            </a:r>
            <a:r>
              <a:rPr lang="en-US" sz="3200" dirty="0"/>
              <a:t> yang </a:t>
            </a:r>
            <a:r>
              <a:rPr lang="en-US" sz="3200" dirty="0" err="1"/>
              <a:t>dibutuhkan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6096689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>
                <a:effectLst/>
              </a:rPr>
              <a:t>Media / Pers Relations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1196752"/>
            <a:ext cx="84296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aktivitas</a:t>
            </a:r>
            <a:r>
              <a:rPr lang="en-US" sz="3600" dirty="0"/>
              <a:t> yang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menurut</a:t>
            </a:r>
            <a:r>
              <a:rPr lang="en-US" sz="3600" dirty="0"/>
              <a:t> Ruslan (1999) dan </a:t>
            </a:r>
            <a:r>
              <a:rPr lang="en-US" sz="3600" dirty="0" err="1"/>
              <a:t>Aceng</a:t>
            </a:r>
            <a:r>
              <a:rPr lang="en-US" sz="3600" dirty="0"/>
              <a:t> (2000) </a:t>
            </a:r>
            <a:r>
              <a:rPr lang="en-US" sz="3600" dirty="0" err="1"/>
              <a:t>adalah</a:t>
            </a:r>
            <a:r>
              <a:rPr lang="en-US" sz="3600" dirty="0"/>
              <a:t>: </a:t>
            </a:r>
          </a:p>
          <a:p>
            <a:pPr marL="1089025" lvl="0" indent="-742950">
              <a:buFont typeface="+mj-lt"/>
              <a:buAutoNum type="arabicPeriod"/>
            </a:pPr>
            <a:r>
              <a:rPr lang="en-US" sz="3600" dirty="0" err="1"/>
              <a:t>Konferensi</a:t>
            </a:r>
            <a:r>
              <a:rPr lang="en-US" sz="3600" dirty="0"/>
              <a:t> Pers (Press Conference)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Jumpa</a:t>
            </a:r>
            <a:r>
              <a:rPr lang="en-US" sz="3600" dirty="0"/>
              <a:t> pers</a:t>
            </a:r>
          </a:p>
          <a:p>
            <a:pPr marL="1089025" lvl="0" indent="-742950">
              <a:buFont typeface="+mj-lt"/>
              <a:buAutoNum type="arabicPeriod"/>
            </a:pPr>
            <a:r>
              <a:rPr lang="en-US" sz="3600" dirty="0" err="1"/>
              <a:t>Wisata</a:t>
            </a:r>
            <a:r>
              <a:rPr lang="en-US" sz="3600" dirty="0"/>
              <a:t> Pers (Press Tour)</a:t>
            </a:r>
          </a:p>
          <a:p>
            <a:pPr marL="1089025" lvl="0" indent="-742950">
              <a:buFont typeface="+mj-lt"/>
              <a:buAutoNum type="arabicPeriod"/>
            </a:pPr>
            <a:r>
              <a:rPr lang="en-US" sz="3600" dirty="0" err="1"/>
              <a:t>Resepsi</a:t>
            </a:r>
            <a:r>
              <a:rPr lang="en-US" sz="3600" dirty="0"/>
              <a:t> Pers (Press Reception) dan Press Gathering </a:t>
            </a:r>
          </a:p>
          <a:p>
            <a:pPr marL="1089025" lvl="0" indent="-742950">
              <a:buFont typeface="+mj-lt"/>
              <a:buAutoNum type="arabicPeriod"/>
            </a:pPr>
            <a:r>
              <a:rPr lang="en-US" sz="3600" dirty="0" err="1"/>
              <a:t>Taklimat</a:t>
            </a:r>
            <a:r>
              <a:rPr lang="en-US" sz="3600" dirty="0"/>
              <a:t> Pers (Press </a:t>
            </a:r>
            <a:r>
              <a:rPr lang="en-US" sz="3600" dirty="0" err="1"/>
              <a:t>Breifing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7797517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effectLst/>
              </a:rPr>
              <a:t>PR Proposal</a:t>
            </a:r>
            <a:endParaRPr lang="id-ID" sz="6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8780" y="2564904"/>
            <a:ext cx="842968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/>
            <a:r>
              <a:rPr lang="en-US" sz="9600" b="1" dirty="0"/>
              <a:t>Thank you</a:t>
            </a:r>
            <a:endParaRPr lang="en-US" sz="9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9174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</a:rPr>
              <a:t>Aktivitas / </a:t>
            </a:r>
            <a:r>
              <a:rPr lang="en-US" sz="5000" b="1" dirty="0" err="1">
                <a:effectLst/>
              </a:rPr>
              <a:t>Kegiatan</a:t>
            </a:r>
            <a:r>
              <a:rPr lang="en-US" sz="5000" b="1" dirty="0">
                <a:effectLst/>
              </a:rPr>
              <a:t> PR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124744"/>
            <a:ext cx="819629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3000" dirty="0"/>
              <a:t>Public relations </a:t>
            </a:r>
            <a:r>
              <a:rPr lang="en-US" sz="3000" dirty="0" err="1"/>
              <a:t>merupakan</a:t>
            </a:r>
            <a:r>
              <a:rPr lang="en-US" sz="3000" dirty="0"/>
              <a:t> </a:t>
            </a:r>
            <a:r>
              <a:rPr lang="en-US" sz="3000" dirty="0" err="1"/>
              <a:t>usaha</a:t>
            </a:r>
            <a:r>
              <a:rPr lang="en-US" sz="3000" dirty="0"/>
              <a:t> </a:t>
            </a:r>
            <a:r>
              <a:rPr lang="en-US" sz="3000" dirty="0" err="1"/>
              <a:t>komunikasi</a:t>
            </a:r>
            <a:r>
              <a:rPr lang="en-US" sz="3000" dirty="0"/>
              <a:t> </a:t>
            </a:r>
            <a:r>
              <a:rPr lang="en-US" sz="3000" dirty="0" err="1"/>
              <a:t>menyeluruh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suatu</a:t>
            </a:r>
            <a:r>
              <a:rPr lang="en-US" sz="3000" dirty="0"/>
              <a:t> 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mempengaruhi</a:t>
            </a:r>
            <a:r>
              <a:rPr lang="en-US" sz="3000" dirty="0"/>
              <a:t> </a:t>
            </a:r>
            <a:r>
              <a:rPr lang="en-US" sz="3000" dirty="0" err="1"/>
              <a:t>opini</a:t>
            </a:r>
            <a:r>
              <a:rPr lang="en-US" sz="3000" dirty="0"/>
              <a:t>, </a:t>
            </a:r>
            <a:r>
              <a:rPr lang="en-US" sz="3000" dirty="0" err="1"/>
              <a:t>keyakinan</a:t>
            </a:r>
            <a:r>
              <a:rPr lang="en-US" sz="3000" dirty="0"/>
              <a:t>, </a:t>
            </a:r>
            <a:r>
              <a:rPr lang="en-US" sz="3000" dirty="0" err="1"/>
              <a:t>persepsi</a:t>
            </a:r>
            <a:r>
              <a:rPr lang="en-US" sz="3000" dirty="0"/>
              <a:t>, dan </a:t>
            </a:r>
            <a:r>
              <a:rPr lang="en-US" sz="3000" dirty="0" err="1"/>
              <a:t>sikap</a:t>
            </a:r>
            <a:r>
              <a:rPr lang="en-US" sz="3000" dirty="0"/>
              <a:t> </a:t>
            </a:r>
            <a:r>
              <a:rPr lang="en-US" sz="3000" dirty="0" err="1"/>
              <a:t>berbagai</a:t>
            </a:r>
            <a:r>
              <a:rPr lang="en-US" sz="3000" dirty="0"/>
              <a:t> </a:t>
            </a:r>
            <a:r>
              <a:rPr lang="en-US" sz="3000" dirty="0" err="1"/>
              <a:t>kelompok</a:t>
            </a:r>
            <a:r>
              <a:rPr lang="en-US" sz="3000" dirty="0"/>
              <a:t> </a:t>
            </a:r>
            <a:r>
              <a:rPr lang="en-US" sz="3000" dirty="0" err="1"/>
              <a:t>terhadap</a:t>
            </a:r>
            <a:r>
              <a:rPr lang="en-US" sz="3000" dirty="0"/>
              <a:t> 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. Yang </a:t>
            </a:r>
            <a:r>
              <a:rPr lang="en-US" sz="3000" dirty="0" err="1"/>
              <a:t>dimaksud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kelompok-kelompok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ialah</a:t>
            </a:r>
            <a:r>
              <a:rPr lang="en-US" sz="3000" dirty="0"/>
              <a:t> </a:t>
            </a:r>
            <a:r>
              <a:rPr lang="en-US" sz="3000" dirty="0" err="1"/>
              <a:t>mereka</a:t>
            </a:r>
            <a:r>
              <a:rPr lang="en-US" sz="3000" dirty="0"/>
              <a:t> yang </a:t>
            </a:r>
            <a:r>
              <a:rPr lang="en-US" sz="3000" dirty="0" err="1"/>
              <a:t>terlibat</a:t>
            </a:r>
            <a:r>
              <a:rPr lang="en-US" sz="3000" dirty="0"/>
              <a:t>, </a:t>
            </a:r>
            <a:r>
              <a:rPr lang="en-US" sz="3000" dirty="0" err="1"/>
              <a:t>memiliki</a:t>
            </a:r>
            <a:r>
              <a:rPr lang="en-US" sz="3000" dirty="0"/>
              <a:t> </a:t>
            </a:r>
            <a:r>
              <a:rPr lang="en-US" sz="3000" dirty="0" err="1"/>
              <a:t>kepentingan</a:t>
            </a:r>
            <a:r>
              <a:rPr lang="en-US" sz="3000" dirty="0"/>
              <a:t>, dan </a:t>
            </a:r>
            <a:r>
              <a:rPr lang="en-US" sz="3000" dirty="0" err="1"/>
              <a:t>bisa</a:t>
            </a:r>
            <a:r>
              <a:rPr lang="en-US" sz="3000" dirty="0"/>
              <a:t> </a:t>
            </a:r>
            <a:r>
              <a:rPr lang="en-US" sz="3000" dirty="0" err="1"/>
              <a:t>mempengaruhi</a:t>
            </a:r>
            <a:r>
              <a:rPr lang="en-US" sz="3000" dirty="0"/>
              <a:t> </a:t>
            </a:r>
            <a:r>
              <a:rPr lang="en-US" sz="3000" dirty="0" err="1"/>
              <a:t>kemampuan</a:t>
            </a:r>
            <a:r>
              <a:rPr lang="en-US" sz="3000" dirty="0"/>
              <a:t> 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mencapai</a:t>
            </a:r>
            <a:r>
              <a:rPr lang="en-US" sz="3000" dirty="0"/>
              <a:t> </a:t>
            </a:r>
            <a:r>
              <a:rPr lang="en-US" sz="3000" dirty="0" err="1"/>
              <a:t>tujuannya</a:t>
            </a:r>
            <a:r>
              <a:rPr lang="en-US" sz="3000" dirty="0"/>
              <a:t>. </a:t>
            </a:r>
            <a:r>
              <a:rPr lang="en-US" sz="3000" dirty="0" err="1"/>
              <a:t>Kelompok-kelompok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en-US" sz="3000" dirty="0" err="1"/>
              <a:t>terdiri</a:t>
            </a:r>
            <a:r>
              <a:rPr lang="en-US" sz="3000" dirty="0"/>
              <a:t> </a:t>
            </a:r>
            <a:r>
              <a:rPr lang="en-US" sz="3000" dirty="0" err="1"/>
              <a:t>atas</a:t>
            </a:r>
            <a:r>
              <a:rPr lang="en-US" sz="3000" dirty="0"/>
              <a:t> </a:t>
            </a:r>
            <a:r>
              <a:rPr lang="en-US" sz="3000" dirty="0" err="1"/>
              <a:t>karyawan</a:t>
            </a:r>
            <a:r>
              <a:rPr lang="en-US" sz="3000" dirty="0"/>
              <a:t> dan </a:t>
            </a:r>
            <a:r>
              <a:rPr lang="en-US" sz="3000" dirty="0" err="1"/>
              <a:t>keluarganya</a:t>
            </a:r>
            <a:r>
              <a:rPr lang="en-US" sz="3000" dirty="0"/>
              <a:t>, </a:t>
            </a:r>
            <a:r>
              <a:rPr lang="en-US" sz="3000" dirty="0" err="1"/>
              <a:t>pelanggan</a:t>
            </a:r>
            <a:r>
              <a:rPr lang="en-US" sz="3000" dirty="0"/>
              <a:t>, </a:t>
            </a:r>
            <a:r>
              <a:rPr lang="en-US" sz="3000" dirty="0" err="1"/>
              <a:t>pemegang</a:t>
            </a:r>
            <a:r>
              <a:rPr lang="en-US" sz="3000" dirty="0"/>
              <a:t> </a:t>
            </a:r>
            <a:r>
              <a:rPr lang="en-US" sz="3000" dirty="0" err="1"/>
              <a:t>saham</a:t>
            </a:r>
            <a:r>
              <a:rPr lang="en-US" sz="3000" dirty="0"/>
              <a:t>, </a:t>
            </a:r>
            <a:r>
              <a:rPr lang="en-US" sz="3000" dirty="0" err="1"/>
              <a:t>khalayak</a:t>
            </a:r>
            <a:r>
              <a:rPr lang="en-US" sz="3000" dirty="0"/>
              <a:t>/orang-orang yang </a:t>
            </a:r>
            <a:r>
              <a:rPr lang="en-US" sz="3000" dirty="0" err="1"/>
              <a:t>tinggal</a:t>
            </a:r>
            <a:r>
              <a:rPr lang="en-US" sz="3000" dirty="0"/>
              <a:t> di </a:t>
            </a:r>
            <a:r>
              <a:rPr lang="en-US" sz="3000" dirty="0" err="1"/>
              <a:t>sekitar</a:t>
            </a:r>
            <a:r>
              <a:rPr lang="en-US" sz="3000" dirty="0"/>
              <a:t> </a:t>
            </a:r>
            <a:r>
              <a:rPr lang="en-US" sz="3000" dirty="0" err="1"/>
              <a:t>organisasi</a:t>
            </a:r>
            <a:r>
              <a:rPr lang="en-US" sz="3000" dirty="0"/>
              <a:t>, </a:t>
            </a:r>
            <a:r>
              <a:rPr lang="en-US" sz="3000" dirty="0" err="1"/>
              <a:t>pemerintah</a:t>
            </a:r>
            <a:r>
              <a:rPr lang="en-US" sz="3000" dirty="0"/>
              <a:t>, </a:t>
            </a:r>
            <a:r>
              <a:rPr lang="en-US" sz="3000" dirty="0" err="1"/>
              <a:t>pemasok</a:t>
            </a:r>
            <a:r>
              <a:rPr lang="en-US" sz="3000" dirty="0"/>
              <a:t> </a:t>
            </a:r>
            <a:r>
              <a:rPr lang="en-US" sz="3000" dirty="0" err="1"/>
              <a:t>perantara</a:t>
            </a:r>
            <a:r>
              <a:rPr lang="en-US" sz="3000" dirty="0"/>
              <a:t>, </a:t>
            </a:r>
            <a:r>
              <a:rPr lang="en-US" sz="3000" dirty="0" err="1"/>
              <a:t>serta</a:t>
            </a:r>
            <a:r>
              <a:rPr lang="en-US" sz="3000" dirty="0"/>
              <a:t> media </a:t>
            </a:r>
            <a:r>
              <a:rPr lang="en-US" sz="3000" dirty="0" err="1"/>
              <a:t>massa</a:t>
            </a:r>
            <a:r>
              <a:rPr lang="en-US" sz="3000" dirty="0"/>
              <a:t>.</a:t>
            </a:r>
            <a:endParaRPr kumimoji="0" lang="en-US" altLang="zh-TW" sz="30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</a:rPr>
              <a:t>Aktivitas / </a:t>
            </a:r>
            <a:r>
              <a:rPr lang="en-US" sz="5000" b="1" dirty="0" err="1">
                <a:effectLst/>
              </a:rPr>
              <a:t>Kegiatan</a:t>
            </a:r>
            <a:r>
              <a:rPr lang="en-US" sz="5000" b="1" dirty="0">
                <a:effectLst/>
              </a:rPr>
              <a:t> PR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268760"/>
            <a:ext cx="819629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pelaksanaannya</a:t>
            </a:r>
            <a:r>
              <a:rPr lang="en-US" sz="4000" dirty="0"/>
              <a:t> public relations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dilaksanakan</a:t>
            </a:r>
            <a:r>
              <a:rPr lang="en-US" sz="4000" dirty="0"/>
              <a:t> oleh </a:t>
            </a:r>
            <a:r>
              <a:rPr lang="en-US" sz="4000" dirty="0" err="1"/>
              <a:t>individu</a:t>
            </a:r>
            <a:r>
              <a:rPr lang="en-US" sz="4000" dirty="0"/>
              <a:t> </a:t>
            </a:r>
            <a:r>
              <a:rPr lang="en-US" sz="4000" dirty="0" err="1"/>
              <a:t>kunci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perusahaan</a:t>
            </a:r>
            <a:r>
              <a:rPr lang="en-US" sz="4000" dirty="0"/>
              <a:t> dan </a:t>
            </a:r>
            <a:r>
              <a:rPr lang="en-US" sz="4000" dirty="0" err="1"/>
              <a:t>dapat</a:t>
            </a:r>
            <a:r>
              <a:rPr lang="en-US" sz="4000" dirty="0"/>
              <a:t> pula </a:t>
            </a:r>
            <a:r>
              <a:rPr lang="en-US" sz="4000" dirty="0" err="1"/>
              <a:t>dilaksanakan</a:t>
            </a:r>
            <a:r>
              <a:rPr lang="en-US" sz="4000" dirty="0"/>
              <a:t> oleh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lembaga</a:t>
            </a:r>
            <a:r>
              <a:rPr lang="en-US" sz="4000" dirty="0"/>
              <a:t> formal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bentuk</a:t>
            </a:r>
            <a:r>
              <a:rPr lang="en-US" sz="4000" dirty="0"/>
              <a:t> biro, </a:t>
            </a:r>
            <a:r>
              <a:rPr lang="en-US" sz="4000" dirty="0" err="1"/>
              <a:t>departemen</a:t>
            </a:r>
            <a:r>
              <a:rPr lang="en-US" sz="4000" dirty="0"/>
              <a:t>, </a:t>
            </a:r>
            <a:r>
              <a:rPr lang="en-US" sz="4000" dirty="0" err="1"/>
              <a:t>ataupun</a:t>
            </a:r>
            <a:r>
              <a:rPr lang="en-US" sz="4000" dirty="0"/>
              <a:t> </a:t>
            </a:r>
            <a:r>
              <a:rPr lang="en-US" sz="4000" dirty="0" err="1"/>
              <a:t>bagian</a:t>
            </a:r>
            <a:r>
              <a:rPr lang="en-US" sz="4000" dirty="0"/>
              <a:t> public relations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organisasi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221419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</a:rPr>
              <a:t>Aktivitas / </a:t>
            </a:r>
            <a:r>
              <a:rPr lang="en-US" sz="5000" b="1" dirty="0" err="1">
                <a:effectLst/>
              </a:rPr>
              <a:t>Kegiatan</a:t>
            </a:r>
            <a:r>
              <a:rPr lang="en-US" sz="5000" b="1" dirty="0">
                <a:effectLst/>
              </a:rPr>
              <a:t> PR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66640" y="1052736"/>
            <a:ext cx="866307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600" dirty="0" err="1"/>
              <a:t>Kegiatan-kegiatan</a:t>
            </a:r>
            <a:r>
              <a:rPr lang="en-US" sz="3600" dirty="0"/>
              <a:t> public relations </a:t>
            </a:r>
            <a:r>
              <a:rPr lang="en-US" sz="3600" dirty="0" err="1"/>
              <a:t>meliputi</a:t>
            </a:r>
            <a:r>
              <a:rPr lang="en-US" sz="3600" dirty="0"/>
              <a:t> </a:t>
            </a:r>
            <a:r>
              <a:rPr lang="en-US" sz="3600" dirty="0" err="1"/>
              <a:t>hal-hal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r>
              <a:rPr lang="en-US" sz="3600" dirty="0"/>
              <a:t>: </a:t>
            </a:r>
          </a:p>
          <a:p>
            <a:r>
              <a:rPr lang="en-US" sz="3600" dirty="0"/>
              <a:t> </a:t>
            </a:r>
          </a:p>
          <a:p>
            <a:pPr marL="1079500" lvl="0" indent="-571500">
              <a:buFont typeface="Arial" panose="020B0604020202020204" pitchFamily="34" charset="0"/>
              <a:buChar char="•"/>
            </a:pPr>
            <a:r>
              <a:rPr lang="en-US" sz="3600" b="1" i="1" dirty="0"/>
              <a:t>Press Relation</a:t>
            </a:r>
          </a:p>
          <a:p>
            <a:pPr marL="1079500" lvl="0" indent="-571500">
              <a:buFont typeface="Arial" panose="020B0604020202020204" pitchFamily="34" charset="0"/>
              <a:buChar char="•"/>
            </a:pPr>
            <a:r>
              <a:rPr lang="en-US" sz="3600" b="1" i="1" dirty="0"/>
              <a:t>Product Publicity </a:t>
            </a:r>
            <a:endParaRPr lang="en-US" sz="3600" dirty="0"/>
          </a:p>
          <a:p>
            <a:pPr marL="1079500" lvl="0" indent="-571500">
              <a:buFont typeface="Arial" panose="020B0604020202020204" pitchFamily="34" charset="0"/>
              <a:buChar char="•"/>
            </a:pPr>
            <a:r>
              <a:rPr lang="en-US" sz="3600" b="1" i="1" dirty="0"/>
              <a:t>Corporate Communication </a:t>
            </a:r>
            <a:endParaRPr lang="en-US" sz="3600" dirty="0"/>
          </a:p>
          <a:p>
            <a:pPr marL="1079500" lvl="0" indent="-571500">
              <a:buFont typeface="Arial" panose="020B0604020202020204" pitchFamily="34" charset="0"/>
              <a:buChar char="•"/>
            </a:pPr>
            <a:r>
              <a:rPr lang="en-US" sz="3600" b="1" i="1" dirty="0"/>
              <a:t>Lobbying </a:t>
            </a:r>
            <a:endParaRPr lang="en-US" sz="3600" dirty="0"/>
          </a:p>
          <a:p>
            <a:pPr marL="1079500" indent="-571500">
              <a:buFont typeface="Arial" panose="020B0604020202020204" pitchFamily="34" charset="0"/>
              <a:buChar char="•"/>
            </a:pPr>
            <a:r>
              <a:rPr lang="en-US" sz="3600" b="1" i="1" dirty="0"/>
              <a:t>Counseling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100651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</a:rPr>
              <a:t>Aktivitas / </a:t>
            </a:r>
            <a:r>
              <a:rPr lang="en-US" sz="5000" b="1" dirty="0" err="1">
                <a:effectLst/>
              </a:rPr>
              <a:t>Kegiatan</a:t>
            </a:r>
            <a:r>
              <a:rPr lang="en-US" sz="5000" b="1" dirty="0">
                <a:effectLst/>
              </a:rPr>
              <a:t> PR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1124744"/>
            <a:ext cx="819629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200" dirty="0" err="1"/>
              <a:t>Kegiatan-kegiatan</a:t>
            </a:r>
            <a:r>
              <a:rPr lang="en-US" sz="3200" dirty="0"/>
              <a:t> yang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disebutkan</a:t>
            </a:r>
            <a:r>
              <a:rPr lang="en-US" sz="3200" dirty="0"/>
              <a:t> </a:t>
            </a:r>
            <a:r>
              <a:rPr lang="en-US" sz="3200" dirty="0" err="1"/>
              <a:t>diatas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seluruhnya</a:t>
            </a:r>
            <a:r>
              <a:rPr lang="en-US" sz="3200" dirty="0"/>
              <a:t> </a:t>
            </a:r>
            <a:r>
              <a:rPr lang="en-US" sz="3200" dirty="0" err="1"/>
              <a:t>mendukung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pemasaran</a:t>
            </a:r>
            <a:r>
              <a:rPr lang="en-US" sz="3200" dirty="0"/>
              <a:t>. Oleh </a:t>
            </a:r>
            <a:r>
              <a:rPr lang="en-US" sz="3200" dirty="0" err="1"/>
              <a:t>sebab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departemen</a:t>
            </a:r>
            <a:r>
              <a:rPr lang="en-US" sz="3200" dirty="0"/>
              <a:t> public relations </a:t>
            </a:r>
            <a:r>
              <a:rPr lang="en-US" sz="3200" dirty="0" err="1"/>
              <a:t>umumnya</a:t>
            </a:r>
            <a:r>
              <a:rPr lang="en-US" sz="3200" dirty="0"/>
              <a:t> </a:t>
            </a:r>
            <a:r>
              <a:rPr lang="en-US" sz="3200" dirty="0" err="1"/>
              <a:t>dibentuk</a:t>
            </a:r>
            <a:r>
              <a:rPr lang="en-US" sz="3200" dirty="0"/>
              <a:t> </a:t>
            </a:r>
            <a:r>
              <a:rPr lang="en-US" sz="3200" dirty="0" err="1"/>
              <a:t>seksi</a:t>
            </a:r>
            <a:r>
              <a:rPr lang="en-US" sz="3200" dirty="0"/>
              <a:t> </a:t>
            </a:r>
            <a:r>
              <a:rPr lang="en-US" sz="3200" dirty="0" err="1"/>
              <a:t>khusus</a:t>
            </a:r>
            <a:r>
              <a:rPr lang="en-US" sz="3200" dirty="0"/>
              <a:t> yang </a:t>
            </a:r>
            <a:r>
              <a:rPr lang="en-US" sz="3200" dirty="0" err="1"/>
              <a:t>disebut</a:t>
            </a:r>
            <a:r>
              <a:rPr lang="en-US" sz="3200" dirty="0"/>
              <a:t> Marketing Public relations (MPR). </a:t>
            </a:r>
            <a:r>
              <a:rPr lang="en-US" sz="3200" dirty="0" err="1"/>
              <a:t>Tujuannya</a:t>
            </a:r>
            <a:r>
              <a:rPr lang="en-US" sz="3200" dirty="0"/>
              <a:t> </a:t>
            </a:r>
            <a:r>
              <a:rPr lang="en-US" sz="3200" dirty="0" err="1"/>
              <a:t>ialah</a:t>
            </a:r>
            <a:r>
              <a:rPr lang="en-US" sz="3200" dirty="0"/>
              <a:t> agar </a:t>
            </a:r>
            <a:r>
              <a:rPr lang="en-US" sz="3200" dirty="0" err="1"/>
              <a:t>departemen</a:t>
            </a:r>
            <a:r>
              <a:rPr lang="en-US" sz="3200" dirty="0"/>
              <a:t> </a:t>
            </a:r>
            <a:r>
              <a:rPr lang="en-US" sz="3200" dirty="0" err="1"/>
              <a:t>pemasaran</a:t>
            </a:r>
            <a:r>
              <a:rPr lang="en-US" sz="3200" dirty="0"/>
              <a:t> dan </a:t>
            </a:r>
            <a:r>
              <a:rPr lang="en-US" sz="3200" dirty="0" err="1"/>
              <a:t>departemen</a:t>
            </a:r>
            <a:r>
              <a:rPr lang="en-US" sz="3200" dirty="0"/>
              <a:t> public relations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berjalan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. </a:t>
            </a:r>
            <a:r>
              <a:rPr lang="en-US" sz="3200" dirty="0" err="1"/>
              <a:t>Melalui</a:t>
            </a:r>
            <a:r>
              <a:rPr lang="en-US" sz="3200" dirty="0"/>
              <a:t> Marketing Public relations (MPR)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public relations yang </a:t>
            </a:r>
            <a:r>
              <a:rPr lang="en-US" sz="3200" dirty="0" err="1"/>
              <a:t>diselaraskan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situasi-situasi</a:t>
            </a:r>
            <a:r>
              <a:rPr lang="en-US" sz="3200" dirty="0"/>
              <a:t> </a:t>
            </a:r>
            <a:r>
              <a:rPr lang="en-US" sz="3200" dirty="0" err="1"/>
              <a:t>pemasaran</a:t>
            </a:r>
            <a:r>
              <a:rPr lang="en-US" sz="3200" dirty="0"/>
              <a:t> yang </a:t>
            </a:r>
            <a:r>
              <a:rPr lang="en-US" sz="3200" dirty="0" err="1"/>
              <a:t>ada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6129619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</a:rPr>
              <a:t>Aktivitas / </a:t>
            </a:r>
            <a:r>
              <a:rPr lang="en-US" sz="5000" b="1" dirty="0" err="1">
                <a:effectLst/>
              </a:rPr>
              <a:t>Kegiatan</a:t>
            </a:r>
            <a:r>
              <a:rPr lang="en-US" sz="5000" b="1" dirty="0">
                <a:effectLst/>
              </a:rPr>
              <a:t> PR</a:t>
            </a:r>
            <a:endParaRPr lang="id-ID" sz="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0034" y="928670"/>
            <a:ext cx="8196290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Membantu</a:t>
            </a:r>
            <a:r>
              <a:rPr lang="en-US" sz="3000" dirty="0"/>
              <a:t> </a:t>
            </a:r>
            <a:r>
              <a:rPr lang="en-US" sz="3000" dirty="0" err="1"/>
              <a:t>peluncuran</a:t>
            </a:r>
            <a:r>
              <a:rPr lang="en-US" sz="3000" dirty="0"/>
              <a:t> </a:t>
            </a:r>
            <a:r>
              <a:rPr lang="en-US" sz="3000" dirty="0" err="1"/>
              <a:t>produk</a:t>
            </a:r>
            <a:r>
              <a:rPr lang="en-US" sz="3000" dirty="0"/>
              <a:t> </a:t>
            </a:r>
            <a:r>
              <a:rPr lang="en-US" sz="3000" dirty="0" err="1"/>
              <a:t>baru</a:t>
            </a:r>
            <a:endParaRPr lang="en-US" sz="3000" dirty="0"/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Membangun</a:t>
            </a:r>
            <a:r>
              <a:rPr lang="en-US" sz="3000" dirty="0"/>
              <a:t> </a:t>
            </a:r>
            <a:r>
              <a:rPr lang="en-US" sz="3000" dirty="0" err="1"/>
              <a:t>minat</a:t>
            </a:r>
            <a:r>
              <a:rPr lang="en-US" sz="3000" dirty="0"/>
              <a:t> pada </a:t>
            </a:r>
            <a:r>
              <a:rPr lang="en-US" sz="3000" dirty="0" err="1"/>
              <a:t>suatu</a:t>
            </a:r>
            <a:r>
              <a:rPr lang="en-US" sz="3000" dirty="0"/>
              <a:t> </a:t>
            </a:r>
            <a:r>
              <a:rPr lang="en-US" sz="3000" dirty="0" err="1"/>
              <a:t>kelompok</a:t>
            </a:r>
            <a:r>
              <a:rPr lang="en-US" sz="3000" dirty="0"/>
              <a:t> </a:t>
            </a:r>
            <a:r>
              <a:rPr lang="en-US" sz="3000" dirty="0" err="1"/>
              <a:t>produk</a:t>
            </a:r>
            <a:endParaRPr lang="en-US" sz="3000" dirty="0"/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Membantu</a:t>
            </a:r>
            <a:r>
              <a:rPr lang="en-US" sz="3000" dirty="0"/>
              <a:t> repositioning </a:t>
            </a:r>
            <a:r>
              <a:rPr lang="en-US" sz="3000" dirty="0" err="1"/>
              <a:t>produk-produk</a:t>
            </a:r>
            <a:r>
              <a:rPr lang="en-US" sz="3000" dirty="0"/>
              <a:t> mature (</a:t>
            </a:r>
            <a:r>
              <a:rPr lang="en-US" sz="3000" dirty="0" err="1"/>
              <a:t>produk-produk</a:t>
            </a:r>
            <a:r>
              <a:rPr lang="en-US" sz="3000" dirty="0"/>
              <a:t> yang </a:t>
            </a:r>
            <a:r>
              <a:rPr lang="en-US" sz="3000" dirty="0" err="1"/>
              <a:t>sudah</a:t>
            </a:r>
            <a:r>
              <a:rPr lang="en-US" sz="3000" dirty="0"/>
              <a:t> </a:t>
            </a:r>
            <a:r>
              <a:rPr lang="en-US" sz="3000" dirty="0" err="1"/>
              <a:t>memasuki</a:t>
            </a:r>
            <a:r>
              <a:rPr lang="en-US" sz="3000" dirty="0"/>
              <a:t> </a:t>
            </a:r>
            <a:r>
              <a:rPr lang="en-US" sz="3000" dirty="0" err="1"/>
              <a:t>tahap</a:t>
            </a:r>
            <a:r>
              <a:rPr lang="en-US" sz="3000" dirty="0"/>
              <a:t> </a:t>
            </a:r>
            <a:r>
              <a:rPr lang="en-US" sz="3000" dirty="0" err="1"/>
              <a:t>kedewasaan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PLC)</a:t>
            </a:r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Mempertahankan</a:t>
            </a:r>
            <a:r>
              <a:rPr lang="en-US" sz="3000" dirty="0"/>
              <a:t> </a:t>
            </a:r>
            <a:r>
              <a:rPr lang="en-US" sz="3000" dirty="0" err="1"/>
              <a:t>produk-produk</a:t>
            </a:r>
            <a:r>
              <a:rPr lang="en-US" sz="3000" dirty="0"/>
              <a:t> yang </a:t>
            </a:r>
            <a:r>
              <a:rPr lang="en-US" sz="3000" dirty="0" err="1"/>
              <a:t>bermasalah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masyarakat</a:t>
            </a:r>
            <a:endParaRPr lang="en-US" sz="3000" dirty="0"/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Membangun</a:t>
            </a:r>
            <a:r>
              <a:rPr lang="en-US" sz="3000" dirty="0"/>
              <a:t> </a:t>
            </a:r>
            <a:r>
              <a:rPr lang="en-US" sz="3000" dirty="0" err="1"/>
              <a:t>citra</a:t>
            </a:r>
            <a:r>
              <a:rPr lang="en-US" sz="3000" dirty="0"/>
              <a:t> 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sedemikian</a:t>
            </a:r>
            <a:r>
              <a:rPr lang="en-US" sz="3000" dirty="0"/>
              <a:t> </a:t>
            </a:r>
            <a:r>
              <a:rPr lang="en-US" sz="3000" dirty="0" err="1"/>
              <a:t>rupa</a:t>
            </a:r>
            <a:r>
              <a:rPr lang="en-US" sz="3000" dirty="0"/>
              <a:t> </a:t>
            </a:r>
            <a:r>
              <a:rPr lang="en-US" sz="3000" dirty="0" err="1"/>
              <a:t>sehingga</a:t>
            </a:r>
            <a:r>
              <a:rPr lang="en-US" sz="3000" dirty="0"/>
              <a:t> </a:t>
            </a:r>
            <a:r>
              <a:rPr lang="en-US" sz="3000" dirty="0" err="1"/>
              <a:t>menguntungkan</a:t>
            </a:r>
            <a:r>
              <a:rPr lang="en-US" sz="3000" dirty="0"/>
              <a:t> </a:t>
            </a:r>
            <a:r>
              <a:rPr lang="en-US" sz="3000" dirty="0" err="1"/>
              <a:t>produknya</a:t>
            </a:r>
            <a:endParaRPr lang="en-US" sz="3000" dirty="0"/>
          </a:p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000" dirty="0" err="1"/>
              <a:t>Mempengaruhi</a:t>
            </a:r>
            <a:r>
              <a:rPr lang="en-US" sz="3000" dirty="0"/>
              <a:t> </a:t>
            </a:r>
            <a:r>
              <a:rPr lang="en-US" sz="3000" dirty="0" err="1"/>
              <a:t>kelompok-kelompok</a:t>
            </a:r>
            <a:r>
              <a:rPr lang="en-US" sz="3000" dirty="0"/>
              <a:t> </a:t>
            </a:r>
            <a:r>
              <a:rPr lang="en-US" sz="3000" dirty="0" err="1"/>
              <a:t>sasaran</a:t>
            </a:r>
            <a:r>
              <a:rPr lang="en-US" sz="3000" dirty="0"/>
              <a:t> </a:t>
            </a:r>
            <a:r>
              <a:rPr lang="en-US" sz="3000" dirty="0" err="1"/>
              <a:t>tertentu</a:t>
            </a:r>
            <a:r>
              <a:rPr lang="en-US" sz="3000" dirty="0"/>
              <a:t>, dan lain </a:t>
            </a:r>
            <a:r>
              <a:rPr lang="en-US" sz="3000" dirty="0" err="1"/>
              <a:t>sebagainya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460969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/>
              </a:rPr>
              <a:t>Hubungan </a:t>
            </a:r>
            <a:r>
              <a:rPr lang="en-US" sz="4000" b="1" dirty="0" err="1">
                <a:effectLst/>
              </a:rPr>
              <a:t>Baik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err="1">
                <a:effectLst/>
              </a:rPr>
              <a:t>dengan</a:t>
            </a:r>
            <a:r>
              <a:rPr lang="en-US" sz="4000" b="1" dirty="0">
                <a:effectLst/>
              </a:rPr>
              <a:t> Media Massa</a:t>
            </a:r>
            <a:endParaRPr lang="id-ID" sz="4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55576" y="1340768"/>
            <a:ext cx="794074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3000" dirty="0"/>
              <a:t>Pada zaman modern </a:t>
            </a:r>
            <a:r>
              <a:rPr lang="en-US" sz="3000" dirty="0" err="1"/>
              <a:t>sekarang</a:t>
            </a:r>
            <a:r>
              <a:rPr lang="en-US" sz="3000" dirty="0"/>
              <a:t> </a:t>
            </a:r>
            <a:r>
              <a:rPr lang="en-US" sz="3000" dirty="0" err="1"/>
              <a:t>ini</a:t>
            </a:r>
            <a:r>
              <a:rPr lang="en-US" sz="3000" dirty="0"/>
              <a:t>, </a:t>
            </a:r>
            <a:r>
              <a:rPr lang="en-US" sz="3000" dirty="0" err="1"/>
              <a:t>peranan</a:t>
            </a:r>
            <a:r>
              <a:rPr lang="en-US" sz="3000" dirty="0"/>
              <a:t> media </a:t>
            </a:r>
            <a:r>
              <a:rPr lang="en-US" sz="3000" dirty="0" err="1"/>
              <a:t>massa</a:t>
            </a:r>
            <a:r>
              <a:rPr lang="en-US" sz="3000" dirty="0"/>
              <a:t>/pers (</a:t>
            </a:r>
            <a:r>
              <a:rPr lang="en-US" sz="3000" dirty="0" err="1"/>
              <a:t>termasuk</a:t>
            </a:r>
            <a:r>
              <a:rPr lang="en-US" sz="3000" dirty="0"/>
              <a:t> radio dan </a:t>
            </a:r>
            <a:r>
              <a:rPr lang="en-US" sz="3000" dirty="0" err="1"/>
              <a:t>televisi</a:t>
            </a:r>
            <a:r>
              <a:rPr lang="en-US" sz="3000" dirty="0"/>
              <a:t>) yang </a:t>
            </a:r>
            <a:r>
              <a:rPr lang="en-US" sz="3000" dirty="0" err="1"/>
              <a:t>begitu</a:t>
            </a:r>
            <a:r>
              <a:rPr lang="en-US" sz="3000" dirty="0"/>
              <a:t> </a:t>
            </a:r>
            <a:r>
              <a:rPr lang="en-US" sz="3000" dirty="0" err="1"/>
              <a:t>ampuh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penyebarluasan</a:t>
            </a:r>
            <a:r>
              <a:rPr lang="en-US" sz="3000" dirty="0"/>
              <a:t> </a:t>
            </a:r>
            <a:r>
              <a:rPr lang="en-US" sz="3000" dirty="0" err="1"/>
              <a:t>informasi</a:t>
            </a:r>
            <a:r>
              <a:rPr lang="en-US" sz="3000" dirty="0"/>
              <a:t> </a:t>
            </a:r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mungkin</a:t>
            </a:r>
            <a:r>
              <a:rPr lang="en-US" sz="3000" dirty="0"/>
              <a:t> </a:t>
            </a:r>
            <a:r>
              <a:rPr lang="en-US" sz="3000" dirty="0" err="1"/>
              <a:t>diabaikan</a:t>
            </a:r>
            <a:r>
              <a:rPr lang="en-US" sz="3000" dirty="0"/>
              <a:t> oleh </a:t>
            </a:r>
            <a:r>
              <a:rPr lang="en-US" sz="3000" dirty="0" err="1"/>
              <a:t>organisasi</a:t>
            </a:r>
            <a:r>
              <a:rPr lang="en-US" sz="3000" dirty="0"/>
              <a:t>/</a:t>
            </a:r>
            <a:r>
              <a:rPr lang="en-US" sz="3000" dirty="0" err="1"/>
              <a:t>institusi</a:t>
            </a:r>
            <a:r>
              <a:rPr lang="en-US" sz="3000" dirty="0"/>
              <a:t>/</a:t>
            </a:r>
            <a:r>
              <a:rPr lang="en-US" sz="3000" dirty="0" err="1"/>
              <a:t>lembaga</a:t>
            </a:r>
            <a:r>
              <a:rPr lang="en-US" sz="3000" dirty="0"/>
              <a:t>/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apapun</a:t>
            </a:r>
            <a:r>
              <a:rPr lang="en-US" sz="3000" dirty="0"/>
              <a:t>. </a:t>
            </a:r>
            <a:r>
              <a:rPr lang="en-US" sz="3000" dirty="0" err="1"/>
              <a:t>Sifat</a:t>
            </a:r>
            <a:r>
              <a:rPr lang="en-US" sz="3000" dirty="0"/>
              <a:t> </a:t>
            </a:r>
            <a:r>
              <a:rPr lang="en-US" sz="3000" dirty="0" err="1"/>
              <a:t>keserempakan</a:t>
            </a:r>
            <a:r>
              <a:rPr lang="en-US" sz="3000" dirty="0"/>
              <a:t> yang </a:t>
            </a:r>
            <a:r>
              <a:rPr lang="en-US" sz="3000" dirty="0" err="1"/>
              <a:t>menjadi</a:t>
            </a:r>
            <a:r>
              <a:rPr lang="en-US" sz="3000" dirty="0"/>
              <a:t> </a:t>
            </a:r>
            <a:r>
              <a:rPr lang="en-US" sz="3000" dirty="0" err="1"/>
              <a:t>ciri</a:t>
            </a:r>
            <a:r>
              <a:rPr lang="en-US" sz="3000" dirty="0"/>
              <a:t> media </a:t>
            </a:r>
            <a:r>
              <a:rPr lang="en-US" sz="3000" dirty="0" err="1"/>
              <a:t>massa</a:t>
            </a:r>
            <a:r>
              <a:rPr lang="en-US" sz="3000" dirty="0"/>
              <a:t>, </a:t>
            </a:r>
            <a:r>
              <a:rPr lang="en-US" sz="3000" dirty="0" err="1"/>
              <a:t>memungkinkan</a:t>
            </a:r>
            <a:r>
              <a:rPr lang="en-US" sz="3000" dirty="0"/>
              <a:t> </a:t>
            </a:r>
            <a:r>
              <a:rPr lang="en-US" sz="3000" dirty="0" err="1"/>
              <a:t>publik</a:t>
            </a:r>
            <a:r>
              <a:rPr lang="en-US" sz="3000" dirty="0"/>
              <a:t>/ </a:t>
            </a:r>
            <a:r>
              <a:rPr lang="en-US" sz="3000" dirty="0" err="1"/>
              <a:t>khalayak</a:t>
            </a:r>
            <a:r>
              <a:rPr lang="en-US" sz="3000" dirty="0"/>
              <a:t> yang </a:t>
            </a:r>
            <a:r>
              <a:rPr lang="en-US" sz="3000" dirty="0" err="1"/>
              <a:t>jumlahnya</a:t>
            </a:r>
            <a:r>
              <a:rPr lang="en-US" sz="3000" dirty="0"/>
              <a:t> </a:t>
            </a:r>
            <a:r>
              <a:rPr lang="en-US" sz="3000" dirty="0" err="1"/>
              <a:t>ratusan</a:t>
            </a:r>
            <a:r>
              <a:rPr lang="en-US" sz="3000" dirty="0"/>
              <a:t> </a:t>
            </a:r>
            <a:r>
              <a:rPr lang="en-US" sz="3000" dirty="0" err="1"/>
              <a:t>ribu</a:t>
            </a:r>
            <a:r>
              <a:rPr lang="en-US" sz="3000" dirty="0"/>
              <a:t>, </a:t>
            </a:r>
            <a:r>
              <a:rPr lang="en-US" sz="3000" dirty="0" err="1"/>
              <a:t>bahkan</a:t>
            </a:r>
            <a:r>
              <a:rPr lang="en-US" sz="3000" dirty="0"/>
              <a:t> </a:t>
            </a:r>
            <a:r>
              <a:rPr lang="en-US" sz="3000" dirty="0" err="1"/>
              <a:t>jutaan</a:t>
            </a:r>
            <a:r>
              <a:rPr lang="en-US" sz="3000" dirty="0"/>
              <a:t> pada </a:t>
            </a:r>
            <a:r>
              <a:rPr lang="en-US" sz="3000" dirty="0" err="1"/>
              <a:t>saat</a:t>
            </a:r>
            <a:r>
              <a:rPr lang="en-US" sz="3000" dirty="0"/>
              <a:t> yang </a:t>
            </a:r>
            <a:r>
              <a:rPr lang="en-US" sz="3000" dirty="0" err="1"/>
              <a:t>sama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bersama-sama</a:t>
            </a:r>
            <a:r>
              <a:rPr lang="en-US" sz="3000" dirty="0"/>
              <a:t> </a:t>
            </a:r>
            <a:r>
              <a:rPr lang="en-US" sz="3000" dirty="0" err="1"/>
              <a:t>memperhatikan</a:t>
            </a:r>
            <a:r>
              <a:rPr lang="en-US" sz="3000" dirty="0"/>
              <a:t> </a:t>
            </a:r>
            <a:r>
              <a:rPr lang="en-US" sz="3000" dirty="0" err="1"/>
              <a:t>suatu</a:t>
            </a:r>
            <a:r>
              <a:rPr lang="en-US" sz="3000" dirty="0"/>
              <a:t> </a:t>
            </a:r>
            <a:r>
              <a:rPr lang="en-US" sz="3000" dirty="0" err="1"/>
              <a:t>pesan</a:t>
            </a:r>
            <a:r>
              <a:rPr lang="en-US" sz="3000" dirty="0"/>
              <a:t> yang </a:t>
            </a:r>
            <a:r>
              <a:rPr lang="en-US" sz="3000" dirty="0" err="1"/>
              <a:t>disampaikan</a:t>
            </a:r>
            <a:r>
              <a:rPr lang="en-US" sz="3000" dirty="0"/>
              <a:t> oleh media </a:t>
            </a:r>
            <a:r>
              <a:rPr lang="en-US" sz="3000" dirty="0" err="1"/>
              <a:t>massa</a:t>
            </a:r>
            <a:r>
              <a:rPr 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043462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Hubungan </a:t>
            </a:r>
            <a:r>
              <a:rPr lang="en-US" b="1" dirty="0" err="1">
                <a:effectLst/>
              </a:rPr>
              <a:t>Baik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dengan</a:t>
            </a:r>
            <a:r>
              <a:rPr lang="en-US" b="1" dirty="0">
                <a:effectLst/>
              </a:rPr>
              <a:t> Media Massa</a:t>
            </a:r>
            <a:endParaRPr lang="id-ID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928670"/>
            <a:ext cx="8715436" cy="53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600" dirty="0"/>
              <a:t>Karena </a:t>
            </a:r>
            <a:r>
              <a:rPr lang="en-US" sz="2600" dirty="0" err="1"/>
              <a:t>dikonsumsi</a:t>
            </a:r>
            <a:r>
              <a:rPr lang="en-US" sz="2600" dirty="0"/>
              <a:t> oleh </a:t>
            </a:r>
            <a:r>
              <a:rPr lang="en-US" sz="2600" dirty="0" err="1"/>
              <a:t>massa</a:t>
            </a:r>
            <a:r>
              <a:rPr lang="en-US" sz="2600" dirty="0"/>
              <a:t> yang </a:t>
            </a:r>
            <a:r>
              <a:rPr lang="en-US" sz="2600" dirty="0" err="1"/>
              <a:t>amat</a:t>
            </a:r>
            <a:r>
              <a:rPr lang="en-US" sz="2600" dirty="0"/>
              <a:t> </a:t>
            </a:r>
            <a:r>
              <a:rPr lang="en-US" sz="2600" dirty="0" err="1"/>
              <a:t>heterogen</a:t>
            </a:r>
            <a:r>
              <a:rPr lang="en-US" sz="2600" dirty="0"/>
              <a:t>, pers pun </a:t>
            </a:r>
            <a:r>
              <a:rPr lang="en-US" sz="2600" dirty="0" err="1"/>
              <a:t>mampu</a:t>
            </a:r>
            <a:r>
              <a:rPr lang="en-US" sz="2600" dirty="0"/>
              <a:t>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opini</a:t>
            </a:r>
            <a:r>
              <a:rPr lang="en-US" sz="2600" dirty="0"/>
              <a:t> </a:t>
            </a:r>
            <a:r>
              <a:rPr lang="en-US" sz="2600" dirty="0" err="1"/>
              <a:t>khalayak</a:t>
            </a:r>
            <a:r>
              <a:rPr lang="en-US" sz="2600" dirty="0"/>
              <a:t> dan </a:t>
            </a:r>
            <a:r>
              <a:rPr lang="en-US" sz="2600" dirty="0" err="1"/>
              <a:t>menimbulkan</a:t>
            </a:r>
            <a:r>
              <a:rPr lang="en-US" sz="2600" dirty="0"/>
              <a:t> </a:t>
            </a:r>
            <a:r>
              <a:rPr lang="en-US" sz="2600" dirty="0" err="1"/>
              <a:t>citra</a:t>
            </a:r>
            <a:r>
              <a:rPr lang="en-US" sz="2600" dirty="0"/>
              <a:t> </a:t>
            </a:r>
            <a:r>
              <a:rPr lang="en-US" sz="2600" dirty="0" err="1"/>
              <a:t>pihak-pihak</a:t>
            </a:r>
            <a:r>
              <a:rPr lang="en-US" sz="2600" dirty="0"/>
              <a:t> yang </a:t>
            </a:r>
            <a:r>
              <a:rPr lang="en-US" sz="2600" dirty="0" err="1"/>
              <a:t>diberitakannya</a:t>
            </a:r>
            <a:r>
              <a:rPr lang="en-US" sz="2600" dirty="0"/>
              <a:t>. </a:t>
            </a:r>
            <a:r>
              <a:rPr lang="en-US" sz="2600" dirty="0" err="1"/>
              <a:t>Opini</a:t>
            </a:r>
            <a:r>
              <a:rPr lang="en-US" sz="2600" dirty="0"/>
              <a:t> dan </a:t>
            </a:r>
            <a:r>
              <a:rPr lang="en-US" sz="2600" dirty="0" err="1"/>
              <a:t>citra</a:t>
            </a:r>
            <a:r>
              <a:rPr lang="en-US" sz="2600" dirty="0"/>
              <a:t> </a:t>
            </a:r>
            <a:r>
              <a:rPr lang="en-US" sz="2600" dirty="0" err="1"/>
              <a:t>khalayak</a:t>
            </a:r>
            <a:r>
              <a:rPr lang="en-US" sz="2600" dirty="0"/>
              <a:t> yang </a:t>
            </a:r>
            <a:r>
              <a:rPr lang="en-US" sz="2600" dirty="0" err="1"/>
              <a:t>muncul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sangat</a:t>
            </a:r>
            <a:r>
              <a:rPr lang="en-US" sz="2600" dirty="0"/>
              <a:t> </a:t>
            </a:r>
            <a:r>
              <a:rPr lang="en-US" sz="2600" dirty="0" err="1"/>
              <a:t>positif</a:t>
            </a:r>
            <a:r>
              <a:rPr lang="en-US" sz="2600" dirty="0"/>
              <a:t>, </a:t>
            </a:r>
            <a:r>
              <a:rPr lang="en-US" sz="2600" dirty="0" err="1"/>
              <a:t>tetapi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pula </a:t>
            </a:r>
            <a:r>
              <a:rPr lang="en-US" sz="2600" dirty="0" err="1"/>
              <a:t>sangat</a:t>
            </a:r>
            <a:r>
              <a:rPr lang="en-US" sz="2600" dirty="0"/>
              <a:t> </a:t>
            </a:r>
            <a:r>
              <a:rPr lang="en-US" sz="2600" dirty="0" err="1"/>
              <a:t>negatif</a:t>
            </a:r>
            <a:r>
              <a:rPr lang="en-US" sz="2600" dirty="0"/>
              <a:t>. Citra </a:t>
            </a:r>
            <a:r>
              <a:rPr lang="en-US" sz="2600" dirty="0" err="1"/>
              <a:t>positif</a:t>
            </a:r>
            <a:r>
              <a:rPr lang="en-US" sz="2600" dirty="0"/>
              <a:t> </a:t>
            </a:r>
            <a:r>
              <a:rPr lang="en-US" sz="2600" dirty="0" err="1"/>
              <a:t>muncul</a:t>
            </a:r>
            <a:r>
              <a:rPr lang="en-US" sz="2600" dirty="0"/>
              <a:t>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isi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yang </a:t>
            </a:r>
            <a:r>
              <a:rPr lang="en-US" sz="2600" dirty="0" err="1"/>
              <a:t>positif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persepsi</a:t>
            </a:r>
            <a:r>
              <a:rPr lang="en-US" sz="2600" dirty="0"/>
              <a:t> </a:t>
            </a:r>
            <a:r>
              <a:rPr lang="en-US" sz="2600" dirty="0" err="1"/>
              <a:t>positif</a:t>
            </a:r>
            <a:r>
              <a:rPr lang="en-US" sz="2600" dirty="0"/>
              <a:t> </a:t>
            </a:r>
            <a:r>
              <a:rPr lang="en-US" sz="2600" dirty="0" err="1"/>
              <a:t>khalayak</a:t>
            </a:r>
            <a:r>
              <a:rPr lang="en-US" sz="2600" dirty="0"/>
              <a:t> </a:t>
            </a:r>
            <a:r>
              <a:rPr lang="en-US" sz="2600" dirty="0" err="1"/>
              <a:t>sedangkan</a:t>
            </a:r>
            <a:r>
              <a:rPr lang="en-US" sz="2600" dirty="0"/>
              <a:t> </a:t>
            </a:r>
            <a:r>
              <a:rPr lang="en-US" sz="2600" dirty="0" err="1"/>
              <a:t>citra</a:t>
            </a:r>
            <a:r>
              <a:rPr lang="en-US" sz="2600" dirty="0"/>
              <a:t> </a:t>
            </a:r>
            <a:r>
              <a:rPr lang="en-US" sz="2600" dirty="0" err="1"/>
              <a:t>negatif</a:t>
            </a:r>
            <a:r>
              <a:rPr lang="en-US" sz="2600" dirty="0"/>
              <a:t> </a:t>
            </a:r>
            <a:r>
              <a:rPr lang="en-US" sz="2600" dirty="0" err="1"/>
              <a:t>muncul</a:t>
            </a:r>
            <a:r>
              <a:rPr lang="en-US" sz="2600" dirty="0"/>
              <a:t>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yang </a:t>
            </a:r>
            <a:r>
              <a:rPr lang="en-US" sz="2600" dirty="0" err="1"/>
              <a:t>muncul</a:t>
            </a:r>
            <a:r>
              <a:rPr lang="en-US" sz="2600" dirty="0"/>
              <a:t> pun </a:t>
            </a:r>
            <a:r>
              <a:rPr lang="en-US" sz="2600" dirty="0" err="1"/>
              <a:t>negatif</a:t>
            </a:r>
            <a:r>
              <a:rPr lang="en-US" sz="2600" dirty="0"/>
              <a:t>. Citra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opini</a:t>
            </a:r>
            <a:r>
              <a:rPr lang="en-US" sz="2600" dirty="0"/>
              <a:t> yang </a:t>
            </a:r>
            <a:r>
              <a:rPr lang="en-US" sz="2600" dirty="0" err="1"/>
              <a:t>muncul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diabaikan</a:t>
            </a:r>
            <a:r>
              <a:rPr lang="en-US" sz="2600" dirty="0"/>
              <a:t> </a:t>
            </a:r>
            <a:r>
              <a:rPr lang="en-US" sz="2600" dirty="0" err="1"/>
              <a:t>begitu</a:t>
            </a:r>
            <a:r>
              <a:rPr lang="en-US" sz="2600" dirty="0"/>
              <a:t> </a:t>
            </a:r>
            <a:r>
              <a:rPr lang="en-US" sz="2600" dirty="0" err="1"/>
              <a:t>saja</a:t>
            </a:r>
            <a:r>
              <a:rPr lang="en-US" sz="2600" dirty="0"/>
              <a:t>,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opini</a:t>
            </a:r>
            <a:r>
              <a:rPr lang="en-US" sz="2600" dirty="0"/>
              <a:t> yang </a:t>
            </a:r>
            <a:r>
              <a:rPr lang="en-US" sz="2600" dirty="0" err="1"/>
              <a:t>terbentuk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berbeda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kenyataan</a:t>
            </a:r>
            <a:r>
              <a:rPr lang="en-US" sz="2600" dirty="0"/>
              <a:t> yang </a:t>
            </a:r>
            <a:r>
              <a:rPr lang="en-US" sz="2600" dirty="0" err="1"/>
              <a:t>ada</a:t>
            </a:r>
            <a:r>
              <a:rPr lang="en-US" sz="2600" dirty="0"/>
              <a:t>. </a:t>
            </a:r>
            <a:r>
              <a:rPr lang="en-US" sz="2600" dirty="0" err="1"/>
              <a:t>Apa</a:t>
            </a:r>
            <a:r>
              <a:rPr lang="en-US" sz="2600" dirty="0"/>
              <a:t> yang </a:t>
            </a:r>
            <a:r>
              <a:rPr lang="en-US" sz="2600" dirty="0" err="1"/>
              <a:t>sudah</a:t>
            </a:r>
            <a:r>
              <a:rPr lang="en-US" sz="2600" dirty="0"/>
              <a:t> </a:t>
            </a:r>
            <a:r>
              <a:rPr lang="en-US" sz="2600" dirty="0" err="1"/>
              <a:t>dibangun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baik</a:t>
            </a:r>
            <a:r>
              <a:rPr lang="en-US" sz="2600" dirty="0"/>
              <a:t>,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seketika</a:t>
            </a:r>
            <a:r>
              <a:rPr lang="en-US" sz="2600" dirty="0"/>
              <a:t> </a:t>
            </a:r>
            <a:r>
              <a:rPr lang="en-US" sz="2600" dirty="0" err="1"/>
              <a:t>runtuh</a:t>
            </a:r>
            <a:r>
              <a:rPr lang="en-US" sz="2600" dirty="0"/>
              <a:t> </a:t>
            </a:r>
            <a:r>
              <a:rPr lang="en-US" sz="2600" dirty="0" err="1"/>
              <a:t>karena</a:t>
            </a:r>
            <a:r>
              <a:rPr lang="en-US" sz="2600" dirty="0"/>
              <a:t> </a:t>
            </a:r>
            <a:r>
              <a:rPr lang="en-US" sz="2600" dirty="0" err="1"/>
              <a:t>perantaraan</a:t>
            </a:r>
            <a:r>
              <a:rPr lang="en-US" sz="2600" dirty="0"/>
              <a:t> media. Karena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kekuatan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mempengaruhi</a:t>
            </a:r>
            <a:r>
              <a:rPr lang="en-US" sz="2600" dirty="0"/>
              <a:t> </a:t>
            </a:r>
            <a:r>
              <a:rPr lang="en-US" sz="2600" dirty="0" err="1"/>
              <a:t>opini</a:t>
            </a:r>
            <a:r>
              <a:rPr lang="en-US" sz="2600" dirty="0"/>
              <a:t> </a:t>
            </a:r>
            <a:r>
              <a:rPr lang="en-US" sz="2600" dirty="0" err="1"/>
              <a:t>publik</a:t>
            </a:r>
            <a:r>
              <a:rPr lang="en-US" sz="2600" dirty="0"/>
              <a:t>, media </a:t>
            </a:r>
            <a:r>
              <a:rPr lang="en-US" sz="2600" dirty="0" err="1"/>
              <a:t>massa</a:t>
            </a:r>
            <a:r>
              <a:rPr lang="en-US" sz="2600" dirty="0"/>
              <a:t> </a:t>
            </a:r>
            <a:r>
              <a:rPr lang="en-US" sz="2600" dirty="0" err="1"/>
              <a:t>dinegara</a:t>
            </a:r>
            <a:r>
              <a:rPr lang="en-US" sz="2600" dirty="0"/>
              <a:t>-negara </a:t>
            </a:r>
            <a:r>
              <a:rPr lang="en-US" sz="2600" dirty="0" err="1"/>
              <a:t>maju</a:t>
            </a:r>
            <a:r>
              <a:rPr lang="en-US" sz="2600" dirty="0"/>
              <a:t>, </a:t>
            </a:r>
            <a:r>
              <a:rPr lang="en-US" sz="2600" dirty="0" err="1"/>
              <a:t>sudah</a:t>
            </a:r>
            <a:r>
              <a:rPr lang="en-US" sz="2600" dirty="0"/>
              <a:t> </a:t>
            </a:r>
            <a:r>
              <a:rPr lang="en-US" sz="2600" dirty="0" err="1"/>
              <a:t>dianggap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kekuatan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empat</a:t>
            </a:r>
            <a:r>
              <a:rPr lang="en-US" sz="2600" dirty="0"/>
              <a:t> </a:t>
            </a:r>
            <a:r>
              <a:rPr lang="en-US" sz="2600" dirty="0" err="1"/>
              <a:t>setelah</a:t>
            </a:r>
            <a:r>
              <a:rPr lang="en-US" sz="2600" dirty="0"/>
              <a:t> </a:t>
            </a:r>
            <a:r>
              <a:rPr lang="en-US" sz="2600" dirty="0" err="1"/>
              <a:t>eksekutif</a:t>
            </a:r>
            <a:r>
              <a:rPr lang="en-US" sz="2600" dirty="0"/>
              <a:t>, </a:t>
            </a:r>
            <a:r>
              <a:rPr lang="en-US" sz="2600" dirty="0" err="1"/>
              <a:t>legislatif</a:t>
            </a:r>
            <a:r>
              <a:rPr lang="en-US" sz="2600" dirty="0"/>
              <a:t> dan </a:t>
            </a:r>
            <a:r>
              <a:rPr lang="en-US" sz="2600" dirty="0" err="1"/>
              <a:t>yudikatif</a:t>
            </a:r>
            <a:r>
              <a:rPr 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11255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1757</Words>
  <Application>Microsoft Office PowerPoint</Application>
  <PresentationFormat>On-screen Show (4:3)</PresentationFormat>
  <Paragraphs>100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Candara</vt:lpstr>
      <vt:lpstr>Comic Sans MS</vt:lpstr>
      <vt:lpstr>Office Theme</vt:lpstr>
      <vt:lpstr>Proposal Kegiatan Kehumasan 08</vt:lpstr>
      <vt:lpstr>Proposal Kegiatan Kehumasan</vt:lpstr>
      <vt:lpstr>Aktivitas / Kegiatan PR</vt:lpstr>
      <vt:lpstr>Aktivitas / Kegiatan PR</vt:lpstr>
      <vt:lpstr>Aktivitas / Kegiatan PR</vt:lpstr>
      <vt:lpstr>Aktivitas / Kegiatan PR</vt:lpstr>
      <vt:lpstr>Aktivitas / Kegiatan PR</vt:lpstr>
      <vt:lpstr>Hubungan Baik dengan Media Massa</vt:lpstr>
      <vt:lpstr>Hubungan Baik dengan Media Massa</vt:lpstr>
      <vt:lpstr>Hubungan Baik dengan Media Massa</vt:lpstr>
      <vt:lpstr>Hubungan Baik dengan Media Massa</vt:lpstr>
      <vt:lpstr>Hubungan Baik dengan Media Massa</vt:lpstr>
      <vt:lpstr>PR dengan dan Media Massa (Pers)</vt:lpstr>
      <vt:lpstr>PR dengan dan Media Massa (Pers)</vt:lpstr>
      <vt:lpstr>PR dengan dan Media Massa (Pers)</vt:lpstr>
      <vt:lpstr>PR dengan dan Media Massa (Pers)</vt:lpstr>
      <vt:lpstr>PR dengan dan Media Massa (Pers)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Media / Pers Relations</vt:lpstr>
      <vt:lpstr>PR 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Samsung</cp:lastModifiedBy>
  <cp:revision>154</cp:revision>
  <dcterms:created xsi:type="dcterms:W3CDTF">2017-09-11T10:26:06Z</dcterms:created>
  <dcterms:modified xsi:type="dcterms:W3CDTF">2019-05-08T17:32:19Z</dcterms:modified>
</cp:coreProperties>
</file>