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62" r:id="rId2"/>
    <p:sldId id="260" r:id="rId3"/>
    <p:sldId id="287" r:id="rId4"/>
    <p:sldId id="288" r:id="rId5"/>
    <p:sldId id="289" r:id="rId6"/>
    <p:sldId id="290" r:id="rId7"/>
    <p:sldId id="291" r:id="rId8"/>
    <p:sldId id="292" r:id="rId9"/>
    <p:sldId id="294" r:id="rId10"/>
    <p:sldId id="295" r:id="rId11"/>
    <p:sldId id="296" r:id="rId12"/>
    <p:sldId id="297" r:id="rId13"/>
    <p:sldId id="298" r:id="rId14"/>
    <p:sldId id="299" r:id="rId15"/>
    <p:sldId id="300" r:id="rId16"/>
    <p:sldId id="301" r:id="rId17"/>
    <p:sldId id="302" r:id="rId18"/>
    <p:sldId id="303" r:id="rId19"/>
    <p:sldId id="305" r:id="rId20"/>
    <p:sldId id="306" r:id="rId21"/>
    <p:sldId id="307" r:id="rId22"/>
    <p:sldId id="308" r:id="rId23"/>
    <p:sldId id="309" r:id="rId24"/>
    <p:sldId id="310" r:id="rId25"/>
    <p:sldId id="311" r:id="rId26"/>
    <p:sldId id="312" r:id="rId27"/>
    <p:sldId id="313"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26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325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325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B3FD1B2D-BE8C-4B56-88A4-BDC3B4CAA1D7}" type="slidenum">
              <a:rPr lang="en-US" altLang="id-ID" sz="900"/>
              <a:pPr eaLnBrk="1" hangingPunct="1"/>
              <a:t>3</a:t>
            </a:fld>
            <a:endParaRPr lang="en-US" altLang="id-ID" sz="900"/>
          </a:p>
        </p:txBody>
      </p:sp>
      <p:sp>
        <p:nvSpPr>
          <p:cNvPr id="53253" name="Rectangle 2"/>
          <p:cNvSpPr>
            <a:spLocks noGrp="1" noRot="1" noChangeAspect="1" noChangeArrowheads="1" noTextEdit="1"/>
          </p:cNvSpPr>
          <p:nvPr>
            <p:ph type="sldImg"/>
          </p:nvPr>
        </p:nvSpPr>
        <p:spPr>
          <a:solidFill>
            <a:srgbClr val="FFFFFF"/>
          </a:solidFill>
          <a:ln/>
        </p:spPr>
      </p:sp>
      <p:sp>
        <p:nvSpPr>
          <p:cNvPr id="5325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human resource management process begins with deciding what the job entails. The main purpose of this chapter is to show you how to analyze a job and write job descriptions.</a:t>
            </a:r>
          </a:p>
          <a:p>
            <a:pPr eaLnBrk="1" hangingPunct="1"/>
            <a:r>
              <a:rPr lang="en-US" altLang="id-ID" smtClean="0"/>
              <a:t>Analyzing jobs involves determining in detail what the job entails and what kind of people the firm should hire for the job. We discuss several techniques for analyzing jobs, and explain how to draft job descriptions and job specifications. </a:t>
            </a:r>
          </a:p>
          <a:p>
            <a:pPr eaLnBrk="1" hangingPunct="1"/>
            <a:r>
              <a:rPr lang="en-US" altLang="id-ID" smtClean="0"/>
              <a:t>Then, in Chapter 5 (Personnel Planning and Recruiting), we’ll turn to the methods managers use to actually find the employees they need.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349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349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2403B16-73FE-4FED-8957-EDB4405287A9}" type="slidenum">
              <a:rPr lang="en-US" altLang="id-ID" sz="900"/>
              <a:pPr eaLnBrk="1" hangingPunct="1"/>
              <a:t>12</a:t>
            </a:fld>
            <a:endParaRPr lang="en-US" altLang="id-ID" sz="900"/>
          </a:p>
        </p:txBody>
      </p:sp>
      <p:sp>
        <p:nvSpPr>
          <p:cNvPr id="63493" name="Rectangle 2"/>
          <p:cNvSpPr>
            <a:spLocks noGrp="1" noRot="1" noChangeAspect="1" noChangeArrowheads="1" noTextEdit="1"/>
          </p:cNvSpPr>
          <p:nvPr>
            <p:ph type="sldImg"/>
          </p:nvPr>
        </p:nvSpPr>
        <p:spPr>
          <a:solidFill>
            <a:srgbClr val="FFFFFF"/>
          </a:solidFill>
          <a:ln/>
        </p:spPr>
      </p:sp>
      <p:sp>
        <p:nvSpPr>
          <p:cNvPr id="6349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Questionnaires can be structured or opened-ended. A questionnaire is a quick, efficient, and cost-effective way to obtain information from a large number of employees. However, developing the questionnaire and testing it to make sure the workers understand the questions can be time consuming. And as with interviews, employees may distort their answers, consciously or unconsciously.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451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451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3CF1CA4B-6C01-4AAC-8D89-30480E303896}" type="slidenum">
              <a:rPr lang="en-US" altLang="id-ID" sz="900"/>
              <a:pPr eaLnBrk="1" hangingPunct="1"/>
              <a:t>13</a:t>
            </a:fld>
            <a:endParaRPr lang="en-US" altLang="id-ID" sz="900"/>
          </a:p>
        </p:txBody>
      </p:sp>
      <p:sp>
        <p:nvSpPr>
          <p:cNvPr id="64517" name="Rectangle 2"/>
          <p:cNvSpPr>
            <a:spLocks noGrp="1" noRot="1" noChangeAspect="1" noChangeArrowheads="1" noTextEdit="1"/>
          </p:cNvSpPr>
          <p:nvPr>
            <p:ph type="sldImg"/>
          </p:nvPr>
        </p:nvSpPr>
        <p:spPr>
          <a:solidFill>
            <a:srgbClr val="FFFFFF"/>
          </a:solidFill>
          <a:ln/>
        </p:spPr>
      </p:sp>
      <p:sp>
        <p:nvSpPr>
          <p:cNvPr id="6451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553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554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170D0A9A-C0C6-433E-BFFD-F1D498C4A382}" type="slidenum">
              <a:rPr lang="en-US" altLang="id-ID" sz="900"/>
              <a:pPr eaLnBrk="1" hangingPunct="1"/>
              <a:t>14</a:t>
            </a:fld>
            <a:endParaRPr lang="en-US" altLang="id-ID" sz="900"/>
          </a:p>
        </p:txBody>
      </p:sp>
      <p:sp>
        <p:nvSpPr>
          <p:cNvPr id="65541" name="Rectangle 2"/>
          <p:cNvSpPr>
            <a:spLocks noGrp="1" noRot="1" noChangeAspect="1" noChangeArrowheads="1" noTextEdit="1"/>
          </p:cNvSpPr>
          <p:nvPr>
            <p:ph type="sldImg"/>
          </p:nvPr>
        </p:nvSpPr>
        <p:spPr>
          <a:solidFill>
            <a:srgbClr val="FFFFFF"/>
          </a:solidFill>
          <a:ln/>
        </p:spPr>
      </p:sp>
      <p:sp>
        <p:nvSpPr>
          <p:cNvPr id="6554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656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656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DBD7FE8-E281-4BAA-BF9F-FF2EFAEF2031}" type="slidenum">
              <a:rPr lang="en-US" altLang="id-ID" sz="900"/>
              <a:pPr eaLnBrk="1" hangingPunct="1"/>
              <a:t>15</a:t>
            </a:fld>
            <a:endParaRPr lang="en-US" altLang="id-ID" sz="900"/>
          </a:p>
        </p:txBody>
      </p:sp>
      <p:sp>
        <p:nvSpPr>
          <p:cNvPr id="66565" name="Rectangle 2"/>
          <p:cNvSpPr>
            <a:spLocks noGrp="1" noRot="1" noChangeAspect="1" noChangeArrowheads="1" noTextEdit="1"/>
          </p:cNvSpPr>
          <p:nvPr>
            <p:ph type="sldImg"/>
          </p:nvPr>
        </p:nvSpPr>
        <p:spPr>
          <a:solidFill>
            <a:srgbClr val="FFFFFF"/>
          </a:solidFill>
          <a:ln/>
        </p:spPr>
      </p:sp>
      <p:sp>
        <p:nvSpPr>
          <p:cNvPr id="6656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758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758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1E148BE7-7382-4AFB-8D12-7674F3A6F850}" type="slidenum">
              <a:rPr lang="en-US" altLang="id-ID" sz="900"/>
              <a:pPr eaLnBrk="1" hangingPunct="1"/>
              <a:t>16</a:t>
            </a:fld>
            <a:endParaRPr lang="en-US" altLang="id-ID" sz="900"/>
          </a:p>
        </p:txBody>
      </p:sp>
      <p:sp>
        <p:nvSpPr>
          <p:cNvPr id="67589" name="Rectangle 2"/>
          <p:cNvSpPr>
            <a:spLocks noGrp="1" noRot="1" noChangeAspect="1" noChangeArrowheads="1" noTextEdit="1"/>
          </p:cNvSpPr>
          <p:nvPr>
            <p:ph type="sldImg"/>
          </p:nvPr>
        </p:nvSpPr>
        <p:spPr>
          <a:solidFill>
            <a:srgbClr val="FFFFFF"/>
          </a:solidFill>
          <a:ln/>
        </p:spPr>
      </p:sp>
      <p:sp>
        <p:nvSpPr>
          <p:cNvPr id="6759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861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861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A569DB14-73D3-4411-988C-101D4C707C2F}" type="slidenum">
              <a:rPr lang="en-US" altLang="id-ID" sz="900"/>
              <a:pPr eaLnBrk="1" hangingPunct="1"/>
              <a:t>17</a:t>
            </a:fld>
            <a:endParaRPr lang="en-US" altLang="id-ID" sz="900"/>
          </a:p>
        </p:txBody>
      </p:sp>
      <p:sp>
        <p:nvSpPr>
          <p:cNvPr id="68613" name="Rectangle 2"/>
          <p:cNvSpPr>
            <a:spLocks noGrp="1" noRot="1" noChangeAspect="1" noChangeArrowheads="1" noTextEdit="1"/>
          </p:cNvSpPr>
          <p:nvPr>
            <p:ph type="sldImg"/>
          </p:nvPr>
        </p:nvSpPr>
        <p:spPr>
          <a:solidFill>
            <a:srgbClr val="FFFFFF"/>
          </a:solidFill>
          <a:ln/>
        </p:spPr>
      </p:sp>
      <p:sp>
        <p:nvSpPr>
          <p:cNvPr id="6861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Direct observation is especially useful when jobs consist mainly of observable physical activities. Observation is usually not appropriate when the job entails a lot of mental activity or if the employee only occasionally engages in important activities.  Reactivity—the worker’s changing what he or she normally does because you are watching—can also be a problem.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963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963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1B99745-633A-4C81-873C-8A91B4D51F2E}" type="slidenum">
              <a:rPr lang="en-US" altLang="id-ID" sz="900"/>
              <a:pPr eaLnBrk="1" hangingPunct="1"/>
              <a:t>18</a:t>
            </a:fld>
            <a:endParaRPr lang="en-US" altLang="id-ID" sz="900"/>
          </a:p>
        </p:txBody>
      </p:sp>
      <p:sp>
        <p:nvSpPr>
          <p:cNvPr id="69637" name="Rectangle 2"/>
          <p:cNvSpPr>
            <a:spLocks noGrp="1" noRot="1" noChangeAspect="1" noChangeArrowheads="1" noTextEdit="1"/>
          </p:cNvSpPr>
          <p:nvPr>
            <p:ph type="sldImg"/>
          </p:nvPr>
        </p:nvSpPr>
        <p:spPr>
          <a:solidFill>
            <a:srgbClr val="FFFFFF"/>
          </a:solidFill>
          <a:ln/>
        </p:spPr>
      </p:sp>
      <p:sp>
        <p:nvSpPr>
          <p:cNvPr id="696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Workers are asked to keep a record of what they do during the day by writing a </a:t>
            </a:r>
            <a:r>
              <a:rPr lang="en-US" altLang="id-ID" b="1" smtClean="0"/>
              <a:t>diary/log</a:t>
            </a:r>
            <a:r>
              <a:rPr lang="en-US" altLang="id-ID" smtClean="0"/>
              <a:t>. Employees record each of their activities (along with the time) in a log. This can produce a very complete picture of the job, especially when supplemented with subsequent interviews with the worker and the supervisor.</a:t>
            </a:r>
          </a:p>
          <a:p>
            <a:pPr eaLnBrk="1" hangingPunct="1"/>
            <a:r>
              <a:rPr lang="en-US" altLang="id-ID" smtClean="0"/>
              <a:t>The employee, of course, might try to exaggerate some activities and underplay others. However, the detailed, chronological nature of the log tends to mediate against this.</a:t>
            </a:r>
          </a:p>
          <a:p>
            <a:pPr eaLnBrk="1" hangingPunct="1"/>
            <a:r>
              <a:rPr lang="en-US" altLang="id-ID" smtClean="0"/>
              <a:t>Diaries/logs have gone high-tech. Some firms give employees pocket dictating machines and pagers. Then at random times during the day, they page the workers, who dictate what they are doing at that time. This approach can avoid one pitfall of the traditional diary/log method: relying on workers to remember what they did hours earlier when they complete their logs at the end of the day.</a:t>
            </a:r>
          </a:p>
          <a:p>
            <a:pPr eaLnBrk="1" hangingPunct="1"/>
            <a:endParaRPr lang="en-US" alt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168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168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860268E-B4D8-4DCD-B2F6-E25E32C21FEC}" type="slidenum">
              <a:rPr lang="en-US" altLang="id-ID" sz="900"/>
              <a:pPr eaLnBrk="1" hangingPunct="1"/>
              <a:t>19</a:t>
            </a:fld>
            <a:endParaRPr lang="en-US" altLang="id-ID" sz="900"/>
          </a:p>
        </p:txBody>
      </p:sp>
      <p:sp>
        <p:nvSpPr>
          <p:cNvPr id="71685" name="Rectangle 2"/>
          <p:cNvSpPr>
            <a:spLocks noGrp="1" noRot="1" noChangeAspect="1" noChangeArrowheads="1" noTextEdit="1"/>
          </p:cNvSpPr>
          <p:nvPr>
            <p:ph type="sldImg"/>
          </p:nvPr>
        </p:nvSpPr>
        <p:spPr>
          <a:solidFill>
            <a:srgbClr val="FFFFFF"/>
          </a:solidFill>
          <a:ln/>
        </p:spPr>
      </p:sp>
      <p:sp>
        <p:nvSpPr>
          <p:cNvPr id="7168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latin typeface="NewBaskerville-Roman" charset="0"/>
              </a:rPr>
              <a:t>The </a:t>
            </a:r>
            <a:r>
              <a:rPr lang="en-US" altLang="id-ID" b="1" smtClean="0">
                <a:latin typeface="NewBaskerville-Bold" charset="0"/>
              </a:rPr>
              <a:t>position analysis questionnaire (PAQ) </a:t>
            </a:r>
            <a:r>
              <a:rPr lang="en-US" altLang="id-ID" smtClean="0">
                <a:latin typeface="NewBaskerville-Roman" charset="0"/>
              </a:rPr>
              <a:t>is probably the most popular quantitative job analysis tool, and consists of a detailed questionnaire containing 194 items. The 194 items (such as “written materials”) each represent a basic element that may or may not play a role in the job.</a:t>
            </a:r>
          </a:p>
          <a:p>
            <a:pPr eaLnBrk="1" hangingPunct="1"/>
            <a:endParaRPr lang="en-US" alt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270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270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6327551C-E8E5-450E-A99A-7E955BB7A660}" type="slidenum">
              <a:rPr lang="en-US" altLang="id-ID" sz="900"/>
              <a:pPr eaLnBrk="1" hangingPunct="1"/>
              <a:t>20</a:t>
            </a:fld>
            <a:endParaRPr lang="en-US" altLang="id-ID" sz="900"/>
          </a:p>
        </p:txBody>
      </p:sp>
      <p:sp>
        <p:nvSpPr>
          <p:cNvPr id="72709" name="Rectangle 2"/>
          <p:cNvSpPr>
            <a:spLocks noGrp="1" noRot="1" noChangeAspect="1" noChangeArrowheads="1" noTextEdit="1"/>
          </p:cNvSpPr>
          <p:nvPr>
            <p:ph type="sldImg"/>
          </p:nvPr>
        </p:nvSpPr>
        <p:spPr>
          <a:solidFill>
            <a:srgbClr val="FFFFFF"/>
          </a:solidFill>
          <a:ln/>
        </p:spPr>
      </p:sp>
      <p:sp>
        <p:nvSpPr>
          <p:cNvPr id="7271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Department of Labor method uses a set of standard basic activities called </a:t>
            </a:r>
            <a:r>
              <a:rPr lang="en-US" altLang="id-ID" i="1" smtClean="0"/>
              <a:t>worker functions </a:t>
            </a:r>
            <a:r>
              <a:rPr lang="en-US" altLang="id-ID" smtClean="0"/>
              <a:t>to describe what a worker must do with respect to data, people, and things.</a:t>
            </a:r>
          </a:p>
          <a:p>
            <a:pPr eaLnBrk="1" hangingPunct="1"/>
            <a:r>
              <a:rPr lang="en-US" altLang="id-ID" smtClean="0"/>
              <a:t>Another technique, functional job analysis, is similar to the DOL method. However, it rates the job not just on data, people, and things, but also on the extent to which performing the task also requires four other things—specific instructions, reasoning and judgment, mathematical ability, and verbal and language facilities.</a:t>
            </a:r>
          </a:p>
          <a:p>
            <a:pPr eaLnBrk="1" hangingPunct="1"/>
            <a:endParaRPr lang="en-US" alt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373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373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6375DDCE-79CB-4880-951E-B796431B8CCA}" type="slidenum">
              <a:rPr lang="en-US" altLang="id-ID" sz="900"/>
              <a:pPr eaLnBrk="1" hangingPunct="1"/>
              <a:t>21</a:t>
            </a:fld>
            <a:endParaRPr lang="en-US" altLang="id-ID" sz="900"/>
          </a:p>
        </p:txBody>
      </p:sp>
      <p:sp>
        <p:nvSpPr>
          <p:cNvPr id="73733" name="Rectangle 2"/>
          <p:cNvSpPr>
            <a:spLocks noGrp="1" noRot="1" noChangeAspect="1" noChangeArrowheads="1" noTextEdit="1"/>
          </p:cNvSpPr>
          <p:nvPr>
            <p:ph type="sldImg"/>
          </p:nvPr>
        </p:nvSpPr>
        <p:spPr>
          <a:solidFill>
            <a:srgbClr val="FFFFFF"/>
          </a:solidFill>
          <a:ln/>
        </p:spPr>
      </p:sp>
      <p:sp>
        <p:nvSpPr>
          <p:cNvPr id="7373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427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427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C341B819-8CC9-45C5-A46E-07025D88062B}" type="slidenum">
              <a:rPr lang="en-US" altLang="id-ID" sz="900"/>
              <a:pPr eaLnBrk="1" hangingPunct="1"/>
              <a:t>4</a:t>
            </a:fld>
            <a:endParaRPr lang="en-US" altLang="id-ID" sz="900"/>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mtClean="0"/>
              <a:t>Organizations consist of jobs that have to be staffed. Job analysis is the procedure through which you determine the duties of these positions and the characteristics of the people to hire for them.  Job analysis produces information for writing job descriptions (a list of what the job entails) and job specifications (what kind of people to hire for the job). We’ll see in a moment that every manager should understand the mechanics of analyzing jobs. Virtually every personnel-related action you take—interviewing applicants, and training and appraising employees, for instance—depends on knowing what the job entails and what human traits one needs to do the job well.</a:t>
            </a:r>
          </a:p>
          <a:p>
            <a:pPr eaLnBrk="1" hangingPunct="1"/>
            <a:r>
              <a:rPr lang="en-US" altLang="id-ID" smtClean="0"/>
              <a:t>The supervisor or human resources specialist normally collects one or more of the following types of information via the job analysis (see next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475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475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732F573-0024-4164-B627-FAF4175490E9}" type="slidenum">
              <a:rPr lang="en-US" altLang="id-ID" sz="900"/>
              <a:pPr eaLnBrk="1" hangingPunct="1"/>
              <a:t>22</a:t>
            </a:fld>
            <a:endParaRPr lang="en-US" altLang="id-ID" sz="90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mtClean="0"/>
              <a:t>Methods such as questionnaires and interviews present some drawbacks. For example, face-to-face interviews and observations can be time consuming. And collecting the information from geographically dispersed employees can be challenging.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577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578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F1A2B4B0-A3AF-431C-A1EA-A25F50D51B65}" type="slidenum">
              <a:rPr lang="en-US" altLang="id-ID" sz="900"/>
              <a:pPr eaLnBrk="1" hangingPunct="1"/>
              <a:t>23</a:t>
            </a:fld>
            <a:endParaRPr lang="en-US" altLang="id-ID" sz="900"/>
          </a:p>
        </p:txBody>
      </p:sp>
      <p:sp>
        <p:nvSpPr>
          <p:cNvPr id="75781" name="Rectangle 2"/>
          <p:cNvSpPr>
            <a:spLocks noGrp="1" noRot="1" noChangeAspect="1" noChangeArrowheads="1" noTextEdit="1"/>
          </p:cNvSpPr>
          <p:nvPr>
            <p:ph type="sldImg"/>
          </p:nvPr>
        </p:nvSpPr>
        <p:spPr>
          <a:solidFill>
            <a:srgbClr val="FFFFFF"/>
          </a:solidFill>
          <a:ln/>
        </p:spPr>
      </p:sp>
      <p:sp>
        <p:nvSpPr>
          <p:cNvPr id="7578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680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680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7050A81-57EB-478C-8942-65DBBBC6F9B5}" type="slidenum">
              <a:rPr lang="en-US" altLang="id-ID" sz="900"/>
              <a:pPr eaLnBrk="1" hangingPunct="1"/>
              <a:t>24</a:t>
            </a:fld>
            <a:endParaRPr lang="en-US" altLang="id-ID" sz="900"/>
          </a:p>
        </p:txBody>
      </p:sp>
      <p:sp>
        <p:nvSpPr>
          <p:cNvPr id="76805" name="Rectangle 2"/>
          <p:cNvSpPr>
            <a:spLocks noGrp="1" noRot="1" noChangeAspect="1" noChangeArrowheads="1" noTextEdit="1"/>
          </p:cNvSpPr>
          <p:nvPr>
            <p:ph type="sldImg"/>
          </p:nvPr>
        </p:nvSpPr>
        <p:spPr>
          <a:solidFill>
            <a:srgbClr val="FFFFFF"/>
          </a:solidFill>
          <a:ln/>
        </p:spPr>
      </p:sp>
      <p:sp>
        <p:nvSpPr>
          <p:cNvPr id="7680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There is no standard format for writing a job description. However, most descriptions contain sections that cover:</a:t>
            </a:r>
          </a:p>
          <a:p>
            <a:pPr eaLnBrk="1" hangingPunct="1"/>
            <a:r>
              <a:rPr lang="en-US" altLang="id-ID" b="1" smtClean="0"/>
              <a:t>1. </a:t>
            </a:r>
            <a:r>
              <a:rPr lang="en-US" altLang="id-ID" smtClean="0"/>
              <a:t>Job identification</a:t>
            </a:r>
          </a:p>
          <a:p>
            <a:pPr eaLnBrk="1" hangingPunct="1"/>
            <a:r>
              <a:rPr lang="en-US" altLang="id-ID" b="1" smtClean="0"/>
              <a:t>2. </a:t>
            </a:r>
            <a:r>
              <a:rPr lang="en-US" altLang="id-ID" smtClean="0"/>
              <a:t>Job summary</a:t>
            </a:r>
          </a:p>
          <a:p>
            <a:pPr eaLnBrk="1" hangingPunct="1"/>
            <a:r>
              <a:rPr lang="en-US" altLang="id-ID" b="1" smtClean="0"/>
              <a:t>3. </a:t>
            </a:r>
            <a:r>
              <a:rPr lang="en-US" altLang="id-ID" smtClean="0"/>
              <a:t>Responsibilities and duties</a:t>
            </a:r>
          </a:p>
          <a:p>
            <a:pPr eaLnBrk="1" hangingPunct="1"/>
            <a:r>
              <a:rPr lang="en-US" altLang="id-ID" b="1" smtClean="0"/>
              <a:t>4. </a:t>
            </a:r>
            <a:r>
              <a:rPr lang="en-US" altLang="id-ID" smtClean="0"/>
              <a:t>Authority of incumbent</a:t>
            </a:r>
          </a:p>
          <a:p>
            <a:pPr eaLnBrk="1" hangingPunct="1"/>
            <a:r>
              <a:rPr lang="en-US" altLang="id-ID" b="1" smtClean="0"/>
              <a:t>5. </a:t>
            </a:r>
            <a:r>
              <a:rPr lang="en-US" altLang="id-ID" smtClean="0"/>
              <a:t>Standards of performance</a:t>
            </a:r>
          </a:p>
          <a:p>
            <a:pPr eaLnBrk="1" hangingPunct="1"/>
            <a:r>
              <a:rPr lang="en-US" altLang="id-ID" b="1" smtClean="0"/>
              <a:t>6. </a:t>
            </a:r>
            <a:r>
              <a:rPr lang="en-US" altLang="id-ID" smtClean="0"/>
              <a:t>Working conditions</a:t>
            </a:r>
          </a:p>
          <a:p>
            <a:pPr eaLnBrk="1" hangingPunct="1"/>
            <a:r>
              <a:rPr lang="en-US" altLang="id-ID" b="1" smtClean="0"/>
              <a:t>7. </a:t>
            </a:r>
            <a:r>
              <a:rPr lang="en-US" altLang="id-ID" smtClean="0"/>
              <a:t>Job specifications</a:t>
            </a:r>
          </a:p>
          <a:p>
            <a:pPr eaLnBrk="1" hangingPunct="1"/>
            <a:endParaRPr lang="en-US" alt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782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782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3A94DE64-223A-44B3-8E33-3D814EBBDEBD}" type="slidenum">
              <a:rPr lang="en-US" altLang="id-ID" sz="900"/>
              <a:pPr eaLnBrk="1" hangingPunct="1"/>
              <a:t>25</a:t>
            </a:fld>
            <a:endParaRPr lang="en-US" altLang="id-ID" sz="900"/>
          </a:p>
        </p:txBody>
      </p:sp>
      <p:sp>
        <p:nvSpPr>
          <p:cNvPr id="77829" name="Rectangle 2"/>
          <p:cNvSpPr>
            <a:spLocks noGrp="1" noRot="1" noChangeAspect="1" noChangeArrowheads="1" noTextEdit="1"/>
          </p:cNvSpPr>
          <p:nvPr>
            <p:ph type="sldImg"/>
          </p:nvPr>
        </p:nvSpPr>
        <p:spPr>
          <a:solidFill>
            <a:srgbClr val="FFFFFF"/>
          </a:solidFill>
          <a:ln/>
        </p:spPr>
      </p:sp>
      <p:sp>
        <p:nvSpPr>
          <p:cNvPr id="778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id-ID" smtClean="0"/>
          </a:p>
          <a:p>
            <a:pPr eaLnBrk="1" hangingPunct="1"/>
            <a:r>
              <a:rPr lang="en-US" altLang="id-ID" smtClean="0"/>
              <a:t>A job description is a written statement of what the worker actually does, how he or she does it, and what the job’s working conditions are. You use this information to write a job specification; this lists the knowledge, abilities, and skills required to perform the job satisfactorily.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885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885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1CFC8FA8-E924-4AD7-8CEC-201A9C91A769}" type="slidenum">
              <a:rPr lang="en-US" altLang="id-ID" sz="900"/>
              <a:pPr eaLnBrk="1" hangingPunct="1"/>
              <a:t>26</a:t>
            </a:fld>
            <a:endParaRPr lang="en-US" altLang="id-ID" sz="900"/>
          </a:p>
        </p:txBody>
      </p:sp>
      <p:sp>
        <p:nvSpPr>
          <p:cNvPr id="78853" name="Rectangle 2"/>
          <p:cNvSpPr>
            <a:spLocks noGrp="1" noRot="1" noChangeAspect="1" noChangeArrowheads="1" noTextEdit="1"/>
          </p:cNvSpPr>
          <p:nvPr>
            <p:ph type="sldImg"/>
          </p:nvPr>
        </p:nvSpPr>
        <p:spPr>
          <a:solidFill>
            <a:srgbClr val="FFFFFF"/>
          </a:solidFill>
          <a:ln/>
        </p:spPr>
      </p:sp>
      <p:sp>
        <p:nvSpPr>
          <p:cNvPr id="7885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7987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7987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0DF9ADDA-3F7F-43CF-B151-1E6CA178C8F1}" type="slidenum">
              <a:rPr lang="en-US" altLang="id-ID" sz="900"/>
              <a:pPr eaLnBrk="1" hangingPunct="1"/>
              <a:t>27</a:t>
            </a:fld>
            <a:endParaRPr lang="en-US" altLang="id-ID" sz="900"/>
          </a:p>
        </p:txBody>
      </p:sp>
      <p:sp>
        <p:nvSpPr>
          <p:cNvPr id="79877" name="Rectangle 2"/>
          <p:cNvSpPr>
            <a:spLocks noGrp="1" noRot="1" noChangeAspect="1" noChangeArrowheads="1" noTextEdit="1"/>
          </p:cNvSpPr>
          <p:nvPr>
            <p:ph type="sldImg"/>
          </p:nvPr>
        </p:nvSpPr>
        <p:spPr>
          <a:solidFill>
            <a:srgbClr val="FFFFFF"/>
          </a:solidFill>
          <a:ln/>
        </p:spPr>
      </p:sp>
      <p:sp>
        <p:nvSpPr>
          <p:cNvPr id="7987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397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397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572A7256-EEBE-49D7-9ECE-C0E6500A2C50}" type="slidenum">
              <a:rPr lang="en-US" altLang="id-ID" sz="900"/>
              <a:pPr eaLnBrk="1" hangingPunct="1"/>
              <a:t>28</a:t>
            </a:fld>
            <a:endParaRPr lang="en-US" altLang="id-ID" sz="900"/>
          </a:p>
        </p:txBody>
      </p:sp>
      <p:sp>
        <p:nvSpPr>
          <p:cNvPr id="83973" name="Rectangle 2"/>
          <p:cNvSpPr>
            <a:spLocks noGrp="1" noRot="1" noChangeAspect="1" noChangeArrowheads="1" noTextEdit="1"/>
          </p:cNvSpPr>
          <p:nvPr>
            <p:ph type="sldImg"/>
          </p:nvPr>
        </p:nvSpPr>
        <p:spPr>
          <a:solidFill>
            <a:srgbClr val="FFFFFF"/>
          </a:solidFill>
          <a:ln/>
        </p:spPr>
      </p:sp>
      <p:sp>
        <p:nvSpPr>
          <p:cNvPr id="839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We’ll focus here on the steps in writing  a job description using job information gathered from the Bureau of Labor’s O*NET site.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499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499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C3D79B3B-08C3-4CFE-8E29-024621877F64}" type="slidenum">
              <a:rPr lang="en-US" altLang="id-ID" sz="900"/>
              <a:pPr eaLnBrk="1" hangingPunct="1"/>
              <a:t>29</a:t>
            </a:fld>
            <a:endParaRPr lang="en-US" altLang="id-ID" sz="900"/>
          </a:p>
        </p:txBody>
      </p:sp>
      <p:sp>
        <p:nvSpPr>
          <p:cNvPr id="84997" name="Rectangle 2"/>
          <p:cNvSpPr>
            <a:spLocks noGrp="1" noRot="1" noChangeAspect="1" noChangeArrowheads="1" noTextEdit="1"/>
          </p:cNvSpPr>
          <p:nvPr>
            <p:ph type="sldImg"/>
          </p:nvPr>
        </p:nvSpPr>
        <p:spPr>
          <a:solidFill>
            <a:srgbClr val="FFFFFF"/>
          </a:solidFill>
          <a:ln/>
        </p:spPr>
      </p:sp>
      <p:sp>
        <p:nvSpPr>
          <p:cNvPr id="8499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601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602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3DEE0F33-0263-4BD6-B029-5EADB07E4D5E}" type="slidenum">
              <a:rPr lang="en-US" altLang="id-ID" sz="900"/>
              <a:pPr eaLnBrk="1" hangingPunct="1"/>
              <a:t>30</a:t>
            </a:fld>
            <a:endParaRPr lang="en-US" altLang="id-ID" sz="900"/>
          </a:p>
        </p:txBody>
      </p:sp>
      <p:sp>
        <p:nvSpPr>
          <p:cNvPr id="86021" name="Rectangle 2"/>
          <p:cNvSpPr>
            <a:spLocks noGrp="1" noRot="1" noChangeAspect="1" noChangeArrowheads="1" noTextEdit="1"/>
          </p:cNvSpPr>
          <p:nvPr>
            <p:ph type="sldImg"/>
          </p:nvPr>
        </p:nvSpPr>
        <p:spPr>
          <a:solidFill>
            <a:srgbClr val="FFFFFF"/>
          </a:solidFill>
          <a:ln/>
        </p:spPr>
      </p:sp>
      <p:sp>
        <p:nvSpPr>
          <p:cNvPr id="860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U.S. Department of Labor’s occupational information network, called O*NET, allows users to see the most important characteristics of various occupations, as well as the experience, education, and knowledge required to do each job well.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704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704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C7ACAB83-57BB-4F88-95B9-382FBFA3115A}" type="slidenum">
              <a:rPr lang="en-US" altLang="id-ID" sz="900"/>
              <a:pPr eaLnBrk="1" hangingPunct="1"/>
              <a:t>31</a:t>
            </a:fld>
            <a:endParaRPr lang="en-US" altLang="id-ID" sz="900"/>
          </a:p>
        </p:txBody>
      </p:sp>
      <p:sp>
        <p:nvSpPr>
          <p:cNvPr id="87045" name="Rectangle 2"/>
          <p:cNvSpPr>
            <a:spLocks noGrp="1" noRot="1" noChangeAspect="1" noChangeArrowheads="1" noTextEdit="1"/>
          </p:cNvSpPr>
          <p:nvPr>
            <p:ph type="sldImg"/>
          </p:nvPr>
        </p:nvSpPr>
        <p:spPr>
          <a:solidFill>
            <a:srgbClr val="FFFFFF"/>
          </a:solidFill>
          <a:ln/>
        </p:spPr>
      </p:sp>
      <p:sp>
        <p:nvSpPr>
          <p:cNvPr id="8704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O*NET descriptions include the specific tasks associated with many occupations. O*NET also lists skills, including basic skills such as reading and writing, process skills such as critical thinking, and transferable skills such as persuasion and negotiation.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529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530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9676647-8634-44F7-9B44-44A6A1484A40}" type="slidenum">
              <a:rPr lang="en-US" altLang="id-ID" sz="900"/>
              <a:pPr eaLnBrk="1" hangingPunct="1"/>
              <a:t>5</a:t>
            </a:fld>
            <a:endParaRPr lang="en-US" altLang="id-ID" sz="900"/>
          </a:p>
        </p:txBody>
      </p:sp>
      <p:sp>
        <p:nvSpPr>
          <p:cNvPr id="55301" name="Rectangle 2"/>
          <p:cNvSpPr>
            <a:spLocks noGrp="1" noRot="1" noChangeAspect="1" noChangeArrowheads="1" noTextEdit="1"/>
          </p:cNvSpPr>
          <p:nvPr>
            <p:ph type="sldImg"/>
          </p:nvPr>
        </p:nvSpPr>
        <p:spPr>
          <a:solidFill>
            <a:srgbClr val="FFFFFF"/>
          </a:solidFill>
          <a:ln/>
        </p:spPr>
      </p:sp>
      <p:sp>
        <p:nvSpPr>
          <p:cNvPr id="55302" name="Rectangle 3"/>
          <p:cNvSpPr>
            <a:spLocks noGrp="1" noChangeArrowheads="1"/>
          </p:cNvSpPr>
          <p:nvPr>
            <p:ph type="body" idx="1"/>
          </p:nvPr>
        </p:nvSpPr>
        <p:spPr>
          <a:solidFill>
            <a:srgbClr val="FFFFFF"/>
          </a:solidFill>
          <a:ln>
            <a:solidFill>
              <a:srgbClr val="000000"/>
            </a:solidFill>
          </a:ln>
        </p:spPr>
        <p:txBody>
          <a:bodyPr/>
          <a:lstStyle/>
          <a:p>
            <a:pPr marL="228669" indent="-228669">
              <a:buFontTx/>
              <a:buChar char="•"/>
            </a:pPr>
            <a:r>
              <a:rPr lang="en-US" altLang="id-ID" smtClean="0"/>
              <a:t>Actual work activities of the job</a:t>
            </a:r>
            <a:r>
              <a:rPr lang="en-US" altLang="id-ID" smtClean="0">
                <a:cs typeface="Arial" pitchFamily="34" charset="0"/>
              </a:rPr>
              <a:t>—</a:t>
            </a:r>
            <a:r>
              <a:rPr lang="en-US" altLang="id-ID" smtClean="0"/>
              <a:t>how, why, and when the worker performs each activity.</a:t>
            </a:r>
          </a:p>
          <a:p>
            <a:pPr marL="228669" indent="-228669">
              <a:buFontTx/>
              <a:buChar char="•"/>
            </a:pPr>
            <a:r>
              <a:rPr lang="en-US" altLang="id-ID" smtClean="0"/>
              <a:t>Human behaviors the job requires: communicating, deciding, and writing, lifting weights or walking long distances.</a:t>
            </a:r>
          </a:p>
          <a:p>
            <a:pPr marL="228669" indent="-228669">
              <a:buFontTx/>
              <a:buChar char="•"/>
            </a:pPr>
            <a:r>
              <a:rPr lang="en-US" altLang="id-ID" smtClean="0"/>
              <a:t>Machines, tools, equipment, and work aids used on the job: tools used, materials processed, knowledge dealt with or applied, and services rendered.</a:t>
            </a:r>
          </a:p>
          <a:p>
            <a:pPr marL="228669" indent="-228669">
              <a:buFontTx/>
              <a:buChar char="•"/>
            </a:pPr>
            <a:r>
              <a:rPr lang="en-US" altLang="id-ID" smtClean="0"/>
              <a:t>Standards of expected employee job performance: quantity and\or quality output levels that can be used to appraise employees.</a:t>
            </a:r>
          </a:p>
          <a:p>
            <a:pPr marL="228669" indent="-228669">
              <a:buFontTx/>
              <a:buChar char="•"/>
            </a:pPr>
            <a:r>
              <a:rPr lang="en-US" altLang="id-ID" smtClean="0"/>
              <a:t>The organizational and social context in which the job exists: physical working conditions, work schedules, and incentives</a:t>
            </a:r>
          </a:p>
          <a:p>
            <a:pPr marL="228669" indent="-228669">
              <a:buFontTx/>
              <a:buChar char="•"/>
            </a:pPr>
            <a:r>
              <a:rPr lang="en-US" altLang="id-ID" smtClean="0"/>
              <a:t>The job’s human requirements: job-related knowledge or skills (education, training, work experience) and required personal attributes (aptitudes, physical characteristics, personality, interests).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806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806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DD1079D-F0AD-435D-93DB-5A20225D927B}" type="slidenum">
              <a:rPr lang="en-US" altLang="id-ID" sz="900"/>
              <a:pPr eaLnBrk="1" hangingPunct="1"/>
              <a:t>32</a:t>
            </a:fld>
            <a:endParaRPr lang="en-US" altLang="id-ID" sz="90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mtClean="0"/>
              <a:t>O*NET job listings include information on worker requirements such as the required knowledge, occupation requirements, and experience requirements (including education and job training).</a:t>
            </a:r>
          </a:p>
          <a:p>
            <a:pPr eaLnBrk="1" hangingPunct="1"/>
            <a:r>
              <a:rPr lang="en-US" altLang="id-ID" smtClean="0"/>
              <a:t>You can also use O*NET to check the job’s labor market characteristics, such as employment projections and earnings data.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8909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8909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43102C8C-DC28-44BF-AF95-DEF5C776F3EB}" type="slidenum">
              <a:rPr lang="en-US" altLang="id-ID" sz="900"/>
              <a:pPr eaLnBrk="1" hangingPunct="1"/>
              <a:t>33</a:t>
            </a:fld>
            <a:endParaRPr lang="en-US" altLang="id-ID" sz="900"/>
          </a:p>
        </p:txBody>
      </p:sp>
      <p:sp>
        <p:nvSpPr>
          <p:cNvPr id="89093" name="Rectangle 2"/>
          <p:cNvSpPr>
            <a:spLocks noGrp="1" noRot="1" noChangeAspect="1" noChangeArrowheads="1" noTextEdit="1"/>
          </p:cNvSpPr>
          <p:nvPr>
            <p:ph type="sldImg"/>
          </p:nvPr>
        </p:nvSpPr>
        <p:spPr>
          <a:solidFill>
            <a:srgbClr val="FFFFFF"/>
          </a:solidFill>
          <a:ln/>
        </p:spPr>
      </p:sp>
      <p:sp>
        <p:nvSpPr>
          <p:cNvPr id="8909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job specification focuses on the person in answering the question, “What human traits and experience are required to do this job effectively?” </a:t>
            </a:r>
          </a:p>
          <a:p>
            <a:pPr eaLnBrk="1" hangingPunct="1"/>
            <a:r>
              <a:rPr lang="en-US" altLang="id-ID" smtClean="0"/>
              <a:t>It shows what kind of person to recruit and for what qualities you should test that person. The job specification may be a section of the job description, or a separate document.</a:t>
            </a:r>
          </a:p>
          <a:p>
            <a:pPr eaLnBrk="1" hangingPunct="1"/>
            <a:r>
              <a:rPr lang="en-US" altLang="id-ID" smtClean="0"/>
              <a:t>Job specifications for trained employees focus on traits like length of previous service, quality of relevant training, and previous job performance.</a:t>
            </a:r>
          </a:p>
          <a:p>
            <a:pPr eaLnBrk="1" hangingPunct="1"/>
            <a:r>
              <a:rPr lang="en-US" altLang="id-ID" smtClean="0"/>
              <a:t>Job specifications can be based on the best judgments of the common-sense experiences of supervisors and human resource managers. The basic procedure here is to ask, “What does it take in terms of education, intelligence, training, and the like to do this job well?”</a:t>
            </a:r>
          </a:p>
          <a:p>
            <a:pPr eaLnBrk="1" hangingPunct="1"/>
            <a:r>
              <a:rPr lang="en-US" altLang="id-ID" smtClean="0"/>
              <a:t>Basing job specifications on statistical analysis is more defensible than the judgmental approach because equal rights legislation forbids using traits that can’t be proved to distinguish between high and low job performers.</a:t>
            </a:r>
          </a:p>
          <a:p>
            <a:pPr eaLnBrk="1" hangingPunct="1"/>
            <a:endParaRPr lang="en-US" alt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011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011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2C22E194-A5A9-4C94-A433-854ED1D67764}" type="slidenum">
              <a:rPr lang="en-US" altLang="id-ID" sz="900"/>
              <a:pPr eaLnBrk="1" hangingPunct="1"/>
              <a:t>34</a:t>
            </a:fld>
            <a:endParaRPr lang="en-US" altLang="id-ID" sz="900"/>
          </a:p>
        </p:txBody>
      </p:sp>
      <p:sp>
        <p:nvSpPr>
          <p:cNvPr id="90117" name="Rectangle 2"/>
          <p:cNvSpPr>
            <a:spLocks noGrp="1" noRot="1" noChangeAspect="1" noChangeArrowheads="1" noTextEdit="1"/>
          </p:cNvSpPr>
          <p:nvPr>
            <p:ph type="sldImg"/>
          </p:nvPr>
        </p:nvSpPr>
        <p:spPr>
          <a:solidFill>
            <a:srgbClr val="FFFFFF"/>
          </a:solidFill>
          <a:ln/>
        </p:spPr>
      </p:sp>
      <p:sp>
        <p:nvSpPr>
          <p:cNvPr id="9011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aim of the statistical approach is to determine the statistical relationship between (1) some predictor (human trait, such as height, intelligence, or finger dexterity), and (2) some indicator or criterion of job effectiveness, such as performance as rated by the supervisor.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113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114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B40FC48-9F2C-4D5C-9FC9-D1274C75C979}" type="slidenum">
              <a:rPr lang="en-US" altLang="id-ID" sz="900"/>
              <a:pPr eaLnBrk="1" hangingPunct="1"/>
              <a:t>35</a:t>
            </a:fld>
            <a:endParaRPr lang="en-US" altLang="id-ID" sz="900"/>
          </a:p>
        </p:txBody>
      </p:sp>
      <p:sp>
        <p:nvSpPr>
          <p:cNvPr id="91141" name="Rectangle 2"/>
          <p:cNvSpPr>
            <a:spLocks noGrp="1" noRot="1" noChangeAspect="1" noChangeArrowheads="1" noTextEdit="1"/>
          </p:cNvSpPr>
          <p:nvPr>
            <p:ph type="sldImg"/>
          </p:nvPr>
        </p:nvSpPr>
        <p:spPr>
          <a:solidFill>
            <a:srgbClr val="FFFFFF"/>
          </a:solidFill>
          <a:ln/>
        </p:spPr>
      </p:sp>
      <p:sp>
        <p:nvSpPr>
          <p:cNvPr id="9114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Job enlargement attempts to make work more motivating by assigning workers additional same-level activities.</a:t>
            </a:r>
          </a:p>
          <a:p>
            <a:pPr eaLnBrk="1" hangingPunct="1"/>
            <a:r>
              <a:rPr lang="en-US" altLang="id-ID" smtClean="0"/>
              <a:t>Job rotation involves systematically moving workers from one job to another.</a:t>
            </a:r>
          </a:p>
          <a:p>
            <a:pPr eaLnBrk="1" hangingPunct="1"/>
            <a:r>
              <a:rPr lang="en-US" altLang="id-ID" smtClean="0"/>
              <a:t>Job enrichment involves redesigning jobs in a way that increases the opportunities for the worker to experience feelings of responsibility, achievement, growth, and recognition.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216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216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6E861749-635E-4591-9834-1EB0346563AA}" type="slidenum">
              <a:rPr lang="en-US" altLang="id-ID" sz="900"/>
              <a:pPr eaLnBrk="1" hangingPunct="1"/>
              <a:t>36</a:t>
            </a:fld>
            <a:endParaRPr lang="en-US" altLang="id-ID" sz="900"/>
          </a:p>
        </p:txBody>
      </p:sp>
      <p:sp>
        <p:nvSpPr>
          <p:cNvPr id="92165" name="Rectangle 2"/>
          <p:cNvSpPr>
            <a:spLocks noGrp="1" noRot="1" noChangeAspect="1" noChangeArrowheads="1" noTextEdit="1"/>
          </p:cNvSpPr>
          <p:nvPr>
            <p:ph type="sldImg"/>
          </p:nvPr>
        </p:nvSpPr>
        <p:spPr>
          <a:solidFill>
            <a:srgbClr val="FFFFFF"/>
          </a:solidFill>
          <a:ln/>
        </p:spPr>
      </p:sp>
      <p:sp>
        <p:nvSpPr>
          <p:cNvPr id="9216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Changes in how work is organized is evidenced by flattening of the organization, the rise of self-managed teams, and the constant focus on improving productivity through reengineering.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318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318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7B6D8707-0E4C-4B95-8926-18A43E008C8B}" type="slidenum">
              <a:rPr lang="en-US" altLang="id-ID" sz="900"/>
              <a:pPr eaLnBrk="1" hangingPunct="1"/>
              <a:t>37</a:t>
            </a:fld>
            <a:endParaRPr lang="en-US" altLang="id-ID" sz="900"/>
          </a:p>
        </p:txBody>
      </p:sp>
      <p:sp>
        <p:nvSpPr>
          <p:cNvPr id="93189" name="Rectangle 2"/>
          <p:cNvSpPr>
            <a:spLocks noGrp="1" noRot="1" noChangeAspect="1" noChangeArrowheads="1" noTextEdit="1"/>
          </p:cNvSpPr>
          <p:nvPr>
            <p:ph type="sldImg"/>
          </p:nvPr>
        </p:nvSpPr>
        <p:spPr>
          <a:solidFill>
            <a:srgbClr val="FFFFFF"/>
          </a:solidFill>
          <a:ln/>
        </p:spPr>
      </p:sp>
      <p:sp>
        <p:nvSpPr>
          <p:cNvPr id="9319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Competency-based job analysis means describing the job in terms of measurable, observable, behavioral competencies (knowledge, skills, and/or behaviors) that an employee doing that job must exhibit to do the job well.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421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421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0A6F055-370F-4B87-9F21-246CE41EB2EA}" type="slidenum">
              <a:rPr lang="en-US" altLang="id-ID" sz="900"/>
              <a:pPr eaLnBrk="1" hangingPunct="1"/>
              <a:t>38</a:t>
            </a:fld>
            <a:endParaRPr lang="en-US" altLang="id-ID" sz="900"/>
          </a:p>
        </p:txBody>
      </p:sp>
      <p:sp>
        <p:nvSpPr>
          <p:cNvPr id="94213" name="Rectangle 2"/>
          <p:cNvSpPr>
            <a:spLocks noGrp="1" noRot="1" noChangeAspect="1" noChangeArrowheads="1" noTextEdit="1"/>
          </p:cNvSpPr>
          <p:nvPr>
            <p:ph type="sldImg"/>
          </p:nvPr>
        </p:nvSpPr>
        <p:spPr>
          <a:solidFill>
            <a:srgbClr val="FFFFFF"/>
          </a:solidFill>
          <a:ln/>
        </p:spPr>
      </p:sp>
      <p:sp>
        <p:nvSpPr>
          <p:cNvPr id="9421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Defining the job’s competencies and writing them up involves a process that is similar to traditional job analysis. In other words, you might interview job incumbents and their supervisors, ask open-ended questions regarding job responsibilities and activities, and perhaps identify critical incidents that pinpoint success on the job.</a:t>
            </a:r>
          </a:p>
          <a:p>
            <a:pPr eaLnBrk="1" hangingPunct="1"/>
            <a:r>
              <a:rPr lang="en-US" altLang="id-ID" smtClean="0"/>
              <a:t>But there the similarity ends. Instead of compiling lists of job duties, you will ask, “In order to perform this job competently, the employee should be able to . . . ?” You can use your knowledge of the job to answer this, or use a list like that mentioned at O*NET. There are also off-the-shelf competencies databanks.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9523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9523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BBE0087D-42E1-49D9-8E30-72877C41B1CA}" type="slidenum">
              <a:rPr lang="en-US" altLang="id-ID" sz="900"/>
              <a:pPr eaLnBrk="1" hangingPunct="1"/>
              <a:t>39</a:t>
            </a:fld>
            <a:endParaRPr lang="en-US" altLang="id-ID" sz="900"/>
          </a:p>
        </p:txBody>
      </p:sp>
      <p:sp>
        <p:nvSpPr>
          <p:cNvPr id="95237" name="Rectangle 2"/>
          <p:cNvSpPr>
            <a:spLocks noGrp="1" noRot="1" noChangeAspect="1" noChangeArrowheads="1" noTextEdit="1"/>
          </p:cNvSpPr>
          <p:nvPr>
            <p:ph type="sldImg"/>
          </p:nvPr>
        </p:nvSpPr>
        <p:spPr>
          <a:solidFill>
            <a:srgbClr val="FFFFFF"/>
          </a:solidFill>
          <a:ln/>
        </p:spPr>
      </p:sp>
      <p:sp>
        <p:nvSpPr>
          <p:cNvPr id="952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 skills matrix lists the basic skills needed for that job (such as technical expertise) and the minimum level of each skill required for that job or job family. The emphasis is no longer on specific job duties. Instead, the focus is on developing the new skills needed for the employees’ broader and empowered responsibilities.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632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632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ADB97FBD-C8CE-4D69-BFD1-E54D0C2AF6A4}" type="slidenum">
              <a:rPr lang="en-US" altLang="id-ID" sz="900"/>
              <a:pPr eaLnBrk="1" hangingPunct="1"/>
              <a:t>6</a:t>
            </a:fld>
            <a:endParaRPr lang="en-US" altLang="id-ID" sz="900"/>
          </a:p>
        </p:txBody>
      </p:sp>
      <p:sp>
        <p:nvSpPr>
          <p:cNvPr id="56325" name="Rectangle 2"/>
          <p:cNvSpPr>
            <a:spLocks noGrp="1" noRot="1" noChangeAspect="1" noChangeArrowheads="1" noTextEdit="1"/>
          </p:cNvSpPr>
          <p:nvPr>
            <p:ph type="sldImg"/>
          </p:nvPr>
        </p:nvSpPr>
        <p:spPr>
          <a:solidFill>
            <a:srgbClr val="FFFFFF"/>
          </a:solidFill>
          <a:ln/>
        </p:spPr>
      </p:sp>
      <p:sp>
        <p:nvSpPr>
          <p:cNvPr id="5632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b="1" smtClean="0"/>
              <a:t>Job analysis</a:t>
            </a:r>
            <a:r>
              <a:rPr lang="en-US" altLang="id-ID" smtClean="0"/>
              <a:t> provides the information required for other organizational activities that depend on and also support the job.</a:t>
            </a:r>
          </a:p>
          <a:p>
            <a:pPr eaLnBrk="1" hangingPunct="1"/>
            <a:r>
              <a:rPr lang="en-US" altLang="id-ID" smtClean="0"/>
              <a:t>Job analysis provides required duties and desired human characteristics information needed to effectively </a:t>
            </a:r>
            <a:r>
              <a:rPr lang="en-US" altLang="id-ID" b="1" smtClean="0"/>
              <a:t>Recruit and Select</a:t>
            </a:r>
            <a:r>
              <a:rPr lang="en-US" altLang="id-ID" smtClean="0"/>
              <a:t> individuals for jobs. </a:t>
            </a:r>
            <a:endParaRPr lang="en-US" altLang="id-ID" b="1" smtClean="0"/>
          </a:p>
          <a:p>
            <a:pPr eaLnBrk="1" hangingPunct="1"/>
            <a:r>
              <a:rPr lang="en-US" altLang="id-ID" b="1" smtClean="0"/>
              <a:t>Compensation</a:t>
            </a:r>
            <a:r>
              <a:rPr lang="en-US" altLang="id-ID" smtClean="0"/>
              <a:t> factors such as skill and education level, safety hazards, degree of responsibility, and so on are assessed by job analysis.</a:t>
            </a:r>
          </a:p>
          <a:p>
            <a:pPr eaLnBrk="1" hangingPunct="1"/>
            <a:r>
              <a:rPr lang="en-US" altLang="id-ID" smtClean="0"/>
              <a:t>Knowledge of specific duties and requisite skills of a job is required for proper </a:t>
            </a:r>
            <a:r>
              <a:rPr lang="en-US" altLang="id-ID" b="1" smtClean="0"/>
              <a:t>Training of </a:t>
            </a:r>
            <a:r>
              <a:rPr lang="en-US" altLang="id-ID" smtClean="0"/>
              <a:t>employees.</a:t>
            </a:r>
          </a:p>
          <a:p>
            <a:pPr eaLnBrk="1" hangingPunct="1"/>
            <a:r>
              <a:rPr lang="en-US" altLang="id-ID" smtClean="0"/>
              <a:t>Correctly conducting a</a:t>
            </a:r>
            <a:r>
              <a:rPr lang="en-US" altLang="id-ID" b="1" smtClean="0"/>
              <a:t> Performance Appraisal </a:t>
            </a:r>
            <a:r>
              <a:rPr lang="en-US" altLang="id-ID" smtClean="0"/>
              <a:t>requires knowledge of the job’s duties and standard.</a:t>
            </a:r>
          </a:p>
          <a:p>
            <a:pPr eaLnBrk="1" hangingPunct="1"/>
            <a:r>
              <a:rPr lang="en-US" altLang="id-ID" smtClean="0"/>
              <a:t>Job analysis is a method for </a:t>
            </a:r>
            <a:r>
              <a:rPr lang="en-US" altLang="id-ID" b="1" smtClean="0"/>
              <a:t>Discovering Unassigned Duties</a:t>
            </a:r>
            <a:r>
              <a:rPr lang="en-US" altLang="id-ID" smtClean="0"/>
              <a:t> that should become a formal part of a job.</a:t>
            </a:r>
          </a:p>
          <a:p>
            <a:pPr eaLnBrk="1" hangingPunct="1"/>
            <a:r>
              <a:rPr lang="en-US" altLang="id-ID" smtClean="0"/>
              <a:t>Job analysis is required to validate essential job functions and other HRM for </a:t>
            </a:r>
            <a:r>
              <a:rPr lang="en-US" altLang="id-ID" b="1" smtClean="0"/>
              <a:t>EEO Compliance</a:t>
            </a:r>
            <a:r>
              <a:rPr lang="en-US" altLang="id-ID" smtClean="0"/>
              <a:t> under the</a:t>
            </a:r>
            <a:r>
              <a:rPr lang="en-US" altLang="id-ID" i="1" smtClean="0"/>
              <a:t> Uniform Guidelines on Employee Selection.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734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734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D2162CD1-22D7-4BA1-BD40-72176235FFCD}" type="slidenum">
              <a:rPr lang="en-US" altLang="id-ID" sz="900"/>
              <a:pPr eaLnBrk="1" hangingPunct="1"/>
              <a:t>7</a:t>
            </a:fld>
            <a:endParaRPr lang="en-US" altLang="id-ID" sz="900"/>
          </a:p>
        </p:txBody>
      </p:sp>
      <p:sp>
        <p:nvSpPr>
          <p:cNvPr id="57349" name="Rectangle 2"/>
          <p:cNvSpPr>
            <a:spLocks noGrp="1" noRot="1" noChangeAspect="1" noChangeArrowheads="1" noTextEdit="1"/>
          </p:cNvSpPr>
          <p:nvPr>
            <p:ph type="sldImg"/>
          </p:nvPr>
        </p:nvSpPr>
        <p:spPr>
          <a:solidFill>
            <a:srgbClr val="FFFFFF"/>
          </a:solidFill>
          <a:ln/>
        </p:spPr>
      </p:sp>
      <p:sp>
        <p:nvSpPr>
          <p:cNvPr id="5735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As Figure 4-1 summarizes, job analysis is important because managers use it to support</a:t>
            </a:r>
          </a:p>
          <a:p>
            <a:pPr eaLnBrk="1" hangingPunct="1"/>
            <a:r>
              <a:rPr lang="en-US" altLang="id-ID" smtClean="0"/>
              <a:t>just about all their human resource management activities.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5837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5837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C083C673-8971-435A-A1CC-E80CC1D65D2D}" type="slidenum">
              <a:rPr lang="en-US" altLang="id-ID" sz="900"/>
              <a:pPr eaLnBrk="1" hangingPunct="1"/>
              <a:t>8</a:t>
            </a:fld>
            <a:endParaRPr lang="en-US" altLang="id-ID" sz="900"/>
          </a:p>
        </p:txBody>
      </p:sp>
      <p:sp>
        <p:nvSpPr>
          <p:cNvPr id="58373" name="Rectangle 2"/>
          <p:cNvSpPr>
            <a:spLocks noGrp="1" noRot="1" noChangeAspect="1" noChangeArrowheads="1" noTextEdit="1"/>
          </p:cNvSpPr>
          <p:nvPr>
            <p:ph type="sldImg"/>
          </p:nvPr>
        </p:nvSpPr>
        <p:spPr>
          <a:solidFill>
            <a:srgbClr val="FFFFFF"/>
          </a:solidFill>
          <a:ln/>
        </p:spPr>
      </p:sp>
      <p:sp>
        <p:nvSpPr>
          <p:cNvPr id="5837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041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042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7D8388DE-E4F2-4D91-91BA-A2F71B0052C5}" type="slidenum">
              <a:rPr lang="en-US" altLang="id-ID" sz="900"/>
              <a:pPr eaLnBrk="1" hangingPunct="1"/>
              <a:t>9</a:t>
            </a:fld>
            <a:endParaRPr lang="en-US" altLang="id-ID" sz="900"/>
          </a:p>
        </p:txBody>
      </p:sp>
      <p:sp>
        <p:nvSpPr>
          <p:cNvPr id="60421" name="Rectangle 2"/>
          <p:cNvSpPr>
            <a:spLocks noGrp="1" noRot="1" noChangeAspect="1" noChangeArrowheads="1" noTextEdit="1"/>
          </p:cNvSpPr>
          <p:nvPr>
            <p:ph type="sldImg"/>
          </p:nvPr>
        </p:nvSpPr>
        <p:spPr>
          <a:solidFill>
            <a:srgbClr val="FFFFFF"/>
          </a:solidFill>
          <a:ln/>
        </p:spPr>
      </p:sp>
      <p:sp>
        <p:nvSpPr>
          <p:cNvPr id="604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There are various ways to collect information on a job’s duties, responsibilities, and activities.  In practice, you could use any one of them, or combine several. The basic rule is to use those that best fit your purpose. </a:t>
            </a:r>
          </a:p>
          <a:p>
            <a:pPr eaLnBrk="1" hangingPunct="1"/>
            <a:r>
              <a:rPr lang="en-US" altLang="id-ID" smtClean="0"/>
              <a:t>Interviews, questionnaires, observations, and diaries/logs are the most popular methods for gathering realistic information about what job incumbents actually do. Managers use these methods for developing job descriptions and job specifications.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144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144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91106CD-D91A-4080-9FB6-095F3E67DE6E}" type="slidenum">
              <a:rPr lang="en-US" altLang="id-ID" sz="900"/>
              <a:pPr eaLnBrk="1" hangingPunct="1"/>
              <a:t>10</a:t>
            </a:fld>
            <a:endParaRPr lang="en-US" altLang="id-ID" sz="900"/>
          </a:p>
        </p:txBody>
      </p:sp>
      <p:sp>
        <p:nvSpPr>
          <p:cNvPr id="61445" name="Rectangle 2"/>
          <p:cNvSpPr>
            <a:spLocks noGrp="1" noRot="1" noChangeAspect="1" noChangeArrowheads="1" noTextEdit="1"/>
          </p:cNvSpPr>
          <p:nvPr>
            <p:ph type="sldImg"/>
          </p:nvPr>
        </p:nvSpPr>
        <p:spPr>
          <a:solidFill>
            <a:srgbClr val="FFFFFF"/>
          </a:solidFill>
          <a:ln/>
        </p:spPr>
      </p:sp>
      <p:sp>
        <p:nvSpPr>
          <p:cNvPr id="6144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mtClean="0"/>
              <a:t>Human Resources Management 12e</a:t>
            </a:r>
            <a:br>
              <a:rPr lang="en-US" altLang="id-ID" smtClean="0"/>
            </a:br>
            <a:r>
              <a:rPr lang="en-US" altLang="id-ID" smtClean="0"/>
              <a:t>Gary Dessler</a:t>
            </a:r>
          </a:p>
        </p:txBody>
      </p:sp>
      <p:sp>
        <p:nvSpPr>
          <p:cNvPr id="6246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endParaRPr lang="en-US" altLang="id-ID" sz="1200">
              <a:latin typeface="Times New Roman" pitchFamily="18" charset="0"/>
            </a:endParaRPr>
          </a:p>
        </p:txBody>
      </p:sp>
      <p:sp>
        <p:nvSpPr>
          <p:cNvPr id="6246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77" eaLnBrk="0" hangingPunct="0">
              <a:defRPr sz="1000">
                <a:solidFill>
                  <a:schemeClr val="tx1"/>
                </a:solidFill>
                <a:latin typeface="Arial" pitchFamily="34" charset="0"/>
                <a:cs typeface="Tahoma" pitchFamily="34" charset="0"/>
              </a:defRPr>
            </a:lvl1pPr>
            <a:lvl2pPr marL="732994" indent="-281921" defTabSz="914677" eaLnBrk="0" hangingPunct="0">
              <a:defRPr sz="1000">
                <a:solidFill>
                  <a:schemeClr val="tx1"/>
                </a:solidFill>
                <a:latin typeface="Arial" pitchFamily="34" charset="0"/>
                <a:cs typeface="Tahoma" pitchFamily="34" charset="0"/>
              </a:defRPr>
            </a:lvl2pPr>
            <a:lvl3pPr marL="1127684" indent="-225537" defTabSz="914677" eaLnBrk="0" hangingPunct="0">
              <a:defRPr sz="1000">
                <a:solidFill>
                  <a:schemeClr val="tx1"/>
                </a:solidFill>
                <a:latin typeface="Arial" pitchFamily="34" charset="0"/>
                <a:cs typeface="Tahoma" pitchFamily="34" charset="0"/>
              </a:defRPr>
            </a:lvl3pPr>
            <a:lvl4pPr marL="1578757" indent="-225537" defTabSz="914677" eaLnBrk="0" hangingPunct="0">
              <a:defRPr sz="1000">
                <a:solidFill>
                  <a:schemeClr val="tx1"/>
                </a:solidFill>
                <a:latin typeface="Arial" pitchFamily="34" charset="0"/>
                <a:cs typeface="Tahoma" pitchFamily="34" charset="0"/>
              </a:defRPr>
            </a:lvl4pPr>
            <a:lvl5pPr marL="2029831" indent="-225537" defTabSz="914677" eaLnBrk="0" hangingPunct="0">
              <a:defRPr sz="1000">
                <a:solidFill>
                  <a:schemeClr val="tx1"/>
                </a:solidFill>
                <a:latin typeface="Arial" pitchFamily="34" charset="0"/>
                <a:cs typeface="Tahoma" pitchFamily="34" charset="0"/>
              </a:defRPr>
            </a:lvl5pPr>
            <a:lvl6pPr marL="2480904" indent="-225537" defTabSz="914677" eaLnBrk="0" fontAlgn="base" hangingPunct="0">
              <a:spcBef>
                <a:spcPct val="0"/>
              </a:spcBef>
              <a:spcAft>
                <a:spcPct val="0"/>
              </a:spcAft>
              <a:defRPr sz="1000">
                <a:solidFill>
                  <a:schemeClr val="tx1"/>
                </a:solidFill>
                <a:latin typeface="Arial" pitchFamily="34" charset="0"/>
                <a:cs typeface="Tahoma" pitchFamily="34" charset="0"/>
              </a:defRPr>
            </a:lvl6pPr>
            <a:lvl7pPr marL="2931978" indent="-225537" defTabSz="914677" eaLnBrk="0" fontAlgn="base" hangingPunct="0">
              <a:spcBef>
                <a:spcPct val="0"/>
              </a:spcBef>
              <a:spcAft>
                <a:spcPct val="0"/>
              </a:spcAft>
              <a:defRPr sz="1000">
                <a:solidFill>
                  <a:schemeClr val="tx1"/>
                </a:solidFill>
                <a:latin typeface="Arial" pitchFamily="34" charset="0"/>
                <a:cs typeface="Tahoma" pitchFamily="34" charset="0"/>
              </a:defRPr>
            </a:lvl7pPr>
            <a:lvl8pPr marL="3383051" indent="-225537" defTabSz="914677" eaLnBrk="0" fontAlgn="base" hangingPunct="0">
              <a:spcBef>
                <a:spcPct val="0"/>
              </a:spcBef>
              <a:spcAft>
                <a:spcPct val="0"/>
              </a:spcAft>
              <a:defRPr sz="1000">
                <a:solidFill>
                  <a:schemeClr val="tx1"/>
                </a:solidFill>
                <a:latin typeface="Arial" pitchFamily="34" charset="0"/>
                <a:cs typeface="Tahoma" pitchFamily="34" charset="0"/>
              </a:defRPr>
            </a:lvl8pPr>
            <a:lvl9pPr marL="3834125" indent="-225537" defTabSz="914677"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4</a:t>
            </a:r>
            <a:r>
              <a:rPr lang="en-US" altLang="id-ID" sz="900">
                <a:cs typeface="Arial" pitchFamily="34" charset="0"/>
              </a:rPr>
              <a:t>–</a:t>
            </a:r>
            <a:fld id="{99348BB2-DE9B-4B7C-BEDA-6999FD3E32E7}" type="slidenum">
              <a:rPr lang="en-US" altLang="id-ID" sz="900"/>
              <a:pPr eaLnBrk="1" hangingPunct="1"/>
              <a:t>11</a:t>
            </a:fld>
            <a:endParaRPr lang="en-US" altLang="id-ID" sz="900"/>
          </a:p>
        </p:txBody>
      </p:sp>
      <p:sp>
        <p:nvSpPr>
          <p:cNvPr id="62469" name="Rectangle 2"/>
          <p:cNvSpPr>
            <a:spLocks noGrp="1" noRot="1" noChangeAspect="1" noChangeArrowheads="1" noTextEdit="1"/>
          </p:cNvSpPr>
          <p:nvPr>
            <p:ph type="sldImg"/>
          </p:nvPr>
        </p:nvSpPr>
        <p:spPr>
          <a:solidFill>
            <a:srgbClr val="FFFFFF"/>
          </a:solidFill>
          <a:ln/>
        </p:spPr>
      </p:sp>
      <p:sp>
        <p:nvSpPr>
          <p:cNvPr id="624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id-ID" smtClean="0"/>
              <a:t>Job analysis interviews range from completely unstructured interviews to highly structured ones containing hundreds of specific items to check off.</a:t>
            </a:r>
          </a:p>
          <a:p>
            <a:pPr eaLnBrk="1" hangingPunct="1"/>
            <a:r>
              <a:rPr lang="en-US" altLang="id-ID" smtClean="0"/>
              <a:t>Managers may conduct individual interviews with each employee, group interviews with groups of employees who have the same job, and/or supervisor interviews with one or more supervisors who know the job. </a:t>
            </a:r>
          </a:p>
          <a:p>
            <a:pPr eaLnBrk="1" hangingPunct="1"/>
            <a:r>
              <a:rPr lang="en-US" altLang="id-ID" smtClean="0"/>
              <a:t>Distortion of information is interviewing’s main problem—whether due to outright falsification, honest misunderstanding, or statements inflating the importance of their jobs by interviewees.</a:t>
            </a:r>
          </a:p>
          <a:p>
            <a:pPr eaLnBrk="1" hangingPunct="1"/>
            <a:endParaRPr lang="en-US" altLang="id-ID" smtClean="0"/>
          </a:p>
          <a:p>
            <a:pPr eaLnBrk="1" hangingPunct="1"/>
            <a:endParaRPr lang="en-US" altLang="id-ID" smtClean="0"/>
          </a:p>
          <a:p>
            <a:pPr eaLnBrk="1" hangingPunct="1"/>
            <a:endParaRPr lang="en-US" alt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id-ID" smtClean="0"/>
              <a:t>FEB 305 - Manajemen SDM </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id-ID" smtClean="0"/>
              <a:t>FEB 305 - Manajemen SDM </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smtClean="0"/>
              <a:t>6097 - Rina Anindita</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FEB 305 - Manajemen SDM </a:t>
            </a:r>
            <a:endParaRPr lang="en-US"/>
          </a:p>
        </p:txBody>
      </p:sp>
      <p:sp>
        <p:nvSpPr>
          <p:cNvPr id="8" name="Footer Placeholder 7"/>
          <p:cNvSpPr>
            <a:spLocks noGrp="1"/>
          </p:cNvSpPr>
          <p:nvPr>
            <p:ph type="ftr" sz="quarter" idx="11"/>
          </p:nvPr>
        </p:nvSpPr>
        <p:spPr/>
        <p:txBody>
          <a:bodyPr/>
          <a:lstStyle/>
          <a:p>
            <a:r>
              <a:rPr lang="en-US" smtClean="0"/>
              <a:t>6097 - Rina Anindita</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FEB 305 - Manajemen SDM </a:t>
            </a:r>
            <a:endParaRPr lang="en-US"/>
          </a:p>
        </p:txBody>
      </p:sp>
      <p:sp>
        <p:nvSpPr>
          <p:cNvPr id="4" name="Footer Placeholder 3"/>
          <p:cNvSpPr>
            <a:spLocks noGrp="1"/>
          </p:cNvSpPr>
          <p:nvPr>
            <p:ph type="ftr" sz="quarter" idx="11"/>
          </p:nvPr>
        </p:nvSpPr>
        <p:spPr/>
        <p:txBody>
          <a:bodyPr/>
          <a:lstStyle/>
          <a:p>
            <a:r>
              <a:rPr lang="en-US" smtClean="0"/>
              <a:t>6097 - Rina Anindita</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FEB 305 - Manajemen SDM </a:t>
            </a:r>
            <a:endParaRPr lang="en-US"/>
          </a:p>
        </p:txBody>
      </p:sp>
      <p:sp>
        <p:nvSpPr>
          <p:cNvPr id="3" name="Footer Placeholder 2"/>
          <p:cNvSpPr>
            <a:spLocks noGrp="1"/>
          </p:cNvSpPr>
          <p:nvPr>
            <p:ph type="ftr" sz="quarter" idx="11"/>
          </p:nvPr>
        </p:nvSpPr>
        <p:spPr/>
        <p:txBody>
          <a:bodyPr/>
          <a:lstStyle/>
          <a:p>
            <a:r>
              <a:rPr lang="en-US" smtClean="0"/>
              <a:t>6097 - Rina Anindita</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id-ID" smtClean="0"/>
              <a:t>FEB 305 - Manajemen SDM </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6097 - Rina Anindita</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id-ID" sz="3200" b="1" dirty="0" smtClean="0">
                <a:effectLst>
                  <a:outerShdw blurRad="38100" dist="38100" dir="2700000" algn="tl">
                    <a:srgbClr val="000000">
                      <a:alpha val="43137"/>
                    </a:srgbClr>
                  </a:outerShdw>
                </a:effectLst>
              </a:rPr>
              <a:t>ANALISIS PEKERJAAN DAN MANAJEMEN </a:t>
            </a:r>
            <a:br>
              <a:rPr lang="id-ID" sz="3200" b="1" dirty="0" smtClean="0">
                <a:effectLst>
                  <a:outerShdw blurRad="38100" dist="38100" dir="2700000" algn="tl">
                    <a:srgbClr val="000000">
                      <a:alpha val="43137"/>
                    </a:srgbClr>
                  </a:outerShdw>
                </a:effectLst>
              </a:rPr>
            </a:br>
            <a:r>
              <a:rPr lang="id-ID" sz="3200" b="1" dirty="0" smtClean="0">
                <a:effectLst>
                  <a:outerShdw blurRad="38100" dist="38100" dir="2700000" algn="tl">
                    <a:srgbClr val="000000">
                      <a:alpha val="43137"/>
                    </a:srgbClr>
                  </a:outerShdw>
                </a:effectLst>
              </a:rPr>
              <a:t>BAKAT</a:t>
            </a:r>
            <a:endParaRPr lang="en-US" sz="32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fontScale="92500" lnSpcReduction="10000"/>
          </a:bodyPr>
          <a:lstStyle/>
          <a:p>
            <a:r>
              <a:rPr lang="en-US" sz="2800" b="1" dirty="0" smtClean="0">
                <a:solidFill>
                  <a:schemeClr val="bg1"/>
                </a:solidFill>
                <a:effectLst>
                  <a:outerShdw blurRad="38100" dist="38100" dir="2700000" algn="tl">
                    <a:srgbClr val="000000">
                      <a:alpha val="43137"/>
                    </a:srgbClr>
                  </a:outerShdw>
                </a:effectLst>
              </a:rPr>
              <a:t>6</a:t>
            </a:r>
            <a:r>
              <a:rPr lang="id-ID" sz="2800" b="1" dirty="0" smtClean="0">
                <a:solidFill>
                  <a:schemeClr val="bg1"/>
                </a:solidFill>
                <a:effectLst>
                  <a:outerShdw blurRad="38100" dist="38100" dir="2700000" algn="tl">
                    <a:srgbClr val="000000">
                      <a:alpha val="43137"/>
                    </a:srgbClr>
                  </a:outerShdw>
                </a:effectLst>
              </a:rPr>
              <a:t>097</a:t>
            </a:r>
            <a:r>
              <a:rPr lang="en-US" sz="2800" b="1" dirty="0" smtClean="0">
                <a:solidFill>
                  <a:schemeClr val="bg1"/>
                </a:solidFill>
                <a:effectLst>
                  <a:outerShdw blurRad="38100" dist="38100" dir="2700000" algn="tl">
                    <a:srgbClr val="000000">
                      <a:alpha val="43137"/>
                    </a:srgbClr>
                  </a:outerShdw>
                </a:effectLst>
              </a:rPr>
              <a:t> –</a:t>
            </a:r>
            <a:r>
              <a:rPr lang="id-ID" sz="2800" b="1" dirty="0" smtClean="0">
                <a:solidFill>
                  <a:schemeClr val="bg1"/>
                </a:solidFill>
                <a:effectLst>
                  <a:outerShdw blurRad="38100" dist="38100" dir="2700000" algn="tl">
                    <a:srgbClr val="000000">
                      <a:alpha val="43137"/>
                    </a:srgbClr>
                  </a:outerShdw>
                </a:effectLst>
              </a:rPr>
              <a:t> RINA ANINDITA</a:t>
            </a:r>
            <a:endParaRPr lang="en-US" sz="2800" b="1" dirty="0" smtClean="0">
              <a:solidFill>
                <a:schemeClr val="bg1"/>
              </a:solidFill>
              <a:effectLst>
                <a:outerShdw blurRad="38100" dist="38100" dir="2700000" algn="tl">
                  <a:srgbClr val="000000">
                    <a:alpha val="43137"/>
                  </a:srgbClr>
                </a:outerShdw>
              </a:effectLst>
            </a:endParaRP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t>
            </a:r>
            <a:r>
              <a:rPr lang="id-ID" sz="1800" b="1" dirty="0" smtClean="0">
                <a:effectLst>
                  <a:outerShdw blurRad="38100" dist="38100" dir="2700000" algn="tl">
                    <a:srgbClr val="000000">
                      <a:alpha val="43137"/>
                    </a:srgbClr>
                  </a:outerShdw>
                </a:effectLst>
              </a:rPr>
              <a:t>MANAJEMEN</a:t>
            </a:r>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a:t>
            </a:r>
            <a:r>
              <a:rPr lang="id-ID" sz="1800" b="1" dirty="0">
                <a:effectLst>
                  <a:outerShdw blurRad="38100" dist="38100" dir="2700000" algn="tl">
                    <a:srgbClr val="000000">
                      <a:alpha val="43137"/>
                    </a:srgbClr>
                  </a:outerShdw>
                </a:effectLst>
              </a:rPr>
              <a:t> </a:t>
            </a:r>
            <a:r>
              <a:rPr lang="id-ID" sz="1800" b="1" dirty="0" smtClean="0">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FEB 305</a:t>
            </a:r>
            <a:endParaRPr lang="en-US" sz="2000" dirty="0" smtClean="0"/>
          </a:p>
          <a:p>
            <a:r>
              <a:rPr lang="en-US" sz="2000" dirty="0" smtClean="0"/>
              <a:t>|</a:t>
            </a:r>
          </a:p>
          <a:p>
            <a:r>
              <a:rPr lang="id-ID" sz="2000" dirty="0" smtClean="0"/>
              <a:t>MANAJEMEN SUMBER DAYA MANUSIA</a:t>
            </a:r>
            <a:endParaRPr lang="en-US" sz="2000" dirty="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id-ID"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6673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DA10DAEB-178B-491B-9297-9FC5F19F66F0}" type="slidenum">
              <a:rPr lang="en-US" altLang="id-ID" sz="900" smtClean="0">
                <a:cs typeface="Times New Roman" pitchFamily="18" charset="0"/>
              </a:rPr>
              <a:pPr eaLnBrk="1" hangingPunct="1"/>
              <a:t>10</a:t>
            </a:fld>
            <a:endParaRPr lang="en-US" altLang="id-ID" sz="900" smtClean="0">
              <a:cs typeface="Times New Roman" pitchFamily="18" charset="0"/>
            </a:endParaRPr>
          </a:p>
        </p:txBody>
      </p:sp>
      <p:sp>
        <p:nvSpPr>
          <p:cNvPr id="2538500" name="Rectangle 4"/>
          <p:cNvSpPr>
            <a:spLocks noGrp="1" noChangeArrowheads="1"/>
          </p:cNvSpPr>
          <p:nvPr>
            <p:ph type="title"/>
          </p:nvPr>
        </p:nvSpPr>
        <p:spPr/>
        <p:txBody>
          <a:bodyPr>
            <a:normAutofit fontScale="90000"/>
          </a:bodyPr>
          <a:lstStyle/>
          <a:p>
            <a:pPr eaLnBrk="1" hangingPunct="1">
              <a:defRPr/>
            </a:pPr>
            <a:r>
              <a:rPr lang="en-US" smtClean="0"/>
              <a:t>Job Analysis: Interviewing Guidelines</a:t>
            </a:r>
          </a:p>
        </p:txBody>
      </p:sp>
      <p:sp>
        <p:nvSpPr>
          <p:cNvPr id="2538501" name="Rectangle 5"/>
          <p:cNvSpPr>
            <a:spLocks noGrp="1" noChangeArrowheads="1"/>
          </p:cNvSpPr>
          <p:nvPr>
            <p:ph type="body" idx="1"/>
          </p:nvPr>
        </p:nvSpPr>
        <p:spPr/>
        <p:txBody>
          <a:bodyPr>
            <a:normAutofit fontScale="77500" lnSpcReduction="20000"/>
          </a:bodyPr>
          <a:lstStyle/>
          <a:p>
            <a:pPr eaLnBrk="1" hangingPunct="1">
              <a:spcBef>
                <a:spcPct val="50000"/>
              </a:spcBef>
              <a:defRPr/>
            </a:pPr>
            <a:r>
              <a:rPr lang="en-US" smtClean="0"/>
              <a:t>The job analyst and supervisor should work together </a:t>
            </a:r>
            <a:br>
              <a:rPr lang="en-US" smtClean="0"/>
            </a:br>
            <a:r>
              <a:rPr lang="en-US" smtClean="0"/>
              <a:t>to identify the workers who know the job best.</a:t>
            </a:r>
          </a:p>
          <a:p>
            <a:pPr eaLnBrk="1" hangingPunct="1">
              <a:spcBef>
                <a:spcPct val="50000"/>
              </a:spcBef>
              <a:defRPr/>
            </a:pPr>
            <a:r>
              <a:rPr lang="en-US" smtClean="0"/>
              <a:t>Quickly establish rapport with the interviewee.</a:t>
            </a:r>
          </a:p>
          <a:p>
            <a:pPr eaLnBrk="1" hangingPunct="1">
              <a:spcBef>
                <a:spcPct val="50000"/>
              </a:spcBef>
              <a:defRPr/>
            </a:pPr>
            <a:r>
              <a:rPr lang="en-US" smtClean="0"/>
              <a:t>Follow a structured guide or checklist, one that lists open-ended questions and provides space for answers.</a:t>
            </a:r>
          </a:p>
          <a:p>
            <a:pPr eaLnBrk="1" hangingPunct="1">
              <a:spcBef>
                <a:spcPct val="50000"/>
              </a:spcBef>
              <a:defRPr/>
            </a:pPr>
            <a:r>
              <a:rPr lang="en-US" smtClean="0"/>
              <a:t>Ask the worker to list his or her duties in order </a:t>
            </a:r>
            <a:br>
              <a:rPr lang="en-US" smtClean="0"/>
            </a:br>
            <a:r>
              <a:rPr lang="en-US" smtClean="0"/>
              <a:t>of importance and frequency of occurrence.</a:t>
            </a:r>
          </a:p>
          <a:p>
            <a:pPr eaLnBrk="1" hangingPunct="1">
              <a:spcBef>
                <a:spcPct val="50000"/>
              </a:spcBef>
              <a:defRPr/>
            </a:pPr>
            <a:r>
              <a:rPr lang="en-US" smtClean="0"/>
              <a:t>After completing the interview, review and verify </a:t>
            </a:r>
            <a:br>
              <a:rPr lang="en-US" smtClean="0"/>
            </a:br>
            <a:r>
              <a:rPr lang="en-US" smtClean="0"/>
              <a:t>the data.</a:t>
            </a:r>
          </a:p>
        </p:txBody>
      </p:sp>
    </p:spTree>
    <p:extLst>
      <p:ext uri="{BB962C8B-B14F-4D97-AF65-F5344CB8AC3E}">
        <p14:creationId xmlns:p14="http://schemas.microsoft.com/office/powerpoint/2010/main" val="354705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4"/>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FEF1586B-C4C5-415F-A96F-20BF3716EE9E}" type="slidenum">
              <a:rPr lang="en-US" altLang="id-ID" sz="900" smtClean="0">
                <a:cs typeface="Times New Roman" pitchFamily="18" charset="0"/>
              </a:rPr>
              <a:pPr eaLnBrk="1" hangingPunct="1"/>
              <a:t>11</a:t>
            </a:fld>
            <a:endParaRPr lang="en-US" altLang="id-ID" sz="900" smtClean="0">
              <a:cs typeface="Times New Roman" pitchFamily="18" charset="0"/>
            </a:endParaRPr>
          </a:p>
        </p:txBody>
      </p:sp>
      <p:sp>
        <p:nvSpPr>
          <p:cNvPr id="2532354" name="Rectangle 2"/>
          <p:cNvSpPr>
            <a:spLocks noGrp="1" noChangeArrowheads="1"/>
          </p:cNvSpPr>
          <p:nvPr>
            <p:ph type="title"/>
          </p:nvPr>
        </p:nvSpPr>
        <p:spPr>
          <a:xfrm>
            <a:off x="365125" y="366713"/>
            <a:ext cx="8413750" cy="1112837"/>
          </a:xfrm>
        </p:spPr>
        <p:txBody>
          <a:bodyPr>
            <a:normAutofit fontScale="90000"/>
          </a:bodyPr>
          <a:lstStyle/>
          <a:p>
            <a:pPr eaLnBrk="1" hangingPunct="1">
              <a:defRPr/>
            </a:pPr>
            <a:r>
              <a:rPr lang="en-US" smtClean="0"/>
              <a:t>Methods for Collecting Job Analysis Information: The Interview</a:t>
            </a:r>
          </a:p>
        </p:txBody>
      </p:sp>
      <p:sp>
        <p:nvSpPr>
          <p:cNvPr id="2532355" name="Rectangle 3"/>
          <p:cNvSpPr>
            <a:spLocks noGrp="1" noChangeArrowheads="1"/>
          </p:cNvSpPr>
          <p:nvPr>
            <p:ph type="body" sz="half" idx="1"/>
          </p:nvPr>
        </p:nvSpPr>
        <p:spPr>
          <a:xfrm>
            <a:off x="525463" y="1573213"/>
            <a:ext cx="3771900" cy="4689475"/>
          </a:xfrm>
        </p:spPr>
        <p:txBody>
          <a:bodyPr/>
          <a:lstStyle/>
          <a:p>
            <a:pPr eaLnBrk="1" hangingPunct="1">
              <a:spcBef>
                <a:spcPct val="35000"/>
              </a:spcBef>
              <a:defRPr/>
            </a:pPr>
            <a:r>
              <a:rPr lang="en-US" sz="2400" smtClean="0"/>
              <a:t>Information Sources</a:t>
            </a:r>
          </a:p>
          <a:p>
            <a:pPr lvl="1" eaLnBrk="1" hangingPunct="1">
              <a:spcBef>
                <a:spcPct val="35000"/>
              </a:spcBef>
              <a:defRPr/>
            </a:pPr>
            <a:r>
              <a:rPr lang="en-US" sz="2000" smtClean="0"/>
              <a:t>Individual employees</a:t>
            </a:r>
          </a:p>
          <a:p>
            <a:pPr lvl="1" eaLnBrk="1" hangingPunct="1">
              <a:spcBef>
                <a:spcPct val="35000"/>
              </a:spcBef>
              <a:defRPr/>
            </a:pPr>
            <a:r>
              <a:rPr lang="en-US" sz="2000" smtClean="0"/>
              <a:t>Groups of employees</a:t>
            </a:r>
          </a:p>
          <a:p>
            <a:pPr lvl="1" eaLnBrk="1" hangingPunct="1">
              <a:spcBef>
                <a:spcPct val="35000"/>
              </a:spcBef>
              <a:defRPr/>
            </a:pPr>
            <a:r>
              <a:rPr lang="en-US" sz="2000" smtClean="0"/>
              <a:t>Supervisors with knowledge of the job</a:t>
            </a:r>
          </a:p>
          <a:p>
            <a:pPr eaLnBrk="1" hangingPunct="1">
              <a:spcBef>
                <a:spcPct val="35000"/>
              </a:spcBef>
              <a:defRPr/>
            </a:pPr>
            <a:r>
              <a:rPr lang="en-US" sz="2400" smtClean="0"/>
              <a:t>Advantages</a:t>
            </a:r>
          </a:p>
          <a:p>
            <a:pPr lvl="1" eaLnBrk="1" hangingPunct="1">
              <a:spcBef>
                <a:spcPct val="35000"/>
              </a:spcBef>
              <a:defRPr/>
            </a:pPr>
            <a:r>
              <a:rPr lang="en-US" sz="2000" smtClean="0"/>
              <a:t>Quick, direct way to find overlooked information</a:t>
            </a:r>
          </a:p>
          <a:p>
            <a:pPr eaLnBrk="1" hangingPunct="1">
              <a:spcBef>
                <a:spcPct val="35000"/>
              </a:spcBef>
              <a:defRPr/>
            </a:pPr>
            <a:r>
              <a:rPr lang="en-US" sz="2400" smtClean="0"/>
              <a:t>Disadvantage</a:t>
            </a:r>
          </a:p>
          <a:p>
            <a:pPr lvl="1" eaLnBrk="1" hangingPunct="1">
              <a:spcBef>
                <a:spcPct val="35000"/>
              </a:spcBef>
              <a:defRPr/>
            </a:pPr>
            <a:r>
              <a:rPr lang="en-US" sz="2000" smtClean="0"/>
              <a:t>Distorted information</a:t>
            </a:r>
          </a:p>
        </p:txBody>
      </p:sp>
      <p:sp>
        <p:nvSpPr>
          <p:cNvPr id="2532356" name="Rectangle 4"/>
          <p:cNvSpPr>
            <a:spLocks noGrp="1" noChangeArrowheads="1"/>
          </p:cNvSpPr>
          <p:nvPr>
            <p:ph type="body" sz="half" idx="2"/>
          </p:nvPr>
        </p:nvSpPr>
        <p:spPr>
          <a:xfrm>
            <a:off x="4652963" y="1573213"/>
            <a:ext cx="3975100" cy="4689475"/>
          </a:xfrm>
        </p:spPr>
        <p:txBody>
          <a:bodyPr/>
          <a:lstStyle/>
          <a:p>
            <a:pPr eaLnBrk="1" hangingPunct="1">
              <a:spcBef>
                <a:spcPct val="35000"/>
              </a:spcBef>
              <a:defRPr/>
            </a:pPr>
            <a:r>
              <a:rPr lang="en-US" sz="2400" smtClean="0"/>
              <a:t>Interview Formats</a:t>
            </a:r>
          </a:p>
          <a:p>
            <a:pPr lvl="1" eaLnBrk="1" hangingPunct="1">
              <a:spcBef>
                <a:spcPct val="35000"/>
              </a:spcBef>
              <a:defRPr/>
            </a:pPr>
            <a:r>
              <a:rPr lang="en-US" sz="2000" smtClean="0"/>
              <a:t>Structured (Checklist)</a:t>
            </a:r>
          </a:p>
          <a:p>
            <a:pPr lvl="1" eaLnBrk="1" hangingPunct="1">
              <a:spcBef>
                <a:spcPct val="35000"/>
              </a:spcBef>
              <a:defRPr/>
            </a:pPr>
            <a:r>
              <a:rPr lang="en-US" sz="2000" smtClean="0"/>
              <a:t>Unstructured</a:t>
            </a:r>
          </a:p>
        </p:txBody>
      </p:sp>
      <p:pic>
        <p:nvPicPr>
          <p:cNvPr id="14343" name="Picture 5" descr="BD2016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3802063"/>
            <a:ext cx="285591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17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32355">
                                            <p:txEl>
                                              <p:pRg st="0" end="0"/>
                                            </p:txEl>
                                          </p:spTgt>
                                        </p:tgtEl>
                                        <p:attrNameLst>
                                          <p:attrName>style.visibility</p:attrName>
                                        </p:attrNameLst>
                                      </p:cBhvr>
                                      <p:to>
                                        <p:strVal val="visible"/>
                                      </p:to>
                                    </p:set>
                                    <p:animEffect transition="in" filter="wipe(left)">
                                      <p:cBhvr>
                                        <p:cTn id="7" dur="500"/>
                                        <p:tgtEl>
                                          <p:spTgt spid="253235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32355">
                                            <p:txEl>
                                              <p:pRg st="1" end="1"/>
                                            </p:txEl>
                                          </p:spTgt>
                                        </p:tgtEl>
                                        <p:attrNameLst>
                                          <p:attrName>style.visibility</p:attrName>
                                        </p:attrNameLst>
                                      </p:cBhvr>
                                      <p:to>
                                        <p:strVal val="visible"/>
                                      </p:to>
                                    </p:set>
                                    <p:animEffect transition="in" filter="wipe(left)">
                                      <p:cBhvr>
                                        <p:cTn id="11" dur="500"/>
                                        <p:tgtEl>
                                          <p:spTgt spid="253235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32355">
                                            <p:txEl>
                                              <p:pRg st="2" end="2"/>
                                            </p:txEl>
                                          </p:spTgt>
                                        </p:tgtEl>
                                        <p:attrNameLst>
                                          <p:attrName>style.visibility</p:attrName>
                                        </p:attrNameLst>
                                      </p:cBhvr>
                                      <p:to>
                                        <p:strVal val="visible"/>
                                      </p:to>
                                    </p:set>
                                    <p:animEffect transition="in" filter="wipe(left)">
                                      <p:cBhvr>
                                        <p:cTn id="15" dur="500"/>
                                        <p:tgtEl>
                                          <p:spTgt spid="253235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32355">
                                            <p:txEl>
                                              <p:pRg st="3" end="3"/>
                                            </p:txEl>
                                          </p:spTgt>
                                        </p:tgtEl>
                                        <p:attrNameLst>
                                          <p:attrName>style.visibility</p:attrName>
                                        </p:attrNameLst>
                                      </p:cBhvr>
                                      <p:to>
                                        <p:strVal val="visible"/>
                                      </p:to>
                                    </p:set>
                                    <p:animEffect transition="in" filter="wipe(left)">
                                      <p:cBhvr>
                                        <p:cTn id="19" dur="500"/>
                                        <p:tgtEl>
                                          <p:spTgt spid="253235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32355">
                                            <p:txEl>
                                              <p:pRg st="4" end="4"/>
                                            </p:txEl>
                                          </p:spTgt>
                                        </p:tgtEl>
                                        <p:attrNameLst>
                                          <p:attrName>style.visibility</p:attrName>
                                        </p:attrNameLst>
                                      </p:cBhvr>
                                      <p:to>
                                        <p:strVal val="visible"/>
                                      </p:to>
                                    </p:set>
                                    <p:animEffect transition="in" filter="wipe(left)">
                                      <p:cBhvr>
                                        <p:cTn id="24" dur="500"/>
                                        <p:tgtEl>
                                          <p:spTgt spid="2532355">
                                            <p:txEl>
                                              <p:pRg st="4" end="4"/>
                                            </p:txEl>
                                          </p:spTgt>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532355">
                                            <p:txEl>
                                              <p:pRg st="5" end="5"/>
                                            </p:txEl>
                                          </p:spTgt>
                                        </p:tgtEl>
                                        <p:attrNameLst>
                                          <p:attrName>style.visibility</p:attrName>
                                        </p:attrNameLst>
                                      </p:cBhvr>
                                      <p:to>
                                        <p:strVal val="visible"/>
                                      </p:to>
                                    </p:set>
                                    <p:animEffect transition="in" filter="wipe(left)">
                                      <p:cBhvr>
                                        <p:cTn id="28" dur="500"/>
                                        <p:tgtEl>
                                          <p:spTgt spid="253235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32355">
                                            <p:txEl>
                                              <p:pRg st="6" end="6"/>
                                            </p:txEl>
                                          </p:spTgt>
                                        </p:tgtEl>
                                        <p:attrNameLst>
                                          <p:attrName>style.visibility</p:attrName>
                                        </p:attrNameLst>
                                      </p:cBhvr>
                                      <p:to>
                                        <p:strVal val="visible"/>
                                      </p:to>
                                    </p:set>
                                    <p:animEffect transition="in" filter="wipe(left)">
                                      <p:cBhvr>
                                        <p:cTn id="33" dur="500"/>
                                        <p:tgtEl>
                                          <p:spTgt spid="2532355">
                                            <p:txEl>
                                              <p:pRg st="6" end="6"/>
                                            </p:txEl>
                                          </p:spTgt>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532355">
                                            <p:txEl>
                                              <p:pRg st="7" end="7"/>
                                            </p:txEl>
                                          </p:spTgt>
                                        </p:tgtEl>
                                        <p:attrNameLst>
                                          <p:attrName>style.visibility</p:attrName>
                                        </p:attrNameLst>
                                      </p:cBhvr>
                                      <p:to>
                                        <p:strVal val="visible"/>
                                      </p:to>
                                    </p:set>
                                    <p:animEffect transition="in" filter="wipe(left)">
                                      <p:cBhvr>
                                        <p:cTn id="37" dur="1000"/>
                                        <p:tgtEl>
                                          <p:spTgt spid="25323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32356">
                                            <p:txEl>
                                              <p:pRg st="0" end="0"/>
                                            </p:txEl>
                                          </p:spTgt>
                                        </p:tgtEl>
                                        <p:attrNameLst>
                                          <p:attrName>style.visibility</p:attrName>
                                        </p:attrNameLst>
                                      </p:cBhvr>
                                      <p:to>
                                        <p:strVal val="visible"/>
                                      </p:to>
                                    </p:set>
                                    <p:animEffect transition="in" filter="wipe(left)">
                                      <p:cBhvr>
                                        <p:cTn id="42" dur="500"/>
                                        <p:tgtEl>
                                          <p:spTgt spid="2532356">
                                            <p:txEl>
                                              <p:pRg st="0" end="0"/>
                                            </p:txEl>
                                          </p:spTgt>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532356">
                                            <p:txEl>
                                              <p:pRg st="1" end="1"/>
                                            </p:txEl>
                                          </p:spTgt>
                                        </p:tgtEl>
                                        <p:attrNameLst>
                                          <p:attrName>style.visibility</p:attrName>
                                        </p:attrNameLst>
                                      </p:cBhvr>
                                      <p:to>
                                        <p:strVal val="visible"/>
                                      </p:to>
                                    </p:set>
                                    <p:animEffect transition="in" filter="wipe(left)">
                                      <p:cBhvr>
                                        <p:cTn id="46" dur="500"/>
                                        <p:tgtEl>
                                          <p:spTgt spid="2532356">
                                            <p:txEl>
                                              <p:pRg st="1" end="1"/>
                                            </p:txEl>
                                          </p:spTgt>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532356">
                                            <p:txEl>
                                              <p:pRg st="2" end="2"/>
                                            </p:txEl>
                                          </p:spTgt>
                                        </p:tgtEl>
                                        <p:attrNameLst>
                                          <p:attrName>style.visibility</p:attrName>
                                        </p:attrNameLst>
                                      </p:cBhvr>
                                      <p:to>
                                        <p:strVal val="visible"/>
                                      </p:to>
                                    </p:set>
                                    <p:animEffect transition="in" filter="wipe(left)">
                                      <p:cBhvr>
                                        <p:cTn id="50" dur="500"/>
                                        <p:tgtEl>
                                          <p:spTgt spid="2532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2355" grpId="0" build="p" bldLvl="3" autoUpdateAnimBg="0"/>
      <p:bldP spid="2532356"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53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726C7EC-C464-4194-AE0A-2E813E24952A}" type="slidenum">
              <a:rPr lang="en-US" altLang="id-ID" sz="900" smtClean="0">
                <a:cs typeface="Times New Roman" pitchFamily="18" charset="0"/>
              </a:rPr>
              <a:pPr eaLnBrk="1" hangingPunct="1"/>
              <a:t>12</a:t>
            </a:fld>
            <a:endParaRPr lang="en-US" altLang="id-ID" sz="900" smtClean="0">
              <a:cs typeface="Times New Roman" pitchFamily="18" charset="0"/>
            </a:endParaRPr>
          </a:p>
        </p:txBody>
      </p:sp>
      <p:sp>
        <p:nvSpPr>
          <p:cNvPr id="2540549" name="Rectangle 5"/>
          <p:cNvSpPr>
            <a:spLocks noGrp="1" noChangeArrowheads="1"/>
          </p:cNvSpPr>
          <p:nvPr>
            <p:ph type="title"/>
          </p:nvPr>
        </p:nvSpPr>
        <p:spPr>
          <a:xfrm>
            <a:off x="365125" y="366713"/>
            <a:ext cx="8413750" cy="1112837"/>
          </a:xfrm>
        </p:spPr>
        <p:txBody>
          <a:bodyPr>
            <a:normAutofit fontScale="90000"/>
          </a:bodyPr>
          <a:lstStyle/>
          <a:p>
            <a:pPr eaLnBrk="1" hangingPunct="1">
              <a:defRPr/>
            </a:pPr>
            <a:r>
              <a:rPr lang="en-US" smtClean="0"/>
              <a:t>Methods for Collecting Job Analysis Information: Questionnaires</a:t>
            </a:r>
          </a:p>
        </p:txBody>
      </p:sp>
      <p:sp>
        <p:nvSpPr>
          <p:cNvPr id="2540550" name="Rectangle 6"/>
          <p:cNvSpPr>
            <a:spLocks noGrp="1" noChangeArrowheads="1"/>
          </p:cNvSpPr>
          <p:nvPr>
            <p:ph type="body" sz="half" idx="1"/>
          </p:nvPr>
        </p:nvSpPr>
        <p:spPr>
          <a:xfrm>
            <a:off x="525463" y="1600200"/>
            <a:ext cx="3975100" cy="4662488"/>
          </a:xfrm>
        </p:spPr>
        <p:txBody>
          <a:bodyPr/>
          <a:lstStyle/>
          <a:p>
            <a:pPr eaLnBrk="1" hangingPunct="1">
              <a:spcBef>
                <a:spcPct val="40000"/>
              </a:spcBef>
              <a:defRPr/>
            </a:pPr>
            <a:r>
              <a:rPr lang="en-US" sz="2400" smtClean="0"/>
              <a:t>Information Source</a:t>
            </a:r>
          </a:p>
          <a:p>
            <a:pPr lvl="1" eaLnBrk="1" hangingPunct="1">
              <a:spcBef>
                <a:spcPct val="40000"/>
              </a:spcBef>
              <a:defRPr/>
            </a:pPr>
            <a:r>
              <a:rPr lang="en-US" sz="2000" smtClean="0"/>
              <a:t>Have employees fill out questionnaires to describe their job-related duties and responsibilities</a:t>
            </a:r>
          </a:p>
          <a:p>
            <a:pPr eaLnBrk="1" hangingPunct="1">
              <a:spcBef>
                <a:spcPct val="40000"/>
              </a:spcBef>
              <a:defRPr/>
            </a:pPr>
            <a:r>
              <a:rPr lang="en-US" sz="2400" smtClean="0"/>
              <a:t>Questionnaire Formats</a:t>
            </a:r>
          </a:p>
          <a:p>
            <a:pPr lvl="1" eaLnBrk="1" hangingPunct="1">
              <a:spcBef>
                <a:spcPct val="40000"/>
              </a:spcBef>
              <a:defRPr/>
            </a:pPr>
            <a:r>
              <a:rPr lang="en-US" sz="2000" smtClean="0"/>
              <a:t>Structured checklists</a:t>
            </a:r>
          </a:p>
          <a:p>
            <a:pPr lvl="1" eaLnBrk="1" hangingPunct="1">
              <a:spcBef>
                <a:spcPct val="40000"/>
              </a:spcBef>
              <a:defRPr/>
            </a:pPr>
            <a:r>
              <a:rPr lang="en-US" sz="2000" smtClean="0"/>
              <a:t>Open-ended questions </a:t>
            </a:r>
          </a:p>
        </p:txBody>
      </p:sp>
      <p:sp>
        <p:nvSpPr>
          <p:cNvPr id="2540551" name="Rectangle 7"/>
          <p:cNvSpPr>
            <a:spLocks noGrp="1" noChangeArrowheads="1"/>
          </p:cNvSpPr>
          <p:nvPr>
            <p:ph type="body" sz="half" idx="2"/>
          </p:nvPr>
        </p:nvSpPr>
        <p:spPr>
          <a:xfrm>
            <a:off x="4572000" y="1600200"/>
            <a:ext cx="3975100" cy="4662488"/>
          </a:xfrm>
        </p:spPr>
        <p:txBody>
          <a:bodyPr/>
          <a:lstStyle/>
          <a:p>
            <a:pPr eaLnBrk="1" hangingPunct="1">
              <a:spcBef>
                <a:spcPct val="40000"/>
              </a:spcBef>
              <a:defRPr/>
            </a:pPr>
            <a:r>
              <a:rPr lang="en-US" sz="2400" smtClean="0"/>
              <a:t>Advantages</a:t>
            </a:r>
          </a:p>
          <a:p>
            <a:pPr lvl="1" eaLnBrk="1" hangingPunct="1">
              <a:spcBef>
                <a:spcPct val="40000"/>
              </a:spcBef>
              <a:defRPr/>
            </a:pPr>
            <a:r>
              <a:rPr lang="en-US" sz="2000" smtClean="0"/>
              <a:t>Quick and efficient way </a:t>
            </a:r>
            <a:br>
              <a:rPr lang="en-US" sz="2000" smtClean="0"/>
            </a:br>
            <a:r>
              <a:rPr lang="en-US" sz="2000" smtClean="0"/>
              <a:t>to gather information </a:t>
            </a:r>
            <a:br>
              <a:rPr lang="en-US" sz="2000" smtClean="0"/>
            </a:br>
            <a:r>
              <a:rPr lang="en-US" sz="2000" smtClean="0"/>
              <a:t>from large numbers of employees</a:t>
            </a:r>
          </a:p>
          <a:p>
            <a:pPr eaLnBrk="1" hangingPunct="1">
              <a:spcBef>
                <a:spcPct val="40000"/>
              </a:spcBef>
              <a:defRPr/>
            </a:pPr>
            <a:r>
              <a:rPr lang="en-US" sz="2400" smtClean="0"/>
              <a:t>Disadvantages</a:t>
            </a:r>
          </a:p>
          <a:p>
            <a:pPr lvl="1" eaLnBrk="1" hangingPunct="1">
              <a:spcBef>
                <a:spcPct val="40000"/>
              </a:spcBef>
              <a:defRPr/>
            </a:pPr>
            <a:r>
              <a:rPr lang="en-US" sz="2000" smtClean="0"/>
              <a:t>Expense and time consumed in preparing and testing the questionnaire</a:t>
            </a:r>
          </a:p>
        </p:txBody>
      </p:sp>
    </p:spTree>
    <p:extLst>
      <p:ext uri="{BB962C8B-B14F-4D97-AF65-F5344CB8AC3E}">
        <p14:creationId xmlns:p14="http://schemas.microsoft.com/office/powerpoint/2010/main" val="83827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638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24ED8794-182E-4561-85BF-61ED0BEEC992}" type="slidenum">
              <a:rPr lang="en-US" altLang="id-ID" sz="900" smtClean="0">
                <a:cs typeface="Times New Roman" pitchFamily="18" charset="0"/>
              </a:rPr>
              <a:pPr eaLnBrk="1" hangingPunct="1"/>
              <a:t>13</a:t>
            </a:fld>
            <a:endParaRPr lang="en-US" altLang="id-ID" sz="900" smtClean="0">
              <a:cs typeface="Times New Roman" pitchFamily="18" charset="0"/>
            </a:endParaRPr>
          </a:p>
        </p:txBody>
      </p:sp>
      <p:sp>
        <p:nvSpPr>
          <p:cNvPr id="16388"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6389"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–3</a:t>
            </a:r>
            <a:r>
              <a:rPr lang="en-US" altLang="id-ID" sz="1600">
                <a:cs typeface="Arial" pitchFamily="34" charset="0"/>
              </a:rPr>
              <a:t>	Job Analysis Questionnaire for Developing Job Descriptions</a:t>
            </a:r>
          </a:p>
        </p:txBody>
      </p:sp>
      <p:pic>
        <p:nvPicPr>
          <p:cNvPr id="16390" name="Picture 5" descr="04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825" y="868363"/>
            <a:ext cx="35972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6"/>
          <p:cNvSpPr>
            <a:spLocks noChangeArrowheads="1"/>
          </p:cNvSpPr>
          <p:nvPr/>
        </p:nvSpPr>
        <p:spPr bwMode="auto">
          <a:xfrm>
            <a:off x="457200" y="1417638"/>
            <a:ext cx="2286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1800" i="1"/>
              <a:t>Note: </a:t>
            </a:r>
            <a:r>
              <a:rPr lang="en-US" altLang="id-ID" sz="1800"/>
              <a:t>Use a questionnaire like this to interview job incumbents, or have them fill it out.</a:t>
            </a:r>
          </a:p>
        </p:txBody>
      </p:sp>
    </p:spTree>
    <p:extLst>
      <p:ext uri="{BB962C8B-B14F-4D97-AF65-F5344CB8AC3E}">
        <p14:creationId xmlns:p14="http://schemas.microsoft.com/office/powerpoint/2010/main" val="68877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741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86EC86F9-01B2-463F-9DDC-0AEF59E17B95}" type="slidenum">
              <a:rPr lang="en-US" altLang="id-ID" sz="900" smtClean="0">
                <a:cs typeface="Times New Roman" pitchFamily="18" charset="0"/>
              </a:rPr>
              <a:pPr eaLnBrk="1" hangingPunct="1"/>
              <a:t>14</a:t>
            </a:fld>
            <a:endParaRPr lang="en-US" altLang="id-ID" sz="900" smtClean="0">
              <a:cs typeface="Times New Roman" pitchFamily="18" charset="0"/>
            </a:endParaRPr>
          </a:p>
        </p:txBody>
      </p:sp>
      <p:sp>
        <p:nvSpPr>
          <p:cNvPr id="17412"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7413"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–3</a:t>
            </a:r>
            <a:r>
              <a:rPr lang="en-US" altLang="id-ID" sz="1600">
                <a:cs typeface="Arial" pitchFamily="34" charset="0"/>
              </a:rPr>
              <a:t>	Job Analysis Questionnaire for Developing Job Descriptions (cont’d)</a:t>
            </a:r>
          </a:p>
        </p:txBody>
      </p:sp>
      <p:pic>
        <p:nvPicPr>
          <p:cNvPr id="17414" name="Picture 5" descr="040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868363"/>
            <a:ext cx="36449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55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843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DC616422-77CC-45DF-9D8A-F60B178DD590}" type="slidenum">
              <a:rPr lang="en-US" altLang="id-ID" sz="900" smtClean="0">
                <a:cs typeface="Times New Roman" pitchFamily="18" charset="0"/>
              </a:rPr>
              <a:pPr eaLnBrk="1" hangingPunct="1"/>
              <a:t>15</a:t>
            </a:fld>
            <a:endParaRPr lang="en-US" altLang="id-ID" sz="900" smtClean="0">
              <a:cs typeface="Times New Roman" pitchFamily="18" charset="0"/>
            </a:endParaRPr>
          </a:p>
        </p:txBody>
      </p:sp>
      <p:sp>
        <p:nvSpPr>
          <p:cNvPr id="18436"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8437"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–4</a:t>
            </a:r>
            <a:r>
              <a:rPr lang="en-US" altLang="id-ID" sz="1600">
                <a:cs typeface="Arial" pitchFamily="34" charset="0"/>
              </a:rPr>
              <a:t>	Example of Position/Job Description Intended for Use Online</a:t>
            </a:r>
          </a:p>
        </p:txBody>
      </p:sp>
      <p:pic>
        <p:nvPicPr>
          <p:cNvPr id="18438" name="Picture 7" descr="04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338" y="868363"/>
            <a:ext cx="42227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0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945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2C116FBF-FA4B-404A-9480-E75AF461C6EB}" type="slidenum">
              <a:rPr lang="en-US" altLang="id-ID" sz="900" smtClean="0">
                <a:cs typeface="Times New Roman" pitchFamily="18" charset="0"/>
              </a:rPr>
              <a:pPr eaLnBrk="1" hangingPunct="1"/>
              <a:t>16</a:t>
            </a:fld>
            <a:endParaRPr lang="en-US" altLang="id-ID" sz="900" smtClean="0">
              <a:cs typeface="Times New Roman" pitchFamily="18" charset="0"/>
            </a:endParaRPr>
          </a:p>
        </p:txBody>
      </p:sp>
      <p:sp>
        <p:nvSpPr>
          <p:cNvPr id="19460"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9461"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–4</a:t>
            </a:r>
            <a:r>
              <a:rPr lang="en-US" altLang="id-ID" sz="1600">
                <a:cs typeface="Arial" pitchFamily="34" charset="0"/>
              </a:rPr>
              <a:t>	Example of Position/Job Description Intended for Use Online (cont’d)</a:t>
            </a:r>
          </a:p>
        </p:txBody>
      </p:sp>
      <p:pic>
        <p:nvPicPr>
          <p:cNvPr id="19462" name="Picture 5" descr="040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800100"/>
            <a:ext cx="4325938"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80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04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A550AA92-DD3F-4E5F-8C00-50057E425573}" type="slidenum">
              <a:rPr lang="en-US" altLang="id-ID" sz="900" smtClean="0">
                <a:cs typeface="Times New Roman" pitchFamily="18" charset="0"/>
              </a:rPr>
              <a:pPr eaLnBrk="1" hangingPunct="1"/>
              <a:t>17</a:t>
            </a:fld>
            <a:endParaRPr lang="en-US" altLang="id-ID" sz="900" smtClean="0">
              <a:cs typeface="Times New Roman" pitchFamily="18" charset="0"/>
            </a:endParaRPr>
          </a:p>
        </p:txBody>
      </p:sp>
      <p:sp>
        <p:nvSpPr>
          <p:cNvPr id="2542601" name="Rectangle 9"/>
          <p:cNvSpPr>
            <a:spLocks noGrp="1" noChangeArrowheads="1"/>
          </p:cNvSpPr>
          <p:nvPr>
            <p:ph type="title"/>
          </p:nvPr>
        </p:nvSpPr>
        <p:spPr>
          <a:xfrm>
            <a:off x="365125" y="366713"/>
            <a:ext cx="8413750" cy="1112837"/>
          </a:xfrm>
        </p:spPr>
        <p:txBody>
          <a:bodyPr>
            <a:normAutofit/>
          </a:bodyPr>
          <a:lstStyle/>
          <a:p>
            <a:pPr eaLnBrk="1" hangingPunct="1">
              <a:defRPr/>
            </a:pPr>
            <a:r>
              <a:rPr lang="en-US" sz="2800" dirty="0" smtClean="0"/>
              <a:t>Methods for Collecting Job Analysis Information: Observation</a:t>
            </a:r>
          </a:p>
        </p:txBody>
      </p:sp>
      <p:sp>
        <p:nvSpPr>
          <p:cNvPr id="2542602" name="Rectangle 10"/>
          <p:cNvSpPr>
            <a:spLocks noGrp="1" noChangeArrowheads="1"/>
          </p:cNvSpPr>
          <p:nvPr>
            <p:ph type="body" sz="half" idx="1"/>
          </p:nvPr>
        </p:nvSpPr>
        <p:spPr>
          <a:xfrm>
            <a:off x="525463" y="1600200"/>
            <a:ext cx="3975100" cy="4662488"/>
          </a:xfrm>
        </p:spPr>
        <p:txBody>
          <a:bodyPr/>
          <a:lstStyle/>
          <a:p>
            <a:pPr eaLnBrk="1" hangingPunct="1">
              <a:defRPr/>
            </a:pPr>
            <a:r>
              <a:rPr lang="en-US" sz="2400" smtClean="0"/>
              <a:t>Information Source</a:t>
            </a:r>
          </a:p>
          <a:p>
            <a:pPr lvl="1" eaLnBrk="1" hangingPunct="1">
              <a:defRPr/>
            </a:pPr>
            <a:r>
              <a:rPr lang="en-US" sz="2000" smtClean="0"/>
              <a:t>Observing and noting the physical activities of employees as they go about their jobs by managers.</a:t>
            </a:r>
          </a:p>
        </p:txBody>
      </p:sp>
      <p:sp>
        <p:nvSpPr>
          <p:cNvPr id="2542603" name="Rectangle 11"/>
          <p:cNvSpPr>
            <a:spLocks noGrp="1" noChangeArrowheads="1"/>
          </p:cNvSpPr>
          <p:nvPr>
            <p:ph type="body" sz="half" idx="2"/>
          </p:nvPr>
        </p:nvSpPr>
        <p:spPr>
          <a:xfrm>
            <a:off x="4652963" y="1600200"/>
            <a:ext cx="3941762" cy="4662488"/>
          </a:xfrm>
        </p:spPr>
        <p:txBody>
          <a:bodyPr>
            <a:normAutofit fontScale="92500"/>
          </a:bodyPr>
          <a:lstStyle/>
          <a:p>
            <a:pPr eaLnBrk="1" hangingPunct="1">
              <a:defRPr/>
            </a:pPr>
            <a:r>
              <a:rPr lang="en-US" sz="2400" smtClean="0"/>
              <a:t>Advantages</a:t>
            </a:r>
          </a:p>
          <a:p>
            <a:pPr lvl="1" eaLnBrk="1" hangingPunct="1">
              <a:defRPr/>
            </a:pPr>
            <a:r>
              <a:rPr lang="en-US" sz="2000" smtClean="0"/>
              <a:t>Provides first-hand information</a:t>
            </a:r>
          </a:p>
          <a:p>
            <a:pPr lvl="1" eaLnBrk="1" hangingPunct="1">
              <a:defRPr/>
            </a:pPr>
            <a:r>
              <a:rPr lang="en-US" sz="2000" smtClean="0"/>
              <a:t>Reduces distortion </a:t>
            </a:r>
            <a:br>
              <a:rPr lang="en-US" sz="2000" smtClean="0"/>
            </a:br>
            <a:r>
              <a:rPr lang="en-US" sz="2000" smtClean="0"/>
              <a:t>of information</a:t>
            </a:r>
          </a:p>
          <a:p>
            <a:pPr eaLnBrk="1" hangingPunct="1">
              <a:defRPr/>
            </a:pPr>
            <a:r>
              <a:rPr lang="en-US" sz="2400" smtClean="0"/>
              <a:t>Disadvantages</a:t>
            </a:r>
          </a:p>
          <a:p>
            <a:pPr lvl="1" eaLnBrk="1" hangingPunct="1">
              <a:defRPr/>
            </a:pPr>
            <a:r>
              <a:rPr lang="en-US" sz="2000" smtClean="0"/>
              <a:t>Time consuming</a:t>
            </a:r>
          </a:p>
          <a:p>
            <a:pPr lvl="1" eaLnBrk="1" hangingPunct="1">
              <a:defRPr/>
            </a:pPr>
            <a:r>
              <a:rPr lang="en-US" sz="2000" smtClean="0"/>
              <a:t>Reactivity response distorts employee behavior</a:t>
            </a:r>
          </a:p>
          <a:p>
            <a:pPr lvl="1" eaLnBrk="1" hangingPunct="1">
              <a:defRPr/>
            </a:pPr>
            <a:r>
              <a:rPr lang="en-US" sz="2000" smtClean="0"/>
              <a:t>Difficulty in capturing </a:t>
            </a:r>
            <a:br>
              <a:rPr lang="en-US" sz="2000" smtClean="0"/>
            </a:br>
            <a:r>
              <a:rPr lang="en-US" sz="2000" smtClean="0"/>
              <a:t>entire job cycle</a:t>
            </a:r>
          </a:p>
          <a:p>
            <a:pPr lvl="1" eaLnBrk="1" hangingPunct="1">
              <a:defRPr/>
            </a:pPr>
            <a:r>
              <a:rPr lang="en-US" sz="2000" smtClean="0"/>
              <a:t>Of little use if job involves a high level of mental activity</a:t>
            </a:r>
          </a:p>
        </p:txBody>
      </p:sp>
      <p:pic>
        <p:nvPicPr>
          <p:cNvPr id="20487" name="Picture 5" descr="j01745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438" y="3794125"/>
            <a:ext cx="18335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17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150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6DDF2FA0-212D-4972-9F29-4B633664C833}" type="slidenum">
              <a:rPr lang="en-US" altLang="id-ID" sz="900" smtClean="0">
                <a:cs typeface="Times New Roman" pitchFamily="18" charset="0"/>
              </a:rPr>
              <a:pPr eaLnBrk="1" hangingPunct="1"/>
              <a:t>18</a:t>
            </a:fld>
            <a:endParaRPr lang="en-US" altLang="id-ID" sz="900" smtClean="0">
              <a:cs typeface="Times New Roman" pitchFamily="18" charset="0"/>
            </a:endParaRPr>
          </a:p>
        </p:txBody>
      </p:sp>
      <p:sp>
        <p:nvSpPr>
          <p:cNvPr id="2544646" name="Rectangle 6"/>
          <p:cNvSpPr>
            <a:spLocks noGrp="1" noChangeArrowheads="1"/>
          </p:cNvSpPr>
          <p:nvPr>
            <p:ph type="title"/>
          </p:nvPr>
        </p:nvSpPr>
        <p:spPr>
          <a:xfrm>
            <a:off x="365125" y="366713"/>
            <a:ext cx="8413750" cy="1112837"/>
          </a:xfrm>
        </p:spPr>
        <p:txBody>
          <a:bodyPr>
            <a:normAutofit/>
          </a:bodyPr>
          <a:lstStyle/>
          <a:p>
            <a:pPr eaLnBrk="1" hangingPunct="1">
              <a:defRPr/>
            </a:pPr>
            <a:r>
              <a:rPr lang="en-US" sz="2800" dirty="0" smtClean="0"/>
              <a:t>Methods for Collecting Job Analysis Information: Participant Diaries/Logs</a:t>
            </a:r>
          </a:p>
        </p:txBody>
      </p:sp>
      <p:sp>
        <p:nvSpPr>
          <p:cNvPr id="2544647" name="Rectangle 7"/>
          <p:cNvSpPr>
            <a:spLocks noGrp="1" noChangeArrowheads="1"/>
          </p:cNvSpPr>
          <p:nvPr>
            <p:ph type="body" sz="half" idx="1"/>
          </p:nvPr>
        </p:nvSpPr>
        <p:spPr>
          <a:xfrm>
            <a:off x="525463" y="1600200"/>
            <a:ext cx="3863975" cy="4662488"/>
          </a:xfrm>
        </p:spPr>
        <p:txBody>
          <a:bodyPr/>
          <a:lstStyle/>
          <a:p>
            <a:pPr eaLnBrk="1" hangingPunct="1">
              <a:defRPr/>
            </a:pPr>
            <a:r>
              <a:rPr lang="en-US" sz="2400" smtClean="0"/>
              <a:t>Information Source</a:t>
            </a:r>
          </a:p>
          <a:p>
            <a:pPr lvl="1" eaLnBrk="1" hangingPunct="1">
              <a:defRPr/>
            </a:pPr>
            <a:r>
              <a:rPr lang="en-US" sz="2000" smtClean="0"/>
              <a:t>Workers keep a chronological diary or log of what they do and the time spent on each activity</a:t>
            </a:r>
          </a:p>
        </p:txBody>
      </p:sp>
      <p:sp>
        <p:nvSpPr>
          <p:cNvPr id="2544648" name="Rectangle 8"/>
          <p:cNvSpPr>
            <a:spLocks noGrp="1" noChangeArrowheads="1"/>
          </p:cNvSpPr>
          <p:nvPr>
            <p:ph type="body" sz="half" idx="2"/>
          </p:nvPr>
        </p:nvSpPr>
        <p:spPr>
          <a:xfrm>
            <a:off x="4652963" y="1600200"/>
            <a:ext cx="3975100" cy="4662488"/>
          </a:xfrm>
        </p:spPr>
        <p:txBody>
          <a:bodyPr/>
          <a:lstStyle/>
          <a:p>
            <a:pPr eaLnBrk="1" hangingPunct="1">
              <a:defRPr/>
            </a:pPr>
            <a:r>
              <a:rPr lang="en-US" sz="2400" smtClean="0"/>
              <a:t>Advantages</a:t>
            </a:r>
          </a:p>
          <a:p>
            <a:pPr lvl="1" eaLnBrk="1" hangingPunct="1">
              <a:defRPr/>
            </a:pPr>
            <a:r>
              <a:rPr lang="en-US" sz="2000" smtClean="0"/>
              <a:t>Produces a more complete picture of the job</a:t>
            </a:r>
          </a:p>
          <a:p>
            <a:pPr lvl="1" eaLnBrk="1" hangingPunct="1">
              <a:defRPr/>
            </a:pPr>
            <a:r>
              <a:rPr lang="en-US" sz="2000" smtClean="0"/>
              <a:t>Employee participation</a:t>
            </a:r>
          </a:p>
          <a:p>
            <a:pPr eaLnBrk="1" hangingPunct="1">
              <a:defRPr/>
            </a:pPr>
            <a:r>
              <a:rPr lang="en-US" sz="2400" smtClean="0"/>
              <a:t>Disadvantages</a:t>
            </a:r>
          </a:p>
          <a:p>
            <a:pPr lvl="1" eaLnBrk="1" hangingPunct="1">
              <a:defRPr/>
            </a:pPr>
            <a:r>
              <a:rPr lang="en-US" sz="2000" smtClean="0"/>
              <a:t>Distortion of information</a:t>
            </a:r>
          </a:p>
          <a:p>
            <a:pPr lvl="1" eaLnBrk="1" hangingPunct="1">
              <a:defRPr/>
            </a:pPr>
            <a:r>
              <a:rPr lang="en-US" sz="2000" smtClean="0"/>
              <a:t>Depends upon employees to accurately recall their activities</a:t>
            </a:r>
          </a:p>
        </p:txBody>
      </p:sp>
      <p:pic>
        <p:nvPicPr>
          <p:cNvPr id="21511" name="Picture 5" descr="BD202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63" y="3703638"/>
            <a:ext cx="31321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50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355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2C7DB24B-4AAF-482F-8889-89F84A7FED97}" type="slidenum">
              <a:rPr lang="en-US" altLang="id-ID" sz="900" smtClean="0">
                <a:cs typeface="Times New Roman" pitchFamily="18" charset="0"/>
              </a:rPr>
              <a:pPr eaLnBrk="1" hangingPunct="1"/>
              <a:t>19</a:t>
            </a:fld>
            <a:endParaRPr lang="en-US" altLang="id-ID" sz="900" smtClean="0">
              <a:cs typeface="Times New Roman" pitchFamily="18" charset="0"/>
            </a:endParaRPr>
          </a:p>
        </p:txBody>
      </p:sp>
      <p:sp>
        <p:nvSpPr>
          <p:cNvPr id="23556"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557"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–5</a:t>
            </a:r>
            <a:r>
              <a:rPr lang="en-US" altLang="id-ID" sz="1600">
                <a:cs typeface="Arial" pitchFamily="34" charset="0"/>
              </a:rPr>
              <a:t>	Portion of a Completed Page from the Position Analysis Questionnaire</a:t>
            </a:r>
          </a:p>
        </p:txBody>
      </p:sp>
      <p:pic>
        <p:nvPicPr>
          <p:cNvPr id="23558" name="Picture 5" descr="04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363" y="814388"/>
            <a:ext cx="3830637"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6"/>
          <p:cNvSpPr>
            <a:spLocks noChangeArrowheads="1"/>
          </p:cNvSpPr>
          <p:nvPr/>
        </p:nvSpPr>
        <p:spPr bwMode="auto">
          <a:xfrm>
            <a:off x="409575" y="1538288"/>
            <a:ext cx="25161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1400"/>
              <a:t>The 194 PAQ elements are grouped into six dimensions. This exhibit lists 11 of the “information input” questions or elements. Other PAQ pages contain questions regarding mental processes, work output, relationships with others, job context, and other job characteristics.</a:t>
            </a:r>
          </a:p>
        </p:txBody>
      </p:sp>
    </p:spTree>
    <p:extLst>
      <p:ext uri="{BB962C8B-B14F-4D97-AF65-F5344CB8AC3E}">
        <p14:creationId xmlns:p14="http://schemas.microsoft.com/office/powerpoint/2010/main" val="331996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KEMAMPUAN AKHIR YANG DIHARAPKAN</a:t>
            </a:r>
            <a:endParaRPr lang="en-US" sz="28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722437"/>
            <a:ext cx="8229600" cy="1477963"/>
          </a:xfrm>
        </p:spPr>
        <p:txBody>
          <a:bodyPr>
            <a:normAutofit fontScale="92500" lnSpcReduction="20000"/>
          </a:bodyPr>
          <a:lstStyle/>
          <a:p>
            <a:r>
              <a:rPr lang="id-ID" sz="2800" dirty="0" smtClean="0"/>
              <a:t>Mampu membahas proses analisis pekerjaan, menggunakan  berbagai metode dalam menganalisis pekerjaan, dan mampu menulis spesifikasi pekerjaan</a:t>
            </a:r>
            <a:endParaRPr lang="en-US" sz="2800"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2</a:t>
            </a:fld>
            <a:endParaRPr lang="en-US"/>
          </a:p>
        </p:txBody>
      </p:sp>
      <p:sp>
        <p:nvSpPr>
          <p:cNvPr id="9" name="Title 6"/>
          <p:cNvSpPr txBox="1">
            <a:spLocks/>
          </p:cNvSpPr>
          <p:nvPr/>
        </p:nvSpPr>
        <p:spPr>
          <a:xfrm>
            <a:off x="457200" y="3124200"/>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effectLst>
                  <a:outerShdw blurRad="38100" dist="38100" dir="2700000" algn="tl">
                    <a:srgbClr val="000000">
                      <a:alpha val="43137"/>
                    </a:srgbClr>
                  </a:outerShdw>
                </a:effectLst>
              </a:rPr>
              <a:t>INDIKATOR PENILAIAN</a:t>
            </a:r>
            <a:endParaRPr lang="en-US" sz="2800" b="1" dirty="0">
              <a:effectLst>
                <a:outerShdw blurRad="38100" dist="38100" dir="2700000" algn="tl">
                  <a:srgbClr val="000000">
                    <a:alpha val="43137"/>
                  </a:srgbClr>
                </a:outerShdw>
              </a:effectLst>
            </a:endParaRPr>
          </a:p>
        </p:txBody>
      </p:sp>
      <p:sp>
        <p:nvSpPr>
          <p:cNvPr id="10" name="Content Placeholder 7"/>
          <p:cNvSpPr txBox="1">
            <a:spLocks/>
          </p:cNvSpPr>
          <p:nvPr/>
        </p:nvSpPr>
        <p:spPr>
          <a:xfrm>
            <a:off x="457200" y="4008437"/>
            <a:ext cx="8229600" cy="2316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d-ID" sz="2800" dirty="0"/>
              <a:t>Ketepatan dalam membahas proses analisis pekerjaan, </a:t>
            </a:r>
            <a:r>
              <a:rPr lang="id-ID" sz="2800" dirty="0" smtClean="0"/>
              <a:t>kemampuan menggunakan  </a:t>
            </a:r>
            <a:r>
              <a:rPr lang="id-ID" sz="2800" dirty="0"/>
              <a:t>berbagai metode dalam menganalisis pekerjaan, dan </a:t>
            </a:r>
            <a:r>
              <a:rPr lang="id-ID" sz="2800" dirty="0" smtClean="0"/>
              <a:t>tingkat kemampuan </a:t>
            </a:r>
            <a:r>
              <a:rPr lang="id-ID" sz="2800" dirty="0"/>
              <a:t>menulis spesifikasi pekerjaan </a:t>
            </a:r>
            <a:endParaRPr lang="en-US" sz="2800" dirty="0"/>
          </a:p>
        </p:txBody>
      </p:sp>
    </p:spTree>
    <p:extLst>
      <p:ext uri="{BB962C8B-B14F-4D97-AF65-F5344CB8AC3E}">
        <p14:creationId xmlns:p14="http://schemas.microsoft.com/office/powerpoint/2010/main" val="374394163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457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8D00C89-1DB8-4487-92C8-31C46E17E6B9}" type="slidenum">
              <a:rPr lang="en-US" altLang="id-ID" sz="900" smtClean="0">
                <a:cs typeface="Times New Roman" pitchFamily="18" charset="0"/>
              </a:rPr>
              <a:pPr eaLnBrk="1" hangingPunct="1"/>
              <a:t>20</a:t>
            </a:fld>
            <a:endParaRPr lang="en-US" altLang="id-ID" sz="900" smtClean="0">
              <a:cs typeface="Times New Roman" pitchFamily="18" charset="0"/>
            </a:endParaRPr>
          </a:p>
        </p:txBody>
      </p:sp>
      <p:sp>
        <p:nvSpPr>
          <p:cNvPr id="24580" name="Text Box 3" descr="Tabletopbar01"/>
          <p:cNvSpPr txBox="1">
            <a:spLocks noChangeArrowheads="1"/>
          </p:cNvSpPr>
          <p:nvPr/>
        </p:nvSpPr>
        <p:spPr bwMode="auto">
          <a:xfrm>
            <a:off x="490538" y="315913"/>
            <a:ext cx="8137525" cy="365125"/>
          </a:xfrm>
          <a:prstGeom prst="rect">
            <a:avLst/>
          </a:prstGeom>
          <a:blipFill dpi="0" rotWithShape="1">
            <a:blip r:embed="rId3"/>
            <a:srcRect/>
            <a:stretch>
              <a:fillRect/>
            </a:stretch>
          </a:blipFill>
          <a:ln w="28575">
            <a:solidFill>
              <a:srgbClr val="85D785"/>
            </a:solidFill>
            <a:miter lim="800000"/>
            <a:headEnd/>
            <a:tailEnd/>
          </a:ln>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TABLE 4</a:t>
            </a:r>
            <a:r>
              <a:rPr lang="en-US" altLang="id-ID" sz="1600" b="1">
                <a:solidFill>
                  <a:srgbClr val="3366CC"/>
                </a:solidFill>
                <a:cs typeface="Arial" pitchFamily="34" charset="0"/>
              </a:rPr>
              <a:t>–1</a:t>
            </a:r>
            <a:r>
              <a:rPr lang="en-US" altLang="id-ID" sz="1600">
                <a:cs typeface="Arial" pitchFamily="34" charset="0"/>
              </a:rPr>
              <a:t>	Basic Department of Labor Worker Functions</a:t>
            </a:r>
          </a:p>
        </p:txBody>
      </p:sp>
      <p:pic>
        <p:nvPicPr>
          <p:cNvPr id="24581" name="Picture 5" descr="0401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85800"/>
            <a:ext cx="8272463"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18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56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ECAD3468-5692-4EA9-A75D-8E1A7C241FB2}" type="slidenum">
              <a:rPr lang="en-US" altLang="id-ID" sz="900" smtClean="0">
                <a:cs typeface="Times New Roman" pitchFamily="18" charset="0"/>
              </a:rPr>
              <a:pPr eaLnBrk="1" hangingPunct="1"/>
              <a:t>21</a:t>
            </a:fld>
            <a:endParaRPr lang="en-US" altLang="id-ID" sz="900" smtClean="0">
              <a:cs typeface="Times New Roman" pitchFamily="18" charset="0"/>
            </a:endParaRPr>
          </a:p>
        </p:txBody>
      </p:sp>
      <p:sp>
        <p:nvSpPr>
          <p:cNvPr id="25604"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605"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–6</a:t>
            </a:r>
            <a:r>
              <a:rPr lang="en-US" altLang="id-ID" sz="1600">
                <a:cs typeface="Arial" pitchFamily="34" charset="0"/>
              </a:rPr>
              <a:t>	Sample Report Based on Department of Labor Job Analysis Technique</a:t>
            </a:r>
          </a:p>
        </p:txBody>
      </p:sp>
      <p:pic>
        <p:nvPicPr>
          <p:cNvPr id="25606" name="Picture 5" descr="0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882650"/>
            <a:ext cx="5348287"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7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93836006-4B57-4EE8-A6B3-13D74AC4B6DA}" type="slidenum">
              <a:rPr lang="en-US" altLang="id-ID" sz="900" smtClean="0">
                <a:cs typeface="Times New Roman" pitchFamily="18" charset="0"/>
              </a:rPr>
              <a:pPr eaLnBrk="1" hangingPunct="1"/>
              <a:t>22</a:t>
            </a:fld>
            <a:endParaRPr lang="en-US" altLang="id-ID" sz="900" smtClean="0">
              <a:cs typeface="Times New Roman" pitchFamily="18" charset="0"/>
            </a:endParaRPr>
          </a:p>
        </p:txBody>
      </p:sp>
      <p:sp>
        <p:nvSpPr>
          <p:cNvPr id="2636802" name="Rectangle 2"/>
          <p:cNvSpPr>
            <a:spLocks noGrp="1" noChangeArrowheads="1"/>
          </p:cNvSpPr>
          <p:nvPr>
            <p:ph type="title"/>
          </p:nvPr>
        </p:nvSpPr>
        <p:spPr/>
        <p:txBody>
          <a:bodyPr/>
          <a:lstStyle/>
          <a:p>
            <a:pPr eaLnBrk="1" hangingPunct="1">
              <a:defRPr/>
            </a:pPr>
            <a:r>
              <a:rPr lang="en-US" smtClean="0"/>
              <a:t>Internet-Based Job Analysis</a:t>
            </a:r>
          </a:p>
        </p:txBody>
      </p:sp>
      <p:sp>
        <p:nvSpPr>
          <p:cNvPr id="2636803" name="Rectangle 3"/>
          <p:cNvSpPr>
            <a:spLocks noGrp="1" noChangeArrowheads="1"/>
          </p:cNvSpPr>
          <p:nvPr>
            <p:ph type="body" idx="1"/>
          </p:nvPr>
        </p:nvSpPr>
        <p:spPr/>
        <p:txBody>
          <a:bodyPr/>
          <a:lstStyle/>
          <a:p>
            <a:pPr eaLnBrk="1" hangingPunct="1">
              <a:defRPr/>
            </a:pPr>
            <a:r>
              <a:rPr lang="en-US" smtClean="0"/>
              <a:t>Advantages</a:t>
            </a:r>
          </a:p>
          <a:p>
            <a:pPr lvl="1" eaLnBrk="1" hangingPunct="1">
              <a:defRPr/>
            </a:pPr>
            <a:r>
              <a:rPr lang="en-US" smtClean="0"/>
              <a:t>Collects information in a standardized format from geographically dispersed employees</a:t>
            </a:r>
          </a:p>
          <a:p>
            <a:pPr lvl="1" eaLnBrk="1" hangingPunct="1">
              <a:defRPr/>
            </a:pPr>
            <a:r>
              <a:rPr lang="en-US" smtClean="0"/>
              <a:t>Requires less time than face-to-face interviews</a:t>
            </a:r>
          </a:p>
          <a:p>
            <a:pPr lvl="1" eaLnBrk="1" hangingPunct="1">
              <a:defRPr/>
            </a:pPr>
            <a:r>
              <a:rPr lang="en-US" smtClean="0"/>
              <a:t>Collects information with minimal intervention or guidance</a:t>
            </a:r>
          </a:p>
        </p:txBody>
      </p:sp>
      <p:pic>
        <p:nvPicPr>
          <p:cNvPr id="26630" name="Picture 5" descr="PE0387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490" y="4419600"/>
            <a:ext cx="259672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2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765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E7CDC0D-A8D2-41AB-B3A0-15D433D9F508}" type="slidenum">
              <a:rPr lang="en-US" altLang="id-ID" sz="900" smtClean="0">
                <a:cs typeface="Times New Roman" pitchFamily="18" charset="0"/>
              </a:rPr>
              <a:pPr eaLnBrk="1" hangingPunct="1"/>
              <a:t>23</a:t>
            </a:fld>
            <a:endParaRPr lang="en-US" altLang="id-ID" sz="900" smtClean="0">
              <a:cs typeface="Times New Roman" pitchFamily="18" charset="0"/>
            </a:endParaRPr>
          </a:p>
        </p:txBody>
      </p:sp>
      <p:sp>
        <p:nvSpPr>
          <p:cNvPr id="27652"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7653"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–7</a:t>
            </a:r>
            <a:r>
              <a:rPr lang="en-US" altLang="id-ID" sz="1600">
                <a:cs typeface="Arial" pitchFamily="34" charset="0"/>
              </a:rPr>
              <a:t>	Selected O*NET General Work Activities Categories</a:t>
            </a:r>
          </a:p>
        </p:txBody>
      </p:sp>
      <p:pic>
        <p:nvPicPr>
          <p:cNvPr id="27654" name="Picture 5" descr="0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879475"/>
            <a:ext cx="56419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12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337BFF46-18E4-4363-BEE0-17097807D2E1}" type="slidenum">
              <a:rPr lang="en-US" altLang="id-ID" sz="900" smtClean="0">
                <a:cs typeface="Times New Roman" pitchFamily="18" charset="0"/>
              </a:rPr>
              <a:pPr eaLnBrk="1" hangingPunct="1"/>
              <a:t>24</a:t>
            </a:fld>
            <a:endParaRPr lang="en-US" altLang="id-ID" sz="900" smtClean="0">
              <a:cs typeface="Times New Roman" pitchFamily="18" charset="0"/>
            </a:endParaRPr>
          </a:p>
        </p:txBody>
      </p:sp>
      <p:sp>
        <p:nvSpPr>
          <p:cNvPr id="2563074" name="Rectangle 2"/>
          <p:cNvSpPr>
            <a:spLocks noGrp="1" noChangeArrowheads="1"/>
          </p:cNvSpPr>
          <p:nvPr>
            <p:ph type="title"/>
          </p:nvPr>
        </p:nvSpPr>
        <p:spPr/>
        <p:txBody>
          <a:bodyPr/>
          <a:lstStyle/>
          <a:p>
            <a:pPr algn="ctr" eaLnBrk="1" hangingPunct="1">
              <a:defRPr/>
            </a:pPr>
            <a:r>
              <a:rPr lang="en-US" smtClean="0"/>
              <a:t>Writing Job Descriptions</a:t>
            </a:r>
          </a:p>
        </p:txBody>
      </p:sp>
      <p:grpSp>
        <p:nvGrpSpPr>
          <p:cNvPr id="2" name="Group 19"/>
          <p:cNvGrpSpPr>
            <a:grpSpLocks/>
          </p:cNvGrpSpPr>
          <p:nvPr/>
        </p:nvGrpSpPr>
        <p:grpSpPr bwMode="auto">
          <a:xfrm>
            <a:off x="1000125" y="1365250"/>
            <a:ext cx="7140575" cy="4505325"/>
            <a:chOff x="630" y="860"/>
            <a:chExt cx="4498" cy="2838"/>
          </a:xfrm>
        </p:grpSpPr>
        <p:sp>
          <p:nvSpPr>
            <p:cNvPr id="28678" name="_s1028"/>
            <p:cNvSpPr>
              <a:spLocks noChangeShapeType="1"/>
            </p:cNvSpPr>
            <p:nvPr/>
          </p:nvSpPr>
          <p:spPr bwMode="auto">
            <a:xfrm flipH="1" flipV="1">
              <a:off x="1940" y="1774"/>
              <a:ext cx="470" cy="2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79" name="_s1032"/>
            <p:cNvSpPr>
              <a:spLocks noChangeShapeType="1"/>
            </p:cNvSpPr>
            <p:nvPr/>
          </p:nvSpPr>
          <p:spPr bwMode="auto">
            <a:xfrm flipH="1">
              <a:off x="2360" y="2788"/>
              <a:ext cx="259" cy="42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80" name="_s1034"/>
            <p:cNvSpPr>
              <a:spLocks noChangeShapeType="1"/>
            </p:cNvSpPr>
            <p:nvPr/>
          </p:nvSpPr>
          <p:spPr bwMode="auto">
            <a:xfrm>
              <a:off x="3139" y="2788"/>
              <a:ext cx="262" cy="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81" name="_s1040"/>
            <p:cNvSpPr>
              <a:spLocks noChangeShapeType="1"/>
            </p:cNvSpPr>
            <p:nvPr/>
          </p:nvSpPr>
          <p:spPr bwMode="auto">
            <a:xfrm flipV="1">
              <a:off x="2879" y="1324"/>
              <a:ext cx="0" cy="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82" name="_s1038"/>
            <p:cNvSpPr>
              <a:spLocks noChangeShapeType="1"/>
            </p:cNvSpPr>
            <p:nvPr/>
          </p:nvSpPr>
          <p:spPr bwMode="auto">
            <a:xfrm flipV="1">
              <a:off x="3349" y="1773"/>
              <a:ext cx="469" cy="2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83" name="AutoShape 9" descr="redfill01"/>
            <p:cNvSpPr>
              <a:spLocks noChangeArrowheads="1"/>
            </p:cNvSpPr>
            <p:nvPr/>
          </p:nvSpPr>
          <p:spPr bwMode="auto">
            <a:xfrm>
              <a:off x="2303" y="860"/>
              <a:ext cx="1146" cy="530"/>
            </a:xfrm>
            <a:prstGeom prst="roundRect">
              <a:avLst>
                <a:gd name="adj" fmla="val 5662"/>
              </a:avLst>
            </a:prstGeom>
            <a:blipFill dpi="0" rotWithShape="1">
              <a:blip r:embed="rId3"/>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Job</a:t>
              </a:r>
              <a:br>
                <a:rPr lang="en-US" altLang="id-ID" sz="1600">
                  <a:latin typeface="Franklin Gothic Medium" pitchFamily="34" charset="0"/>
                </a:rPr>
              </a:br>
              <a:r>
                <a:rPr lang="en-US" altLang="id-ID" sz="1600">
                  <a:latin typeface="Franklin Gothic Medium" pitchFamily="34" charset="0"/>
                </a:rPr>
                <a:t>identification</a:t>
              </a:r>
            </a:p>
          </p:txBody>
        </p:sp>
        <p:sp>
          <p:nvSpPr>
            <p:cNvPr id="28684" name="AutoShape 10" descr="grayfill01"/>
            <p:cNvSpPr>
              <a:spLocks noChangeArrowheads="1"/>
            </p:cNvSpPr>
            <p:nvPr/>
          </p:nvSpPr>
          <p:spPr bwMode="auto">
            <a:xfrm>
              <a:off x="3818" y="1514"/>
              <a:ext cx="1146" cy="530"/>
            </a:xfrm>
            <a:prstGeom prst="roundRect">
              <a:avLst>
                <a:gd name="adj" fmla="val 5472"/>
              </a:avLst>
            </a:prstGeom>
            <a:blipFill dpi="0" rotWithShape="1">
              <a:blip r:embed="rId4"/>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Job</a:t>
              </a:r>
              <a:br>
                <a:rPr lang="en-US" altLang="id-ID" sz="1600">
                  <a:latin typeface="Franklin Gothic Medium" pitchFamily="34" charset="0"/>
                </a:rPr>
              </a:br>
              <a:r>
                <a:rPr lang="en-US" altLang="id-ID" sz="1600">
                  <a:latin typeface="Franklin Gothic Medium" pitchFamily="34" charset="0"/>
                </a:rPr>
                <a:t>summary</a:t>
              </a:r>
            </a:p>
          </p:txBody>
        </p:sp>
        <p:sp>
          <p:nvSpPr>
            <p:cNvPr id="28685" name="AutoShape 11" descr="greenfill02"/>
            <p:cNvSpPr>
              <a:spLocks noChangeArrowheads="1"/>
            </p:cNvSpPr>
            <p:nvPr/>
          </p:nvSpPr>
          <p:spPr bwMode="auto">
            <a:xfrm>
              <a:off x="3982" y="2357"/>
              <a:ext cx="1146" cy="530"/>
            </a:xfrm>
            <a:prstGeom prst="roundRect">
              <a:avLst>
                <a:gd name="adj" fmla="val 9245"/>
              </a:avLst>
            </a:prstGeom>
            <a:blipFill dpi="0" rotWithShape="1">
              <a:blip r:embed="rId5"/>
              <a:srcRect/>
              <a:stretch>
                <a:fillRect/>
              </a:stretch>
            </a:blipFill>
            <a:ln w="57150" algn="ctr">
              <a:solidFill>
                <a:srgbClr val="0AB0C2"/>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Responsibilities and duties</a:t>
              </a:r>
            </a:p>
          </p:txBody>
        </p:sp>
        <p:sp>
          <p:nvSpPr>
            <p:cNvPr id="28686" name="AutoShape 12" descr="greenfill01"/>
            <p:cNvSpPr>
              <a:spLocks noChangeArrowheads="1"/>
            </p:cNvSpPr>
            <p:nvPr/>
          </p:nvSpPr>
          <p:spPr bwMode="auto">
            <a:xfrm>
              <a:off x="3280" y="3168"/>
              <a:ext cx="1146" cy="530"/>
            </a:xfrm>
            <a:prstGeom prst="roundRect">
              <a:avLst>
                <a:gd name="adj" fmla="val 8301"/>
              </a:avLst>
            </a:prstGeom>
            <a:blipFill dpi="0" rotWithShape="1">
              <a:blip r:embed="rId6"/>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Authority of </a:t>
              </a:r>
              <a:br>
                <a:rPr lang="en-US" altLang="id-ID" sz="1600">
                  <a:latin typeface="Franklin Gothic Medium" pitchFamily="34" charset="0"/>
                </a:rPr>
              </a:br>
              <a:r>
                <a:rPr lang="en-US" altLang="id-ID" sz="1600">
                  <a:latin typeface="Franklin Gothic Medium" pitchFamily="34" charset="0"/>
                </a:rPr>
                <a:t>the incumbent</a:t>
              </a:r>
            </a:p>
          </p:txBody>
        </p:sp>
        <p:sp>
          <p:nvSpPr>
            <p:cNvPr id="28687" name="AutoShape 13" descr="bluefill01"/>
            <p:cNvSpPr>
              <a:spLocks noChangeArrowheads="1"/>
            </p:cNvSpPr>
            <p:nvPr/>
          </p:nvSpPr>
          <p:spPr bwMode="auto">
            <a:xfrm>
              <a:off x="1331" y="3168"/>
              <a:ext cx="1146" cy="530"/>
            </a:xfrm>
            <a:prstGeom prst="roundRect">
              <a:avLst>
                <a:gd name="adj" fmla="val 10755"/>
              </a:avLst>
            </a:prstGeom>
            <a:blipFill dpi="0" rotWithShape="1">
              <a:blip r:embed="rId7"/>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Standards of performance</a:t>
              </a:r>
            </a:p>
          </p:txBody>
        </p:sp>
        <p:sp>
          <p:nvSpPr>
            <p:cNvPr id="28688" name="AutoShape 14" descr="purplefill01"/>
            <p:cNvSpPr>
              <a:spLocks noChangeArrowheads="1"/>
            </p:cNvSpPr>
            <p:nvPr/>
          </p:nvSpPr>
          <p:spPr bwMode="auto">
            <a:xfrm>
              <a:off x="630" y="2360"/>
              <a:ext cx="1146" cy="530"/>
            </a:xfrm>
            <a:prstGeom prst="roundRect">
              <a:avLst>
                <a:gd name="adj" fmla="val 7356"/>
              </a:avLst>
            </a:prstGeom>
            <a:blipFill dpi="0" rotWithShape="1">
              <a:blip r:embed="rId8"/>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Working </a:t>
              </a:r>
              <a:br>
                <a:rPr lang="en-US" altLang="id-ID" sz="1600">
                  <a:latin typeface="Franklin Gothic Medium" pitchFamily="34" charset="0"/>
                </a:rPr>
              </a:br>
              <a:r>
                <a:rPr lang="en-US" altLang="id-ID" sz="1600">
                  <a:latin typeface="Franklin Gothic Medium" pitchFamily="34" charset="0"/>
                </a:rPr>
                <a:t>conditions</a:t>
              </a:r>
            </a:p>
          </p:txBody>
        </p:sp>
        <p:sp>
          <p:nvSpPr>
            <p:cNvPr id="28689" name="AutoShape 15" descr="brownfill01"/>
            <p:cNvSpPr>
              <a:spLocks noChangeArrowheads="1"/>
            </p:cNvSpPr>
            <p:nvPr/>
          </p:nvSpPr>
          <p:spPr bwMode="auto">
            <a:xfrm>
              <a:off x="796" y="1517"/>
              <a:ext cx="1146" cy="530"/>
            </a:xfrm>
            <a:prstGeom prst="roundRect">
              <a:avLst>
                <a:gd name="adj" fmla="val 7356"/>
              </a:avLst>
            </a:prstGeom>
            <a:blipFill dpi="0" rotWithShape="1">
              <a:blip r:embed="rId9"/>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Job</a:t>
              </a:r>
              <a:br>
                <a:rPr lang="en-US" altLang="id-ID" sz="1600">
                  <a:latin typeface="Franklin Gothic Medium" pitchFamily="34" charset="0"/>
                </a:rPr>
              </a:br>
              <a:r>
                <a:rPr lang="en-US" altLang="id-ID" sz="1600">
                  <a:latin typeface="Franklin Gothic Medium" pitchFamily="34" charset="0"/>
                </a:rPr>
                <a:t>specifications</a:t>
              </a:r>
            </a:p>
          </p:txBody>
        </p:sp>
        <p:sp>
          <p:nvSpPr>
            <p:cNvPr id="28690" name="_s1030"/>
            <p:cNvSpPr>
              <a:spLocks noChangeShapeType="1"/>
            </p:cNvSpPr>
            <p:nvPr/>
          </p:nvSpPr>
          <p:spPr bwMode="auto">
            <a:xfrm flipH="1">
              <a:off x="1774" y="2479"/>
              <a:ext cx="517" cy="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91" name="_s1030"/>
            <p:cNvSpPr>
              <a:spLocks noChangeShapeType="1"/>
            </p:cNvSpPr>
            <p:nvPr/>
          </p:nvSpPr>
          <p:spPr bwMode="auto">
            <a:xfrm>
              <a:off x="3465" y="2478"/>
              <a:ext cx="517" cy="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28692" name="AutoShape 18"/>
            <p:cNvSpPr>
              <a:spLocks noChangeArrowheads="1"/>
            </p:cNvSpPr>
            <p:nvPr/>
          </p:nvSpPr>
          <p:spPr bwMode="auto">
            <a:xfrm>
              <a:off x="2280" y="1912"/>
              <a:ext cx="1200" cy="946"/>
            </a:xfrm>
            <a:prstGeom prst="roundRect">
              <a:avLst>
                <a:gd name="adj" fmla="val 16667"/>
              </a:avLst>
            </a:prstGeom>
            <a:gradFill rotWithShape="1">
              <a:gsLst>
                <a:gs pos="0">
                  <a:srgbClr val="0099CC"/>
                </a:gs>
                <a:gs pos="100000">
                  <a:srgbClr val="006B8E"/>
                </a:gs>
              </a:gsLst>
              <a:lin ang="5400000" scaled="1"/>
            </a:gradFill>
            <a:ln w="38100">
              <a:solidFill>
                <a:srgbClr val="336699"/>
              </a:solidFill>
              <a:round/>
              <a:headEnd/>
              <a:tailEnd/>
            </a:ln>
          </p:spPr>
          <p:txBody>
            <a:bodyPr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id-ID" sz="1600" b="1">
                  <a:solidFill>
                    <a:schemeClr val="bg1"/>
                  </a:solidFill>
                </a:rPr>
                <a:t>Sections of a Typical Job Description</a:t>
              </a:r>
            </a:p>
          </p:txBody>
        </p:sp>
      </p:grpSp>
    </p:spTree>
    <p:extLst>
      <p:ext uri="{BB962C8B-B14F-4D97-AF65-F5344CB8AC3E}">
        <p14:creationId xmlns:p14="http://schemas.microsoft.com/office/powerpoint/2010/main" val="298134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E68E46E5-F0C0-4F1B-8695-66EA7A2EBC4C}" type="slidenum">
              <a:rPr lang="en-US" altLang="id-ID" sz="900" smtClean="0">
                <a:cs typeface="Times New Roman" pitchFamily="18" charset="0"/>
              </a:rPr>
              <a:pPr eaLnBrk="1" hangingPunct="1"/>
              <a:t>25</a:t>
            </a:fld>
            <a:endParaRPr lang="en-US" altLang="id-ID" sz="900" smtClean="0">
              <a:cs typeface="Times New Roman" pitchFamily="18" charset="0"/>
            </a:endParaRPr>
          </a:p>
        </p:txBody>
      </p:sp>
      <p:sp>
        <p:nvSpPr>
          <p:cNvPr id="2571266" name="Rectangle 2"/>
          <p:cNvSpPr>
            <a:spLocks noGrp="1" noChangeArrowheads="1"/>
          </p:cNvSpPr>
          <p:nvPr>
            <p:ph type="title"/>
          </p:nvPr>
        </p:nvSpPr>
        <p:spPr/>
        <p:txBody>
          <a:bodyPr/>
          <a:lstStyle/>
          <a:p>
            <a:pPr eaLnBrk="1" hangingPunct="1">
              <a:defRPr/>
            </a:pPr>
            <a:r>
              <a:rPr lang="en-US" smtClean="0"/>
              <a:t>The Job Description</a:t>
            </a:r>
          </a:p>
        </p:txBody>
      </p:sp>
      <p:sp>
        <p:nvSpPr>
          <p:cNvPr id="2571267" name="Rectangle 3"/>
          <p:cNvSpPr>
            <a:spLocks noGrp="1" noChangeArrowheads="1"/>
          </p:cNvSpPr>
          <p:nvPr>
            <p:ph type="body" sz="half" idx="1"/>
          </p:nvPr>
        </p:nvSpPr>
        <p:spPr/>
        <p:txBody>
          <a:bodyPr>
            <a:normAutofit fontScale="92500" lnSpcReduction="10000"/>
          </a:bodyPr>
          <a:lstStyle/>
          <a:p>
            <a:pPr eaLnBrk="1" hangingPunct="1">
              <a:spcBef>
                <a:spcPct val="25000"/>
              </a:spcBef>
              <a:defRPr/>
            </a:pPr>
            <a:r>
              <a:rPr lang="en-US" sz="2400" smtClean="0"/>
              <a:t>Job Identification</a:t>
            </a:r>
          </a:p>
          <a:p>
            <a:pPr lvl="1" eaLnBrk="1" hangingPunct="1">
              <a:spcBef>
                <a:spcPct val="25000"/>
              </a:spcBef>
              <a:defRPr/>
            </a:pPr>
            <a:r>
              <a:rPr lang="en-US" sz="2000" smtClean="0"/>
              <a:t>Job title</a:t>
            </a:r>
          </a:p>
          <a:p>
            <a:pPr lvl="1" eaLnBrk="1" hangingPunct="1">
              <a:spcBef>
                <a:spcPct val="25000"/>
              </a:spcBef>
              <a:defRPr/>
            </a:pPr>
            <a:r>
              <a:rPr lang="en-US" sz="2000" smtClean="0"/>
              <a:t>FLSA status section</a:t>
            </a:r>
          </a:p>
          <a:p>
            <a:pPr lvl="1" eaLnBrk="1" hangingPunct="1">
              <a:spcBef>
                <a:spcPct val="25000"/>
              </a:spcBef>
              <a:defRPr/>
            </a:pPr>
            <a:r>
              <a:rPr lang="en-US" sz="2000" smtClean="0"/>
              <a:t>Preparation date</a:t>
            </a:r>
          </a:p>
          <a:p>
            <a:pPr lvl="1" eaLnBrk="1" hangingPunct="1">
              <a:spcBef>
                <a:spcPct val="25000"/>
              </a:spcBef>
              <a:defRPr/>
            </a:pPr>
            <a:r>
              <a:rPr lang="en-US" sz="2000" smtClean="0"/>
              <a:t>Preparer</a:t>
            </a:r>
          </a:p>
          <a:p>
            <a:pPr eaLnBrk="1" hangingPunct="1">
              <a:spcBef>
                <a:spcPct val="25000"/>
              </a:spcBef>
              <a:defRPr/>
            </a:pPr>
            <a:r>
              <a:rPr lang="en-US" sz="2400" smtClean="0"/>
              <a:t>Job Summary</a:t>
            </a:r>
          </a:p>
          <a:p>
            <a:pPr lvl="1" eaLnBrk="1" hangingPunct="1">
              <a:spcBef>
                <a:spcPct val="25000"/>
              </a:spcBef>
              <a:defRPr/>
            </a:pPr>
            <a:r>
              <a:rPr lang="en-US" sz="2000" smtClean="0"/>
              <a:t>General nature of the job</a:t>
            </a:r>
          </a:p>
          <a:p>
            <a:pPr lvl="1" eaLnBrk="1" hangingPunct="1">
              <a:spcBef>
                <a:spcPct val="25000"/>
              </a:spcBef>
              <a:defRPr/>
            </a:pPr>
            <a:r>
              <a:rPr lang="en-US" sz="2000" smtClean="0"/>
              <a:t>Major functions/activities</a:t>
            </a:r>
          </a:p>
          <a:p>
            <a:pPr eaLnBrk="1" hangingPunct="1">
              <a:spcBef>
                <a:spcPct val="25000"/>
              </a:spcBef>
              <a:defRPr/>
            </a:pPr>
            <a:r>
              <a:rPr lang="en-US" sz="2400" smtClean="0"/>
              <a:t>Relationships </a:t>
            </a:r>
          </a:p>
          <a:p>
            <a:pPr lvl="1" eaLnBrk="1" hangingPunct="1">
              <a:spcBef>
                <a:spcPct val="25000"/>
              </a:spcBef>
              <a:defRPr/>
            </a:pPr>
            <a:r>
              <a:rPr lang="en-US" sz="2000" smtClean="0"/>
              <a:t>Reports to:</a:t>
            </a:r>
          </a:p>
          <a:p>
            <a:pPr lvl="1" eaLnBrk="1" hangingPunct="1">
              <a:spcBef>
                <a:spcPct val="25000"/>
              </a:spcBef>
              <a:defRPr/>
            </a:pPr>
            <a:r>
              <a:rPr lang="en-US" sz="2000" smtClean="0"/>
              <a:t>Supervises:</a:t>
            </a:r>
          </a:p>
          <a:p>
            <a:pPr lvl="1" eaLnBrk="1" hangingPunct="1">
              <a:spcBef>
                <a:spcPct val="25000"/>
              </a:spcBef>
              <a:defRPr/>
            </a:pPr>
            <a:r>
              <a:rPr lang="en-US" sz="2000" smtClean="0"/>
              <a:t>Works with: </a:t>
            </a:r>
          </a:p>
          <a:p>
            <a:pPr lvl="1" eaLnBrk="1" hangingPunct="1">
              <a:spcBef>
                <a:spcPct val="25000"/>
              </a:spcBef>
              <a:defRPr/>
            </a:pPr>
            <a:r>
              <a:rPr lang="en-US" sz="2000" smtClean="0"/>
              <a:t>Outside the company:</a:t>
            </a:r>
          </a:p>
        </p:txBody>
      </p:sp>
      <p:sp>
        <p:nvSpPr>
          <p:cNvPr id="2571268" name="Rectangle 4"/>
          <p:cNvSpPr>
            <a:spLocks noGrp="1" noChangeArrowheads="1"/>
          </p:cNvSpPr>
          <p:nvPr>
            <p:ph type="body" sz="half" idx="2"/>
          </p:nvPr>
        </p:nvSpPr>
        <p:spPr>
          <a:xfrm>
            <a:off x="4560888" y="1050925"/>
            <a:ext cx="4125912" cy="5211763"/>
          </a:xfrm>
        </p:spPr>
        <p:txBody>
          <a:bodyPr/>
          <a:lstStyle/>
          <a:p>
            <a:pPr eaLnBrk="1" hangingPunct="1">
              <a:spcBef>
                <a:spcPct val="25000"/>
              </a:spcBef>
              <a:defRPr/>
            </a:pPr>
            <a:r>
              <a:rPr lang="en-US" sz="2400" smtClean="0"/>
              <a:t>Responsibilities and Duties</a:t>
            </a:r>
          </a:p>
          <a:p>
            <a:pPr lvl="1" eaLnBrk="1" hangingPunct="1">
              <a:spcBef>
                <a:spcPct val="25000"/>
              </a:spcBef>
              <a:defRPr/>
            </a:pPr>
            <a:r>
              <a:rPr lang="en-US" sz="2000" smtClean="0"/>
              <a:t>Major responsibilities and duties (essential functions)</a:t>
            </a:r>
          </a:p>
          <a:p>
            <a:pPr lvl="1" eaLnBrk="1" hangingPunct="1">
              <a:spcBef>
                <a:spcPct val="25000"/>
              </a:spcBef>
              <a:defRPr/>
            </a:pPr>
            <a:r>
              <a:rPr lang="en-US" sz="2000" smtClean="0"/>
              <a:t>Decision-making authority</a:t>
            </a:r>
          </a:p>
          <a:p>
            <a:pPr lvl="1" eaLnBrk="1" hangingPunct="1">
              <a:spcBef>
                <a:spcPct val="25000"/>
              </a:spcBef>
              <a:defRPr/>
            </a:pPr>
            <a:r>
              <a:rPr lang="en-US" sz="2000" smtClean="0"/>
              <a:t>Direct supervision</a:t>
            </a:r>
          </a:p>
          <a:p>
            <a:pPr lvl="1" eaLnBrk="1" hangingPunct="1">
              <a:spcBef>
                <a:spcPct val="25000"/>
              </a:spcBef>
              <a:defRPr/>
            </a:pPr>
            <a:r>
              <a:rPr lang="en-US" sz="2000" smtClean="0"/>
              <a:t>Budgetary limitations</a:t>
            </a:r>
          </a:p>
          <a:p>
            <a:pPr eaLnBrk="1" hangingPunct="1">
              <a:spcBef>
                <a:spcPct val="25000"/>
              </a:spcBef>
              <a:defRPr/>
            </a:pPr>
            <a:r>
              <a:rPr lang="en-US" sz="2400" smtClean="0"/>
              <a:t>Standards of Performance and Working Conditions</a:t>
            </a:r>
          </a:p>
          <a:p>
            <a:pPr lvl="1" eaLnBrk="1" hangingPunct="1">
              <a:spcBef>
                <a:spcPct val="25000"/>
              </a:spcBef>
              <a:defRPr/>
            </a:pPr>
            <a:r>
              <a:rPr lang="en-US" sz="2000" smtClean="0"/>
              <a:t>What it takes to do the job successfully</a:t>
            </a:r>
          </a:p>
          <a:p>
            <a:pPr eaLnBrk="1" hangingPunct="1">
              <a:spcBef>
                <a:spcPct val="25000"/>
              </a:spcBef>
              <a:defRPr/>
            </a:pPr>
            <a:endParaRPr lang="en-US" sz="2400" smtClean="0"/>
          </a:p>
        </p:txBody>
      </p:sp>
    </p:spTree>
    <p:extLst>
      <p:ext uri="{BB962C8B-B14F-4D97-AF65-F5344CB8AC3E}">
        <p14:creationId xmlns:p14="http://schemas.microsoft.com/office/powerpoint/2010/main" val="115738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71267">
                                            <p:txEl>
                                              <p:pRg st="0" end="0"/>
                                            </p:txEl>
                                          </p:spTgt>
                                        </p:tgtEl>
                                        <p:attrNameLst>
                                          <p:attrName>style.visibility</p:attrName>
                                        </p:attrNameLst>
                                      </p:cBhvr>
                                      <p:to>
                                        <p:strVal val="visible"/>
                                      </p:to>
                                    </p:set>
                                    <p:animEffect transition="in" filter="wipe(left)">
                                      <p:cBhvr>
                                        <p:cTn id="7" dur="500"/>
                                        <p:tgtEl>
                                          <p:spTgt spid="25712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71267">
                                            <p:txEl>
                                              <p:pRg st="1" end="1"/>
                                            </p:txEl>
                                          </p:spTgt>
                                        </p:tgtEl>
                                        <p:attrNameLst>
                                          <p:attrName>style.visibility</p:attrName>
                                        </p:attrNameLst>
                                      </p:cBhvr>
                                      <p:to>
                                        <p:strVal val="visible"/>
                                      </p:to>
                                    </p:set>
                                    <p:animEffect transition="in" filter="wipe(left)">
                                      <p:cBhvr>
                                        <p:cTn id="11" dur="500"/>
                                        <p:tgtEl>
                                          <p:spTgt spid="257126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71267">
                                            <p:txEl>
                                              <p:pRg st="2" end="2"/>
                                            </p:txEl>
                                          </p:spTgt>
                                        </p:tgtEl>
                                        <p:attrNameLst>
                                          <p:attrName>style.visibility</p:attrName>
                                        </p:attrNameLst>
                                      </p:cBhvr>
                                      <p:to>
                                        <p:strVal val="visible"/>
                                      </p:to>
                                    </p:set>
                                    <p:animEffect transition="in" filter="wipe(left)">
                                      <p:cBhvr>
                                        <p:cTn id="15" dur="500"/>
                                        <p:tgtEl>
                                          <p:spTgt spid="257126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71267">
                                            <p:txEl>
                                              <p:pRg st="3" end="3"/>
                                            </p:txEl>
                                          </p:spTgt>
                                        </p:tgtEl>
                                        <p:attrNameLst>
                                          <p:attrName>style.visibility</p:attrName>
                                        </p:attrNameLst>
                                      </p:cBhvr>
                                      <p:to>
                                        <p:strVal val="visible"/>
                                      </p:to>
                                    </p:set>
                                    <p:animEffect transition="in" filter="wipe(left)">
                                      <p:cBhvr>
                                        <p:cTn id="19" dur="500"/>
                                        <p:tgtEl>
                                          <p:spTgt spid="2571267">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71267">
                                            <p:txEl>
                                              <p:pRg st="4" end="4"/>
                                            </p:txEl>
                                          </p:spTgt>
                                        </p:tgtEl>
                                        <p:attrNameLst>
                                          <p:attrName>style.visibility</p:attrName>
                                        </p:attrNameLst>
                                      </p:cBhvr>
                                      <p:to>
                                        <p:strVal val="visible"/>
                                      </p:to>
                                    </p:set>
                                    <p:animEffect transition="in" filter="wipe(left)">
                                      <p:cBhvr>
                                        <p:cTn id="23" dur="500"/>
                                        <p:tgtEl>
                                          <p:spTgt spid="257126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71267">
                                            <p:txEl>
                                              <p:pRg st="5" end="5"/>
                                            </p:txEl>
                                          </p:spTgt>
                                        </p:tgtEl>
                                        <p:attrNameLst>
                                          <p:attrName>style.visibility</p:attrName>
                                        </p:attrNameLst>
                                      </p:cBhvr>
                                      <p:to>
                                        <p:strVal val="visible"/>
                                      </p:to>
                                    </p:set>
                                    <p:animEffect transition="in" filter="wipe(left)">
                                      <p:cBhvr>
                                        <p:cTn id="28" dur="500"/>
                                        <p:tgtEl>
                                          <p:spTgt spid="2571267">
                                            <p:txEl>
                                              <p:pRg st="5" end="5"/>
                                            </p:txEl>
                                          </p:spTgt>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71267">
                                            <p:txEl>
                                              <p:pRg st="6" end="6"/>
                                            </p:txEl>
                                          </p:spTgt>
                                        </p:tgtEl>
                                        <p:attrNameLst>
                                          <p:attrName>style.visibility</p:attrName>
                                        </p:attrNameLst>
                                      </p:cBhvr>
                                      <p:to>
                                        <p:strVal val="visible"/>
                                      </p:to>
                                    </p:set>
                                    <p:animEffect transition="in" filter="wipe(left)">
                                      <p:cBhvr>
                                        <p:cTn id="32" dur="500"/>
                                        <p:tgtEl>
                                          <p:spTgt spid="2571267">
                                            <p:txEl>
                                              <p:pRg st="6" end="6"/>
                                            </p:txEl>
                                          </p:spTgt>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571267">
                                            <p:txEl>
                                              <p:pRg st="7" end="7"/>
                                            </p:txEl>
                                          </p:spTgt>
                                        </p:tgtEl>
                                        <p:attrNameLst>
                                          <p:attrName>style.visibility</p:attrName>
                                        </p:attrNameLst>
                                      </p:cBhvr>
                                      <p:to>
                                        <p:strVal val="visible"/>
                                      </p:to>
                                    </p:set>
                                    <p:animEffect transition="in" filter="wipe(left)">
                                      <p:cBhvr>
                                        <p:cTn id="36" dur="500"/>
                                        <p:tgtEl>
                                          <p:spTgt spid="2571267">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71267">
                                            <p:txEl>
                                              <p:pRg st="8" end="8"/>
                                            </p:txEl>
                                          </p:spTgt>
                                        </p:tgtEl>
                                        <p:attrNameLst>
                                          <p:attrName>style.visibility</p:attrName>
                                        </p:attrNameLst>
                                      </p:cBhvr>
                                      <p:to>
                                        <p:strVal val="visible"/>
                                      </p:to>
                                    </p:set>
                                    <p:animEffect transition="in" filter="wipe(left)">
                                      <p:cBhvr>
                                        <p:cTn id="41" dur="500"/>
                                        <p:tgtEl>
                                          <p:spTgt spid="2571267">
                                            <p:txEl>
                                              <p:pRg st="8" end="8"/>
                                            </p:txEl>
                                          </p:spTgt>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571267">
                                            <p:txEl>
                                              <p:pRg st="9" end="9"/>
                                            </p:txEl>
                                          </p:spTgt>
                                        </p:tgtEl>
                                        <p:attrNameLst>
                                          <p:attrName>style.visibility</p:attrName>
                                        </p:attrNameLst>
                                      </p:cBhvr>
                                      <p:to>
                                        <p:strVal val="visible"/>
                                      </p:to>
                                    </p:set>
                                    <p:animEffect transition="in" filter="wipe(left)">
                                      <p:cBhvr>
                                        <p:cTn id="45" dur="500"/>
                                        <p:tgtEl>
                                          <p:spTgt spid="2571267">
                                            <p:txEl>
                                              <p:pRg st="9" end="9"/>
                                            </p:txEl>
                                          </p:spTgt>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571267">
                                            <p:txEl>
                                              <p:pRg st="10" end="10"/>
                                            </p:txEl>
                                          </p:spTgt>
                                        </p:tgtEl>
                                        <p:attrNameLst>
                                          <p:attrName>style.visibility</p:attrName>
                                        </p:attrNameLst>
                                      </p:cBhvr>
                                      <p:to>
                                        <p:strVal val="visible"/>
                                      </p:to>
                                    </p:set>
                                    <p:animEffect transition="in" filter="wipe(left)">
                                      <p:cBhvr>
                                        <p:cTn id="49" dur="500"/>
                                        <p:tgtEl>
                                          <p:spTgt spid="2571267">
                                            <p:txEl>
                                              <p:pRg st="10" end="10"/>
                                            </p:txEl>
                                          </p:spTgt>
                                        </p:tgtEl>
                                      </p:cBhvr>
                                    </p:animEffect>
                                  </p:childTnLst>
                                </p:cTn>
                              </p:par>
                            </p:childTnLst>
                          </p:cTn>
                        </p:par>
                        <p:par>
                          <p:cTn id="50" fill="hold" nodeType="afterGroup">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571267">
                                            <p:txEl>
                                              <p:pRg st="11" end="11"/>
                                            </p:txEl>
                                          </p:spTgt>
                                        </p:tgtEl>
                                        <p:attrNameLst>
                                          <p:attrName>style.visibility</p:attrName>
                                        </p:attrNameLst>
                                      </p:cBhvr>
                                      <p:to>
                                        <p:strVal val="visible"/>
                                      </p:to>
                                    </p:set>
                                    <p:animEffect transition="in" filter="wipe(left)">
                                      <p:cBhvr>
                                        <p:cTn id="53" dur="500"/>
                                        <p:tgtEl>
                                          <p:spTgt spid="2571267">
                                            <p:txEl>
                                              <p:pRg st="11" end="11"/>
                                            </p:txEl>
                                          </p:spTgt>
                                        </p:tgtEl>
                                      </p:cBhvr>
                                    </p:animEffect>
                                  </p:childTnLst>
                                </p:cTn>
                              </p:par>
                            </p:childTnLst>
                          </p:cTn>
                        </p:par>
                        <p:par>
                          <p:cTn id="54" fill="hold" nodeType="afterGroup">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571267">
                                            <p:txEl>
                                              <p:pRg st="12" end="12"/>
                                            </p:txEl>
                                          </p:spTgt>
                                        </p:tgtEl>
                                        <p:attrNameLst>
                                          <p:attrName>style.visibility</p:attrName>
                                        </p:attrNameLst>
                                      </p:cBhvr>
                                      <p:to>
                                        <p:strVal val="visible"/>
                                      </p:to>
                                    </p:set>
                                    <p:animEffect transition="in" filter="wipe(left)">
                                      <p:cBhvr>
                                        <p:cTn id="57" dur="500"/>
                                        <p:tgtEl>
                                          <p:spTgt spid="2571267">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71268">
                                            <p:txEl>
                                              <p:pRg st="0" end="0"/>
                                            </p:txEl>
                                          </p:spTgt>
                                        </p:tgtEl>
                                        <p:attrNameLst>
                                          <p:attrName>style.visibility</p:attrName>
                                        </p:attrNameLst>
                                      </p:cBhvr>
                                      <p:to>
                                        <p:strVal val="visible"/>
                                      </p:to>
                                    </p:set>
                                    <p:animEffect transition="in" filter="wipe(left)">
                                      <p:cBhvr>
                                        <p:cTn id="62" dur="500"/>
                                        <p:tgtEl>
                                          <p:spTgt spid="2571268">
                                            <p:txEl>
                                              <p:pRg st="0" end="0"/>
                                            </p:txEl>
                                          </p:spTgt>
                                        </p:tgtEl>
                                      </p:cBhvr>
                                    </p:animEffect>
                                  </p:childTnLst>
                                </p:cTn>
                              </p:par>
                            </p:childTnLst>
                          </p:cTn>
                        </p:par>
                        <p:par>
                          <p:cTn id="63" fill="hold" nodeType="afterGroup">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571268">
                                            <p:txEl>
                                              <p:pRg st="1" end="1"/>
                                            </p:txEl>
                                          </p:spTgt>
                                        </p:tgtEl>
                                        <p:attrNameLst>
                                          <p:attrName>style.visibility</p:attrName>
                                        </p:attrNameLst>
                                      </p:cBhvr>
                                      <p:to>
                                        <p:strVal val="visible"/>
                                      </p:to>
                                    </p:set>
                                    <p:animEffect transition="in" filter="wipe(left)">
                                      <p:cBhvr>
                                        <p:cTn id="66" dur="500"/>
                                        <p:tgtEl>
                                          <p:spTgt spid="2571268">
                                            <p:txEl>
                                              <p:pRg st="1" end="1"/>
                                            </p:txEl>
                                          </p:spTgt>
                                        </p:tgtEl>
                                      </p:cBhvr>
                                    </p:animEffect>
                                  </p:child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571268">
                                            <p:txEl>
                                              <p:pRg st="2" end="2"/>
                                            </p:txEl>
                                          </p:spTgt>
                                        </p:tgtEl>
                                        <p:attrNameLst>
                                          <p:attrName>style.visibility</p:attrName>
                                        </p:attrNameLst>
                                      </p:cBhvr>
                                      <p:to>
                                        <p:strVal val="visible"/>
                                      </p:to>
                                    </p:set>
                                    <p:animEffect transition="in" filter="wipe(left)">
                                      <p:cBhvr>
                                        <p:cTn id="70" dur="500"/>
                                        <p:tgtEl>
                                          <p:spTgt spid="2571268">
                                            <p:txEl>
                                              <p:pRg st="2" end="2"/>
                                            </p:txEl>
                                          </p:spTgt>
                                        </p:tgtEl>
                                      </p:cBhvr>
                                    </p:animEffect>
                                  </p:childTnLst>
                                </p:cTn>
                              </p:par>
                            </p:childTnLst>
                          </p:cTn>
                        </p:par>
                        <p:par>
                          <p:cTn id="71" fill="hold" nodeType="afterGroup">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571268">
                                            <p:txEl>
                                              <p:pRg st="3" end="3"/>
                                            </p:txEl>
                                          </p:spTgt>
                                        </p:tgtEl>
                                        <p:attrNameLst>
                                          <p:attrName>style.visibility</p:attrName>
                                        </p:attrNameLst>
                                      </p:cBhvr>
                                      <p:to>
                                        <p:strVal val="visible"/>
                                      </p:to>
                                    </p:set>
                                    <p:animEffect transition="in" filter="wipe(left)">
                                      <p:cBhvr>
                                        <p:cTn id="74" dur="500"/>
                                        <p:tgtEl>
                                          <p:spTgt spid="2571268">
                                            <p:txEl>
                                              <p:pRg st="3" end="3"/>
                                            </p:txEl>
                                          </p:spTgt>
                                        </p:tgtEl>
                                      </p:cBhvr>
                                    </p:animEffect>
                                  </p:childTnLst>
                                </p:cTn>
                              </p:par>
                            </p:childTnLst>
                          </p:cTn>
                        </p:par>
                        <p:par>
                          <p:cTn id="75" fill="hold" nodeType="afterGroup">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2571268">
                                            <p:txEl>
                                              <p:pRg st="4" end="4"/>
                                            </p:txEl>
                                          </p:spTgt>
                                        </p:tgtEl>
                                        <p:attrNameLst>
                                          <p:attrName>style.visibility</p:attrName>
                                        </p:attrNameLst>
                                      </p:cBhvr>
                                      <p:to>
                                        <p:strVal val="visible"/>
                                      </p:to>
                                    </p:set>
                                    <p:animEffect transition="in" filter="wipe(left)">
                                      <p:cBhvr>
                                        <p:cTn id="78" dur="500"/>
                                        <p:tgtEl>
                                          <p:spTgt spid="2571268">
                                            <p:txEl>
                                              <p:pRg st="4" end="4"/>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571268">
                                            <p:txEl>
                                              <p:pRg st="5" end="5"/>
                                            </p:txEl>
                                          </p:spTgt>
                                        </p:tgtEl>
                                        <p:attrNameLst>
                                          <p:attrName>style.visibility</p:attrName>
                                        </p:attrNameLst>
                                      </p:cBhvr>
                                      <p:to>
                                        <p:strVal val="visible"/>
                                      </p:to>
                                    </p:set>
                                    <p:animEffect transition="in" filter="wipe(left)">
                                      <p:cBhvr>
                                        <p:cTn id="83" dur="500"/>
                                        <p:tgtEl>
                                          <p:spTgt spid="2571268">
                                            <p:txEl>
                                              <p:pRg st="5" end="5"/>
                                            </p:txEl>
                                          </p:spTgt>
                                        </p:tgtEl>
                                      </p:cBhvr>
                                    </p:animEffect>
                                  </p:childTnLst>
                                </p:cTn>
                              </p:par>
                            </p:childTnLst>
                          </p:cTn>
                        </p:par>
                        <p:par>
                          <p:cTn id="84" fill="hold" nodeType="afterGroup">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571268">
                                            <p:txEl>
                                              <p:pRg st="6" end="6"/>
                                            </p:txEl>
                                          </p:spTgt>
                                        </p:tgtEl>
                                        <p:attrNameLst>
                                          <p:attrName>style.visibility</p:attrName>
                                        </p:attrNameLst>
                                      </p:cBhvr>
                                      <p:to>
                                        <p:strVal val="visible"/>
                                      </p:to>
                                    </p:set>
                                    <p:animEffect transition="in" filter="wipe(left)">
                                      <p:cBhvr>
                                        <p:cTn id="87" dur="500"/>
                                        <p:tgtEl>
                                          <p:spTgt spid="25712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267" grpId="0" build="p" bldLvl="3" autoUpdateAnimBg="0"/>
      <p:bldP spid="2571268"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072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D0CBD08A-E4DF-4188-A413-D8589A9A566C}" type="slidenum">
              <a:rPr lang="en-US" altLang="id-ID" sz="900" smtClean="0">
                <a:cs typeface="Times New Roman" pitchFamily="18" charset="0"/>
              </a:rPr>
              <a:pPr eaLnBrk="1" hangingPunct="1"/>
              <a:t>26</a:t>
            </a:fld>
            <a:endParaRPr lang="en-US" altLang="id-ID" sz="900" smtClean="0">
              <a:cs typeface="Times New Roman" pitchFamily="18" charset="0"/>
            </a:endParaRPr>
          </a:p>
        </p:txBody>
      </p:sp>
      <p:sp>
        <p:nvSpPr>
          <p:cNvPr id="30724"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0725"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–8</a:t>
            </a:r>
            <a:r>
              <a:rPr lang="en-US" altLang="id-ID" sz="1600">
                <a:cs typeface="Arial" pitchFamily="34" charset="0"/>
              </a:rPr>
              <a:t>	Sample Job Description, Pearson Education</a:t>
            </a:r>
          </a:p>
        </p:txBody>
      </p:sp>
      <p:pic>
        <p:nvPicPr>
          <p:cNvPr id="2453509" name="Picture 5" descr="04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738" y="879475"/>
            <a:ext cx="4948237"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53509"/>
                                        </p:tgtEl>
                                        <p:attrNameLst>
                                          <p:attrName>style.visibility</p:attrName>
                                        </p:attrNameLst>
                                      </p:cBhvr>
                                      <p:to>
                                        <p:strVal val="visible"/>
                                      </p:to>
                                    </p:set>
                                    <p:animEffect transition="in" filter="wipe(up)">
                                      <p:cBhvr>
                                        <p:cTn id="7" dur="1000"/>
                                        <p:tgtEl>
                                          <p:spTgt spid="245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174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E179E663-CEB6-471C-AC5A-D8F2F4472E3C}" type="slidenum">
              <a:rPr lang="en-US" altLang="id-ID" sz="900" smtClean="0">
                <a:cs typeface="Times New Roman" pitchFamily="18" charset="0"/>
              </a:rPr>
              <a:pPr eaLnBrk="1" hangingPunct="1"/>
              <a:t>27</a:t>
            </a:fld>
            <a:endParaRPr lang="en-US" altLang="id-ID" sz="900" smtClean="0">
              <a:cs typeface="Times New Roman" pitchFamily="18" charset="0"/>
            </a:endParaRPr>
          </a:p>
        </p:txBody>
      </p:sp>
      <p:sp>
        <p:nvSpPr>
          <p:cNvPr id="31748"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1749"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–8</a:t>
            </a:r>
            <a:r>
              <a:rPr lang="en-US" altLang="id-ID" sz="1600">
                <a:cs typeface="Arial" pitchFamily="34" charset="0"/>
              </a:rPr>
              <a:t>	Sample Job Description, Pearson Education (cont’d)</a:t>
            </a:r>
          </a:p>
        </p:txBody>
      </p:sp>
      <p:pic>
        <p:nvPicPr>
          <p:cNvPr id="31750" name="Picture 5" descr="0408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338" y="877888"/>
            <a:ext cx="49974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15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D4C7428C-53ED-4CA7-A39E-81CF28422C5A}" type="slidenum">
              <a:rPr lang="en-US" altLang="id-ID" sz="900" smtClean="0">
                <a:cs typeface="Times New Roman" pitchFamily="18" charset="0"/>
              </a:rPr>
              <a:pPr eaLnBrk="1" hangingPunct="1"/>
              <a:t>28</a:t>
            </a:fld>
            <a:endParaRPr lang="en-US" altLang="id-ID" sz="900" smtClean="0">
              <a:cs typeface="Times New Roman" pitchFamily="18" charset="0"/>
            </a:endParaRPr>
          </a:p>
        </p:txBody>
      </p:sp>
      <p:sp>
        <p:nvSpPr>
          <p:cNvPr id="2581506" name="Rectangle 2"/>
          <p:cNvSpPr>
            <a:spLocks noGrp="1" noChangeArrowheads="1"/>
          </p:cNvSpPr>
          <p:nvPr>
            <p:ph type="title"/>
          </p:nvPr>
        </p:nvSpPr>
        <p:spPr/>
        <p:txBody>
          <a:bodyPr>
            <a:normAutofit fontScale="90000"/>
          </a:bodyPr>
          <a:lstStyle/>
          <a:p>
            <a:pPr eaLnBrk="1" hangingPunct="1">
              <a:defRPr/>
            </a:pPr>
            <a:r>
              <a:rPr lang="en-US" smtClean="0"/>
              <a:t>Writing Job Descriptions (cont’d)</a:t>
            </a:r>
          </a:p>
        </p:txBody>
      </p:sp>
      <p:sp>
        <p:nvSpPr>
          <p:cNvPr id="2581507" name="Rectangle 3"/>
          <p:cNvSpPr>
            <a:spLocks noGrp="1" noChangeArrowheads="1"/>
          </p:cNvSpPr>
          <p:nvPr>
            <p:ph type="body" idx="1"/>
          </p:nvPr>
        </p:nvSpPr>
        <p:spPr/>
        <p:txBody>
          <a:bodyPr>
            <a:normAutofit fontScale="92500" lnSpcReduction="20000"/>
          </a:bodyPr>
          <a:lstStyle/>
          <a:p>
            <a:pPr marL="1143000" indent="-1143000" eaLnBrk="1" hangingPunct="1">
              <a:spcBef>
                <a:spcPct val="50000"/>
              </a:spcBef>
              <a:buFontTx/>
              <a:buNone/>
              <a:defRPr/>
            </a:pPr>
            <a:r>
              <a:rPr lang="en-US" smtClean="0"/>
              <a:t>Step 1.	Decide on a Plan</a:t>
            </a:r>
          </a:p>
          <a:p>
            <a:pPr marL="1143000" indent="-1143000" eaLnBrk="1" hangingPunct="1">
              <a:spcBef>
                <a:spcPct val="50000"/>
              </a:spcBef>
              <a:buFontTx/>
              <a:buNone/>
              <a:defRPr/>
            </a:pPr>
            <a:r>
              <a:rPr lang="en-US" smtClean="0"/>
              <a:t>Step 2.	Develop an Organization Chart</a:t>
            </a:r>
          </a:p>
          <a:p>
            <a:pPr marL="1143000" indent="-1143000" eaLnBrk="1" hangingPunct="1">
              <a:spcBef>
                <a:spcPct val="50000"/>
              </a:spcBef>
              <a:buFontTx/>
              <a:buNone/>
              <a:defRPr/>
            </a:pPr>
            <a:r>
              <a:rPr lang="en-US" smtClean="0"/>
              <a:t>Step 3.	Use a Simplified Job Analysis Questionnaire</a:t>
            </a:r>
          </a:p>
          <a:p>
            <a:pPr marL="1143000" indent="-1143000" eaLnBrk="1" hangingPunct="1">
              <a:spcBef>
                <a:spcPct val="50000"/>
              </a:spcBef>
              <a:buFontTx/>
              <a:buNone/>
              <a:defRPr/>
            </a:pPr>
            <a:r>
              <a:rPr lang="en-US" smtClean="0"/>
              <a:t>Step 4.	Obtain List of Job Duties from O*NET</a:t>
            </a:r>
          </a:p>
          <a:p>
            <a:pPr marL="1143000" indent="-1143000" eaLnBrk="1" hangingPunct="1">
              <a:spcBef>
                <a:spcPct val="50000"/>
              </a:spcBef>
              <a:buFontTx/>
              <a:buNone/>
              <a:defRPr/>
            </a:pPr>
            <a:r>
              <a:rPr lang="en-US" smtClean="0"/>
              <a:t>Step 5.	Compile the Job’s Human Requirements </a:t>
            </a:r>
            <a:br>
              <a:rPr lang="en-US" smtClean="0"/>
            </a:br>
            <a:r>
              <a:rPr lang="en-US" smtClean="0"/>
              <a:t>from O*NET</a:t>
            </a:r>
          </a:p>
          <a:p>
            <a:pPr marL="1143000" indent="-1143000" eaLnBrk="1" hangingPunct="1">
              <a:spcBef>
                <a:spcPct val="50000"/>
              </a:spcBef>
              <a:buFontTx/>
              <a:buNone/>
              <a:defRPr/>
            </a:pPr>
            <a:r>
              <a:rPr lang="en-US" smtClean="0"/>
              <a:t>Step 6.	Finalize the Job Description</a:t>
            </a:r>
          </a:p>
        </p:txBody>
      </p:sp>
    </p:spTree>
    <p:extLst>
      <p:ext uri="{BB962C8B-B14F-4D97-AF65-F5344CB8AC3E}">
        <p14:creationId xmlns:p14="http://schemas.microsoft.com/office/powerpoint/2010/main" val="215714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68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A9BDD38-449D-444F-8A10-F007E96EAD75}" type="slidenum">
              <a:rPr lang="en-US" altLang="id-ID" sz="900" smtClean="0">
                <a:cs typeface="Times New Roman" pitchFamily="18" charset="0"/>
              </a:rPr>
              <a:pPr eaLnBrk="1" hangingPunct="1"/>
              <a:t>29</a:t>
            </a:fld>
            <a:endParaRPr lang="en-US" altLang="id-ID" sz="900" smtClean="0">
              <a:cs typeface="Times New Roman" pitchFamily="18" charset="0"/>
            </a:endParaRPr>
          </a:p>
        </p:txBody>
      </p:sp>
      <p:sp>
        <p:nvSpPr>
          <p:cNvPr id="36868"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6869"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–10</a:t>
            </a:r>
            <a:r>
              <a:rPr lang="en-US" altLang="id-ID" sz="1600">
                <a:cs typeface="Arial" pitchFamily="34" charset="0"/>
              </a:rPr>
              <a:t>	Preliminary Job Description Questionnaire</a:t>
            </a:r>
          </a:p>
        </p:txBody>
      </p:sp>
      <p:pic>
        <p:nvPicPr>
          <p:cNvPr id="36870" name="Picture 5" descr="0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988" y="868363"/>
            <a:ext cx="3224212"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12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512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0B8557F1-CCEE-4D53-BB6E-1CC079B453B5}" type="slidenum">
              <a:rPr lang="en-US" altLang="id-ID" sz="900" smtClean="0">
                <a:cs typeface="Times New Roman" pitchFamily="18" charset="0"/>
              </a:rPr>
              <a:pPr eaLnBrk="1" hangingPunct="1"/>
              <a:t>3</a:t>
            </a:fld>
            <a:endParaRPr lang="en-US" altLang="id-ID" sz="900" smtClean="0">
              <a:cs typeface="Times New Roman" pitchFamily="18" charset="0"/>
            </a:endParaRPr>
          </a:p>
        </p:txBody>
      </p:sp>
      <p:sp>
        <p:nvSpPr>
          <p:cNvPr id="2613250" name="Text Box 2"/>
          <p:cNvSpPr txBox="1">
            <a:spLocks noChangeArrowheads="1"/>
          </p:cNvSpPr>
          <p:nvPr/>
        </p:nvSpPr>
        <p:spPr bwMode="auto">
          <a:xfrm>
            <a:off x="457200" y="228600"/>
            <a:ext cx="5029200" cy="457200"/>
          </a:xfrm>
          <a:prstGeom prst="rect">
            <a:avLst/>
          </a:prstGeom>
          <a:noFill/>
          <a:ln w="9525" algn="ctr">
            <a:noFill/>
            <a:miter lim="800000"/>
            <a:headEnd/>
            <a:tailEnd/>
          </a:ln>
          <a:effectLst>
            <a:outerShdw dist="35921" dir="2700000" algn="ctr" rotWithShape="0">
              <a:srgbClr val="333333"/>
            </a:outerShdw>
          </a:effectLst>
        </p:spPr>
        <p:txBody>
          <a:bodyPr>
            <a:spAutoFit/>
          </a:bodyPr>
          <a:lstStyle/>
          <a:p>
            <a:pPr>
              <a:spcBef>
                <a:spcPct val="50000"/>
              </a:spcBef>
              <a:defRPr/>
            </a:pPr>
            <a:r>
              <a:rPr lang="en-US" sz="2400">
                <a:solidFill>
                  <a:schemeClr val="bg1"/>
                </a:solidFill>
                <a:cs typeface="+mn-cs"/>
              </a:rPr>
              <a:t>WHERE WE ARE NOW…</a:t>
            </a:r>
          </a:p>
        </p:txBody>
      </p:sp>
      <p:pic>
        <p:nvPicPr>
          <p:cNvPr id="2613252" name="Picture 4" descr="Dessler_CO4_chartfor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960438"/>
            <a:ext cx="764698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84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13252"/>
                                        </p:tgtEl>
                                        <p:attrNameLst>
                                          <p:attrName>style.visibility</p:attrName>
                                        </p:attrNameLst>
                                      </p:cBhvr>
                                      <p:to>
                                        <p:strVal val="visible"/>
                                      </p:to>
                                    </p:set>
                                    <p:animEffect transition="in" filter="wipe(down)">
                                      <p:cBhvr>
                                        <p:cTn id="7" dur="1000"/>
                                        <p:tgtEl>
                                          <p:spTgt spid="261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B33B71A-10AD-4D06-B4EB-C92BC3014E2E}" type="slidenum">
              <a:rPr lang="en-US" altLang="id-ID" sz="900" smtClean="0">
                <a:cs typeface="Times New Roman" pitchFamily="18" charset="0"/>
              </a:rPr>
              <a:pPr eaLnBrk="1" hangingPunct="1"/>
              <a:t>30</a:t>
            </a:fld>
            <a:endParaRPr lang="en-US" altLang="id-ID" sz="900" smtClean="0">
              <a:cs typeface="Times New Roman" pitchFamily="18" charset="0"/>
            </a:endParaRPr>
          </a:p>
        </p:txBody>
      </p:sp>
      <p:sp>
        <p:nvSpPr>
          <p:cNvPr id="2611202" name="Rectangle 2"/>
          <p:cNvSpPr>
            <a:spLocks noGrp="1" noChangeArrowheads="1"/>
          </p:cNvSpPr>
          <p:nvPr>
            <p:ph type="title"/>
          </p:nvPr>
        </p:nvSpPr>
        <p:spPr>
          <a:xfrm>
            <a:off x="365125" y="366713"/>
            <a:ext cx="8413750" cy="565150"/>
          </a:xfrm>
        </p:spPr>
        <p:txBody>
          <a:bodyPr/>
          <a:lstStyle/>
          <a:p>
            <a:pPr eaLnBrk="1" hangingPunct="1">
              <a:defRPr/>
            </a:pPr>
            <a:r>
              <a:rPr lang="en-US" sz="2800" smtClean="0"/>
              <a:t>Using O*Net for Writing Job Descriptions</a:t>
            </a:r>
          </a:p>
        </p:txBody>
      </p:sp>
      <p:pic>
        <p:nvPicPr>
          <p:cNvPr id="37893" name="Picture 5" descr="ONE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17588"/>
            <a:ext cx="6767513"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93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90E13859-D5CF-4B14-9516-36A38D55778E}" type="slidenum">
              <a:rPr lang="en-US" altLang="id-ID" sz="900" smtClean="0">
                <a:cs typeface="Times New Roman" pitchFamily="18" charset="0"/>
              </a:rPr>
              <a:pPr eaLnBrk="1" hangingPunct="1"/>
              <a:t>31</a:t>
            </a:fld>
            <a:endParaRPr lang="en-US" altLang="id-ID" sz="900" smtClean="0">
              <a:cs typeface="Times New Roman" pitchFamily="18" charset="0"/>
            </a:endParaRPr>
          </a:p>
        </p:txBody>
      </p:sp>
      <p:sp>
        <p:nvSpPr>
          <p:cNvPr id="2631682" name="Rectangle 2"/>
          <p:cNvSpPr>
            <a:spLocks noGrp="1" noChangeArrowheads="1"/>
          </p:cNvSpPr>
          <p:nvPr>
            <p:ph type="title"/>
          </p:nvPr>
        </p:nvSpPr>
        <p:spPr>
          <a:xfrm>
            <a:off x="365125" y="366713"/>
            <a:ext cx="8413750" cy="565150"/>
          </a:xfrm>
        </p:spPr>
        <p:txBody>
          <a:bodyPr/>
          <a:lstStyle/>
          <a:p>
            <a:pPr eaLnBrk="1" hangingPunct="1">
              <a:defRPr/>
            </a:pPr>
            <a:r>
              <a:rPr lang="en-US" sz="2800" smtClean="0"/>
              <a:t>Using O*Net for Writing Job Descriptions (cont’d)</a:t>
            </a:r>
          </a:p>
        </p:txBody>
      </p:sp>
      <p:pic>
        <p:nvPicPr>
          <p:cNvPr id="38917" name="Picture 5" descr="ONET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060450"/>
            <a:ext cx="74231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94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201A1AF8-6102-4AFC-8017-0A0BC23FB487}" type="slidenum">
              <a:rPr lang="en-US" altLang="id-ID" sz="900" smtClean="0">
                <a:cs typeface="Times New Roman" pitchFamily="18" charset="0"/>
              </a:rPr>
              <a:pPr eaLnBrk="1" hangingPunct="1"/>
              <a:t>32</a:t>
            </a:fld>
            <a:endParaRPr lang="en-US" altLang="id-ID" sz="900" smtClean="0">
              <a:cs typeface="Times New Roman" pitchFamily="18" charset="0"/>
            </a:endParaRPr>
          </a:p>
        </p:txBody>
      </p:sp>
      <p:sp>
        <p:nvSpPr>
          <p:cNvPr id="2629636" name="Rectangle 4"/>
          <p:cNvSpPr>
            <a:spLocks noGrp="1" noChangeArrowheads="1"/>
          </p:cNvSpPr>
          <p:nvPr>
            <p:ph type="title"/>
          </p:nvPr>
        </p:nvSpPr>
        <p:spPr>
          <a:xfrm>
            <a:off x="365125" y="366713"/>
            <a:ext cx="8413750" cy="565150"/>
          </a:xfrm>
        </p:spPr>
        <p:txBody>
          <a:bodyPr/>
          <a:lstStyle/>
          <a:p>
            <a:pPr eaLnBrk="1" hangingPunct="1">
              <a:defRPr/>
            </a:pPr>
            <a:r>
              <a:rPr lang="en-US" sz="2800" dirty="0" smtClean="0"/>
              <a:t>Using O*Net for Writing Job Descriptions (cont’d)</a:t>
            </a:r>
          </a:p>
        </p:txBody>
      </p:sp>
      <p:pic>
        <p:nvPicPr>
          <p:cNvPr id="39941" name="Picture 5" descr="ONET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079500"/>
            <a:ext cx="7405688"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2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E1B8B1AF-8E71-4E38-B493-46AB008A1F5F}" type="slidenum">
              <a:rPr lang="en-US" altLang="id-ID" sz="900" smtClean="0">
                <a:cs typeface="Times New Roman" pitchFamily="18" charset="0"/>
              </a:rPr>
              <a:pPr eaLnBrk="1" hangingPunct="1"/>
              <a:t>33</a:t>
            </a:fld>
            <a:endParaRPr lang="en-US" altLang="id-ID" sz="900" smtClean="0">
              <a:cs typeface="Times New Roman" pitchFamily="18" charset="0"/>
            </a:endParaRPr>
          </a:p>
        </p:txBody>
      </p:sp>
      <p:sp>
        <p:nvSpPr>
          <p:cNvPr id="2577410" name="Rectangle 2"/>
          <p:cNvSpPr>
            <a:spLocks noGrp="1" noChangeArrowheads="1"/>
          </p:cNvSpPr>
          <p:nvPr>
            <p:ph type="title"/>
          </p:nvPr>
        </p:nvSpPr>
        <p:spPr/>
        <p:txBody>
          <a:bodyPr/>
          <a:lstStyle/>
          <a:p>
            <a:pPr algn="ctr" eaLnBrk="1" hangingPunct="1">
              <a:defRPr/>
            </a:pPr>
            <a:r>
              <a:rPr lang="en-US" smtClean="0"/>
              <a:t>Writing Job Specifications</a:t>
            </a:r>
          </a:p>
        </p:txBody>
      </p:sp>
      <p:grpSp>
        <p:nvGrpSpPr>
          <p:cNvPr id="2" name="Group 12"/>
          <p:cNvGrpSpPr>
            <a:grpSpLocks/>
          </p:cNvGrpSpPr>
          <p:nvPr/>
        </p:nvGrpSpPr>
        <p:grpSpPr bwMode="auto">
          <a:xfrm>
            <a:off x="639763" y="1530350"/>
            <a:ext cx="7864475" cy="3657600"/>
            <a:chOff x="403" y="950"/>
            <a:chExt cx="4954" cy="2189"/>
          </a:xfrm>
        </p:grpSpPr>
        <p:sp>
          <p:nvSpPr>
            <p:cNvPr id="40966" name="AutoShape 4" descr="redfill01"/>
            <p:cNvSpPr>
              <a:spLocks noChangeArrowheads="1"/>
            </p:cNvSpPr>
            <p:nvPr/>
          </p:nvSpPr>
          <p:spPr bwMode="auto">
            <a:xfrm>
              <a:off x="403" y="2329"/>
              <a:ext cx="1445" cy="810"/>
            </a:xfrm>
            <a:prstGeom prst="roundRect">
              <a:avLst>
                <a:gd name="adj" fmla="val 16667"/>
              </a:avLst>
            </a:prstGeom>
            <a:blipFill dpi="0" rotWithShape="1">
              <a:blip r:embed="rId3"/>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Job specifications</a:t>
              </a:r>
              <a:br>
                <a:rPr lang="en-US" altLang="id-ID" sz="1800">
                  <a:latin typeface="Franklin Gothic Medium" pitchFamily="34" charset="0"/>
                </a:rPr>
              </a:br>
              <a:r>
                <a:rPr lang="en-US" altLang="id-ID" sz="1800">
                  <a:latin typeface="Franklin Gothic Medium" pitchFamily="34" charset="0"/>
                </a:rPr>
                <a:t>for trained versus untrained personnel</a:t>
              </a:r>
            </a:p>
          </p:txBody>
        </p:sp>
        <p:sp>
          <p:nvSpPr>
            <p:cNvPr id="40967" name="AutoShape 5" descr="greenfill02"/>
            <p:cNvSpPr>
              <a:spLocks noChangeArrowheads="1"/>
            </p:cNvSpPr>
            <p:nvPr/>
          </p:nvSpPr>
          <p:spPr bwMode="auto">
            <a:xfrm>
              <a:off x="3912" y="2329"/>
              <a:ext cx="1445" cy="810"/>
            </a:xfrm>
            <a:prstGeom prst="roundRect">
              <a:avLst>
                <a:gd name="adj" fmla="val 16667"/>
              </a:avLst>
            </a:prstGeom>
            <a:blipFill dpi="0" rotWithShape="1">
              <a:blip r:embed="rId4"/>
              <a:srcRect/>
              <a:stretch>
                <a:fillRect/>
              </a:stretch>
            </a:blipFill>
            <a:ln w="57150" algn="ctr">
              <a:solidFill>
                <a:srgbClr val="00999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Job specifications based on statistical analysis</a:t>
              </a:r>
            </a:p>
          </p:txBody>
        </p:sp>
        <p:sp>
          <p:nvSpPr>
            <p:cNvPr id="40968" name="Oval 6" descr="brownfill01"/>
            <p:cNvSpPr>
              <a:spLocks noChangeArrowheads="1"/>
            </p:cNvSpPr>
            <p:nvPr/>
          </p:nvSpPr>
          <p:spPr bwMode="auto">
            <a:xfrm>
              <a:off x="1325" y="950"/>
              <a:ext cx="3094" cy="852"/>
            </a:xfrm>
            <a:prstGeom prst="ellipse">
              <a:avLst/>
            </a:prstGeom>
            <a:blipFill dpi="0" rotWithShape="1">
              <a:blip r:embed="rId5"/>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400">
                  <a:latin typeface="Franklin Gothic Medium" pitchFamily="34" charset="0"/>
                </a:rPr>
                <a:t>“What human traits and experience are required to do this job well?”</a:t>
              </a:r>
            </a:p>
          </p:txBody>
        </p:sp>
        <p:sp>
          <p:nvSpPr>
            <p:cNvPr id="40969" name="AutoShape 7" descr="greenfill01"/>
            <p:cNvSpPr>
              <a:spLocks noChangeArrowheads="1"/>
            </p:cNvSpPr>
            <p:nvPr/>
          </p:nvSpPr>
          <p:spPr bwMode="auto">
            <a:xfrm>
              <a:off x="2150" y="2329"/>
              <a:ext cx="1445" cy="810"/>
            </a:xfrm>
            <a:prstGeom prst="roundRect">
              <a:avLst>
                <a:gd name="adj" fmla="val 16667"/>
              </a:avLst>
            </a:prstGeom>
            <a:blipFill dpi="0" rotWithShape="1">
              <a:blip r:embed="rId6"/>
              <a:srcRect/>
              <a:stretch>
                <a:fillRect/>
              </a:stretch>
            </a:blipFill>
            <a:ln w="57150" algn="ctr">
              <a:solidFill>
                <a:srgbClr val="65CD65"/>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Job specifications based on judgment</a:t>
              </a:r>
            </a:p>
          </p:txBody>
        </p:sp>
        <p:cxnSp>
          <p:nvCxnSpPr>
            <p:cNvPr id="40970" name="AutoShape 8"/>
            <p:cNvCxnSpPr>
              <a:cxnSpLocks noChangeShapeType="1"/>
              <a:stCxn id="40968" idx="4"/>
              <a:endCxn id="40966" idx="0"/>
            </p:cNvCxnSpPr>
            <p:nvPr/>
          </p:nvCxnSpPr>
          <p:spPr bwMode="auto">
            <a:xfrm rot="5400000">
              <a:off x="1753" y="1193"/>
              <a:ext cx="491" cy="1746"/>
            </a:xfrm>
            <a:prstGeom prst="bentConnector3">
              <a:avLst>
                <a:gd name="adj1" fmla="val 49898"/>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0971" name="AutoShape 9"/>
            <p:cNvCxnSpPr>
              <a:cxnSpLocks noChangeShapeType="1"/>
              <a:stCxn id="40968" idx="4"/>
              <a:endCxn id="40967" idx="0"/>
            </p:cNvCxnSpPr>
            <p:nvPr/>
          </p:nvCxnSpPr>
          <p:spPr bwMode="auto">
            <a:xfrm rot="16200000" flipH="1">
              <a:off x="3508" y="1184"/>
              <a:ext cx="491" cy="1763"/>
            </a:xfrm>
            <a:prstGeom prst="bentConnector3">
              <a:avLst>
                <a:gd name="adj1" fmla="val 49898"/>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0972" name="AutoShape 10"/>
            <p:cNvCxnSpPr>
              <a:cxnSpLocks noChangeShapeType="1"/>
              <a:stCxn id="40968" idx="4"/>
              <a:endCxn id="40969" idx="0"/>
            </p:cNvCxnSpPr>
            <p:nvPr/>
          </p:nvCxnSpPr>
          <p:spPr bwMode="auto">
            <a:xfrm>
              <a:off x="2872" y="1820"/>
              <a:ext cx="1" cy="49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2364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56450626-9373-4B56-BDAE-15E2397B37C3}" type="slidenum">
              <a:rPr lang="en-US" altLang="id-ID" sz="900" smtClean="0">
                <a:cs typeface="Times New Roman" pitchFamily="18" charset="0"/>
              </a:rPr>
              <a:pPr eaLnBrk="1" hangingPunct="1"/>
              <a:t>34</a:t>
            </a:fld>
            <a:endParaRPr lang="en-US" altLang="id-ID" sz="900" smtClean="0">
              <a:cs typeface="Times New Roman" pitchFamily="18" charset="0"/>
            </a:endParaRPr>
          </a:p>
        </p:txBody>
      </p:sp>
      <p:sp>
        <p:nvSpPr>
          <p:cNvPr id="2585602" name="Rectangle 2"/>
          <p:cNvSpPr>
            <a:spLocks noGrp="1" noChangeArrowheads="1"/>
          </p:cNvSpPr>
          <p:nvPr>
            <p:ph type="title"/>
          </p:nvPr>
        </p:nvSpPr>
        <p:spPr/>
        <p:txBody>
          <a:bodyPr>
            <a:normAutofit fontScale="90000"/>
          </a:bodyPr>
          <a:lstStyle/>
          <a:p>
            <a:pPr eaLnBrk="1" hangingPunct="1">
              <a:defRPr/>
            </a:pPr>
            <a:r>
              <a:rPr lang="en-US" smtClean="0"/>
              <a:t>Writing Job Specifications (cont’d)</a:t>
            </a:r>
          </a:p>
        </p:txBody>
      </p:sp>
      <p:sp>
        <p:nvSpPr>
          <p:cNvPr id="2585603" name="Rectangle 3"/>
          <p:cNvSpPr>
            <a:spLocks noGrp="1" noChangeArrowheads="1"/>
          </p:cNvSpPr>
          <p:nvPr>
            <p:ph type="body" idx="1"/>
          </p:nvPr>
        </p:nvSpPr>
        <p:spPr/>
        <p:txBody>
          <a:bodyPr/>
          <a:lstStyle/>
          <a:p>
            <a:pPr marL="231775" indent="-231775" eaLnBrk="1" hangingPunct="1">
              <a:spcBef>
                <a:spcPct val="40000"/>
              </a:spcBef>
              <a:defRPr/>
            </a:pPr>
            <a:r>
              <a:rPr lang="en-US" sz="2800" smtClean="0"/>
              <a:t>Steps in the Statistical Approach</a:t>
            </a:r>
          </a:p>
          <a:p>
            <a:pPr marL="746125" lvl="1" indent="-400050" eaLnBrk="1" hangingPunct="1">
              <a:spcBef>
                <a:spcPct val="40000"/>
              </a:spcBef>
              <a:buFont typeface="Wingdings" pitchFamily="2" charset="2"/>
              <a:buAutoNum type="arabicPeriod"/>
              <a:defRPr/>
            </a:pPr>
            <a:r>
              <a:rPr lang="en-US" sz="2400" smtClean="0"/>
              <a:t>Analyze the job and decide how to measure job performance.</a:t>
            </a:r>
          </a:p>
          <a:p>
            <a:pPr marL="746125" lvl="1" indent="-400050" eaLnBrk="1" hangingPunct="1">
              <a:spcBef>
                <a:spcPct val="40000"/>
              </a:spcBef>
              <a:buFont typeface="Wingdings" pitchFamily="2" charset="2"/>
              <a:buAutoNum type="arabicPeriod"/>
              <a:defRPr/>
            </a:pPr>
            <a:r>
              <a:rPr lang="en-US" sz="2400" smtClean="0"/>
              <a:t>Select personal traits that you believe should   predict successful performance.</a:t>
            </a:r>
          </a:p>
          <a:p>
            <a:pPr marL="746125" lvl="1" indent="-400050" eaLnBrk="1" hangingPunct="1">
              <a:spcBef>
                <a:spcPct val="40000"/>
              </a:spcBef>
              <a:buFont typeface="Wingdings" pitchFamily="2" charset="2"/>
              <a:buAutoNum type="arabicPeriod"/>
              <a:defRPr/>
            </a:pPr>
            <a:r>
              <a:rPr lang="en-US" sz="2400" smtClean="0"/>
              <a:t>Test candidates for these traits.</a:t>
            </a:r>
          </a:p>
          <a:p>
            <a:pPr marL="746125" lvl="1" indent="-400050" eaLnBrk="1" hangingPunct="1">
              <a:spcBef>
                <a:spcPct val="40000"/>
              </a:spcBef>
              <a:buFont typeface="Wingdings" pitchFamily="2" charset="2"/>
              <a:buAutoNum type="arabicPeriod"/>
              <a:defRPr/>
            </a:pPr>
            <a:r>
              <a:rPr lang="en-US" sz="2400" smtClean="0"/>
              <a:t>Measure the candidates’ subsequent job performance.</a:t>
            </a:r>
          </a:p>
          <a:p>
            <a:pPr marL="746125" lvl="1" indent="-400050" eaLnBrk="1" hangingPunct="1">
              <a:spcBef>
                <a:spcPct val="40000"/>
              </a:spcBef>
              <a:buFont typeface="Wingdings" pitchFamily="2" charset="2"/>
              <a:buAutoNum type="arabicPeriod"/>
              <a:defRPr/>
            </a:pPr>
            <a:r>
              <a:rPr lang="en-US" sz="2400" smtClean="0"/>
              <a:t>Statistically analyze the relationship between the human traits and job performance.</a:t>
            </a:r>
          </a:p>
        </p:txBody>
      </p:sp>
    </p:spTree>
    <p:extLst>
      <p:ext uri="{BB962C8B-B14F-4D97-AF65-F5344CB8AC3E}">
        <p14:creationId xmlns:p14="http://schemas.microsoft.com/office/powerpoint/2010/main" val="249728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30F12D29-E700-4792-BAB8-4902E4DF4352}" type="slidenum">
              <a:rPr lang="en-US" altLang="id-ID" sz="900" smtClean="0">
                <a:cs typeface="Times New Roman" pitchFamily="18" charset="0"/>
              </a:rPr>
              <a:pPr eaLnBrk="1" hangingPunct="1"/>
              <a:t>35</a:t>
            </a:fld>
            <a:endParaRPr lang="en-US" altLang="id-ID" sz="900" smtClean="0">
              <a:cs typeface="Times New Roman" pitchFamily="18" charset="0"/>
            </a:endParaRPr>
          </a:p>
        </p:txBody>
      </p:sp>
      <p:sp>
        <p:nvSpPr>
          <p:cNvPr id="2587650" name="Rectangle 2"/>
          <p:cNvSpPr>
            <a:spLocks noGrp="1" noChangeArrowheads="1"/>
          </p:cNvSpPr>
          <p:nvPr>
            <p:ph type="title"/>
          </p:nvPr>
        </p:nvSpPr>
        <p:spPr>
          <a:xfrm>
            <a:off x="365125" y="366713"/>
            <a:ext cx="8413750" cy="1112837"/>
          </a:xfrm>
        </p:spPr>
        <p:txBody>
          <a:bodyPr>
            <a:normAutofit fontScale="90000"/>
          </a:bodyPr>
          <a:lstStyle/>
          <a:p>
            <a:pPr algn="ctr" eaLnBrk="1" hangingPunct="1">
              <a:defRPr/>
            </a:pPr>
            <a:r>
              <a:rPr lang="en-US" smtClean="0"/>
              <a:t>Job Analysis in a Worker-Empowered World</a:t>
            </a:r>
          </a:p>
        </p:txBody>
      </p:sp>
      <p:grpSp>
        <p:nvGrpSpPr>
          <p:cNvPr id="2" name="Group 10"/>
          <p:cNvGrpSpPr>
            <a:grpSpLocks/>
          </p:cNvGrpSpPr>
          <p:nvPr/>
        </p:nvGrpSpPr>
        <p:grpSpPr bwMode="auto">
          <a:xfrm>
            <a:off x="822325" y="2057400"/>
            <a:ext cx="7499350" cy="3108325"/>
            <a:chOff x="749" y="1008"/>
            <a:chExt cx="4262" cy="1786"/>
          </a:xfrm>
        </p:grpSpPr>
        <p:sp>
          <p:nvSpPr>
            <p:cNvPr id="43014" name="AutoShape 3" descr="grayfill01"/>
            <p:cNvSpPr>
              <a:spLocks noChangeArrowheads="1"/>
            </p:cNvSpPr>
            <p:nvPr/>
          </p:nvSpPr>
          <p:spPr bwMode="auto">
            <a:xfrm>
              <a:off x="749" y="2352"/>
              <a:ext cx="1243" cy="442"/>
            </a:xfrm>
            <a:prstGeom prst="roundRect">
              <a:avLst>
                <a:gd name="adj" fmla="val 9671"/>
              </a:avLst>
            </a:prstGeom>
            <a:blipFill dpi="0" rotWithShape="1">
              <a:blip r:embed="rId3"/>
              <a:srcRect/>
              <a:stretch>
                <a:fillRect/>
              </a:stretch>
            </a:blipFill>
            <a:ln w="7620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000">
                  <a:latin typeface="Franklin Gothic Medium" pitchFamily="34" charset="0"/>
                </a:rPr>
                <a:t>Job</a:t>
              </a:r>
              <a:br>
                <a:rPr lang="en-US" altLang="id-ID" sz="2000">
                  <a:latin typeface="Franklin Gothic Medium" pitchFamily="34" charset="0"/>
                </a:rPr>
              </a:br>
              <a:r>
                <a:rPr lang="en-US" altLang="id-ID" sz="2000">
                  <a:latin typeface="Franklin Gothic Medium" pitchFamily="34" charset="0"/>
                </a:rPr>
                <a:t>Enlargement</a:t>
              </a:r>
            </a:p>
          </p:txBody>
        </p:sp>
        <p:sp>
          <p:nvSpPr>
            <p:cNvPr id="43015" name="AutoShape 4" descr="greenfill02"/>
            <p:cNvSpPr>
              <a:spLocks noChangeArrowheads="1"/>
            </p:cNvSpPr>
            <p:nvPr/>
          </p:nvSpPr>
          <p:spPr bwMode="auto">
            <a:xfrm>
              <a:off x="3768" y="2352"/>
              <a:ext cx="1243" cy="442"/>
            </a:xfrm>
            <a:prstGeom prst="roundRect">
              <a:avLst>
                <a:gd name="adj" fmla="val 11606"/>
              </a:avLst>
            </a:prstGeom>
            <a:blipFill dpi="0" rotWithShape="1">
              <a:blip r:embed="rId4"/>
              <a:srcRect/>
              <a:stretch>
                <a:fillRect/>
              </a:stretch>
            </a:blipFill>
            <a:ln w="76200" algn="ctr">
              <a:solidFill>
                <a:srgbClr val="00999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000">
                  <a:latin typeface="Franklin Gothic Medium" pitchFamily="34" charset="0"/>
                </a:rPr>
                <a:t>Job </a:t>
              </a:r>
              <a:br>
                <a:rPr lang="en-US" altLang="id-ID" sz="2000">
                  <a:latin typeface="Franklin Gothic Medium" pitchFamily="34" charset="0"/>
                </a:rPr>
              </a:br>
              <a:r>
                <a:rPr lang="en-US" altLang="id-ID" sz="2000">
                  <a:latin typeface="Franklin Gothic Medium" pitchFamily="34" charset="0"/>
                </a:rPr>
                <a:t>Enrichment</a:t>
              </a:r>
            </a:p>
          </p:txBody>
        </p:sp>
        <p:sp>
          <p:nvSpPr>
            <p:cNvPr id="43016" name="Oval 5" descr="brownfill01"/>
            <p:cNvSpPr>
              <a:spLocks noChangeArrowheads="1"/>
            </p:cNvSpPr>
            <p:nvPr/>
          </p:nvSpPr>
          <p:spPr bwMode="auto">
            <a:xfrm>
              <a:off x="1705" y="1008"/>
              <a:ext cx="2336" cy="757"/>
            </a:xfrm>
            <a:prstGeom prst="ellipse">
              <a:avLst/>
            </a:prstGeom>
            <a:blipFill dpi="0" rotWithShape="1">
              <a:blip r:embed="rId5"/>
              <a:srcRect/>
              <a:stretch>
                <a:fillRect/>
              </a:stretch>
            </a:blipFill>
            <a:ln w="7620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400">
                  <a:latin typeface="Franklin Gothic Medium" pitchFamily="34" charset="0"/>
                </a:rPr>
                <a:t>Job Design:</a:t>
              </a:r>
              <a:br>
                <a:rPr lang="en-US" altLang="id-ID" sz="2400">
                  <a:latin typeface="Franklin Gothic Medium" pitchFamily="34" charset="0"/>
                </a:rPr>
              </a:br>
              <a:r>
                <a:rPr lang="en-US" altLang="id-ID" sz="2400">
                  <a:latin typeface="Franklin Gothic Medium" pitchFamily="34" charset="0"/>
                </a:rPr>
                <a:t>From Specialized </a:t>
              </a:r>
              <a:br>
                <a:rPr lang="en-US" altLang="id-ID" sz="2400">
                  <a:latin typeface="Franklin Gothic Medium" pitchFamily="34" charset="0"/>
                </a:rPr>
              </a:br>
              <a:r>
                <a:rPr lang="en-US" altLang="id-ID" sz="2400">
                  <a:latin typeface="Franklin Gothic Medium" pitchFamily="34" charset="0"/>
                </a:rPr>
                <a:t>to Enriched Jobs</a:t>
              </a:r>
            </a:p>
          </p:txBody>
        </p:sp>
        <p:sp>
          <p:nvSpPr>
            <p:cNvPr id="43017" name="AutoShape 6" descr="purplefill01"/>
            <p:cNvSpPr>
              <a:spLocks noChangeArrowheads="1"/>
            </p:cNvSpPr>
            <p:nvPr/>
          </p:nvSpPr>
          <p:spPr bwMode="auto">
            <a:xfrm>
              <a:off x="2252" y="2352"/>
              <a:ext cx="1243" cy="442"/>
            </a:xfrm>
            <a:prstGeom prst="roundRect">
              <a:avLst>
                <a:gd name="adj" fmla="val 11606"/>
              </a:avLst>
            </a:prstGeom>
            <a:blipFill dpi="0" rotWithShape="1">
              <a:blip r:embed="rId6"/>
              <a:srcRect/>
              <a:stretch>
                <a:fillRect/>
              </a:stretch>
            </a:blipFill>
            <a:ln w="76200" algn="ctr">
              <a:solidFill>
                <a:srgbClr val="AB439C"/>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000">
                  <a:latin typeface="Franklin Gothic Medium" pitchFamily="34" charset="0"/>
                </a:rPr>
                <a:t>Job </a:t>
              </a:r>
              <a:br>
                <a:rPr lang="en-US" altLang="id-ID" sz="2000">
                  <a:latin typeface="Franklin Gothic Medium" pitchFamily="34" charset="0"/>
                </a:rPr>
              </a:br>
              <a:r>
                <a:rPr lang="en-US" altLang="id-ID" sz="2000">
                  <a:latin typeface="Franklin Gothic Medium" pitchFamily="34" charset="0"/>
                </a:rPr>
                <a:t>Rotation</a:t>
              </a:r>
            </a:p>
          </p:txBody>
        </p:sp>
        <p:cxnSp>
          <p:nvCxnSpPr>
            <p:cNvPr id="43018" name="AutoShape 7"/>
            <p:cNvCxnSpPr>
              <a:cxnSpLocks noChangeShapeType="1"/>
              <a:stCxn id="43016" idx="4"/>
              <a:endCxn id="43014" idx="0"/>
            </p:cNvCxnSpPr>
            <p:nvPr/>
          </p:nvCxnSpPr>
          <p:spPr bwMode="auto">
            <a:xfrm rot="5400000">
              <a:off x="1846" y="1308"/>
              <a:ext cx="551" cy="1502"/>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3019" name="AutoShape 8"/>
            <p:cNvCxnSpPr>
              <a:cxnSpLocks noChangeShapeType="1"/>
              <a:stCxn id="43016" idx="4"/>
              <a:endCxn id="43015" idx="0"/>
            </p:cNvCxnSpPr>
            <p:nvPr/>
          </p:nvCxnSpPr>
          <p:spPr bwMode="auto">
            <a:xfrm rot="16200000" flipH="1">
              <a:off x="3356" y="1300"/>
              <a:ext cx="551" cy="1517"/>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3020" name="AutoShape 9"/>
            <p:cNvCxnSpPr>
              <a:cxnSpLocks noChangeShapeType="1"/>
              <a:stCxn id="43016" idx="4"/>
              <a:endCxn id="43017" idx="0"/>
            </p:cNvCxnSpPr>
            <p:nvPr/>
          </p:nvCxnSpPr>
          <p:spPr bwMode="auto">
            <a:xfrm>
              <a:off x="2873" y="1783"/>
              <a:ext cx="1" cy="55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466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B32A1072-17CB-44D5-9283-9C6C54612DA4}" type="slidenum">
              <a:rPr lang="en-US" altLang="id-ID" sz="900" smtClean="0">
                <a:cs typeface="Times New Roman" pitchFamily="18" charset="0"/>
              </a:rPr>
              <a:pPr eaLnBrk="1" hangingPunct="1"/>
              <a:t>36</a:t>
            </a:fld>
            <a:endParaRPr lang="en-US" altLang="id-ID" sz="900" smtClean="0">
              <a:cs typeface="Times New Roman" pitchFamily="18" charset="0"/>
            </a:endParaRPr>
          </a:p>
        </p:txBody>
      </p:sp>
      <p:sp>
        <p:nvSpPr>
          <p:cNvPr id="2589698" name="Rectangle 2"/>
          <p:cNvSpPr>
            <a:spLocks noGrp="1" noChangeArrowheads="1"/>
          </p:cNvSpPr>
          <p:nvPr>
            <p:ph type="title"/>
          </p:nvPr>
        </p:nvSpPr>
        <p:spPr/>
        <p:txBody>
          <a:bodyPr/>
          <a:lstStyle/>
          <a:p>
            <a:pPr algn="ctr" eaLnBrk="1" hangingPunct="1">
              <a:defRPr/>
            </a:pPr>
            <a:r>
              <a:rPr lang="en-US" smtClean="0"/>
              <a:t>Other Changes at Work</a:t>
            </a:r>
          </a:p>
        </p:txBody>
      </p:sp>
      <p:grpSp>
        <p:nvGrpSpPr>
          <p:cNvPr id="2" name="Group 11"/>
          <p:cNvGrpSpPr>
            <a:grpSpLocks/>
          </p:cNvGrpSpPr>
          <p:nvPr/>
        </p:nvGrpSpPr>
        <p:grpSpPr bwMode="auto">
          <a:xfrm>
            <a:off x="822325" y="2057400"/>
            <a:ext cx="7499350" cy="3108325"/>
            <a:chOff x="749" y="1008"/>
            <a:chExt cx="4262" cy="1786"/>
          </a:xfrm>
        </p:grpSpPr>
        <p:sp>
          <p:nvSpPr>
            <p:cNvPr id="44038" name="AutoShape 12" descr="grayfill01"/>
            <p:cNvSpPr>
              <a:spLocks noChangeArrowheads="1"/>
            </p:cNvSpPr>
            <p:nvPr/>
          </p:nvSpPr>
          <p:spPr bwMode="auto">
            <a:xfrm>
              <a:off x="749" y="2352"/>
              <a:ext cx="1243" cy="442"/>
            </a:xfrm>
            <a:prstGeom prst="roundRect">
              <a:avLst>
                <a:gd name="adj" fmla="val 9671"/>
              </a:avLst>
            </a:prstGeom>
            <a:blipFill dpi="0" rotWithShape="1">
              <a:blip r:embed="rId3"/>
              <a:srcRect/>
              <a:stretch>
                <a:fillRect/>
              </a:stretch>
            </a:blipFill>
            <a:ln w="7620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Flattening the organization</a:t>
              </a:r>
            </a:p>
          </p:txBody>
        </p:sp>
        <p:sp>
          <p:nvSpPr>
            <p:cNvPr id="44039" name="AutoShape 13" descr="greenfill02"/>
            <p:cNvSpPr>
              <a:spLocks noChangeArrowheads="1"/>
            </p:cNvSpPr>
            <p:nvPr/>
          </p:nvSpPr>
          <p:spPr bwMode="auto">
            <a:xfrm>
              <a:off x="3768" y="2352"/>
              <a:ext cx="1243" cy="442"/>
            </a:xfrm>
            <a:prstGeom prst="roundRect">
              <a:avLst>
                <a:gd name="adj" fmla="val 11606"/>
              </a:avLst>
            </a:prstGeom>
            <a:blipFill dpi="0" rotWithShape="1">
              <a:blip r:embed="rId4"/>
              <a:srcRect/>
              <a:stretch>
                <a:fillRect/>
              </a:stretch>
            </a:blipFill>
            <a:ln w="76200" algn="ctr">
              <a:solidFill>
                <a:srgbClr val="00999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Reengineering business processes</a:t>
              </a:r>
            </a:p>
          </p:txBody>
        </p:sp>
        <p:sp>
          <p:nvSpPr>
            <p:cNvPr id="44040" name="Oval 14" descr="brownfill01"/>
            <p:cNvSpPr>
              <a:spLocks noChangeArrowheads="1"/>
            </p:cNvSpPr>
            <p:nvPr/>
          </p:nvSpPr>
          <p:spPr bwMode="auto">
            <a:xfrm>
              <a:off x="1705" y="1008"/>
              <a:ext cx="2336" cy="757"/>
            </a:xfrm>
            <a:prstGeom prst="ellipse">
              <a:avLst/>
            </a:prstGeom>
            <a:blipFill dpi="0" rotWithShape="1">
              <a:blip r:embed="rId5"/>
              <a:srcRect/>
              <a:stretch>
                <a:fillRect/>
              </a:stretch>
            </a:blipFill>
            <a:ln w="7620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400">
                  <a:latin typeface="Franklin Gothic Medium" pitchFamily="34" charset="0"/>
                </a:rPr>
                <a:t>Changing the Organization and </a:t>
              </a:r>
              <a:br>
                <a:rPr lang="en-US" altLang="id-ID" sz="2400">
                  <a:latin typeface="Franklin Gothic Medium" pitchFamily="34" charset="0"/>
                </a:rPr>
              </a:br>
              <a:r>
                <a:rPr lang="en-US" altLang="id-ID" sz="2400">
                  <a:latin typeface="Franklin Gothic Medium" pitchFamily="34" charset="0"/>
                </a:rPr>
                <a:t>Its Structure</a:t>
              </a:r>
            </a:p>
          </p:txBody>
        </p:sp>
        <p:sp>
          <p:nvSpPr>
            <p:cNvPr id="44041" name="AutoShape 15" descr="purplefill01"/>
            <p:cNvSpPr>
              <a:spLocks noChangeArrowheads="1"/>
            </p:cNvSpPr>
            <p:nvPr/>
          </p:nvSpPr>
          <p:spPr bwMode="auto">
            <a:xfrm>
              <a:off x="2252" y="2352"/>
              <a:ext cx="1243" cy="442"/>
            </a:xfrm>
            <a:prstGeom prst="roundRect">
              <a:avLst>
                <a:gd name="adj" fmla="val 11606"/>
              </a:avLst>
            </a:prstGeom>
            <a:blipFill dpi="0" rotWithShape="1">
              <a:blip r:embed="rId6"/>
              <a:srcRect/>
              <a:stretch>
                <a:fillRect/>
              </a:stretch>
            </a:blipFill>
            <a:ln w="76200" algn="ctr">
              <a:solidFill>
                <a:srgbClr val="AB439C"/>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Using self-managed work teams</a:t>
              </a:r>
            </a:p>
          </p:txBody>
        </p:sp>
        <p:cxnSp>
          <p:nvCxnSpPr>
            <p:cNvPr id="44042" name="AutoShape 16"/>
            <p:cNvCxnSpPr>
              <a:cxnSpLocks noChangeShapeType="1"/>
              <a:stCxn id="44040" idx="4"/>
              <a:endCxn id="44038" idx="0"/>
            </p:cNvCxnSpPr>
            <p:nvPr/>
          </p:nvCxnSpPr>
          <p:spPr bwMode="auto">
            <a:xfrm rot="5400000">
              <a:off x="1846" y="1308"/>
              <a:ext cx="551" cy="1502"/>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4043" name="AutoShape 17"/>
            <p:cNvCxnSpPr>
              <a:cxnSpLocks noChangeShapeType="1"/>
              <a:stCxn id="44040" idx="4"/>
              <a:endCxn id="44039" idx="0"/>
            </p:cNvCxnSpPr>
            <p:nvPr/>
          </p:nvCxnSpPr>
          <p:spPr bwMode="auto">
            <a:xfrm rot="16200000" flipH="1">
              <a:off x="3356" y="1300"/>
              <a:ext cx="551" cy="1517"/>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44044" name="AutoShape 18"/>
            <p:cNvCxnSpPr>
              <a:cxnSpLocks noChangeShapeType="1"/>
              <a:stCxn id="44040" idx="4"/>
              <a:endCxn id="44041" idx="0"/>
            </p:cNvCxnSpPr>
            <p:nvPr/>
          </p:nvCxnSpPr>
          <p:spPr bwMode="auto">
            <a:xfrm>
              <a:off x="2873" y="1783"/>
              <a:ext cx="1" cy="55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4557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F934F464-7609-4BBE-8CB5-14BD6290E976}" type="slidenum">
              <a:rPr lang="en-US" altLang="id-ID" sz="900" smtClean="0">
                <a:cs typeface="Times New Roman" pitchFamily="18" charset="0"/>
              </a:rPr>
              <a:pPr eaLnBrk="1" hangingPunct="1"/>
              <a:t>37</a:t>
            </a:fld>
            <a:endParaRPr lang="en-US" altLang="id-ID" sz="900" smtClean="0">
              <a:cs typeface="Times New Roman" pitchFamily="18" charset="0"/>
            </a:endParaRPr>
          </a:p>
        </p:txBody>
      </p:sp>
      <p:sp>
        <p:nvSpPr>
          <p:cNvPr id="2591748" name="Rectangle 4"/>
          <p:cNvSpPr>
            <a:spLocks noGrp="1" noChangeArrowheads="1"/>
          </p:cNvSpPr>
          <p:nvPr>
            <p:ph type="title"/>
          </p:nvPr>
        </p:nvSpPr>
        <p:spPr/>
        <p:txBody>
          <a:bodyPr/>
          <a:lstStyle/>
          <a:p>
            <a:pPr eaLnBrk="1" hangingPunct="1">
              <a:defRPr/>
            </a:pPr>
            <a:r>
              <a:rPr lang="en-US" smtClean="0"/>
              <a:t>Competency-Based Job Analysis</a:t>
            </a:r>
          </a:p>
        </p:txBody>
      </p:sp>
      <p:sp>
        <p:nvSpPr>
          <p:cNvPr id="2591749" name="Rectangle 5"/>
          <p:cNvSpPr>
            <a:spLocks noGrp="1" noChangeArrowheads="1"/>
          </p:cNvSpPr>
          <p:nvPr>
            <p:ph type="body" idx="1"/>
          </p:nvPr>
        </p:nvSpPr>
        <p:spPr/>
        <p:txBody>
          <a:bodyPr>
            <a:normAutofit fontScale="92500" lnSpcReduction="10000"/>
          </a:bodyPr>
          <a:lstStyle/>
          <a:p>
            <a:pPr eaLnBrk="1" hangingPunct="1">
              <a:spcBef>
                <a:spcPct val="30000"/>
              </a:spcBef>
              <a:defRPr/>
            </a:pPr>
            <a:r>
              <a:rPr lang="en-US" sz="2800" smtClean="0"/>
              <a:t>Competencies</a:t>
            </a:r>
          </a:p>
          <a:p>
            <a:pPr lvl="1" eaLnBrk="1" hangingPunct="1">
              <a:spcBef>
                <a:spcPct val="30000"/>
              </a:spcBef>
              <a:defRPr/>
            </a:pPr>
            <a:r>
              <a:rPr lang="en-US" sz="2400" smtClean="0"/>
              <a:t>Demonstrable characteristics of a person that enable performance of a job.</a:t>
            </a:r>
          </a:p>
          <a:p>
            <a:pPr eaLnBrk="1" hangingPunct="1">
              <a:spcBef>
                <a:spcPct val="30000"/>
              </a:spcBef>
              <a:defRPr/>
            </a:pPr>
            <a:r>
              <a:rPr lang="en-US" sz="2800" smtClean="0"/>
              <a:t>Reasons for Competency-Based Job Analysis</a:t>
            </a:r>
          </a:p>
          <a:p>
            <a:pPr lvl="1" eaLnBrk="1" hangingPunct="1">
              <a:spcBef>
                <a:spcPct val="30000"/>
              </a:spcBef>
              <a:defRPr/>
            </a:pPr>
            <a:r>
              <a:rPr lang="en-US" sz="2400" smtClean="0"/>
              <a:t>To support a high-performance work system (HPWS).</a:t>
            </a:r>
          </a:p>
          <a:p>
            <a:pPr lvl="1" eaLnBrk="1" hangingPunct="1">
              <a:spcBef>
                <a:spcPct val="30000"/>
              </a:spcBef>
              <a:defRPr/>
            </a:pPr>
            <a:r>
              <a:rPr lang="en-US" sz="2400" smtClean="0"/>
              <a:t>To create strategically-focused job descriptions.</a:t>
            </a:r>
          </a:p>
          <a:p>
            <a:pPr lvl="1" eaLnBrk="1" hangingPunct="1">
              <a:spcBef>
                <a:spcPct val="30000"/>
              </a:spcBef>
              <a:defRPr/>
            </a:pPr>
            <a:r>
              <a:rPr lang="en-US" sz="2400" smtClean="0"/>
              <a:t>To support the performance management process in fostering, measuring, and rewarding:</a:t>
            </a:r>
          </a:p>
          <a:p>
            <a:pPr lvl="2" eaLnBrk="1" hangingPunct="1">
              <a:spcBef>
                <a:spcPct val="30000"/>
              </a:spcBef>
              <a:defRPr/>
            </a:pPr>
            <a:r>
              <a:rPr lang="en-US" sz="2400" smtClean="0"/>
              <a:t>General competencies</a:t>
            </a:r>
          </a:p>
          <a:p>
            <a:pPr lvl="2" eaLnBrk="1" hangingPunct="1">
              <a:spcBef>
                <a:spcPct val="30000"/>
              </a:spcBef>
              <a:defRPr/>
            </a:pPr>
            <a:r>
              <a:rPr lang="en-US" sz="2400" smtClean="0"/>
              <a:t>Leadership competencies</a:t>
            </a:r>
          </a:p>
          <a:p>
            <a:pPr lvl="2" eaLnBrk="1" hangingPunct="1">
              <a:spcBef>
                <a:spcPct val="30000"/>
              </a:spcBef>
              <a:defRPr/>
            </a:pPr>
            <a:r>
              <a:rPr lang="en-US" sz="2400" smtClean="0"/>
              <a:t>Technical competencies</a:t>
            </a:r>
          </a:p>
        </p:txBody>
      </p:sp>
    </p:spTree>
    <p:extLst>
      <p:ext uri="{BB962C8B-B14F-4D97-AF65-F5344CB8AC3E}">
        <p14:creationId xmlns:p14="http://schemas.microsoft.com/office/powerpoint/2010/main" val="368361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29E8811F-9F61-463B-9B53-5DFEFA002A6F}" type="slidenum">
              <a:rPr lang="en-US" altLang="id-ID" sz="900" smtClean="0">
                <a:cs typeface="Times New Roman" pitchFamily="18" charset="0"/>
              </a:rPr>
              <a:pPr eaLnBrk="1" hangingPunct="1"/>
              <a:t>38</a:t>
            </a:fld>
            <a:endParaRPr lang="en-US" altLang="id-ID" sz="900" smtClean="0">
              <a:cs typeface="Times New Roman" pitchFamily="18" charset="0"/>
            </a:endParaRPr>
          </a:p>
        </p:txBody>
      </p:sp>
      <p:sp>
        <p:nvSpPr>
          <p:cNvPr id="2593798" name="Rectangle 6"/>
          <p:cNvSpPr>
            <a:spLocks noGrp="1" noChangeArrowheads="1"/>
          </p:cNvSpPr>
          <p:nvPr>
            <p:ph type="title"/>
          </p:nvPr>
        </p:nvSpPr>
        <p:spPr/>
        <p:txBody>
          <a:bodyPr>
            <a:noAutofit/>
          </a:bodyPr>
          <a:lstStyle/>
          <a:p>
            <a:pPr eaLnBrk="1" hangingPunct="1">
              <a:defRPr/>
            </a:pPr>
            <a:r>
              <a:rPr lang="en-US" sz="3200" dirty="0" smtClean="0"/>
              <a:t>How to Write Job Competencies-Based Job Descriptions</a:t>
            </a:r>
          </a:p>
        </p:txBody>
      </p:sp>
      <p:sp>
        <p:nvSpPr>
          <p:cNvPr id="2593799" name="Rectangle 7"/>
          <p:cNvSpPr>
            <a:spLocks noGrp="1" noChangeArrowheads="1"/>
          </p:cNvSpPr>
          <p:nvPr>
            <p:ph type="body" idx="1"/>
          </p:nvPr>
        </p:nvSpPr>
        <p:spPr>
          <a:xfrm>
            <a:off x="525463" y="1600200"/>
            <a:ext cx="8102600" cy="4662488"/>
          </a:xfrm>
        </p:spPr>
        <p:txBody>
          <a:bodyPr/>
          <a:lstStyle/>
          <a:p>
            <a:pPr eaLnBrk="1" hangingPunct="1">
              <a:defRPr/>
            </a:pPr>
            <a:r>
              <a:rPr lang="en-US" sz="2800" smtClean="0"/>
              <a:t>Interview job incumbents and their supervisors</a:t>
            </a:r>
          </a:p>
          <a:p>
            <a:pPr lvl="1" eaLnBrk="1" hangingPunct="1">
              <a:defRPr/>
            </a:pPr>
            <a:r>
              <a:rPr lang="en-US" sz="2400" smtClean="0"/>
              <a:t>Ask open-ended questions about job responsibilities and activities.</a:t>
            </a:r>
          </a:p>
          <a:p>
            <a:pPr lvl="1" eaLnBrk="1" hangingPunct="1">
              <a:defRPr/>
            </a:pPr>
            <a:r>
              <a:rPr lang="en-US" sz="2400" smtClean="0"/>
              <a:t>Identify critical incidents that pinpoint success on the job.</a:t>
            </a:r>
          </a:p>
          <a:p>
            <a:pPr eaLnBrk="1" hangingPunct="1">
              <a:defRPr/>
            </a:pPr>
            <a:r>
              <a:rPr lang="en-US" sz="2800" smtClean="0"/>
              <a:t>Use off-the-shelf competencies databanks</a:t>
            </a:r>
          </a:p>
        </p:txBody>
      </p:sp>
    </p:spTree>
    <p:extLst>
      <p:ext uri="{BB962C8B-B14F-4D97-AF65-F5344CB8AC3E}">
        <p14:creationId xmlns:p14="http://schemas.microsoft.com/office/powerpoint/2010/main" val="130268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4710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AF54C8D5-A99E-442A-BE99-BF5ECCE18C4A}" type="slidenum">
              <a:rPr lang="en-US" altLang="id-ID" sz="900" smtClean="0">
                <a:cs typeface="Times New Roman" pitchFamily="18" charset="0"/>
              </a:rPr>
              <a:pPr eaLnBrk="1" hangingPunct="1"/>
              <a:t>39</a:t>
            </a:fld>
            <a:endParaRPr lang="en-US" altLang="id-ID" sz="900" smtClean="0">
              <a:cs typeface="Times New Roman" pitchFamily="18" charset="0"/>
            </a:endParaRPr>
          </a:p>
        </p:txBody>
      </p:sp>
      <p:sp>
        <p:nvSpPr>
          <p:cNvPr id="47108" name="Text Box 3"/>
          <p:cNvSpPr txBox="1">
            <a:spLocks noChangeArrowheads="1"/>
          </p:cNvSpPr>
          <p:nvPr/>
        </p:nvSpPr>
        <p:spPr bwMode="auto">
          <a:xfrm>
            <a:off x="490538" y="315913"/>
            <a:ext cx="5360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–11</a:t>
            </a:r>
            <a:r>
              <a:rPr lang="en-US" altLang="id-ID" sz="1600">
                <a:cs typeface="Arial" pitchFamily="34" charset="0"/>
              </a:rPr>
              <a:t>	The Skills Matrix for One Job at BP</a:t>
            </a:r>
          </a:p>
        </p:txBody>
      </p:sp>
      <p:sp>
        <p:nvSpPr>
          <p:cNvPr id="47109" name="Line 5"/>
          <p:cNvSpPr>
            <a:spLocks noChangeShapeType="1"/>
          </p:cNvSpPr>
          <p:nvPr/>
        </p:nvSpPr>
        <p:spPr bwMode="auto">
          <a:xfrm>
            <a:off x="582613" y="674688"/>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7110" name="Rectangle 8"/>
          <p:cNvSpPr>
            <a:spLocks noChangeArrowheads="1"/>
          </p:cNvSpPr>
          <p:nvPr/>
        </p:nvSpPr>
        <p:spPr bwMode="auto">
          <a:xfrm>
            <a:off x="1004888" y="5256213"/>
            <a:ext cx="7132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1800"/>
              <a:t>Note:	The lighter color boxes within the individual columns indicate the minimum level of skill required for the job.</a:t>
            </a:r>
          </a:p>
        </p:txBody>
      </p:sp>
      <p:pic>
        <p:nvPicPr>
          <p:cNvPr id="47111" name="Picture 9" descr="0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417638"/>
            <a:ext cx="754221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99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61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E0972C60-04E3-4911-9458-9CC1FBFC9888}" type="slidenum">
              <a:rPr lang="en-US" altLang="id-ID" sz="900" smtClean="0">
                <a:cs typeface="Times New Roman" pitchFamily="18" charset="0"/>
              </a:rPr>
              <a:pPr eaLnBrk="1" hangingPunct="1"/>
              <a:t>4</a:t>
            </a:fld>
            <a:endParaRPr lang="en-US" altLang="id-ID" sz="900" smtClean="0">
              <a:cs typeface="Times New Roman" pitchFamily="18" charset="0"/>
            </a:endParaRPr>
          </a:p>
        </p:txBody>
      </p:sp>
      <p:sp>
        <p:nvSpPr>
          <p:cNvPr id="2617346" name="Rectangle 2"/>
          <p:cNvSpPr>
            <a:spLocks noGrp="1" noChangeArrowheads="1"/>
          </p:cNvSpPr>
          <p:nvPr>
            <p:ph type="title"/>
          </p:nvPr>
        </p:nvSpPr>
        <p:spPr/>
        <p:txBody>
          <a:bodyPr>
            <a:normAutofit fontScale="90000"/>
          </a:bodyPr>
          <a:lstStyle/>
          <a:p>
            <a:pPr eaLnBrk="1" hangingPunct="1">
              <a:defRPr/>
            </a:pPr>
            <a:r>
              <a:rPr lang="en-US" smtClean="0"/>
              <a:t>The Basics of Job Analysis: Terms</a:t>
            </a:r>
          </a:p>
        </p:txBody>
      </p:sp>
      <p:sp>
        <p:nvSpPr>
          <p:cNvPr id="2617347" name="Rectangle 3"/>
          <p:cNvSpPr>
            <a:spLocks noGrp="1" noChangeArrowheads="1"/>
          </p:cNvSpPr>
          <p:nvPr>
            <p:ph type="body" idx="1"/>
          </p:nvPr>
        </p:nvSpPr>
        <p:spPr/>
        <p:txBody>
          <a:bodyPr>
            <a:normAutofit fontScale="85000" lnSpcReduction="20000"/>
          </a:bodyPr>
          <a:lstStyle/>
          <a:p>
            <a:pPr eaLnBrk="1" hangingPunct="1">
              <a:defRPr/>
            </a:pPr>
            <a:r>
              <a:rPr lang="en-US" dirty="0" smtClean="0"/>
              <a:t>Job Analysis</a:t>
            </a:r>
          </a:p>
          <a:p>
            <a:pPr lvl="1" eaLnBrk="1" hangingPunct="1">
              <a:defRPr/>
            </a:pPr>
            <a:r>
              <a:rPr lang="en-US" dirty="0" smtClean="0"/>
              <a:t>The procedure for determining the duties and skill requirements of a job and the kind of person who should be hired for it.</a:t>
            </a:r>
          </a:p>
          <a:p>
            <a:pPr eaLnBrk="1" hangingPunct="1">
              <a:defRPr/>
            </a:pPr>
            <a:r>
              <a:rPr lang="en-US" dirty="0" smtClean="0"/>
              <a:t>Job Description</a:t>
            </a:r>
          </a:p>
          <a:p>
            <a:pPr lvl="1" eaLnBrk="1" hangingPunct="1">
              <a:defRPr/>
            </a:pPr>
            <a:r>
              <a:rPr lang="en-US" dirty="0" smtClean="0"/>
              <a:t>A list of a job’s duties, responsibilities, reporting relationships, working conditions, and supervisory responsibilities—one product of a job analysis.</a:t>
            </a:r>
          </a:p>
          <a:p>
            <a:pPr eaLnBrk="1" hangingPunct="1">
              <a:defRPr/>
            </a:pPr>
            <a:r>
              <a:rPr lang="en-US" dirty="0" smtClean="0"/>
              <a:t>Job Specifications</a:t>
            </a:r>
          </a:p>
          <a:p>
            <a:pPr lvl="1" eaLnBrk="1" hangingPunct="1">
              <a:defRPr/>
            </a:pPr>
            <a:r>
              <a:rPr lang="en-US" dirty="0" smtClean="0"/>
              <a:t>A list of a job’s “human requirements,” that is, the requisite education, skills, personality, and so on—another product of a job analysis.</a:t>
            </a:r>
          </a:p>
        </p:txBody>
      </p:sp>
    </p:spTree>
    <p:extLst>
      <p:ext uri="{BB962C8B-B14F-4D97-AF65-F5344CB8AC3E}">
        <p14:creationId xmlns:p14="http://schemas.microsoft.com/office/powerpoint/2010/main" val="362431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40</a:t>
            </a:fld>
            <a:endParaRPr lang="en-US"/>
          </a:p>
        </p:txBody>
      </p:sp>
    </p:spTree>
    <p:extLst>
      <p:ext uri="{BB962C8B-B14F-4D97-AF65-F5344CB8AC3E}">
        <p14:creationId xmlns:p14="http://schemas.microsoft.com/office/powerpoint/2010/main" val="385899293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71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65349173-1267-4E59-A1E4-820E1E36C298}" type="slidenum">
              <a:rPr lang="en-US" altLang="id-ID" sz="900" smtClean="0">
                <a:cs typeface="Times New Roman" pitchFamily="18" charset="0"/>
              </a:rPr>
              <a:pPr eaLnBrk="1" hangingPunct="1"/>
              <a:t>5</a:t>
            </a:fld>
            <a:endParaRPr lang="en-US" altLang="id-ID" sz="900" smtClean="0">
              <a:cs typeface="Times New Roman" pitchFamily="18" charset="0"/>
            </a:endParaRPr>
          </a:p>
        </p:txBody>
      </p:sp>
      <p:sp>
        <p:nvSpPr>
          <p:cNvPr id="2522114" name="Rectangle 2"/>
          <p:cNvSpPr>
            <a:spLocks noGrp="1" noChangeArrowheads="1"/>
          </p:cNvSpPr>
          <p:nvPr>
            <p:ph type="title"/>
          </p:nvPr>
        </p:nvSpPr>
        <p:spPr/>
        <p:txBody>
          <a:bodyPr/>
          <a:lstStyle/>
          <a:p>
            <a:pPr algn="ctr" eaLnBrk="1" hangingPunct="1">
              <a:defRPr/>
            </a:pPr>
            <a:r>
              <a:rPr lang="en-US" smtClean="0"/>
              <a:t>Types of Information Collected</a:t>
            </a:r>
          </a:p>
        </p:txBody>
      </p:sp>
      <p:grpSp>
        <p:nvGrpSpPr>
          <p:cNvPr id="2" name="Group 18"/>
          <p:cNvGrpSpPr>
            <a:grpSpLocks/>
          </p:cNvGrpSpPr>
          <p:nvPr/>
        </p:nvGrpSpPr>
        <p:grpSpPr bwMode="auto">
          <a:xfrm>
            <a:off x="1141412" y="1592263"/>
            <a:ext cx="6816725" cy="4181475"/>
            <a:chOff x="719" y="1003"/>
            <a:chExt cx="4294" cy="2634"/>
          </a:xfrm>
        </p:grpSpPr>
        <p:grpSp>
          <p:nvGrpSpPr>
            <p:cNvPr id="7174" name="Group 4"/>
            <p:cNvGrpSpPr>
              <a:grpSpLocks/>
            </p:cNvGrpSpPr>
            <p:nvPr/>
          </p:nvGrpSpPr>
          <p:grpSpPr bwMode="auto">
            <a:xfrm>
              <a:off x="1864" y="1531"/>
              <a:ext cx="2002" cy="1575"/>
              <a:chOff x="1878" y="1496"/>
              <a:chExt cx="2002" cy="1360"/>
            </a:xfrm>
          </p:grpSpPr>
          <p:sp>
            <p:nvSpPr>
              <p:cNvPr id="7182" name="_s1028"/>
              <p:cNvSpPr>
                <a:spLocks noChangeShapeType="1"/>
              </p:cNvSpPr>
              <p:nvPr/>
            </p:nvSpPr>
            <p:spPr bwMode="auto">
              <a:xfrm flipH="1" flipV="1">
                <a:off x="1878" y="1835"/>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7184" name="_s1032"/>
              <p:cNvSpPr>
                <a:spLocks noChangeShapeType="1"/>
              </p:cNvSpPr>
              <p:nvPr/>
            </p:nvSpPr>
            <p:spPr bwMode="auto">
              <a:xfrm>
                <a:off x="2879" y="251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7185" name="_s1034"/>
              <p:cNvSpPr>
                <a:spLocks noChangeShapeType="1"/>
              </p:cNvSpPr>
              <p:nvPr/>
            </p:nvSpPr>
            <p:spPr bwMode="auto">
              <a:xfrm>
                <a:off x="3380" y="234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7186" name="_s1036"/>
              <p:cNvSpPr>
                <a:spLocks noChangeShapeType="1"/>
              </p:cNvSpPr>
              <p:nvPr/>
            </p:nvSpPr>
            <p:spPr bwMode="auto">
              <a:xfrm flipV="1">
                <a:off x="3380" y="183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7187" name="_s1038"/>
              <p:cNvSpPr>
                <a:spLocks noChangeShapeType="1"/>
              </p:cNvSpPr>
              <p:nvPr/>
            </p:nvSpPr>
            <p:spPr bwMode="auto">
              <a:xfrm flipV="1">
                <a:off x="2879" y="149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grpSp>
        <p:sp>
          <p:nvSpPr>
            <p:cNvPr id="7175" name="AutoShape 11" descr="redfill01"/>
            <p:cNvSpPr>
              <a:spLocks noChangeArrowheads="1"/>
            </p:cNvSpPr>
            <p:nvPr/>
          </p:nvSpPr>
          <p:spPr bwMode="auto">
            <a:xfrm>
              <a:off x="2287" y="1003"/>
              <a:ext cx="1146" cy="530"/>
            </a:xfrm>
            <a:prstGeom prst="roundRect">
              <a:avLst>
                <a:gd name="adj" fmla="val 16667"/>
              </a:avLst>
            </a:prstGeom>
            <a:blipFill dpi="0" rotWithShape="1">
              <a:blip r:embed="rId3"/>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Work </a:t>
              </a:r>
              <a:br>
                <a:rPr lang="en-US" altLang="id-ID" sz="1600">
                  <a:latin typeface="Franklin Gothic Medium" pitchFamily="34" charset="0"/>
                </a:rPr>
              </a:br>
              <a:r>
                <a:rPr lang="en-US" altLang="id-ID" sz="1600">
                  <a:latin typeface="Franklin Gothic Medium" pitchFamily="34" charset="0"/>
                </a:rPr>
                <a:t>activities</a:t>
              </a:r>
            </a:p>
          </p:txBody>
        </p:sp>
        <p:sp>
          <p:nvSpPr>
            <p:cNvPr id="7176" name="AutoShape 12" descr="bluefill01"/>
            <p:cNvSpPr>
              <a:spLocks noChangeArrowheads="1"/>
            </p:cNvSpPr>
            <p:nvPr/>
          </p:nvSpPr>
          <p:spPr bwMode="auto">
            <a:xfrm>
              <a:off x="3867" y="1683"/>
              <a:ext cx="1146" cy="530"/>
            </a:xfrm>
            <a:prstGeom prst="roundRect">
              <a:avLst>
                <a:gd name="adj" fmla="val 16667"/>
              </a:avLst>
            </a:prstGeom>
            <a:blipFill dpi="0" rotWithShape="1">
              <a:blip r:embed="rId4"/>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Human </a:t>
              </a:r>
              <a:br>
                <a:rPr lang="en-US" altLang="id-ID" sz="1600">
                  <a:latin typeface="Franklin Gothic Medium" pitchFamily="34" charset="0"/>
                </a:rPr>
              </a:br>
              <a:r>
                <a:rPr lang="en-US" altLang="id-ID" sz="1600">
                  <a:latin typeface="Franklin Gothic Medium" pitchFamily="34" charset="0"/>
                </a:rPr>
                <a:t>behaviors</a:t>
              </a:r>
            </a:p>
          </p:txBody>
        </p:sp>
        <p:sp>
          <p:nvSpPr>
            <p:cNvPr id="7177" name="AutoShape 13" descr="grayfill01"/>
            <p:cNvSpPr>
              <a:spLocks noChangeArrowheads="1"/>
            </p:cNvSpPr>
            <p:nvPr/>
          </p:nvSpPr>
          <p:spPr bwMode="auto">
            <a:xfrm>
              <a:off x="719" y="1665"/>
              <a:ext cx="1146" cy="530"/>
            </a:xfrm>
            <a:prstGeom prst="roundRect">
              <a:avLst>
                <a:gd name="adj" fmla="val 16667"/>
              </a:avLst>
            </a:prstGeom>
            <a:blipFill dpi="0" rotWithShape="1">
              <a:blip r:embed="rId5"/>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Human requirements</a:t>
              </a:r>
            </a:p>
          </p:txBody>
        </p:sp>
        <p:sp>
          <p:nvSpPr>
            <p:cNvPr id="7179" name="AutoShape 15" descr="greenfill01"/>
            <p:cNvSpPr>
              <a:spLocks noChangeArrowheads="1"/>
            </p:cNvSpPr>
            <p:nvPr/>
          </p:nvSpPr>
          <p:spPr bwMode="auto">
            <a:xfrm>
              <a:off x="3863" y="2449"/>
              <a:ext cx="1146" cy="530"/>
            </a:xfrm>
            <a:prstGeom prst="roundRect">
              <a:avLst>
                <a:gd name="adj" fmla="val 16667"/>
              </a:avLst>
            </a:prstGeom>
            <a:blipFill dpi="0" rotWithShape="1">
              <a:blip r:embed="rId6"/>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Machines, tools, equipment, and work aids</a:t>
              </a:r>
            </a:p>
          </p:txBody>
        </p:sp>
        <p:sp>
          <p:nvSpPr>
            <p:cNvPr id="7180" name="AutoShape 16" descr="tanfill01"/>
            <p:cNvSpPr>
              <a:spLocks noChangeArrowheads="1"/>
            </p:cNvSpPr>
            <p:nvPr/>
          </p:nvSpPr>
          <p:spPr bwMode="auto">
            <a:xfrm>
              <a:off x="2293" y="3107"/>
              <a:ext cx="1146" cy="530"/>
            </a:xfrm>
            <a:prstGeom prst="roundRect">
              <a:avLst>
                <a:gd name="adj" fmla="val 16667"/>
              </a:avLst>
            </a:prstGeom>
            <a:blipFill dpi="0" rotWithShape="1">
              <a:blip r:embed="rId7"/>
              <a:srcRect/>
              <a:stretch>
                <a:fillRect/>
              </a:stretch>
            </a:blipFill>
            <a:ln w="57150" algn="ctr">
              <a:solidFill>
                <a:srgbClr val="FFDB93"/>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Performance standards</a:t>
              </a:r>
            </a:p>
          </p:txBody>
        </p:sp>
        <p:sp>
          <p:nvSpPr>
            <p:cNvPr id="7181" name="AutoShape 17"/>
            <p:cNvSpPr>
              <a:spLocks noChangeArrowheads="1"/>
            </p:cNvSpPr>
            <p:nvPr/>
          </p:nvSpPr>
          <p:spPr bwMode="auto">
            <a:xfrm>
              <a:off x="2293" y="1909"/>
              <a:ext cx="1146" cy="816"/>
            </a:xfrm>
            <a:prstGeom prst="roundRect">
              <a:avLst>
                <a:gd name="adj" fmla="val 16667"/>
              </a:avLst>
            </a:prstGeom>
            <a:gradFill rotWithShape="1">
              <a:gsLst>
                <a:gs pos="0">
                  <a:srgbClr val="0099CC"/>
                </a:gs>
                <a:gs pos="100000">
                  <a:srgbClr val="006B8E"/>
                </a:gs>
              </a:gsLst>
              <a:lin ang="5400000" scaled="1"/>
            </a:gradFill>
            <a:ln w="38100" algn="ctr">
              <a:solidFill>
                <a:srgbClr val="3366CC"/>
              </a:solidFill>
              <a:round/>
              <a:headEnd/>
              <a:tailEnd/>
            </a:ln>
          </p:spPr>
          <p:txBody>
            <a:bodyPr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id-ID" sz="1600" b="1">
                  <a:solidFill>
                    <a:schemeClr val="bg1"/>
                  </a:solidFill>
                </a:rPr>
                <a:t>Information Collected Via Job Analysis</a:t>
              </a:r>
            </a:p>
          </p:txBody>
        </p:sp>
      </p:grpSp>
    </p:spTree>
    <p:extLst>
      <p:ext uri="{BB962C8B-B14F-4D97-AF65-F5344CB8AC3E}">
        <p14:creationId xmlns:p14="http://schemas.microsoft.com/office/powerpoint/2010/main" val="103848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8AE43667-4C9B-4B04-BF21-A3778FC4FF06}" type="slidenum">
              <a:rPr lang="en-US" altLang="id-ID" sz="900" smtClean="0">
                <a:cs typeface="Times New Roman" pitchFamily="18" charset="0"/>
              </a:rPr>
              <a:pPr eaLnBrk="1" hangingPunct="1"/>
              <a:t>6</a:t>
            </a:fld>
            <a:endParaRPr lang="en-US" altLang="id-ID" sz="900" smtClean="0">
              <a:cs typeface="Times New Roman" pitchFamily="18" charset="0"/>
            </a:endParaRPr>
          </a:p>
        </p:txBody>
      </p:sp>
      <p:sp>
        <p:nvSpPr>
          <p:cNvPr id="2604034" name="Rectangle 2"/>
          <p:cNvSpPr>
            <a:spLocks noGrp="1" noChangeArrowheads="1"/>
          </p:cNvSpPr>
          <p:nvPr>
            <p:ph type="title"/>
          </p:nvPr>
        </p:nvSpPr>
        <p:spPr/>
        <p:txBody>
          <a:bodyPr>
            <a:normAutofit fontScale="90000"/>
          </a:bodyPr>
          <a:lstStyle/>
          <a:p>
            <a:pPr algn="ctr" eaLnBrk="1" hangingPunct="1">
              <a:defRPr/>
            </a:pPr>
            <a:r>
              <a:rPr lang="en-US" smtClean="0"/>
              <a:t>Uses of Job Analysis Information</a:t>
            </a:r>
          </a:p>
        </p:txBody>
      </p:sp>
      <p:grpSp>
        <p:nvGrpSpPr>
          <p:cNvPr id="2" name="Group 17"/>
          <p:cNvGrpSpPr>
            <a:grpSpLocks/>
          </p:cNvGrpSpPr>
          <p:nvPr/>
        </p:nvGrpSpPr>
        <p:grpSpPr bwMode="auto">
          <a:xfrm>
            <a:off x="1133475" y="1592263"/>
            <a:ext cx="6824663" cy="4181475"/>
            <a:chOff x="714" y="1003"/>
            <a:chExt cx="4299" cy="2634"/>
          </a:xfrm>
        </p:grpSpPr>
        <p:grpSp>
          <p:nvGrpSpPr>
            <p:cNvPr id="8198" name="Group 3"/>
            <p:cNvGrpSpPr>
              <a:grpSpLocks/>
            </p:cNvGrpSpPr>
            <p:nvPr/>
          </p:nvGrpSpPr>
          <p:grpSpPr bwMode="auto">
            <a:xfrm>
              <a:off x="1864" y="1531"/>
              <a:ext cx="2002" cy="1575"/>
              <a:chOff x="1878" y="1496"/>
              <a:chExt cx="2002" cy="1360"/>
            </a:xfrm>
          </p:grpSpPr>
          <p:sp>
            <p:nvSpPr>
              <p:cNvPr id="8207" name="_s1030"/>
              <p:cNvSpPr>
                <a:spLocks noChangeShapeType="1"/>
              </p:cNvSpPr>
              <p:nvPr/>
            </p:nvSpPr>
            <p:spPr bwMode="auto">
              <a:xfrm flipH="1">
                <a:off x="1878" y="2346"/>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8208" name="_s1032"/>
              <p:cNvSpPr>
                <a:spLocks noChangeShapeType="1"/>
              </p:cNvSpPr>
              <p:nvPr/>
            </p:nvSpPr>
            <p:spPr bwMode="auto">
              <a:xfrm>
                <a:off x="2879" y="251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8209" name="_s1034"/>
              <p:cNvSpPr>
                <a:spLocks noChangeShapeType="1"/>
              </p:cNvSpPr>
              <p:nvPr/>
            </p:nvSpPr>
            <p:spPr bwMode="auto">
              <a:xfrm>
                <a:off x="3380" y="234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8210" name="_s1036"/>
              <p:cNvSpPr>
                <a:spLocks noChangeShapeType="1"/>
              </p:cNvSpPr>
              <p:nvPr/>
            </p:nvSpPr>
            <p:spPr bwMode="auto">
              <a:xfrm flipV="1">
                <a:off x="3380" y="183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sp>
            <p:nvSpPr>
              <p:cNvPr id="8211" name="_s1038"/>
              <p:cNvSpPr>
                <a:spLocks noChangeShapeType="1"/>
              </p:cNvSpPr>
              <p:nvPr/>
            </p:nvSpPr>
            <p:spPr bwMode="auto">
              <a:xfrm flipV="1">
                <a:off x="2879" y="149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id-ID"/>
              </a:p>
            </p:txBody>
          </p:sp>
        </p:grpSp>
        <p:sp>
          <p:nvSpPr>
            <p:cNvPr id="8199" name="AutoShape 10" descr="redfill01"/>
            <p:cNvSpPr>
              <a:spLocks noChangeArrowheads="1"/>
            </p:cNvSpPr>
            <p:nvPr/>
          </p:nvSpPr>
          <p:spPr bwMode="auto">
            <a:xfrm>
              <a:off x="2287" y="1003"/>
              <a:ext cx="1146" cy="530"/>
            </a:xfrm>
            <a:prstGeom prst="roundRect">
              <a:avLst>
                <a:gd name="adj" fmla="val 16667"/>
              </a:avLst>
            </a:prstGeom>
            <a:blipFill dpi="0" rotWithShape="1">
              <a:blip r:embed="rId3"/>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Recruitment</a:t>
              </a:r>
              <a:br>
                <a:rPr lang="en-US" altLang="id-ID" sz="1600">
                  <a:latin typeface="Franklin Gothic Medium" pitchFamily="34" charset="0"/>
                </a:rPr>
              </a:br>
              <a:r>
                <a:rPr lang="en-US" altLang="id-ID" sz="1600">
                  <a:latin typeface="Franklin Gothic Medium" pitchFamily="34" charset="0"/>
                </a:rPr>
                <a:t>and selection</a:t>
              </a:r>
            </a:p>
          </p:txBody>
        </p:sp>
        <p:sp>
          <p:nvSpPr>
            <p:cNvPr id="8200" name="AutoShape 11" descr="bluefill01"/>
            <p:cNvSpPr>
              <a:spLocks noChangeArrowheads="1"/>
            </p:cNvSpPr>
            <p:nvPr/>
          </p:nvSpPr>
          <p:spPr bwMode="auto">
            <a:xfrm>
              <a:off x="3867" y="1683"/>
              <a:ext cx="1146" cy="530"/>
            </a:xfrm>
            <a:prstGeom prst="roundRect">
              <a:avLst>
                <a:gd name="adj" fmla="val 16667"/>
              </a:avLst>
            </a:prstGeom>
            <a:blipFill dpi="0" rotWithShape="1">
              <a:blip r:embed="rId4"/>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Compensation</a:t>
              </a:r>
            </a:p>
          </p:txBody>
        </p:sp>
        <p:sp>
          <p:nvSpPr>
            <p:cNvPr id="8202" name="AutoShape 13" descr="purplefill01"/>
            <p:cNvSpPr>
              <a:spLocks noChangeArrowheads="1"/>
            </p:cNvSpPr>
            <p:nvPr/>
          </p:nvSpPr>
          <p:spPr bwMode="auto">
            <a:xfrm>
              <a:off x="714" y="2453"/>
              <a:ext cx="1146" cy="530"/>
            </a:xfrm>
            <a:prstGeom prst="roundRect">
              <a:avLst>
                <a:gd name="adj" fmla="val 16667"/>
              </a:avLst>
            </a:prstGeom>
            <a:blipFill dpi="0" rotWithShape="1">
              <a:blip r:embed="rId5"/>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Discovering unassigned duties</a:t>
              </a:r>
            </a:p>
          </p:txBody>
        </p:sp>
        <p:sp>
          <p:nvSpPr>
            <p:cNvPr id="8203" name="AutoShape 14" descr="greenfill01"/>
            <p:cNvSpPr>
              <a:spLocks noChangeArrowheads="1"/>
            </p:cNvSpPr>
            <p:nvPr/>
          </p:nvSpPr>
          <p:spPr bwMode="auto">
            <a:xfrm>
              <a:off x="3863" y="2449"/>
              <a:ext cx="1146" cy="530"/>
            </a:xfrm>
            <a:prstGeom prst="roundRect">
              <a:avLst>
                <a:gd name="adj" fmla="val 16667"/>
              </a:avLst>
            </a:prstGeom>
            <a:blipFill dpi="0" rotWithShape="1">
              <a:blip r:embed="rId6"/>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Performance appraisal</a:t>
              </a:r>
            </a:p>
          </p:txBody>
        </p:sp>
        <p:sp>
          <p:nvSpPr>
            <p:cNvPr id="8204" name="AutoShape 15" descr="tanfill01"/>
            <p:cNvSpPr>
              <a:spLocks noChangeArrowheads="1"/>
            </p:cNvSpPr>
            <p:nvPr/>
          </p:nvSpPr>
          <p:spPr bwMode="auto">
            <a:xfrm>
              <a:off x="2293" y="3107"/>
              <a:ext cx="1146" cy="530"/>
            </a:xfrm>
            <a:prstGeom prst="roundRect">
              <a:avLst>
                <a:gd name="adj" fmla="val 16667"/>
              </a:avLst>
            </a:prstGeom>
            <a:blipFill dpi="0" rotWithShape="1">
              <a:blip r:embed="rId7"/>
              <a:srcRect/>
              <a:stretch>
                <a:fillRect/>
              </a:stretch>
            </a:blipFill>
            <a:ln w="57150" algn="ctr">
              <a:solidFill>
                <a:srgbClr val="FFDB93"/>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Training</a:t>
              </a:r>
            </a:p>
          </p:txBody>
        </p:sp>
        <p:sp>
          <p:nvSpPr>
            <p:cNvPr id="8205" name="AutoShape 16"/>
            <p:cNvSpPr>
              <a:spLocks noChangeArrowheads="1"/>
            </p:cNvSpPr>
            <p:nvPr/>
          </p:nvSpPr>
          <p:spPr bwMode="auto">
            <a:xfrm>
              <a:off x="2293" y="1909"/>
              <a:ext cx="1146" cy="816"/>
            </a:xfrm>
            <a:prstGeom prst="roundRect">
              <a:avLst>
                <a:gd name="adj" fmla="val 16667"/>
              </a:avLst>
            </a:prstGeom>
            <a:gradFill rotWithShape="1">
              <a:gsLst>
                <a:gs pos="0">
                  <a:srgbClr val="0099CC"/>
                </a:gs>
                <a:gs pos="100000">
                  <a:srgbClr val="006B8E"/>
                </a:gs>
              </a:gsLst>
              <a:lin ang="5400000" scaled="1"/>
            </a:gradFill>
            <a:ln w="38100" algn="ctr">
              <a:solidFill>
                <a:srgbClr val="336699"/>
              </a:solidFill>
              <a:round/>
              <a:headEnd/>
              <a:tailEnd/>
            </a:ln>
          </p:spPr>
          <p:txBody>
            <a:bodyPr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id-ID" sz="1600" b="1">
                  <a:solidFill>
                    <a:schemeClr val="bg1"/>
                  </a:solidFill>
                </a:rPr>
                <a:t>Information Collected via Job Analysis</a:t>
              </a:r>
            </a:p>
          </p:txBody>
        </p:sp>
      </p:grpSp>
    </p:spTree>
    <p:extLst>
      <p:ext uri="{BB962C8B-B14F-4D97-AF65-F5344CB8AC3E}">
        <p14:creationId xmlns:p14="http://schemas.microsoft.com/office/powerpoint/2010/main" val="123312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921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414ECF84-4E2A-4E8E-AB0D-84D333F393F9}" type="slidenum">
              <a:rPr lang="en-US" altLang="id-ID" sz="900" smtClean="0">
                <a:cs typeface="Times New Roman" pitchFamily="18" charset="0"/>
              </a:rPr>
              <a:pPr eaLnBrk="1" hangingPunct="1"/>
              <a:t>7</a:t>
            </a:fld>
            <a:endParaRPr lang="en-US" altLang="id-ID" sz="900" smtClean="0">
              <a:cs typeface="Times New Roman" pitchFamily="18" charset="0"/>
            </a:endParaRPr>
          </a:p>
        </p:txBody>
      </p:sp>
      <p:sp>
        <p:nvSpPr>
          <p:cNvPr id="9220"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9221" name="Text Box 3"/>
          <p:cNvSpPr txBox="1">
            <a:spLocks noChangeArrowheads="1"/>
          </p:cNvSpPr>
          <p:nvPr/>
        </p:nvSpPr>
        <p:spPr bwMode="auto">
          <a:xfrm>
            <a:off x="490538"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1600" b="1">
                <a:solidFill>
                  <a:srgbClr val="3366CC"/>
                </a:solidFill>
              </a:rPr>
              <a:t>FIGURE 4</a:t>
            </a:r>
            <a:r>
              <a:rPr lang="en-US" altLang="id-ID" sz="1600" b="1">
                <a:solidFill>
                  <a:srgbClr val="3366CC"/>
                </a:solidFill>
                <a:cs typeface="Arial" pitchFamily="34" charset="0"/>
              </a:rPr>
              <a:t>–1</a:t>
            </a:r>
            <a:r>
              <a:rPr lang="en-US" altLang="id-ID" sz="1600">
                <a:cs typeface="Arial" pitchFamily="34" charset="0"/>
              </a:rPr>
              <a:t>	Uses of Job Analysis Information</a:t>
            </a:r>
          </a:p>
        </p:txBody>
      </p:sp>
      <p:grpSp>
        <p:nvGrpSpPr>
          <p:cNvPr id="2" name="Group 18"/>
          <p:cNvGrpSpPr>
            <a:grpSpLocks/>
          </p:cNvGrpSpPr>
          <p:nvPr/>
        </p:nvGrpSpPr>
        <p:grpSpPr bwMode="auto">
          <a:xfrm>
            <a:off x="449263" y="1298575"/>
            <a:ext cx="8226425" cy="4065588"/>
            <a:chOff x="283" y="818"/>
            <a:chExt cx="5182" cy="2561"/>
          </a:xfrm>
        </p:grpSpPr>
        <p:sp>
          <p:nvSpPr>
            <p:cNvPr id="9223" name="AutoShape 10" descr="redfill01"/>
            <p:cNvSpPr>
              <a:spLocks noChangeArrowheads="1"/>
            </p:cNvSpPr>
            <p:nvPr/>
          </p:nvSpPr>
          <p:spPr bwMode="auto">
            <a:xfrm>
              <a:off x="2308" y="818"/>
              <a:ext cx="1146" cy="530"/>
            </a:xfrm>
            <a:prstGeom prst="roundRect">
              <a:avLst>
                <a:gd name="adj" fmla="val 16667"/>
              </a:avLst>
            </a:prstGeom>
            <a:blipFill dpi="0" rotWithShape="1">
              <a:blip r:embed="rId3"/>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Job analysis</a:t>
              </a:r>
            </a:p>
          </p:txBody>
        </p:sp>
        <p:sp>
          <p:nvSpPr>
            <p:cNvPr id="9224" name="AutoShape 13" descr="purplefill01"/>
            <p:cNvSpPr>
              <a:spLocks noChangeArrowheads="1"/>
            </p:cNvSpPr>
            <p:nvPr/>
          </p:nvSpPr>
          <p:spPr bwMode="auto">
            <a:xfrm>
              <a:off x="2308" y="1580"/>
              <a:ext cx="1146" cy="530"/>
            </a:xfrm>
            <a:prstGeom prst="roundRect">
              <a:avLst>
                <a:gd name="adj" fmla="val 16667"/>
              </a:avLst>
            </a:prstGeom>
            <a:blipFill dpi="0" rotWithShape="1">
              <a:blip r:embed="rId4"/>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Job description</a:t>
              </a:r>
              <a:br>
                <a:rPr lang="en-US" altLang="id-ID" sz="1600">
                  <a:latin typeface="Franklin Gothic Medium" pitchFamily="34" charset="0"/>
                </a:rPr>
              </a:br>
              <a:r>
                <a:rPr lang="en-US" altLang="id-ID" sz="1600">
                  <a:latin typeface="Franklin Gothic Medium" pitchFamily="34" charset="0"/>
                </a:rPr>
                <a:t>and specification</a:t>
              </a:r>
            </a:p>
          </p:txBody>
        </p:sp>
        <p:sp>
          <p:nvSpPr>
            <p:cNvPr id="9225" name="AutoShape 14" descr="greenfill01"/>
            <p:cNvSpPr>
              <a:spLocks noChangeArrowheads="1"/>
            </p:cNvSpPr>
            <p:nvPr/>
          </p:nvSpPr>
          <p:spPr bwMode="auto">
            <a:xfrm>
              <a:off x="283" y="2557"/>
              <a:ext cx="1146" cy="821"/>
            </a:xfrm>
            <a:prstGeom prst="roundRect">
              <a:avLst>
                <a:gd name="adj" fmla="val 16667"/>
              </a:avLst>
            </a:prstGeom>
            <a:blipFill dpi="0" rotWithShape="1">
              <a:blip r:embed="rId5"/>
              <a:srcRect/>
              <a:stretch>
                <a:fillRect/>
              </a:stretch>
            </a:blipFill>
            <a:ln w="57150" algn="ctr">
              <a:solidFill>
                <a:srgbClr val="74D274"/>
              </a:solidFill>
              <a:round/>
              <a:headEnd/>
              <a:tailEnd/>
            </a:ln>
          </p:spPr>
          <p:txBody>
            <a:bodyPr lIns="0" tIns="91440" rIns="0" bIns="0"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Recruiting </a:t>
              </a:r>
              <a:br>
                <a:rPr lang="en-US" altLang="id-ID" sz="1600">
                  <a:latin typeface="Franklin Gothic Medium" pitchFamily="34" charset="0"/>
                </a:rPr>
              </a:br>
              <a:r>
                <a:rPr lang="en-US" altLang="id-ID" sz="1600">
                  <a:latin typeface="Franklin Gothic Medium" pitchFamily="34" charset="0"/>
                </a:rPr>
                <a:t>and selection decisions</a:t>
              </a:r>
            </a:p>
          </p:txBody>
        </p:sp>
        <p:sp>
          <p:nvSpPr>
            <p:cNvPr id="9226" name="AutoShape 14" descr="greenfill01"/>
            <p:cNvSpPr>
              <a:spLocks noChangeArrowheads="1"/>
            </p:cNvSpPr>
            <p:nvPr/>
          </p:nvSpPr>
          <p:spPr bwMode="auto">
            <a:xfrm>
              <a:off x="1629" y="2558"/>
              <a:ext cx="1146" cy="821"/>
            </a:xfrm>
            <a:prstGeom prst="roundRect">
              <a:avLst>
                <a:gd name="adj" fmla="val 16667"/>
              </a:avLst>
            </a:prstGeom>
            <a:blipFill dpi="0" rotWithShape="1">
              <a:blip r:embed="rId5"/>
              <a:srcRect/>
              <a:stretch>
                <a:fillRect/>
              </a:stretch>
            </a:blipFill>
            <a:ln w="57150" algn="ctr">
              <a:solidFill>
                <a:srgbClr val="74D274"/>
              </a:solidFill>
              <a:round/>
              <a:headEnd/>
              <a:tailEnd/>
            </a:ln>
          </p:spPr>
          <p:txBody>
            <a:bodyPr lIns="0" tIns="91440" rIns="0" bIns="0"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Performance appraisal</a:t>
              </a:r>
            </a:p>
          </p:txBody>
        </p:sp>
        <p:sp>
          <p:nvSpPr>
            <p:cNvPr id="9227" name="AutoShape 14" descr="greenfill01"/>
            <p:cNvSpPr>
              <a:spLocks noChangeArrowheads="1"/>
            </p:cNvSpPr>
            <p:nvPr/>
          </p:nvSpPr>
          <p:spPr bwMode="auto">
            <a:xfrm>
              <a:off x="2974" y="2558"/>
              <a:ext cx="1146" cy="821"/>
            </a:xfrm>
            <a:prstGeom prst="roundRect">
              <a:avLst>
                <a:gd name="adj" fmla="val 16667"/>
              </a:avLst>
            </a:prstGeom>
            <a:blipFill dpi="0" rotWithShape="1">
              <a:blip r:embed="rId5"/>
              <a:srcRect/>
              <a:stretch>
                <a:fillRect/>
              </a:stretch>
            </a:blipFill>
            <a:ln w="57150" algn="ctr">
              <a:solidFill>
                <a:srgbClr val="74D274"/>
              </a:solidFill>
              <a:round/>
              <a:headEnd/>
              <a:tailEnd/>
            </a:ln>
          </p:spPr>
          <p:txBody>
            <a:bodyPr lIns="0" tIns="91440" rIns="0" bIns="0"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Job evaluation—wage and salary decisions (compensation)</a:t>
              </a:r>
            </a:p>
          </p:txBody>
        </p:sp>
        <p:sp>
          <p:nvSpPr>
            <p:cNvPr id="9228" name="AutoShape 14" descr="greenfill01"/>
            <p:cNvSpPr>
              <a:spLocks noChangeArrowheads="1"/>
            </p:cNvSpPr>
            <p:nvPr/>
          </p:nvSpPr>
          <p:spPr bwMode="auto">
            <a:xfrm>
              <a:off x="4319" y="2558"/>
              <a:ext cx="1146" cy="821"/>
            </a:xfrm>
            <a:prstGeom prst="roundRect">
              <a:avLst>
                <a:gd name="adj" fmla="val 16667"/>
              </a:avLst>
            </a:prstGeom>
            <a:blipFill dpi="0" rotWithShape="1">
              <a:blip r:embed="rId5"/>
              <a:srcRect/>
              <a:stretch>
                <a:fillRect/>
              </a:stretch>
            </a:blipFill>
            <a:ln w="57150" algn="ctr">
              <a:solidFill>
                <a:srgbClr val="74D274"/>
              </a:solidFill>
              <a:round/>
              <a:headEnd/>
              <a:tailEnd/>
            </a:ln>
          </p:spPr>
          <p:txBody>
            <a:bodyPr lIns="0" tIns="91440" rIns="0" bIns="0"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a:latin typeface="Franklin Gothic Medium" pitchFamily="34" charset="0"/>
                </a:rPr>
                <a:t>Training requirements</a:t>
              </a:r>
            </a:p>
          </p:txBody>
        </p:sp>
        <p:cxnSp>
          <p:nvCxnSpPr>
            <p:cNvPr id="9229" name="Shape 25"/>
            <p:cNvCxnSpPr>
              <a:cxnSpLocks noChangeShapeType="1"/>
              <a:stCxn id="9224" idx="2"/>
              <a:endCxn id="9225" idx="0"/>
            </p:cNvCxnSpPr>
            <p:nvPr/>
          </p:nvCxnSpPr>
          <p:spPr bwMode="auto">
            <a:xfrm rot="5400000">
              <a:off x="1645" y="1321"/>
              <a:ext cx="447" cy="2025"/>
            </a:xfrm>
            <a:prstGeom prst="bentConnector3">
              <a:avLst>
                <a:gd name="adj1" fmla="val 50000"/>
              </a:avLst>
            </a:prstGeom>
            <a:noFill/>
            <a:ln w="19050" algn="ctr">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9230" name="Shape 25"/>
            <p:cNvCxnSpPr>
              <a:cxnSpLocks noChangeShapeType="1"/>
              <a:stCxn id="9224" idx="2"/>
              <a:endCxn id="9226" idx="0"/>
            </p:cNvCxnSpPr>
            <p:nvPr/>
          </p:nvCxnSpPr>
          <p:spPr bwMode="auto">
            <a:xfrm rot="5400000">
              <a:off x="2318" y="1994"/>
              <a:ext cx="448" cy="679"/>
            </a:xfrm>
            <a:prstGeom prst="bentConnector3">
              <a:avLst>
                <a:gd name="adj1" fmla="val 50000"/>
              </a:avLst>
            </a:prstGeom>
            <a:noFill/>
            <a:ln w="19050" algn="ctr">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9231" name="Shape 25"/>
            <p:cNvCxnSpPr>
              <a:cxnSpLocks noChangeShapeType="1"/>
              <a:stCxn id="9224" idx="2"/>
              <a:endCxn id="9228" idx="0"/>
            </p:cNvCxnSpPr>
            <p:nvPr/>
          </p:nvCxnSpPr>
          <p:spPr bwMode="auto">
            <a:xfrm rot="16200000" flipH="1">
              <a:off x="3663" y="1328"/>
              <a:ext cx="448" cy="2011"/>
            </a:xfrm>
            <a:prstGeom prst="bentConnector3">
              <a:avLst>
                <a:gd name="adj1" fmla="val 50000"/>
              </a:avLst>
            </a:prstGeom>
            <a:noFill/>
            <a:ln w="19050" algn="ctr">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9232" name="Shape 25"/>
            <p:cNvCxnSpPr>
              <a:cxnSpLocks noChangeShapeType="1"/>
              <a:stCxn id="9224" idx="2"/>
              <a:endCxn id="9227" idx="0"/>
            </p:cNvCxnSpPr>
            <p:nvPr/>
          </p:nvCxnSpPr>
          <p:spPr bwMode="auto">
            <a:xfrm rot="16200000" flipH="1">
              <a:off x="2990" y="2001"/>
              <a:ext cx="448" cy="666"/>
            </a:xfrm>
            <a:prstGeom prst="bentConnector3">
              <a:avLst>
                <a:gd name="adj1" fmla="val 50000"/>
              </a:avLst>
            </a:prstGeom>
            <a:noFill/>
            <a:ln w="19050" algn="ctr">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9233" name="Straight Connector 37"/>
            <p:cNvCxnSpPr>
              <a:cxnSpLocks noChangeShapeType="1"/>
              <a:stCxn id="9224" idx="0"/>
              <a:endCxn id="9223" idx="2"/>
            </p:cNvCxnSpPr>
            <p:nvPr/>
          </p:nvCxnSpPr>
          <p:spPr bwMode="auto">
            <a:xfrm rot="5400000" flipH="1" flipV="1">
              <a:off x="2765" y="1464"/>
              <a:ext cx="232"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956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0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4EE2200D-978C-40C3-8AD7-0CC0780307A6}" type="slidenum">
              <a:rPr lang="en-US" altLang="id-ID" sz="900" smtClean="0">
                <a:cs typeface="Times New Roman" pitchFamily="18" charset="0"/>
              </a:rPr>
              <a:pPr eaLnBrk="1" hangingPunct="1"/>
              <a:t>8</a:t>
            </a:fld>
            <a:endParaRPr lang="en-US" altLang="id-ID" sz="900" smtClean="0">
              <a:cs typeface="Times New Roman" pitchFamily="18" charset="0"/>
            </a:endParaRPr>
          </a:p>
        </p:txBody>
      </p:sp>
      <p:sp>
        <p:nvSpPr>
          <p:cNvPr id="2530306" name="Rectangle 2"/>
          <p:cNvSpPr>
            <a:spLocks noGrp="1" noChangeArrowheads="1"/>
          </p:cNvSpPr>
          <p:nvPr>
            <p:ph type="title"/>
          </p:nvPr>
        </p:nvSpPr>
        <p:spPr/>
        <p:txBody>
          <a:bodyPr/>
          <a:lstStyle/>
          <a:p>
            <a:pPr eaLnBrk="1" hangingPunct="1">
              <a:defRPr/>
            </a:pPr>
            <a:r>
              <a:rPr lang="en-US" smtClean="0"/>
              <a:t>Steps in Job Analysis</a:t>
            </a:r>
          </a:p>
        </p:txBody>
      </p:sp>
      <p:grpSp>
        <p:nvGrpSpPr>
          <p:cNvPr id="2" name="Group 3"/>
          <p:cNvGrpSpPr>
            <a:grpSpLocks/>
          </p:cNvGrpSpPr>
          <p:nvPr/>
        </p:nvGrpSpPr>
        <p:grpSpPr bwMode="auto">
          <a:xfrm>
            <a:off x="1493838" y="1638300"/>
            <a:ext cx="966787" cy="1044575"/>
            <a:chOff x="576" y="1008"/>
            <a:chExt cx="403" cy="658"/>
          </a:xfrm>
        </p:grpSpPr>
        <p:sp>
          <p:nvSpPr>
            <p:cNvPr id="10268" name="Freeform 4"/>
            <p:cNvSpPr>
              <a:spLocks/>
            </p:cNvSpPr>
            <p:nvPr/>
          </p:nvSpPr>
          <p:spPr bwMode="blackWhite">
            <a:xfrm>
              <a:off x="576" y="1008"/>
              <a:ext cx="403" cy="573"/>
            </a:xfrm>
            <a:custGeom>
              <a:avLst/>
              <a:gdLst>
                <a:gd name="T0" fmla="*/ 0 w 480"/>
                <a:gd name="T1" fmla="*/ 0 h 528"/>
                <a:gd name="T2" fmla="*/ 0 w 480"/>
                <a:gd name="T3" fmla="*/ 622 h 528"/>
                <a:gd name="T4" fmla="*/ 338 w 480"/>
                <a:gd name="T5" fmla="*/ 622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69" name="Oval 5" descr="bluefill01"/>
            <p:cNvSpPr>
              <a:spLocks noChangeArrowheads="1"/>
            </p:cNvSpPr>
            <p:nvPr/>
          </p:nvSpPr>
          <p:spPr bwMode="auto">
            <a:xfrm>
              <a:off x="634" y="1494"/>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1</a:t>
              </a:r>
            </a:p>
          </p:txBody>
        </p:sp>
      </p:grpSp>
      <p:grpSp>
        <p:nvGrpSpPr>
          <p:cNvPr id="3" name="Group 6"/>
          <p:cNvGrpSpPr>
            <a:grpSpLocks/>
          </p:cNvGrpSpPr>
          <p:nvPr/>
        </p:nvGrpSpPr>
        <p:grpSpPr bwMode="auto">
          <a:xfrm>
            <a:off x="1493838" y="2241550"/>
            <a:ext cx="966787" cy="1044575"/>
            <a:chOff x="581" y="1757"/>
            <a:chExt cx="403" cy="658"/>
          </a:xfrm>
        </p:grpSpPr>
        <p:sp>
          <p:nvSpPr>
            <p:cNvPr id="10266" name="Freeform 7"/>
            <p:cNvSpPr>
              <a:spLocks/>
            </p:cNvSpPr>
            <p:nvPr/>
          </p:nvSpPr>
          <p:spPr bwMode="blackWhite">
            <a:xfrm>
              <a:off x="581" y="1757"/>
              <a:ext cx="403" cy="573"/>
            </a:xfrm>
            <a:custGeom>
              <a:avLst/>
              <a:gdLst>
                <a:gd name="T0" fmla="*/ 0 w 480"/>
                <a:gd name="T1" fmla="*/ 0 h 528"/>
                <a:gd name="T2" fmla="*/ 0 w 480"/>
                <a:gd name="T3" fmla="*/ 622 h 528"/>
                <a:gd name="T4" fmla="*/ 338 w 480"/>
                <a:gd name="T5" fmla="*/ 622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67" name="Oval 8" descr="bluefill01"/>
            <p:cNvSpPr>
              <a:spLocks noChangeArrowheads="1"/>
            </p:cNvSpPr>
            <p:nvPr/>
          </p:nvSpPr>
          <p:spPr bwMode="auto">
            <a:xfrm>
              <a:off x="639" y="2243"/>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2</a:t>
              </a:r>
            </a:p>
          </p:txBody>
        </p:sp>
      </p:grpSp>
      <p:grpSp>
        <p:nvGrpSpPr>
          <p:cNvPr id="4" name="Group 9"/>
          <p:cNvGrpSpPr>
            <a:grpSpLocks/>
          </p:cNvGrpSpPr>
          <p:nvPr/>
        </p:nvGrpSpPr>
        <p:grpSpPr bwMode="auto">
          <a:xfrm>
            <a:off x="1493838" y="2152650"/>
            <a:ext cx="966787" cy="1725613"/>
            <a:chOff x="581" y="2045"/>
            <a:chExt cx="403" cy="1037"/>
          </a:xfrm>
        </p:grpSpPr>
        <p:sp>
          <p:nvSpPr>
            <p:cNvPr id="10264" name="Freeform 10"/>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65" name="Oval 11" descr="bluefill01"/>
            <p:cNvSpPr>
              <a:spLocks noChangeArrowheads="1"/>
            </p:cNvSpPr>
            <p:nvPr/>
          </p:nvSpPr>
          <p:spPr bwMode="auto">
            <a:xfrm>
              <a:off x="639" y="2910"/>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3</a:t>
              </a:r>
            </a:p>
          </p:txBody>
        </p:sp>
      </p:grpSp>
      <p:grpSp>
        <p:nvGrpSpPr>
          <p:cNvPr id="5" name="Group 12"/>
          <p:cNvGrpSpPr>
            <a:grpSpLocks/>
          </p:cNvGrpSpPr>
          <p:nvPr/>
        </p:nvGrpSpPr>
        <p:grpSpPr bwMode="auto">
          <a:xfrm>
            <a:off x="1493838" y="2744788"/>
            <a:ext cx="966787" cy="1725612"/>
            <a:chOff x="581" y="2045"/>
            <a:chExt cx="403" cy="1037"/>
          </a:xfrm>
        </p:grpSpPr>
        <p:sp>
          <p:nvSpPr>
            <p:cNvPr id="10262" name="Freeform 13"/>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63" name="Oval 14" descr="bluefill01"/>
            <p:cNvSpPr>
              <a:spLocks noChangeArrowheads="1"/>
            </p:cNvSpPr>
            <p:nvPr/>
          </p:nvSpPr>
          <p:spPr bwMode="auto">
            <a:xfrm>
              <a:off x="639" y="2910"/>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4</a:t>
              </a:r>
            </a:p>
          </p:txBody>
        </p:sp>
      </p:grpSp>
      <p:grpSp>
        <p:nvGrpSpPr>
          <p:cNvPr id="6" name="Group 15"/>
          <p:cNvGrpSpPr>
            <a:grpSpLocks/>
          </p:cNvGrpSpPr>
          <p:nvPr/>
        </p:nvGrpSpPr>
        <p:grpSpPr bwMode="auto">
          <a:xfrm>
            <a:off x="1493838" y="3336925"/>
            <a:ext cx="966787" cy="1725613"/>
            <a:chOff x="581" y="2045"/>
            <a:chExt cx="403" cy="1037"/>
          </a:xfrm>
        </p:grpSpPr>
        <p:sp>
          <p:nvSpPr>
            <p:cNvPr id="10260" name="Freeform 16"/>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61" name="Oval 17" descr="bluefill01"/>
            <p:cNvSpPr>
              <a:spLocks noChangeArrowheads="1"/>
            </p:cNvSpPr>
            <p:nvPr/>
          </p:nvSpPr>
          <p:spPr bwMode="auto">
            <a:xfrm>
              <a:off x="639" y="2910"/>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5</a:t>
              </a:r>
            </a:p>
          </p:txBody>
        </p:sp>
      </p:grpSp>
      <p:sp>
        <p:nvSpPr>
          <p:cNvPr id="2530322" name="AutoShape 18" descr="bluefill01"/>
          <p:cNvSpPr>
            <a:spLocks noChangeArrowheads="1"/>
          </p:cNvSpPr>
          <p:nvPr/>
        </p:nvSpPr>
        <p:spPr bwMode="auto">
          <a:xfrm>
            <a:off x="1098550" y="1417638"/>
            <a:ext cx="4387850" cy="498475"/>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400">
                <a:latin typeface="Franklin Gothic Medium" pitchFamily="34" charset="0"/>
              </a:rPr>
              <a:t>Steps in doing a job analysis:</a:t>
            </a:r>
          </a:p>
        </p:txBody>
      </p:sp>
      <p:sp>
        <p:nvSpPr>
          <p:cNvPr id="2530323" name="Rectangle 19"/>
          <p:cNvSpPr>
            <a:spLocks noChangeArrowheads="1"/>
          </p:cNvSpPr>
          <p:nvPr/>
        </p:nvSpPr>
        <p:spPr bwMode="blackWhite">
          <a:xfrm>
            <a:off x="2478088" y="2921000"/>
            <a:ext cx="5111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Review relevant background information.</a:t>
            </a:r>
          </a:p>
        </p:txBody>
      </p:sp>
      <p:sp>
        <p:nvSpPr>
          <p:cNvPr id="2530324" name="Rectangle 20"/>
          <p:cNvSpPr>
            <a:spLocks noChangeArrowheads="1"/>
          </p:cNvSpPr>
          <p:nvPr/>
        </p:nvSpPr>
        <p:spPr bwMode="blackWhite">
          <a:xfrm>
            <a:off x="2478088" y="2349500"/>
            <a:ext cx="51117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Decide how you’ll use the information.</a:t>
            </a:r>
          </a:p>
        </p:txBody>
      </p:sp>
      <p:sp>
        <p:nvSpPr>
          <p:cNvPr id="2530325" name="Rectangle 21"/>
          <p:cNvSpPr>
            <a:spLocks noChangeArrowheads="1"/>
          </p:cNvSpPr>
          <p:nvPr/>
        </p:nvSpPr>
        <p:spPr bwMode="blackWhite">
          <a:xfrm>
            <a:off x="2478088" y="3524250"/>
            <a:ext cx="51117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Select representative positions.</a:t>
            </a:r>
          </a:p>
        </p:txBody>
      </p:sp>
      <p:sp>
        <p:nvSpPr>
          <p:cNvPr id="2530326" name="Rectangle 22"/>
          <p:cNvSpPr>
            <a:spLocks noChangeArrowheads="1"/>
          </p:cNvSpPr>
          <p:nvPr/>
        </p:nvSpPr>
        <p:spPr bwMode="blackWhite">
          <a:xfrm>
            <a:off x="2473325" y="4113213"/>
            <a:ext cx="51117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Actually analyze the job.</a:t>
            </a:r>
          </a:p>
        </p:txBody>
      </p:sp>
      <p:sp>
        <p:nvSpPr>
          <p:cNvPr id="2530327" name="Rectangle 23"/>
          <p:cNvSpPr>
            <a:spLocks noChangeArrowheads="1"/>
          </p:cNvSpPr>
          <p:nvPr/>
        </p:nvSpPr>
        <p:spPr bwMode="blackWhite">
          <a:xfrm>
            <a:off x="2470150" y="4689475"/>
            <a:ext cx="51117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Verify the job analysis information.</a:t>
            </a:r>
          </a:p>
        </p:txBody>
      </p:sp>
      <p:grpSp>
        <p:nvGrpSpPr>
          <p:cNvPr id="7" name="Group 24"/>
          <p:cNvGrpSpPr>
            <a:grpSpLocks/>
          </p:cNvGrpSpPr>
          <p:nvPr/>
        </p:nvGrpSpPr>
        <p:grpSpPr bwMode="auto">
          <a:xfrm>
            <a:off x="1493838" y="3903663"/>
            <a:ext cx="966787" cy="1725612"/>
            <a:chOff x="581" y="2045"/>
            <a:chExt cx="403" cy="1037"/>
          </a:xfrm>
        </p:grpSpPr>
        <p:sp>
          <p:nvSpPr>
            <p:cNvPr id="10258" name="Freeform 25"/>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259" name="Oval 26" descr="bluefill01"/>
            <p:cNvSpPr>
              <a:spLocks noChangeArrowheads="1"/>
            </p:cNvSpPr>
            <p:nvPr/>
          </p:nvSpPr>
          <p:spPr bwMode="auto">
            <a:xfrm>
              <a:off x="639" y="2910"/>
              <a:ext cx="172" cy="172"/>
            </a:xfrm>
            <a:prstGeom prst="ellipse">
              <a:avLst/>
            </a:prstGeom>
            <a:blipFill dpi="0" rotWithShape="1">
              <a:blip r:embed="rId3"/>
              <a:srcRect/>
              <a:stretch>
                <a:fillRect/>
              </a:stretch>
            </a:blipFill>
            <a:ln w="28575">
              <a:solidFill>
                <a:srgbClr val="006699"/>
              </a:solidFill>
              <a:round/>
              <a:headEnd/>
              <a:tailEnd/>
            </a:ln>
          </p:spPr>
          <p:txBody>
            <a:bodyPr wrap="none"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600" b="1"/>
                <a:t>6</a:t>
              </a:r>
            </a:p>
          </p:txBody>
        </p:sp>
      </p:grpSp>
      <p:sp>
        <p:nvSpPr>
          <p:cNvPr id="2530331" name="Rectangle 27"/>
          <p:cNvSpPr>
            <a:spLocks noChangeArrowheads="1"/>
          </p:cNvSpPr>
          <p:nvPr/>
        </p:nvSpPr>
        <p:spPr bwMode="blackWhite">
          <a:xfrm>
            <a:off x="2468563" y="5257800"/>
            <a:ext cx="6007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id-ID" sz="2000"/>
              <a:t>Develop a job description and job specification.</a:t>
            </a:r>
          </a:p>
        </p:txBody>
      </p:sp>
    </p:spTree>
    <p:extLst>
      <p:ext uri="{BB962C8B-B14F-4D97-AF65-F5344CB8AC3E}">
        <p14:creationId xmlns:p14="http://schemas.microsoft.com/office/powerpoint/2010/main" val="189607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30322"/>
                                        </p:tgtEl>
                                        <p:attrNameLst>
                                          <p:attrName>style.visibility</p:attrName>
                                        </p:attrNameLst>
                                      </p:cBhvr>
                                      <p:to>
                                        <p:strVal val="visible"/>
                                      </p:to>
                                    </p:set>
                                    <p:animEffect transition="in" filter="wipe(left)">
                                      <p:cBhvr>
                                        <p:cTn id="7" dur="500"/>
                                        <p:tgtEl>
                                          <p:spTgt spid="2530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30324"/>
                                        </p:tgtEl>
                                        <p:attrNameLst>
                                          <p:attrName>style.visibility</p:attrName>
                                        </p:attrNameLst>
                                      </p:cBhvr>
                                      <p:to>
                                        <p:strVal val="visible"/>
                                      </p:to>
                                    </p:set>
                                    <p:animEffect transition="in" filter="wipe(left)">
                                      <p:cBhvr>
                                        <p:cTn id="16" dur="500"/>
                                        <p:tgtEl>
                                          <p:spTgt spid="25303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530323"/>
                                        </p:tgtEl>
                                        <p:attrNameLst>
                                          <p:attrName>style.visibility</p:attrName>
                                        </p:attrNameLst>
                                      </p:cBhvr>
                                      <p:to>
                                        <p:strVal val="visible"/>
                                      </p:to>
                                    </p:set>
                                    <p:animEffect transition="in" filter="wipe(left)">
                                      <p:cBhvr>
                                        <p:cTn id="25" dur="1000"/>
                                        <p:tgtEl>
                                          <p:spTgt spid="25303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530325"/>
                                        </p:tgtEl>
                                        <p:attrNameLst>
                                          <p:attrName>style.visibility</p:attrName>
                                        </p:attrNameLst>
                                      </p:cBhvr>
                                      <p:to>
                                        <p:strVal val="visible"/>
                                      </p:to>
                                    </p:set>
                                    <p:animEffect transition="in" filter="wipe(left)">
                                      <p:cBhvr>
                                        <p:cTn id="34" dur="1000"/>
                                        <p:tgtEl>
                                          <p:spTgt spid="25303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530326"/>
                                        </p:tgtEl>
                                        <p:attrNameLst>
                                          <p:attrName>style.visibility</p:attrName>
                                        </p:attrNameLst>
                                      </p:cBhvr>
                                      <p:to>
                                        <p:strVal val="visible"/>
                                      </p:to>
                                    </p:set>
                                    <p:animEffect transition="in" filter="wipe(left)">
                                      <p:cBhvr>
                                        <p:cTn id="43" dur="1000"/>
                                        <p:tgtEl>
                                          <p:spTgt spid="25303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Right)">
                                      <p:cBhvr>
                                        <p:cTn id="48" dur="1000"/>
                                        <p:tgtEl>
                                          <p:spTgt spid="6"/>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530327"/>
                                        </p:tgtEl>
                                        <p:attrNameLst>
                                          <p:attrName>style.visibility</p:attrName>
                                        </p:attrNameLst>
                                      </p:cBhvr>
                                      <p:to>
                                        <p:strVal val="visible"/>
                                      </p:to>
                                    </p:set>
                                    <p:animEffect transition="in" filter="wipe(left)">
                                      <p:cBhvr>
                                        <p:cTn id="52" dur="1000"/>
                                        <p:tgtEl>
                                          <p:spTgt spid="25303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downRight)">
                                      <p:cBhvr>
                                        <p:cTn id="57" dur="1000"/>
                                        <p:tgtEl>
                                          <p:spTgt spid="7"/>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530331"/>
                                        </p:tgtEl>
                                        <p:attrNameLst>
                                          <p:attrName>style.visibility</p:attrName>
                                        </p:attrNameLst>
                                      </p:cBhvr>
                                      <p:to>
                                        <p:strVal val="visible"/>
                                      </p:to>
                                    </p:set>
                                    <p:animEffect transition="in" filter="wipe(left)">
                                      <p:cBhvr>
                                        <p:cTn id="61" dur="1000"/>
                                        <p:tgtEl>
                                          <p:spTgt spid="253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322" grpId="0" animBg="1" autoUpdateAnimBg="0"/>
      <p:bldP spid="2530323" grpId="0"/>
      <p:bldP spid="2530324" grpId="0"/>
      <p:bldP spid="2530325" grpId="0"/>
      <p:bldP spid="2530326" grpId="0"/>
      <p:bldP spid="2530327" grpId="0"/>
      <p:bldP spid="25303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a:t>Copyright © 2011 Pearson Education</a:t>
            </a:r>
          </a:p>
        </p:txBody>
      </p:sp>
      <p:sp>
        <p:nvSpPr>
          <p:cNvPr id="122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id-ID" sz="900" smtClean="0">
                <a:cs typeface="Times New Roman" pitchFamily="18" charset="0"/>
              </a:rPr>
              <a:t>4–</a:t>
            </a:r>
            <a:fld id="{17CDD7C7-2CA5-4B1F-84B4-12093FB86A87}" type="slidenum">
              <a:rPr lang="en-US" altLang="id-ID" sz="900" smtClean="0">
                <a:cs typeface="Times New Roman" pitchFamily="18" charset="0"/>
              </a:rPr>
              <a:pPr eaLnBrk="1" hangingPunct="1"/>
              <a:t>9</a:t>
            </a:fld>
            <a:endParaRPr lang="en-US" altLang="id-ID" sz="900" smtClean="0">
              <a:cs typeface="Times New Roman" pitchFamily="18" charset="0"/>
            </a:endParaRPr>
          </a:p>
        </p:txBody>
      </p:sp>
      <p:sp>
        <p:nvSpPr>
          <p:cNvPr id="2627586" name="Rectangle 2"/>
          <p:cNvSpPr>
            <a:spLocks noGrp="1" noChangeArrowheads="1"/>
          </p:cNvSpPr>
          <p:nvPr>
            <p:ph type="title"/>
          </p:nvPr>
        </p:nvSpPr>
        <p:spPr/>
        <p:txBody>
          <a:bodyPr>
            <a:normAutofit fontScale="90000"/>
          </a:bodyPr>
          <a:lstStyle/>
          <a:p>
            <a:pPr algn="ctr" eaLnBrk="1" hangingPunct="1">
              <a:defRPr/>
            </a:pPr>
            <a:r>
              <a:rPr lang="en-US" smtClean="0"/>
              <a:t>Collecting Job Analysis Information</a:t>
            </a:r>
          </a:p>
        </p:txBody>
      </p:sp>
      <p:sp>
        <p:nvSpPr>
          <p:cNvPr id="12293" name="AutoShape 10" descr="brownfill01"/>
          <p:cNvSpPr>
            <a:spLocks noChangeArrowheads="1"/>
          </p:cNvSpPr>
          <p:nvPr/>
        </p:nvSpPr>
        <p:spPr bwMode="auto">
          <a:xfrm>
            <a:off x="549275" y="3703638"/>
            <a:ext cx="1736725" cy="642937"/>
          </a:xfrm>
          <a:prstGeom prst="roundRect">
            <a:avLst>
              <a:gd name="adj" fmla="val 8361"/>
            </a:avLst>
          </a:prstGeom>
          <a:blipFill dpi="0" rotWithShape="1">
            <a:blip r:embed="rId3"/>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Interviews</a:t>
            </a:r>
          </a:p>
        </p:txBody>
      </p:sp>
      <p:sp>
        <p:nvSpPr>
          <p:cNvPr id="12294" name="AutoShape 11" descr="purplefill01"/>
          <p:cNvSpPr>
            <a:spLocks noChangeArrowheads="1"/>
          </p:cNvSpPr>
          <p:nvPr/>
        </p:nvSpPr>
        <p:spPr bwMode="auto">
          <a:xfrm>
            <a:off x="2600325" y="3702050"/>
            <a:ext cx="1736725" cy="642938"/>
          </a:xfrm>
          <a:prstGeom prst="roundRect">
            <a:avLst>
              <a:gd name="adj" fmla="val 9463"/>
            </a:avLst>
          </a:prstGeom>
          <a:blipFill dpi="0" rotWithShape="1">
            <a:blip r:embed="rId4"/>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Questionnaires</a:t>
            </a:r>
          </a:p>
        </p:txBody>
      </p:sp>
      <p:sp>
        <p:nvSpPr>
          <p:cNvPr id="12295" name="AutoShape 12" descr="greenfill01"/>
          <p:cNvSpPr>
            <a:spLocks noChangeArrowheads="1"/>
          </p:cNvSpPr>
          <p:nvPr/>
        </p:nvSpPr>
        <p:spPr bwMode="auto">
          <a:xfrm>
            <a:off x="4611688" y="3702050"/>
            <a:ext cx="1736725" cy="639763"/>
          </a:xfrm>
          <a:prstGeom prst="roundRect">
            <a:avLst>
              <a:gd name="adj" fmla="val 7120"/>
            </a:avLst>
          </a:prstGeom>
          <a:blipFill dpi="0" rotWithShape="1">
            <a:blip r:embed="rId5"/>
            <a:srcRect/>
            <a:stretch>
              <a:fillRect/>
            </a:stretch>
          </a:blipFill>
          <a:ln w="57150" algn="ctr">
            <a:solidFill>
              <a:srgbClr val="65CD65"/>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Observations</a:t>
            </a:r>
          </a:p>
        </p:txBody>
      </p:sp>
      <p:cxnSp>
        <p:nvCxnSpPr>
          <p:cNvPr id="12296" name="AutoShape 13"/>
          <p:cNvCxnSpPr>
            <a:cxnSpLocks noChangeShapeType="1"/>
            <a:stCxn id="12297" idx="2"/>
            <a:endCxn id="12293" idx="0"/>
          </p:cNvCxnSpPr>
          <p:nvPr/>
        </p:nvCxnSpPr>
        <p:spPr bwMode="auto">
          <a:xfrm rot="5400000">
            <a:off x="2583656" y="1686720"/>
            <a:ext cx="822325" cy="3154362"/>
          </a:xfrm>
          <a:prstGeom prst="bentConnector3">
            <a:avLst>
              <a:gd name="adj1" fmla="val 50000"/>
            </a:avLst>
          </a:prstGeom>
          <a:noFill/>
          <a:ln w="3175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12297" name="AutoShape 14"/>
          <p:cNvSpPr>
            <a:spLocks noChangeArrowheads="1"/>
          </p:cNvSpPr>
          <p:nvPr/>
        </p:nvSpPr>
        <p:spPr bwMode="auto">
          <a:xfrm>
            <a:off x="1646238" y="2239963"/>
            <a:ext cx="5851525" cy="584200"/>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2000">
                <a:latin typeface="Franklin Gothic Medium" pitchFamily="34" charset="0"/>
              </a:rPr>
              <a:t>Methods for Collecting Job Analysis Information</a:t>
            </a:r>
          </a:p>
        </p:txBody>
      </p:sp>
      <p:cxnSp>
        <p:nvCxnSpPr>
          <p:cNvPr id="12298" name="AutoShape 15"/>
          <p:cNvCxnSpPr>
            <a:cxnSpLocks noChangeShapeType="1"/>
            <a:stCxn id="12297" idx="2"/>
            <a:endCxn id="12294" idx="0"/>
          </p:cNvCxnSpPr>
          <p:nvPr/>
        </p:nvCxnSpPr>
        <p:spPr bwMode="auto">
          <a:xfrm rot="5400000">
            <a:off x="3609975" y="2711451"/>
            <a:ext cx="820737" cy="1103312"/>
          </a:xfrm>
          <a:prstGeom prst="bentConnector3">
            <a:avLst>
              <a:gd name="adj1" fmla="val 49903"/>
            </a:avLst>
          </a:prstGeom>
          <a:noFill/>
          <a:ln w="3175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12299" name="AutoShape 16"/>
          <p:cNvCxnSpPr>
            <a:cxnSpLocks noChangeShapeType="1"/>
            <a:stCxn id="12297" idx="2"/>
            <a:endCxn id="12295" idx="0"/>
          </p:cNvCxnSpPr>
          <p:nvPr/>
        </p:nvCxnSpPr>
        <p:spPr bwMode="auto">
          <a:xfrm rot="16200000" flipH="1">
            <a:off x="4615656" y="2809082"/>
            <a:ext cx="820737" cy="908050"/>
          </a:xfrm>
          <a:prstGeom prst="bentConnector3">
            <a:avLst>
              <a:gd name="adj1" fmla="val 49903"/>
            </a:avLst>
          </a:prstGeom>
          <a:noFill/>
          <a:ln w="3175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12300" name="AutoShape 17" descr="bluefill01"/>
          <p:cNvSpPr>
            <a:spLocks noChangeArrowheads="1"/>
          </p:cNvSpPr>
          <p:nvPr/>
        </p:nvSpPr>
        <p:spPr bwMode="auto">
          <a:xfrm>
            <a:off x="6675438" y="3703638"/>
            <a:ext cx="1736725" cy="639762"/>
          </a:xfrm>
          <a:prstGeom prst="roundRect">
            <a:avLst>
              <a:gd name="adj" fmla="val 7120"/>
            </a:avLst>
          </a:prstGeom>
          <a:blipFill dpi="0" rotWithShape="1">
            <a:blip r:embed="rId6"/>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id-ID" sz="1800">
                <a:latin typeface="Franklin Gothic Medium" pitchFamily="34" charset="0"/>
              </a:rPr>
              <a:t>Diaries/Logs</a:t>
            </a:r>
          </a:p>
        </p:txBody>
      </p:sp>
      <p:cxnSp>
        <p:nvCxnSpPr>
          <p:cNvPr id="12301" name="AutoShape 18"/>
          <p:cNvCxnSpPr>
            <a:cxnSpLocks noChangeShapeType="1"/>
            <a:stCxn id="12297" idx="2"/>
            <a:endCxn id="12300" idx="0"/>
          </p:cNvCxnSpPr>
          <p:nvPr/>
        </p:nvCxnSpPr>
        <p:spPr bwMode="auto">
          <a:xfrm rot="16200000" flipH="1">
            <a:off x="5646737" y="1778001"/>
            <a:ext cx="822325" cy="2971800"/>
          </a:xfrm>
          <a:prstGeom prst="bentConnector3">
            <a:avLst>
              <a:gd name="adj1" fmla="val 50000"/>
            </a:avLst>
          </a:prstGeom>
          <a:noFill/>
          <a:ln w="31750">
            <a:solidFill>
              <a:schemeClr val="tx1"/>
            </a:solidFill>
            <a:miter lim="800000"/>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517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3487</Words>
  <Application>Microsoft Office PowerPoint</Application>
  <PresentationFormat>On-screen Show (4:3)</PresentationFormat>
  <Paragraphs>464</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ANALISIS PEKERJAAN DAN MANAJEMEN  BAKAT</vt:lpstr>
      <vt:lpstr>KEMAMPUAN AKHIR YANG DIHARAPKAN</vt:lpstr>
      <vt:lpstr>PowerPoint Presentation</vt:lpstr>
      <vt:lpstr>The Basics of Job Analysis: Terms</vt:lpstr>
      <vt:lpstr>Types of Information Collected</vt:lpstr>
      <vt:lpstr>Uses of Job Analysis Information</vt:lpstr>
      <vt:lpstr>PowerPoint Presentation</vt:lpstr>
      <vt:lpstr>Steps in Job Analysis</vt:lpstr>
      <vt:lpstr>Collecting Job Analysis Information</vt:lpstr>
      <vt:lpstr>Job Analysis: Interviewing Guidelines</vt:lpstr>
      <vt:lpstr>Methods for Collecting Job Analysis Information: The Interview</vt:lpstr>
      <vt:lpstr>Methods for Collecting Job Analysis Information: Questionnaires</vt:lpstr>
      <vt:lpstr>PowerPoint Presentation</vt:lpstr>
      <vt:lpstr>PowerPoint Presentation</vt:lpstr>
      <vt:lpstr>PowerPoint Presentation</vt:lpstr>
      <vt:lpstr>PowerPoint Presentation</vt:lpstr>
      <vt:lpstr>Methods for Collecting Job Analysis Information: Observation</vt:lpstr>
      <vt:lpstr>Methods for Collecting Job Analysis Information: Participant Diaries/Logs</vt:lpstr>
      <vt:lpstr>PowerPoint Presentation</vt:lpstr>
      <vt:lpstr>PowerPoint Presentation</vt:lpstr>
      <vt:lpstr>PowerPoint Presentation</vt:lpstr>
      <vt:lpstr>Internet-Based Job Analysis</vt:lpstr>
      <vt:lpstr>PowerPoint Presentation</vt:lpstr>
      <vt:lpstr>Writing Job Descriptions</vt:lpstr>
      <vt:lpstr>The Job Description</vt:lpstr>
      <vt:lpstr>PowerPoint Presentation</vt:lpstr>
      <vt:lpstr>PowerPoint Presentation</vt:lpstr>
      <vt:lpstr>Writing Job Descriptions (cont’d)</vt:lpstr>
      <vt:lpstr>PowerPoint Presentation</vt:lpstr>
      <vt:lpstr>Using O*Net for Writing Job Descriptions</vt:lpstr>
      <vt:lpstr>Using O*Net for Writing Job Descriptions (cont’d)</vt:lpstr>
      <vt:lpstr>Using O*Net for Writing Job Descriptions (cont’d)</vt:lpstr>
      <vt:lpstr>Writing Job Specifications</vt:lpstr>
      <vt:lpstr>Writing Job Specifications (cont’d)</vt:lpstr>
      <vt:lpstr>Job Analysis in a Worker-Empowered World</vt:lpstr>
      <vt:lpstr>Other Changes at Work</vt:lpstr>
      <vt:lpstr>Competency-Based Job Analysis</vt:lpstr>
      <vt:lpstr>How to Write Job Competencies-Based Job Descriptions</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toshiba</cp:lastModifiedBy>
  <cp:revision>27</cp:revision>
  <dcterms:created xsi:type="dcterms:W3CDTF">2017-09-09T11:34:57Z</dcterms:created>
  <dcterms:modified xsi:type="dcterms:W3CDTF">2017-09-29T12:10:19Z</dcterms:modified>
</cp:coreProperties>
</file>