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18" r:id="rId3"/>
    <p:sldId id="335" r:id="rId4"/>
    <p:sldId id="334" r:id="rId5"/>
    <p:sldId id="321" r:id="rId6"/>
    <p:sldId id="323" r:id="rId7"/>
    <p:sldId id="338" r:id="rId8"/>
    <p:sldId id="324" r:id="rId9"/>
    <p:sldId id="325" r:id="rId10"/>
    <p:sldId id="336" r:id="rId11"/>
    <p:sldId id="337" r:id="rId12"/>
    <p:sldId id="339" r:id="rId13"/>
    <p:sldId id="312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4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536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48C4D7-03A6-41B6-9A06-4EB567EA931E}" type="datetimeFigureOut">
              <a:rPr lang="id-ID" smtClean="0"/>
              <a:pPr/>
              <a:t>17/11/2017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d.wikipedia.org/wiki/Med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858180" cy="1500198"/>
          </a:xfr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id-ID" sz="16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id-ID" sz="1600" cap="none" dirty="0" smtClean="0">
                <a:solidFill>
                  <a:schemeClr val="tx1"/>
                </a:solidFill>
                <a:effectLst/>
              </a:rPr>
            </a:br>
            <a:r>
              <a:rPr lang="en-US" sz="3200" cap="none" dirty="0" smtClean="0">
                <a:solidFill>
                  <a:schemeClr val="tx1"/>
                </a:solidFill>
                <a:effectLst/>
              </a:rPr>
              <a:t>PENGARUH MEDIA MASSA TERHADAP OPINI PUBLIK</a:t>
            </a:r>
            <a:endParaRPr lang="id-ID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908" y="3429000"/>
            <a:ext cx="8058184" cy="1357322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id-ID" b="1" dirty="0">
                <a:solidFill>
                  <a:schemeClr val="tx1"/>
                </a:solidFill>
              </a:rPr>
              <a:t>: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Dr. FAJARINA, SIP., </a:t>
            </a:r>
            <a:r>
              <a:rPr lang="en-US" dirty="0" err="1" smtClean="0">
                <a:solidFill>
                  <a:schemeClr val="tx1"/>
                </a:solidFill>
              </a:rPr>
              <a:t>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sz="1400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punya</a:t>
            </a:r>
            <a:r>
              <a:rPr lang="en-US" dirty="0">
                <a:solidFill>
                  <a:schemeClr val="tx1"/>
                </a:solidFill>
              </a:rPr>
              <a:t> rasa </a:t>
            </a:r>
            <a:r>
              <a:rPr lang="en-US" dirty="0" err="1">
                <a:solidFill>
                  <a:schemeClr val="tx1"/>
                </a:solidFill>
              </a:rPr>
              <a:t>hormat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khalayak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punya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potensi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peduli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politiknya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kecenderungan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menilai</a:t>
            </a:r>
            <a:r>
              <a:rPr lang="en-US" dirty="0">
                <a:solidFill>
                  <a:schemeClr val="tx1"/>
                </a:solidFill>
              </a:rPr>
              <a:t> para </a:t>
            </a:r>
            <a:r>
              <a:rPr lang="en-US" dirty="0" err="1">
                <a:solidFill>
                  <a:schemeClr val="tx1"/>
                </a:solidFill>
              </a:rPr>
              <a:t>politisi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komunikator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aktivis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selalu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Bryce </a:t>
            </a:r>
            <a:r>
              <a:rPr lang="en-US" dirty="0" err="1" smtClean="0">
                <a:solidFill>
                  <a:schemeClr val="tx1"/>
                </a:solidFill>
              </a:rPr>
              <a:t>menyatakan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khalayak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khususnya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terpusat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Sehari2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endParaRPr lang="en-US" dirty="0">
              <a:solidFill>
                <a:schemeClr val="tx1"/>
              </a:solidFill>
            </a:endParaRPr>
          </a:p>
          <a:p>
            <a:pPr marL="800100" lvl="2" indent="0">
              <a:buNone/>
            </a:pPr>
            <a:r>
              <a:rPr lang="en-US" sz="2300" dirty="0">
                <a:solidFill>
                  <a:schemeClr val="tx1"/>
                </a:solidFill>
              </a:rPr>
              <a:t>Media </a:t>
            </a:r>
            <a:r>
              <a:rPr lang="en-US" sz="2300" dirty="0" err="1">
                <a:solidFill>
                  <a:schemeClr val="tx1"/>
                </a:solidFill>
              </a:rPr>
              <a:t>massa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saat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ini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cenderung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mengikuti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keinginan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khalayak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yg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lebih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banyak</a:t>
            </a:r>
            <a:r>
              <a:rPr lang="en-US" sz="2300" dirty="0">
                <a:solidFill>
                  <a:schemeClr val="tx1"/>
                </a:solidFill>
              </a:rPr>
              <a:t> &amp; </a:t>
            </a:r>
            <a:r>
              <a:rPr lang="en-US" sz="2300" dirty="0" err="1">
                <a:solidFill>
                  <a:schemeClr val="tx1"/>
                </a:solidFill>
              </a:rPr>
              <a:t>lbh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menguntungkan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bagi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kehidupan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medianya</a:t>
            </a:r>
            <a:r>
              <a:rPr lang="en-US" sz="2300" dirty="0">
                <a:solidFill>
                  <a:schemeClr val="tx1"/>
                </a:solidFill>
              </a:rPr>
              <a:t>. Media </a:t>
            </a:r>
            <a:r>
              <a:rPr lang="en-US" sz="2300" dirty="0" err="1">
                <a:solidFill>
                  <a:schemeClr val="tx1"/>
                </a:solidFill>
              </a:rPr>
              <a:t>massa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banyak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memberikan</a:t>
            </a:r>
            <a:r>
              <a:rPr lang="en-US" sz="2300" dirty="0">
                <a:solidFill>
                  <a:schemeClr val="tx1"/>
                </a:solidFill>
              </a:rPr>
              <a:t> macam2 </a:t>
            </a:r>
            <a:r>
              <a:rPr lang="en-US" sz="2300" dirty="0" err="1">
                <a:solidFill>
                  <a:schemeClr val="tx1"/>
                </a:solidFill>
              </a:rPr>
              <a:t>informasi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bermanfaat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kehidupan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masyarakat</a:t>
            </a:r>
            <a:r>
              <a:rPr lang="en-US" sz="2300" dirty="0">
                <a:solidFill>
                  <a:schemeClr val="tx1"/>
                </a:solidFill>
              </a:rPr>
              <a:t>. Media </a:t>
            </a:r>
            <a:r>
              <a:rPr lang="en-US" sz="2300" dirty="0" err="1">
                <a:solidFill>
                  <a:schemeClr val="tx1"/>
                </a:solidFill>
              </a:rPr>
              <a:t>massa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sering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mendiskusikan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sejumlah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isu</a:t>
            </a:r>
            <a:r>
              <a:rPr lang="en-US" sz="2300" dirty="0">
                <a:solidFill>
                  <a:schemeClr val="tx1"/>
                </a:solidFill>
              </a:rPr>
              <a:t> dg </a:t>
            </a:r>
            <a:r>
              <a:rPr lang="en-US" sz="2300" dirty="0" err="1">
                <a:solidFill>
                  <a:schemeClr val="tx1"/>
                </a:solidFill>
              </a:rPr>
              <a:t>berbagai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persepsi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pengalaman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diri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individu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masyarakat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atau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pengalaman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suatu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komunitas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yg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ada</a:t>
            </a:r>
            <a:r>
              <a:rPr lang="en-US" sz="2300" dirty="0">
                <a:solidFill>
                  <a:schemeClr val="tx1"/>
                </a:solidFill>
              </a:rPr>
              <a:t> di </a:t>
            </a:r>
            <a:r>
              <a:rPr lang="en-US" sz="2300" dirty="0" err="1">
                <a:solidFill>
                  <a:schemeClr val="tx1"/>
                </a:solidFill>
              </a:rPr>
              <a:t>masyarakat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dimana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pengetahuan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yg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diperoleh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khalayak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dijadikan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bahan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pembicaraan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diantara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teman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tetangga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atau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keluarga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mereka</a:t>
            </a:r>
            <a:r>
              <a:rPr lang="en-US" sz="2300" dirty="0">
                <a:solidFill>
                  <a:schemeClr val="tx1"/>
                </a:solidFill>
              </a:rPr>
              <a:t>. </a:t>
            </a:r>
            <a:r>
              <a:rPr lang="en-US" sz="2300" dirty="0" err="1">
                <a:solidFill>
                  <a:schemeClr val="tx1"/>
                </a:solidFill>
              </a:rPr>
              <a:t>Adakalanya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khalayak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mengembangkan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pengetahuan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yg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diperolehnya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dari</a:t>
            </a:r>
            <a:r>
              <a:rPr lang="en-US" sz="2300" dirty="0">
                <a:solidFill>
                  <a:schemeClr val="tx1"/>
                </a:solidFill>
              </a:rPr>
              <a:t> media </a:t>
            </a:r>
            <a:r>
              <a:rPr lang="en-US" sz="2300" dirty="0" err="1">
                <a:solidFill>
                  <a:schemeClr val="tx1"/>
                </a:solidFill>
              </a:rPr>
              <a:t>massa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utk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bahan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diskusi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santai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atau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tdk</a:t>
            </a:r>
            <a:r>
              <a:rPr lang="en-US" sz="2300" dirty="0">
                <a:solidFill>
                  <a:schemeClr val="tx1"/>
                </a:solidFill>
              </a:rPr>
              <a:t> formal.  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57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Fungsi</a:t>
            </a:r>
            <a:r>
              <a:rPr lang="en-US" dirty="0" smtClean="0">
                <a:solidFill>
                  <a:schemeClr val="tx1"/>
                </a:solidFill>
              </a:rPr>
              <a:t> media </a:t>
            </a:r>
            <a:r>
              <a:rPr lang="en-US" dirty="0" err="1" smtClean="0">
                <a:solidFill>
                  <a:schemeClr val="tx1"/>
                </a:solidFill>
              </a:rPr>
              <a:t>massa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memberikan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pelayanan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berupa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Hiburan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Petunjuk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pemberi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kehidupan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sehari-hari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sumber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informasi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opini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ttg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peristiwa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dlm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9029" y="3000372"/>
            <a:ext cx="46699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err="1" smtClean="0">
                <a:ln w="11430"/>
              </a:rPr>
              <a:t>Sekian</a:t>
            </a:r>
            <a:r>
              <a:rPr lang="en-US" sz="3600" b="1" spc="50" dirty="0" smtClean="0">
                <a:ln w="11430"/>
              </a:rPr>
              <a:t> &amp; </a:t>
            </a:r>
            <a:r>
              <a:rPr lang="id-ID" sz="3600" b="1" cap="none" spc="50" dirty="0" smtClean="0">
                <a:ln w="11430"/>
              </a:rPr>
              <a:t>Terima</a:t>
            </a:r>
            <a:r>
              <a:rPr lang="en-US" sz="3600" b="1" cap="none" spc="50" dirty="0" smtClean="0">
                <a:ln w="11430"/>
              </a:rPr>
              <a:t>k</a:t>
            </a:r>
            <a:r>
              <a:rPr lang="id-ID" sz="3600" b="1" cap="none" spc="50" dirty="0" smtClean="0">
                <a:ln w="11430"/>
              </a:rPr>
              <a:t>asih</a:t>
            </a:r>
          </a:p>
        </p:txBody>
      </p:sp>
    </p:spTree>
    <p:extLst>
      <p:ext uri="{BB962C8B-B14F-4D97-AF65-F5344CB8AC3E}">
        <p14:creationId xmlns:p14="http://schemas.microsoft.com/office/powerpoint/2010/main" val="8126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Menurut</a:t>
            </a:r>
            <a:r>
              <a:rPr lang="en-US" dirty="0" smtClean="0">
                <a:solidFill>
                  <a:schemeClr val="tx1"/>
                </a:solidFill>
              </a:rPr>
              <a:t> Wikipedia Bahasa Indonesia, </a:t>
            </a:r>
            <a:r>
              <a:rPr lang="en-US" dirty="0" err="1" smtClean="0">
                <a:solidFill>
                  <a:schemeClr val="tx1"/>
                </a:solidFill>
              </a:rPr>
              <a:t>k</a:t>
            </a:r>
            <a:r>
              <a:rPr lang="en-US" dirty="0" err="1" smtClean="0">
                <a:solidFill>
                  <a:schemeClr val="tx1"/>
                </a:solidFill>
              </a:rPr>
              <a:t>omunikasi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proses di mana </a:t>
            </a:r>
            <a:r>
              <a:rPr lang="en-US" dirty="0" err="1">
                <a:solidFill>
                  <a:schemeClr val="tx1"/>
                </a:solidFill>
              </a:rPr>
              <a:t>organisasi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>
                <a:solidFill>
                  <a:schemeClr val="tx1"/>
                </a:solidFill>
                <a:hlinkClick r:id="rId2" tooltip="Media"/>
              </a:rPr>
              <a:t>media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menyebarkan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khalayak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komunikasi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 media </a:t>
            </a:r>
            <a:r>
              <a:rPr lang="en-US" dirty="0" err="1" smtClean="0">
                <a:solidFill>
                  <a:schemeClr val="tx1"/>
                </a:solidFill>
              </a:rPr>
              <a:t>massa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1"/>
                </a:solidFill>
              </a:rPr>
              <a:t>Dalam komunikasi massa, media massa menjadi otoritas tunggal yang menyeleksi, memproduksi pesan, dan </a:t>
            </a:r>
            <a:r>
              <a:rPr lang="sv-SE" dirty="0" smtClean="0">
                <a:solidFill>
                  <a:schemeClr val="tx1"/>
                </a:solidFill>
              </a:rPr>
              <a:t>menyampaikan informasi kepada </a:t>
            </a:r>
            <a:r>
              <a:rPr lang="sv-SE" dirty="0">
                <a:solidFill>
                  <a:schemeClr val="tx1"/>
                </a:solidFill>
              </a:rPr>
              <a:t>khalayak</a:t>
            </a:r>
            <a:r>
              <a:rPr lang="sv-SE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err="1">
                <a:solidFill>
                  <a:schemeClr val="tx1"/>
                </a:solidFill>
              </a:rPr>
              <a:t>perantara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alat-alat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hubungannya</a:t>
            </a:r>
            <a:r>
              <a:rPr lang="en-US" dirty="0">
                <a:solidFill>
                  <a:schemeClr val="tx1"/>
                </a:solidFill>
              </a:rPr>
              <a:t>  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lain.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304800" y="614690"/>
            <a:ext cx="851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PENGERTIAN KOMUNIKASI MASSA &amp; MEDIA MASSA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2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Pengaruh</a:t>
            </a:r>
            <a:r>
              <a:rPr lang="en-US" dirty="0" smtClean="0">
                <a:solidFill>
                  <a:schemeClr val="tx1"/>
                </a:solidFill>
              </a:rPr>
              <a:t> media </a:t>
            </a:r>
            <a:r>
              <a:rPr lang="en-US" dirty="0" err="1" smtClean="0">
                <a:solidFill>
                  <a:schemeClr val="tx1"/>
                </a:solidFill>
              </a:rPr>
              <a:t>massa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thd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opini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publik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Pengaruh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Bidang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800100" lvl="2" indent="0"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Menurut</a:t>
            </a:r>
            <a:r>
              <a:rPr lang="en-US" sz="2800" dirty="0" smtClean="0">
                <a:solidFill>
                  <a:schemeClr val="tx1"/>
                </a:solidFill>
              </a:rPr>
              <a:t> Bernard Hennessy, media </a:t>
            </a:r>
            <a:r>
              <a:rPr lang="en-US" sz="2800" dirty="0" err="1" smtClean="0">
                <a:solidFill>
                  <a:schemeClr val="tx1"/>
                </a:solidFill>
              </a:rPr>
              <a:t>massa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mempunyai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pengaruh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sangat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sangat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kuat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dlm</a:t>
            </a:r>
            <a:r>
              <a:rPr lang="en-US" sz="2800" dirty="0" smtClean="0">
                <a:solidFill>
                  <a:schemeClr val="tx1"/>
                </a:solidFill>
              </a:rPr>
              <a:t> dialog </a:t>
            </a:r>
            <a:r>
              <a:rPr lang="en-US" sz="2800" dirty="0" err="1" smtClean="0">
                <a:solidFill>
                  <a:schemeClr val="tx1"/>
                </a:solidFill>
              </a:rPr>
              <a:t>politik</a:t>
            </a:r>
            <a:r>
              <a:rPr lang="en-US" sz="2800" dirty="0" smtClean="0">
                <a:solidFill>
                  <a:schemeClr val="tx1"/>
                </a:solidFill>
              </a:rPr>
              <a:t> &amp; </a:t>
            </a:r>
            <a:r>
              <a:rPr lang="en-US" sz="2800" dirty="0" err="1" smtClean="0">
                <a:solidFill>
                  <a:schemeClr val="tx1"/>
                </a:solidFill>
              </a:rPr>
              <a:t>dlm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pemecahan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konflik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sosial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secara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politik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karena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dilakukan</a:t>
            </a:r>
            <a:r>
              <a:rPr lang="en-US" sz="2800" dirty="0" smtClean="0">
                <a:solidFill>
                  <a:schemeClr val="tx1"/>
                </a:solidFill>
              </a:rPr>
              <a:t> media </a:t>
            </a:r>
            <a:r>
              <a:rPr lang="en-US" sz="2800" dirty="0" err="1" smtClean="0">
                <a:solidFill>
                  <a:schemeClr val="tx1"/>
                </a:solidFill>
              </a:rPr>
              <a:t>massa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sebenarnya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mempengaruhi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keputusan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politik</a:t>
            </a:r>
            <a:r>
              <a:rPr lang="en-US" sz="2800" dirty="0" smtClean="0">
                <a:solidFill>
                  <a:schemeClr val="tx1"/>
                </a:solidFill>
              </a:rPr>
              <a:t> dg </a:t>
            </a:r>
            <a:r>
              <a:rPr lang="en-US" sz="2800" dirty="0" err="1" smtClean="0">
                <a:solidFill>
                  <a:schemeClr val="tx1"/>
                </a:solidFill>
              </a:rPr>
              <a:t>memberikan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tdk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memberikan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publikasi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isu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tertentu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kpd</a:t>
            </a:r>
            <a:r>
              <a:rPr lang="en-US" sz="2800" dirty="0" smtClean="0">
                <a:solidFill>
                  <a:schemeClr val="tx1"/>
                </a:solidFill>
              </a:rPr>
              <a:t> para </a:t>
            </a:r>
            <a:r>
              <a:rPr lang="en-US" sz="2800" dirty="0" err="1" smtClean="0">
                <a:solidFill>
                  <a:schemeClr val="tx1"/>
                </a:solidFill>
              </a:rPr>
              <a:t>calon</a:t>
            </a:r>
            <a:r>
              <a:rPr lang="en-US" sz="2800" dirty="0" smtClean="0">
                <a:solidFill>
                  <a:schemeClr val="tx1"/>
                </a:solidFill>
              </a:rPr>
              <a:t> &amp; </a:t>
            </a:r>
            <a:r>
              <a:rPr lang="en-US" sz="2800" dirty="0" err="1" smtClean="0">
                <a:solidFill>
                  <a:schemeClr val="tx1"/>
                </a:solidFill>
              </a:rPr>
              <a:t>pembuat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kebijakan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Menurut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Gurevitch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Blumer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fungsi-fungsi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subsistem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pengamat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kondisi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kontrol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penyimpangan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, 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swasta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LANJUTAN Pengaruh media massa thd opini 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pembentuk</a:t>
            </a:r>
            <a:r>
              <a:rPr lang="en-US" dirty="0">
                <a:solidFill>
                  <a:schemeClr val="tx1"/>
                </a:solidFill>
              </a:rPr>
              <a:t> agenda (</a:t>
            </a:r>
            <a:r>
              <a:rPr lang="en-US" i="1" dirty="0">
                <a:solidFill>
                  <a:schemeClr val="tx1"/>
                </a:solidFill>
              </a:rPr>
              <a:t>agenda setting</a:t>
            </a:r>
            <a:r>
              <a:rPr lang="en-US" dirty="0">
                <a:solidFill>
                  <a:schemeClr val="tx1"/>
                </a:solidFill>
              </a:rPr>
              <a:t>) yang </a:t>
            </a:r>
            <a:r>
              <a:rPr lang="en-US" dirty="0" err="1">
                <a:solidFill>
                  <a:schemeClr val="tx1"/>
                </a:solidFill>
              </a:rPr>
              <a:t>penting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pemberitaannya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Pembentukan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pembentukan</a:t>
            </a:r>
            <a:r>
              <a:rPr lang="en-US" dirty="0">
                <a:solidFill>
                  <a:schemeClr val="tx1"/>
                </a:solidFill>
              </a:rPr>
              <a:t> agenda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pengkondisian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terpengaruh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mengikuti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mendukung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rencana-rencana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/>
            </a:r>
            <a:br>
              <a:rPr lang="en-US" dirty="0" smtClean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r>
              <a:rPr lang="en-US" dirty="0">
                <a:solidFill>
                  <a:schemeClr val="tx1"/>
                </a:solidFill>
                <a:effectLst/>
              </a:rPr>
              <a:t/>
            </a:r>
            <a:br>
              <a:rPr lang="en-US" dirty="0">
                <a:solidFill>
                  <a:schemeClr val="tx1"/>
                </a:solidFill>
                <a:effectLst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berdialog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perbedaan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pandangan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diantara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pemegang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kekuasaan</a:t>
            </a:r>
            <a:r>
              <a:rPr lang="en-US" dirty="0">
                <a:solidFill>
                  <a:schemeClr val="tx1"/>
                </a:solidFill>
              </a:rPr>
              <a:t> (yang </a:t>
            </a:r>
            <a:r>
              <a:rPr lang="en-US" dirty="0" err="1">
                <a:solidFill>
                  <a:schemeClr val="tx1"/>
                </a:solidFill>
              </a:rPr>
              <a:t>sekarang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datang</a:t>
            </a:r>
            <a:r>
              <a:rPr lang="en-US" dirty="0">
                <a:solidFill>
                  <a:schemeClr val="tx1"/>
                </a:solidFill>
              </a:rPr>
              <a:t>).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sarana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menampung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pendapat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pandangan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paradigma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andil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membangun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mekanisme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penguasa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mempertahankan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kedudukannya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keterangan-keterangan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diungkapkan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Orba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ketika</a:t>
            </a:r>
            <a:r>
              <a:rPr lang="en-US" dirty="0">
                <a:solidFill>
                  <a:schemeClr val="tx1"/>
                </a:solidFill>
              </a:rPr>
              <a:t> masa </a:t>
            </a:r>
            <a:r>
              <a:rPr lang="en-US" dirty="0" err="1">
                <a:solidFill>
                  <a:schemeClr val="tx1"/>
                </a:solidFill>
              </a:rPr>
              <a:t>Presiden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Soeharto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berkuasa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selalu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menyampaikan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keberhasilan-keberhasilan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maksud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pemerintahan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dipertahankan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apabila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kemajuan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berkesinambungan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LANJUTAN Pengaruh media massa thd opini publik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insentif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terlibat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campur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Keikutsertaan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kebijakan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disampaikan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partisipasi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poling </a:t>
            </a:r>
            <a:r>
              <a:rPr lang="en-US" dirty="0" err="1">
                <a:solidFill>
                  <a:schemeClr val="tx1"/>
                </a:solidFill>
              </a:rPr>
              <a:t>jajak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dialog </a:t>
            </a:r>
            <a:r>
              <a:rPr lang="en-US" dirty="0" err="1">
                <a:solidFill>
                  <a:schemeClr val="tx1"/>
                </a:solidFill>
              </a:rPr>
              <a:t>interaktif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poling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jajak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merefleksikan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kebijakan</a:t>
            </a:r>
            <a:r>
              <a:rPr lang="en-US" dirty="0">
                <a:solidFill>
                  <a:schemeClr val="tx1"/>
                </a:solidFill>
              </a:rPr>
              <a:t> para </a:t>
            </a:r>
            <a:r>
              <a:rPr lang="en-US" dirty="0" err="1">
                <a:solidFill>
                  <a:schemeClr val="tx1"/>
                </a:solidFill>
              </a:rPr>
              <a:t>politisi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3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LANJUTAN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publik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upaya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kekuatan-kekuatan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luar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menyusup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kebebasannya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integritasnya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kemampuannya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melayani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Fakta-fakta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kebenaran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diungkapkan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media </a:t>
            </a:r>
            <a:r>
              <a:rPr lang="en-US" dirty="0" err="1">
                <a:solidFill>
                  <a:schemeClr val="tx1"/>
                </a:solidFill>
              </a:rPr>
              <a:t>massa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menyadarkan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kekuatan-kekuatan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berupa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terorisme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premanisme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intimidasi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pihak-pihak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mencoba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mengaburkan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permasalahan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1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14821818</TotalTime>
  <Words>417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Franklin Gothic Book</vt:lpstr>
      <vt:lpstr>Franklin Gothic Medium</vt:lpstr>
      <vt:lpstr>Wingdings</vt:lpstr>
      <vt:lpstr>Wingdings 2</vt:lpstr>
      <vt:lpstr>Trek</vt:lpstr>
      <vt:lpstr> PENGARUH MEDIA MASSA TERHADAP OPINI PUBLIK</vt:lpstr>
      <vt:lpstr>PENGERTIAN KOMUNIKASI MASSA &amp; MEDIA MASSA</vt:lpstr>
      <vt:lpstr>Pengaruh media massa thd opini publik</vt:lpstr>
      <vt:lpstr>LANJUTAN Pengaruh media massa thd opini publik</vt:lpstr>
      <vt:lpstr>LANJUTAN Pengaruh media massa thd opini publik</vt:lpstr>
      <vt:lpstr> LANJUTAN Pengaruh media massa thd opini publik </vt:lpstr>
      <vt:lpstr>LANJUTAN Pengaruh media massa thd opini publik</vt:lpstr>
      <vt:lpstr>LANJUTAN Pengaruh media massa thd opini publik</vt:lpstr>
      <vt:lpstr>LANJUTAN Pengaruh media massa thd opini publik</vt:lpstr>
      <vt:lpstr>LANJUTAN Pengaruh media massa thd opini publik</vt:lpstr>
      <vt:lpstr>LANJUTAN Pengaruh media massa thd opini publik</vt:lpstr>
      <vt:lpstr>LANJUTAN Pengaruh media massa thd opini publik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KOSNTRUKSI MAKNA IBU BEKERJA: ANTARA PEKERJAAN DAN PENGASUHAN ANAK (Studi Fenomenologi Terhadap Ibu Bekerja di Kota Ambon)</dc:title>
  <dc:creator>hp</dc:creator>
  <cp:lastModifiedBy>Fajarina</cp:lastModifiedBy>
  <cp:revision>327</cp:revision>
  <dcterms:created xsi:type="dcterms:W3CDTF">2013-09-10T05:50:08Z</dcterms:created>
  <dcterms:modified xsi:type="dcterms:W3CDTF">2017-11-17T16:00:44Z</dcterms:modified>
</cp:coreProperties>
</file>