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44"/>
  </p:handoutMasterIdLst>
  <p:sldIdLst>
    <p:sldId id="462" r:id="rId3"/>
    <p:sldId id="413" r:id="rId4"/>
    <p:sldId id="415" r:id="rId6"/>
    <p:sldId id="416" r:id="rId7"/>
    <p:sldId id="417" r:id="rId8"/>
    <p:sldId id="418" r:id="rId9"/>
    <p:sldId id="419" r:id="rId10"/>
    <p:sldId id="420" r:id="rId11"/>
    <p:sldId id="421" r:id="rId12"/>
    <p:sldId id="422" r:id="rId13"/>
    <p:sldId id="423" r:id="rId14"/>
    <p:sldId id="424" r:id="rId15"/>
    <p:sldId id="425" r:id="rId16"/>
    <p:sldId id="426" r:id="rId17"/>
    <p:sldId id="427" r:id="rId18"/>
    <p:sldId id="428" r:id="rId19"/>
    <p:sldId id="429" r:id="rId20"/>
    <p:sldId id="430" r:id="rId21"/>
    <p:sldId id="431" r:id="rId22"/>
    <p:sldId id="432" r:id="rId23"/>
    <p:sldId id="433" r:id="rId24"/>
    <p:sldId id="434" r:id="rId25"/>
    <p:sldId id="435" r:id="rId26"/>
    <p:sldId id="436" r:id="rId27"/>
    <p:sldId id="437" r:id="rId28"/>
    <p:sldId id="438" r:id="rId29"/>
    <p:sldId id="439" r:id="rId30"/>
    <p:sldId id="440" r:id="rId31"/>
    <p:sldId id="441" r:id="rId32"/>
    <p:sldId id="442" r:id="rId33"/>
    <p:sldId id="443" r:id="rId34"/>
    <p:sldId id="444" r:id="rId35"/>
    <p:sldId id="445" r:id="rId36"/>
    <p:sldId id="446" r:id="rId37"/>
    <p:sldId id="447" r:id="rId38"/>
    <p:sldId id="448" r:id="rId39"/>
    <p:sldId id="449" r:id="rId40"/>
    <p:sldId id="450" r:id="rId41"/>
    <p:sldId id="451" r:id="rId42"/>
    <p:sldId id="452"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3190" autoAdjust="0"/>
  </p:normalViewPr>
  <p:slideViewPr>
    <p:cSldViewPr>
      <p:cViewPr varScale="1">
        <p:scale>
          <a:sx n="54" d="100"/>
          <a:sy n="54" d="100"/>
        </p:scale>
        <p:origin x="1666" y="34"/>
      </p:cViewPr>
      <p:guideLst>
        <p:guide orient="horz" pos="2177"/>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handoutMaster" Target="handoutMasters/handoutMaster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fld>
            <a:endParaRPr lang="id-ID"/>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atin typeface="Calibri" panose="020F0502020204030204" pitchFamily="34" charset="0"/>
              </a:defRPr>
            </a:lvl1pPr>
          </a:lstStyle>
          <a:p>
            <a:fld id="{F339B845-4BC6-43F6-B113-E03B24E0C7AB}" type="slidenum">
              <a:rPr lang="id-ID" altLang="id-ID"/>
            </a:fld>
            <a:endParaRPr lang="id-ID" altLang="id-ID"/>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1443" name="Rectangle 2"/>
          <p:cNvSpPr>
            <a:spLocks noGrp="1" noChangeArrowheads="1"/>
          </p:cNvSpPr>
          <p:nvPr>
            <p:ph type="body" idx="1"/>
          </p:nvPr>
        </p:nvSpPr>
        <p:spPr>
          <a:xfrm>
            <a:off x="685800" y="4343400"/>
            <a:ext cx="5486400" cy="4114800"/>
          </a:xfrm>
          <a:noFill/>
        </p:spPr>
        <p:txBody>
          <a:bodyPr wrap="none" anchor="ctr"/>
          <a:lstStyle/>
          <a:p>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70659" name="Rectangle 2"/>
          <p:cNvSpPr>
            <a:spLocks noGrp="1" noChangeArrowheads="1"/>
          </p:cNvSpPr>
          <p:nvPr>
            <p:ph type="body" idx="1"/>
          </p:nvPr>
        </p:nvSpPr>
        <p:spPr>
          <a:xfrm>
            <a:off x="685800" y="4343400"/>
            <a:ext cx="5486400" cy="4114800"/>
          </a:xfrm>
          <a:noFill/>
        </p:spPr>
        <p:txBody>
          <a:bodyPr wrap="none" anchor="ctr"/>
          <a:lstStyle/>
          <a:p>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71683" name="Rectangle 2"/>
          <p:cNvSpPr>
            <a:spLocks noGrp="1" noChangeArrowheads="1"/>
          </p:cNvSpPr>
          <p:nvPr>
            <p:ph type="body" idx="1"/>
          </p:nvPr>
        </p:nvSpPr>
        <p:spPr>
          <a:xfrm>
            <a:off x="685800" y="4343400"/>
            <a:ext cx="5486400" cy="4114800"/>
          </a:xfrm>
          <a:noFill/>
        </p:spPr>
        <p:txBody>
          <a:bodyPr wrap="none" anchor="ctr"/>
          <a:lstStyle/>
          <a:p>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72707" name="Rectangle 2"/>
          <p:cNvSpPr>
            <a:spLocks noGrp="1" noChangeArrowheads="1"/>
          </p:cNvSpPr>
          <p:nvPr>
            <p:ph type="body" idx="1"/>
          </p:nvPr>
        </p:nvSpPr>
        <p:spPr>
          <a:xfrm>
            <a:off x="685800" y="4343400"/>
            <a:ext cx="5486400" cy="4114800"/>
          </a:xfrm>
          <a:noFill/>
        </p:spPr>
        <p:txBody>
          <a:bodyPr wrap="none" anchor="ctr"/>
          <a:lstStyle/>
          <a:p>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73731" name="Rectangle 2"/>
          <p:cNvSpPr>
            <a:spLocks noGrp="1" noChangeArrowheads="1"/>
          </p:cNvSpPr>
          <p:nvPr>
            <p:ph type="body" idx="1"/>
          </p:nvPr>
        </p:nvSpPr>
        <p:spPr>
          <a:xfrm>
            <a:off x="685800" y="4343400"/>
            <a:ext cx="5486400" cy="4114800"/>
          </a:xfrm>
          <a:noFill/>
        </p:spPr>
        <p:txBody>
          <a:bodyPr wrap="none" anchor="ctr"/>
          <a:lstStyle/>
          <a:p>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74755" name="Rectangle 2"/>
          <p:cNvSpPr>
            <a:spLocks noGrp="1" noChangeArrowheads="1"/>
          </p:cNvSpPr>
          <p:nvPr>
            <p:ph type="body" idx="1"/>
          </p:nvPr>
        </p:nvSpPr>
        <p:spPr>
          <a:xfrm>
            <a:off x="685800" y="4343400"/>
            <a:ext cx="5486400" cy="4114800"/>
          </a:xfrm>
          <a:noFill/>
        </p:spPr>
        <p:txBody>
          <a:bodyPr wrap="none" anchor="ctr"/>
          <a:lstStyle/>
          <a:p>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75779" name="Rectangle 2"/>
          <p:cNvSpPr>
            <a:spLocks noGrp="1" noChangeArrowheads="1"/>
          </p:cNvSpPr>
          <p:nvPr>
            <p:ph type="body" idx="1"/>
          </p:nvPr>
        </p:nvSpPr>
        <p:spPr>
          <a:xfrm>
            <a:off x="685800" y="4343400"/>
            <a:ext cx="5486400" cy="4114800"/>
          </a:xfrm>
          <a:noFill/>
        </p:spPr>
        <p:txBody>
          <a:bodyPr wrap="none" anchor="ctr"/>
          <a:lstStyle/>
          <a:p>
            <a:endParaRPr lang="id-ID"/>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76803" name="Rectangle 2"/>
          <p:cNvSpPr>
            <a:spLocks noGrp="1" noChangeArrowheads="1"/>
          </p:cNvSpPr>
          <p:nvPr>
            <p:ph type="body" idx="1"/>
          </p:nvPr>
        </p:nvSpPr>
        <p:spPr>
          <a:xfrm>
            <a:off x="685800" y="4343400"/>
            <a:ext cx="5486400" cy="4114800"/>
          </a:xfrm>
          <a:noFill/>
        </p:spPr>
        <p:txBody>
          <a:bodyPr wrap="none" anchor="ctr"/>
          <a:lstStyle/>
          <a:p>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77827" name="Rectangle 2"/>
          <p:cNvSpPr>
            <a:spLocks noGrp="1" noChangeArrowheads="1"/>
          </p:cNvSpPr>
          <p:nvPr>
            <p:ph type="body" idx="1"/>
          </p:nvPr>
        </p:nvSpPr>
        <p:spPr>
          <a:xfrm>
            <a:off x="685800" y="4343400"/>
            <a:ext cx="5486400" cy="4114800"/>
          </a:xfrm>
          <a:noFill/>
        </p:spPr>
        <p:txBody>
          <a:bodyPr wrap="none" anchor="ctr"/>
          <a:lstStyle/>
          <a:p>
            <a:endParaRPr lang="id-ID"/>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78851" name="Rectangle 2"/>
          <p:cNvSpPr>
            <a:spLocks noGrp="1" noChangeArrowheads="1"/>
          </p:cNvSpPr>
          <p:nvPr>
            <p:ph type="body" idx="1"/>
          </p:nvPr>
        </p:nvSpPr>
        <p:spPr>
          <a:xfrm>
            <a:off x="685800" y="4343400"/>
            <a:ext cx="5486400" cy="4114800"/>
          </a:xfrm>
          <a:noFill/>
        </p:spPr>
        <p:txBody>
          <a:bodyPr wrap="none" anchor="ctr"/>
          <a:lstStyle/>
          <a:p>
            <a:endParaRPr lang="id-ID"/>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79875" name="Rectangle 2"/>
          <p:cNvSpPr>
            <a:spLocks noGrp="1" noChangeArrowheads="1"/>
          </p:cNvSpPr>
          <p:nvPr>
            <p:ph type="body" idx="1"/>
          </p:nvPr>
        </p:nvSpPr>
        <p:spPr>
          <a:xfrm>
            <a:off x="685800" y="4343400"/>
            <a:ext cx="5486400" cy="4114800"/>
          </a:xfrm>
          <a:noFill/>
        </p:spPr>
        <p:txBody>
          <a:bodyPr wrap="none" anchor="ctr"/>
          <a:lstStyle/>
          <a:p>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2467" name="Rectangle 2"/>
          <p:cNvSpPr>
            <a:spLocks noGrp="1" noChangeArrowheads="1"/>
          </p:cNvSpPr>
          <p:nvPr>
            <p:ph type="body" idx="1"/>
          </p:nvPr>
        </p:nvSpPr>
        <p:spPr>
          <a:xfrm>
            <a:off x="685800" y="4343400"/>
            <a:ext cx="5486400" cy="4114800"/>
          </a:xfrm>
          <a:noFill/>
        </p:spPr>
        <p:txBody>
          <a:bodyPr wrap="none" anchor="ctr"/>
          <a:lstStyle/>
          <a:p>
            <a:endParaRPr lang="id-ID"/>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80899" name="Rectangle 2"/>
          <p:cNvSpPr>
            <a:spLocks noGrp="1" noChangeArrowheads="1"/>
          </p:cNvSpPr>
          <p:nvPr>
            <p:ph type="body" idx="1"/>
          </p:nvPr>
        </p:nvSpPr>
        <p:spPr>
          <a:xfrm>
            <a:off x="685800" y="4343400"/>
            <a:ext cx="5486400" cy="4114800"/>
          </a:xfrm>
          <a:noFill/>
        </p:spPr>
        <p:txBody>
          <a:bodyPr wrap="none" anchor="ctr"/>
          <a:lstStyle/>
          <a:p>
            <a:endParaRPr lang="id-ID"/>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81923" name="Rectangle 2"/>
          <p:cNvSpPr>
            <a:spLocks noGrp="1" noChangeArrowheads="1"/>
          </p:cNvSpPr>
          <p:nvPr>
            <p:ph type="body" idx="1"/>
          </p:nvPr>
        </p:nvSpPr>
        <p:spPr>
          <a:xfrm>
            <a:off x="685800" y="4343400"/>
            <a:ext cx="5486400" cy="4114800"/>
          </a:xfrm>
          <a:noFill/>
        </p:spPr>
        <p:txBody>
          <a:bodyPr wrap="none" anchor="ctr"/>
          <a:lstStyle/>
          <a:p>
            <a:endParaRPr lang="id-ID"/>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82947" name="Rectangle 2"/>
          <p:cNvSpPr>
            <a:spLocks noGrp="1" noChangeArrowheads="1"/>
          </p:cNvSpPr>
          <p:nvPr>
            <p:ph type="body" idx="1"/>
          </p:nvPr>
        </p:nvSpPr>
        <p:spPr>
          <a:xfrm>
            <a:off x="685800" y="4343400"/>
            <a:ext cx="5486400" cy="4114800"/>
          </a:xfrm>
          <a:noFill/>
        </p:spPr>
        <p:txBody>
          <a:bodyPr wrap="none" anchor="ctr"/>
          <a:lstStyle/>
          <a:p>
            <a:endParaRPr lang="id-ID"/>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83971" name="Rectangle 2"/>
          <p:cNvSpPr>
            <a:spLocks noGrp="1" noChangeArrowheads="1"/>
          </p:cNvSpPr>
          <p:nvPr>
            <p:ph type="body" idx="1"/>
          </p:nvPr>
        </p:nvSpPr>
        <p:spPr>
          <a:xfrm>
            <a:off x="685800" y="4343400"/>
            <a:ext cx="5486400" cy="4114800"/>
          </a:xfrm>
          <a:noFill/>
        </p:spPr>
        <p:txBody>
          <a:bodyPr wrap="none" anchor="ctr"/>
          <a:lstStyle/>
          <a:p>
            <a:endParaRPr lang="id-ID"/>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84995" name="Rectangle 2"/>
          <p:cNvSpPr>
            <a:spLocks noGrp="1" noChangeArrowheads="1"/>
          </p:cNvSpPr>
          <p:nvPr>
            <p:ph type="body" idx="1"/>
          </p:nvPr>
        </p:nvSpPr>
        <p:spPr>
          <a:xfrm>
            <a:off x="685800" y="4343400"/>
            <a:ext cx="5486400" cy="4114800"/>
          </a:xfrm>
          <a:noFill/>
        </p:spPr>
        <p:txBody>
          <a:bodyPr wrap="none" anchor="ctr"/>
          <a:lstStyle/>
          <a:p>
            <a:endParaRPr lang="id-ID"/>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86019" name="Rectangle 2"/>
          <p:cNvSpPr>
            <a:spLocks noGrp="1" noChangeArrowheads="1"/>
          </p:cNvSpPr>
          <p:nvPr>
            <p:ph type="body" idx="1"/>
          </p:nvPr>
        </p:nvSpPr>
        <p:spPr>
          <a:xfrm>
            <a:off x="685800" y="4343400"/>
            <a:ext cx="5486400" cy="4114800"/>
          </a:xfrm>
          <a:noFill/>
        </p:spPr>
        <p:txBody>
          <a:bodyPr wrap="none" anchor="ctr"/>
          <a:lstStyle/>
          <a:p>
            <a:endParaRPr lang="id-ID"/>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87043" name="Rectangle 2"/>
          <p:cNvSpPr>
            <a:spLocks noGrp="1" noChangeArrowheads="1"/>
          </p:cNvSpPr>
          <p:nvPr>
            <p:ph type="body" idx="1"/>
          </p:nvPr>
        </p:nvSpPr>
        <p:spPr>
          <a:xfrm>
            <a:off x="685800" y="4343400"/>
            <a:ext cx="5486400" cy="4114800"/>
          </a:xfrm>
          <a:noFill/>
        </p:spPr>
        <p:txBody>
          <a:bodyPr wrap="none" anchor="ctr"/>
          <a:lstStyle/>
          <a:p>
            <a:endParaRPr lang="id-ID"/>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88067" name="Rectangle 2"/>
          <p:cNvSpPr>
            <a:spLocks noGrp="1" noChangeArrowheads="1"/>
          </p:cNvSpPr>
          <p:nvPr>
            <p:ph type="body" idx="1"/>
          </p:nvPr>
        </p:nvSpPr>
        <p:spPr>
          <a:xfrm>
            <a:off x="685800" y="4343400"/>
            <a:ext cx="5486400" cy="4114800"/>
          </a:xfrm>
          <a:noFill/>
        </p:spPr>
        <p:txBody>
          <a:bodyPr wrap="none" anchor="ctr"/>
          <a:lstStyle/>
          <a:p>
            <a:endParaRPr lang="id-ID"/>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89091" name="Rectangle 2"/>
          <p:cNvSpPr>
            <a:spLocks noGrp="1" noChangeArrowheads="1"/>
          </p:cNvSpPr>
          <p:nvPr>
            <p:ph type="body" idx="1"/>
          </p:nvPr>
        </p:nvSpPr>
        <p:spPr>
          <a:xfrm>
            <a:off x="685800" y="4343400"/>
            <a:ext cx="5486400" cy="4114800"/>
          </a:xfrm>
          <a:noFill/>
        </p:spPr>
        <p:txBody>
          <a:bodyPr wrap="none" anchor="ctr"/>
          <a:lstStyle/>
          <a:p>
            <a:endParaRPr lang="id-ID"/>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90115" name="Rectangle 2"/>
          <p:cNvSpPr>
            <a:spLocks noGrp="1" noChangeArrowheads="1"/>
          </p:cNvSpPr>
          <p:nvPr>
            <p:ph type="body" idx="1"/>
          </p:nvPr>
        </p:nvSpPr>
        <p:spPr>
          <a:xfrm>
            <a:off x="685800" y="4343400"/>
            <a:ext cx="5486400" cy="4114800"/>
          </a:xfrm>
          <a:noFill/>
        </p:spPr>
        <p:txBody>
          <a:bodyPr wrap="none" anchor="ctr"/>
          <a:lstStyle/>
          <a:p>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3491" name="Rectangle 2"/>
          <p:cNvSpPr>
            <a:spLocks noGrp="1" noChangeArrowheads="1"/>
          </p:cNvSpPr>
          <p:nvPr>
            <p:ph type="body" idx="1"/>
          </p:nvPr>
        </p:nvSpPr>
        <p:spPr>
          <a:xfrm>
            <a:off x="685800" y="4343400"/>
            <a:ext cx="5486400" cy="4114800"/>
          </a:xfrm>
          <a:noFill/>
        </p:spPr>
        <p:txBody>
          <a:bodyPr wrap="none" anchor="ctr"/>
          <a:lstStyle/>
          <a:p>
            <a:endParaRPr lang="id-ID"/>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91139" name="Rectangle 2"/>
          <p:cNvSpPr>
            <a:spLocks noGrp="1" noChangeArrowheads="1"/>
          </p:cNvSpPr>
          <p:nvPr>
            <p:ph type="body" idx="1"/>
          </p:nvPr>
        </p:nvSpPr>
        <p:spPr>
          <a:xfrm>
            <a:off x="685800" y="4343400"/>
            <a:ext cx="5486400" cy="4114800"/>
          </a:xfrm>
          <a:noFill/>
        </p:spPr>
        <p:txBody>
          <a:bodyPr wrap="none" anchor="ctr"/>
          <a:lstStyle/>
          <a:p>
            <a:endParaRPr lang="id-ID"/>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92163" name="Rectangle 2"/>
          <p:cNvSpPr>
            <a:spLocks noGrp="1" noChangeArrowheads="1"/>
          </p:cNvSpPr>
          <p:nvPr>
            <p:ph type="body" idx="1"/>
          </p:nvPr>
        </p:nvSpPr>
        <p:spPr>
          <a:xfrm>
            <a:off x="685800" y="4343400"/>
            <a:ext cx="5486400" cy="4114800"/>
          </a:xfrm>
          <a:noFill/>
        </p:spPr>
        <p:txBody>
          <a:bodyPr wrap="none" anchor="ctr"/>
          <a:lstStyle/>
          <a:p>
            <a:endParaRPr lang="id-ID"/>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4515" name="Rectangle 2"/>
          <p:cNvSpPr>
            <a:spLocks noGrp="1" noChangeArrowheads="1"/>
          </p:cNvSpPr>
          <p:nvPr>
            <p:ph type="body" idx="1"/>
          </p:nvPr>
        </p:nvSpPr>
        <p:spPr>
          <a:xfrm>
            <a:off x="685800" y="4343400"/>
            <a:ext cx="5486400" cy="4114800"/>
          </a:xfrm>
          <a:noFill/>
        </p:spPr>
        <p:txBody>
          <a:bodyPr wrap="none" anchor="ctr"/>
          <a:lstStyle/>
          <a:p>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5539" name="Rectangle 2"/>
          <p:cNvSpPr>
            <a:spLocks noGrp="1" noChangeArrowheads="1"/>
          </p:cNvSpPr>
          <p:nvPr>
            <p:ph type="body" idx="1"/>
          </p:nvPr>
        </p:nvSpPr>
        <p:spPr>
          <a:xfrm>
            <a:off x="685800" y="4343400"/>
            <a:ext cx="5486400" cy="4114800"/>
          </a:xfrm>
          <a:noFill/>
        </p:spPr>
        <p:txBody>
          <a:bodyPr wrap="none" anchor="ctr"/>
          <a:lstStyle/>
          <a:p>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6563" name="Rectangle 2"/>
          <p:cNvSpPr>
            <a:spLocks noGrp="1" noChangeArrowheads="1"/>
          </p:cNvSpPr>
          <p:nvPr>
            <p:ph type="body" idx="1"/>
          </p:nvPr>
        </p:nvSpPr>
        <p:spPr>
          <a:xfrm>
            <a:off x="685800" y="4343400"/>
            <a:ext cx="5486400" cy="4114800"/>
          </a:xfrm>
          <a:noFill/>
        </p:spPr>
        <p:txBody>
          <a:bodyPr wrap="none" anchor="ctr"/>
          <a:lstStyle/>
          <a:p>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7587" name="Rectangle 2"/>
          <p:cNvSpPr>
            <a:spLocks noGrp="1" noChangeArrowheads="1"/>
          </p:cNvSpPr>
          <p:nvPr>
            <p:ph type="body" idx="1"/>
          </p:nvPr>
        </p:nvSpPr>
        <p:spPr>
          <a:xfrm>
            <a:off x="685800" y="4343400"/>
            <a:ext cx="5486400" cy="4114800"/>
          </a:xfrm>
          <a:noFill/>
        </p:spPr>
        <p:txBody>
          <a:bodyPr wrap="none" anchor="ctr"/>
          <a:lstStyle/>
          <a:p>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8611" name="Rectangle 2"/>
          <p:cNvSpPr>
            <a:spLocks noGrp="1" noChangeArrowheads="1"/>
          </p:cNvSpPr>
          <p:nvPr>
            <p:ph type="body" idx="1"/>
          </p:nvPr>
        </p:nvSpPr>
        <p:spPr>
          <a:xfrm>
            <a:off x="685800" y="4343400"/>
            <a:ext cx="5486400" cy="4114800"/>
          </a:xfrm>
          <a:noFill/>
        </p:spPr>
        <p:txBody>
          <a:bodyPr wrap="none" anchor="ctr"/>
          <a:lstStyle/>
          <a:p>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9635" name="Rectangle 2"/>
          <p:cNvSpPr>
            <a:spLocks noGrp="1" noChangeArrowheads="1"/>
          </p:cNvSpPr>
          <p:nvPr>
            <p:ph type="body" idx="1"/>
          </p:nvPr>
        </p:nvSpPr>
        <p:spPr>
          <a:xfrm>
            <a:off x="685800" y="4343400"/>
            <a:ext cx="5486400" cy="4114800"/>
          </a:xfrm>
          <a:noFill/>
        </p:spPr>
        <p:txBody>
          <a:bodyPr wrap="none" anchor="ctr"/>
          <a:lstStyle/>
          <a:p>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a:t>Click here to Edit</a:t>
            </a:r>
            <a:endParaRPr lang="en-US" dirty="0"/>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edit </a:t>
            </a:r>
            <a:r>
              <a:rPr lang="en-US" dirty="0" err="1"/>
              <a:t>Pokok</a:t>
            </a:r>
            <a:r>
              <a:rPr lang="en-US" dirty="0"/>
              <a:t> </a:t>
            </a:r>
            <a:r>
              <a:rPr lang="en-US" dirty="0" err="1"/>
              <a:t>Bahasan</a:t>
            </a:r>
            <a:br>
              <a:rPr lang="en-US" dirty="0"/>
            </a:br>
            <a:r>
              <a:rPr lang="en-US" dirty="0"/>
              <a:t>Click here to edit </a:t>
            </a:r>
            <a:r>
              <a:rPr lang="en-US" dirty="0" err="1"/>
              <a:t>Pertemuan</a:t>
            </a:r>
            <a:br>
              <a:rPr lang="en-US" dirty="0"/>
            </a:br>
            <a:r>
              <a:rPr lang="en-US" dirty="0"/>
              <a:t>Click here to edit Nama </a:t>
            </a:r>
            <a:r>
              <a:rPr lang="en-US" dirty="0" err="1"/>
              <a:t>Dosen</a:t>
            </a:r>
            <a:br>
              <a:rPr lang="en-US" dirty="0"/>
            </a:br>
            <a:r>
              <a:rPr lang="en-US" dirty="0"/>
              <a:t>Click here to edit Nama Prodi </a:t>
            </a:r>
            <a:r>
              <a:rPr lang="en-US" dirty="0" err="1"/>
              <a:t>dan</a:t>
            </a:r>
            <a:r>
              <a:rPr lang="en-US" dirty="0"/>
              <a:t> </a:t>
            </a:r>
            <a:r>
              <a:rPr lang="en-US" dirty="0" err="1"/>
              <a:t>Fakultas</a:t>
            </a:r>
            <a:endParaRPr lang="en-US" dirty="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fld>
            <a:endParaRPr lang="en-US" alt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fld>
            <a:endParaRPr lang="en-US" alt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fld>
            <a:endParaRPr lang="en-US" alt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fld>
            <a:endParaRPr lang="en-US" alt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a:t>Materi</a:t>
            </a:r>
            <a:r>
              <a:rPr lang="en-US" dirty="0"/>
              <a:t> </a:t>
            </a:r>
            <a:r>
              <a:rPr lang="en-US" dirty="0" err="1"/>
              <a:t>Sebelum</a:t>
            </a:r>
            <a:r>
              <a:rPr lang="en-US" dirty="0"/>
              <a:t> UTS</a:t>
            </a:r>
            <a:endParaRPr lang="en-US" dirty="0"/>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endParaRPr lang="en-US" dirty="0"/>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defRPr/>
            </a:pPr>
            <a:r>
              <a:rPr lang="en-US" dirty="0"/>
              <a:t>Click to edit Master text styles</a:t>
            </a:r>
            <a:endParaRPr lang="en-US" dirty="0"/>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defRPr/>
            </a:pPr>
            <a:r>
              <a:rPr lang="en-US" dirty="0"/>
              <a:t>Click to edit Master text styles</a:t>
            </a:r>
            <a:endParaRPr lang="en-US" dirty="0"/>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defRPr/>
            </a:pPr>
            <a:r>
              <a:rPr lang="en-US" dirty="0"/>
              <a:t>Click to edit Master text styles</a:t>
            </a:r>
            <a:endParaRPr lang="en-US" dirty="0"/>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defRPr/>
            </a:pPr>
            <a:r>
              <a:rPr lang="en-US" dirty="0"/>
              <a:t>Click to edit Master text styles</a:t>
            </a:r>
            <a:endParaRPr lang="en-US" dirty="0"/>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defRPr/>
            </a:pPr>
            <a:r>
              <a:rPr lang="en-US" dirty="0"/>
              <a:t>Click to edit Master text styles</a:t>
            </a:r>
            <a:endParaRPr lang="en-US" dirty="0"/>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defRPr/>
            </a:pPr>
            <a:r>
              <a:rPr lang="en-US" dirty="0"/>
              <a:t>Click to edit Master text styles</a:t>
            </a:r>
            <a:endParaRPr lang="en-US" dirty="0"/>
          </a:p>
          <a:p>
            <a:pPr lvl="0"/>
            <a:endParaRPr lang="en-US" dirty="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fld>
            <a:endParaRPr lang="en-US" alt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fld>
            <a:endParaRPr lang="en-US" alt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fld>
            <a:endParaRPr lang="en-US" alt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fld>
            <a:endParaRPr lang="en-US" alt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fld>
            <a:endParaRPr lang="en-US" alt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a:t>Click to edit Master title style</a:t>
            </a:r>
            <a:endParaRPr lang="en-US" dirty="0"/>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fld>
            <a:endParaRPr lang="en-US" alt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fld>
            <a:endParaRPr lang="en-US" altLang="id-ID"/>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3.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id-ID"/>
              <a:t>Click to edit Master title style</a:t>
            </a:r>
            <a:endParaRPr lang="en-US" altLang="id-ID"/>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id-ID"/>
              <a:t>Click to edit Master text styles</a:t>
            </a:r>
            <a:endParaRPr lang="en-US" altLang="id-ID"/>
          </a:p>
          <a:p>
            <a:pPr lvl="1"/>
            <a:r>
              <a:rPr lang="en-US" altLang="id-ID"/>
              <a:t>Second level</a:t>
            </a:r>
            <a:endParaRPr lang="en-US" altLang="id-ID"/>
          </a:p>
          <a:p>
            <a:pPr lvl="2"/>
            <a:r>
              <a:rPr lang="en-US" altLang="id-ID"/>
              <a:t>Third level</a:t>
            </a:r>
            <a:endParaRPr lang="en-US" altLang="id-ID"/>
          </a:p>
          <a:p>
            <a:pPr lvl="3"/>
            <a:r>
              <a:rPr lang="en-US" altLang="id-ID"/>
              <a:t>Fourth level</a:t>
            </a:r>
            <a:endParaRPr lang="en-US" altLang="id-ID"/>
          </a:p>
          <a:p>
            <a:pPr lvl="4"/>
            <a:r>
              <a:rPr lang="en-US" altLang="id-ID"/>
              <a:t>Fifth level</a:t>
            </a:r>
            <a:endParaRPr lang="en-US" alt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400">
                <a:latin typeface="Calibri" panose="020F0502020204030204" pitchFamily="34" charset="0"/>
              </a:defRPr>
            </a:lvl1pPr>
          </a:lstStyle>
          <a:p>
            <a:fld id="{BBC9BDE8-EFE1-4D93-AB31-5E7BCFE0330D}" type="slidenum">
              <a:rPr lang="en-US" altLang="id-ID"/>
            </a:fld>
            <a:endParaRPr lang="en-US" altLang="id-ID"/>
          </a:p>
        </p:txBody>
      </p:sp>
      <p:pic>
        <p:nvPicPr>
          <p:cNvPr id="7" name="Picture 2" descr="C:\Users\arsil\Desktop\Smartcreative2.jp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9" Type="http://schemas.openxmlformats.org/officeDocument/2006/relationships/image" Target="../media/image33.png"/><Relationship Id="rId8" Type="http://schemas.openxmlformats.org/officeDocument/2006/relationships/image" Target="../media/image32.png"/><Relationship Id="rId7" Type="http://schemas.openxmlformats.org/officeDocument/2006/relationships/image" Target="../media/image31.png"/><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2" Type="http://schemas.openxmlformats.org/officeDocument/2006/relationships/notesSlide" Target="../notesSlides/notesSlide32.xml"/><Relationship Id="rId11" Type="http://schemas.openxmlformats.org/officeDocument/2006/relationships/slideLayout" Target="../slideLayouts/slideLayout2.xml"/><Relationship Id="rId10" Type="http://schemas.openxmlformats.org/officeDocument/2006/relationships/image" Target="../media/image34.png"/><Relationship Id="rId1"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dirty="0">
                <a:ln w="18415" cmpd="sng">
                  <a:solidFill>
                    <a:srgbClr val="FFFFFF"/>
                  </a:solidFill>
                  <a:prstDash val="solid"/>
                </a:ln>
                <a:solidFill>
                  <a:srgbClr val="FFFFFF"/>
                </a:solidFill>
                <a:effectLst/>
                <a:uLnTx/>
                <a:uFillTx/>
                <a:latin typeface="Arial" panose="020B0604020202020204" pitchFamily="34" charset="0"/>
                <a:ea typeface="+mn-ea"/>
                <a:cs typeface="Arial" panose="020B0604020202020204" pitchFamily="34" charset="0"/>
                <a:sym typeface="+mn-ea"/>
              </a:rPr>
              <a:t>Teknologi Mobile Dan Jaringan Nirkabel	</a:t>
            </a:r>
            <a:endParaRPr lang="en-US" dirty="0"/>
          </a:p>
        </p:txBody>
      </p:sp>
      <p:sp>
        <p:nvSpPr>
          <p:cNvPr id="7" name="Subtitle 6"/>
          <p:cNvSpPr>
            <a:spLocks noGrp="1"/>
          </p:cNvSpPr>
          <p:nvPr>
            <p:ph type="subTitle" idx="1"/>
          </p:nvPr>
        </p:nvSpPr>
        <p:spPr>
          <a:xfrm>
            <a:off x="2868295" y="3600450"/>
            <a:ext cx="6481445" cy="1524000"/>
          </a:xfrm>
        </p:spPr>
        <p:txBody>
          <a:bodyPr/>
          <a:lstStyle/>
          <a:p>
            <a:r>
              <a:rPr lang="en-US" b="1" dirty="0"/>
              <a:t>INTRODUCTION </a:t>
            </a:r>
            <a:r>
              <a:rPr lang="en-US" b="1" dirty="0" err="1"/>
              <a:t>PERTEMUAN </a:t>
            </a:r>
            <a:r>
              <a:rPr lang="en-US" b="1" dirty="0"/>
              <a:t>1</a:t>
            </a:r>
            <a:br>
              <a:rPr lang="en-US" b="1" dirty="0"/>
            </a:br>
            <a:r>
              <a:rPr lang="en-US" b="1" dirty="0" err="1"/>
              <a:t>Dosen</a:t>
            </a:r>
            <a:r>
              <a:rPr lang="en-US" b="1" dirty="0"/>
              <a:t> </a:t>
            </a:r>
            <a:r>
              <a:rPr lang="en-US" b="1" dirty="0" err="1"/>
              <a:t>Pengampu </a:t>
            </a:r>
            <a:r>
              <a:rPr lang="en-US" b="1" dirty="0"/>
              <a:t>: </a:t>
            </a:r>
            <a:endParaRPr lang="en-US" dirty="0"/>
          </a:p>
          <a:p>
            <a:r>
              <a:rPr lang="en-US" b="1" dirty="0"/>
              <a:t>7174 - Sawali Wahyu, S.Kom, M.Kom</a:t>
            </a:r>
            <a:endParaRPr lang="en-US" b="1" dirty="0"/>
          </a:p>
          <a:p>
            <a:r>
              <a:rPr lang="en-US" b="1" dirty="0"/>
              <a:t>Prodi </a:t>
            </a:r>
            <a:r>
              <a:rPr lang="en-US" b="1" dirty="0" err="1"/>
              <a:t>Teknik Informatika</a:t>
            </a:r>
            <a:r>
              <a:rPr lang="en-US" b="1" dirty="0"/>
              <a:t> - </a:t>
            </a:r>
            <a:r>
              <a:rPr lang="en-US" b="1" dirty="0" err="1"/>
              <a:t>Fakultas</a:t>
            </a:r>
            <a:r>
              <a:rPr lang="en-US" b="1" dirty="0"/>
              <a:t> </a:t>
            </a:r>
            <a:r>
              <a:rPr lang="en-US" b="1" dirty="0" err="1"/>
              <a:t>Ilmu</a:t>
            </a:r>
            <a:r>
              <a:rPr lang="en-US" b="1" dirty="0"/>
              <a:t> </a:t>
            </a:r>
            <a:r>
              <a:rPr lang="en-US" b="1" dirty="0" err="1"/>
              <a:t>Komputer</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Example: wearable gadget</a:t>
            </a:r>
            <a:endParaRPr lang="en-US" dirty="0"/>
          </a:p>
        </p:txBody>
      </p:sp>
      <p:sp>
        <p:nvSpPr>
          <p:cNvPr id="3" name="Content Placeholder 2"/>
          <p:cNvSpPr>
            <a:spLocks noGrp="1"/>
          </p:cNvSpPr>
          <p:nvPr>
            <p:ph idx="1"/>
          </p:nvPr>
        </p:nvSpPr>
        <p:spPr/>
        <p:txBody>
          <a:bodyPr/>
          <a:lstStyle/>
          <a:p>
            <a:r>
              <a:rPr lang="en-US" b="1" dirty="0" err="1"/>
              <a:t>iWallet</a:t>
            </a:r>
            <a:endParaRPr lang="en-US" b="1" dirty="0"/>
          </a:p>
          <a:p>
            <a:r>
              <a:rPr lang="en-US" dirty="0"/>
              <a:t>Whether it is because you don’t like having to change wallets once they are worn down, or if you don’t like the feel of leather on your skin, </a:t>
            </a:r>
            <a:r>
              <a:rPr lang="en-US" dirty="0" err="1"/>
              <a:t>iWallet</a:t>
            </a:r>
            <a:r>
              <a:rPr lang="en-US" dirty="0"/>
              <a:t> is a game-changer you’d want to take a look at. With a strong, hard casing, biometric access, and </a:t>
            </a:r>
            <a:r>
              <a:rPr lang="en-US" dirty="0" err="1"/>
              <a:t>bluetooth</a:t>
            </a:r>
            <a:r>
              <a:rPr lang="en-US" dirty="0"/>
              <a:t> technology to act as a deterrent against thieves, the </a:t>
            </a:r>
            <a:r>
              <a:rPr lang="en-US" dirty="0" err="1"/>
              <a:t>iWallet</a:t>
            </a:r>
            <a:r>
              <a:rPr lang="en-US" dirty="0"/>
              <a:t> is out to prove that it takes your security very seriously.</a:t>
            </a:r>
            <a:endParaRPr lang="en-US" dirty="0"/>
          </a:p>
        </p:txBody>
      </p:sp>
      <p:pic>
        <p:nvPicPr>
          <p:cNvPr id="4" name="Picture 3"/>
          <p:cNvPicPr>
            <a:picLocks noChangeAspect="1"/>
          </p:cNvPicPr>
          <p:nvPr/>
        </p:nvPicPr>
        <p:blipFill>
          <a:blip r:embed="rId1"/>
          <a:stretch>
            <a:fillRect/>
          </a:stretch>
        </p:blipFill>
        <p:spPr>
          <a:xfrm>
            <a:off x="2074735" y="4537710"/>
            <a:ext cx="4676775" cy="17716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Example: wearable gadget</a:t>
            </a:r>
            <a:endParaRPr lang="en-US" dirty="0"/>
          </a:p>
        </p:txBody>
      </p:sp>
      <p:sp>
        <p:nvSpPr>
          <p:cNvPr id="3" name="Content Placeholder 2"/>
          <p:cNvSpPr>
            <a:spLocks noGrp="1"/>
          </p:cNvSpPr>
          <p:nvPr>
            <p:ph idx="1"/>
          </p:nvPr>
        </p:nvSpPr>
        <p:spPr/>
        <p:txBody>
          <a:bodyPr/>
          <a:lstStyle/>
          <a:p>
            <a:r>
              <a:rPr lang="en-US" b="1" dirty="0"/>
              <a:t>Nike </a:t>
            </a:r>
            <a:r>
              <a:rPr lang="en-US" b="1" dirty="0" err="1"/>
              <a:t>Hyperdunk</a:t>
            </a:r>
            <a:r>
              <a:rPr lang="en-US" b="1" dirty="0"/>
              <a:t>+</a:t>
            </a:r>
            <a:endParaRPr lang="en-US" b="1" dirty="0"/>
          </a:p>
          <a:p>
            <a:r>
              <a:rPr lang="en-US" dirty="0"/>
              <a:t>Athletes always want to improve themselves, and with this pair of Nike </a:t>
            </a:r>
            <a:r>
              <a:rPr lang="en-US" dirty="0" err="1"/>
              <a:t>Hyperdunk</a:t>
            </a:r>
            <a:r>
              <a:rPr lang="en-US" dirty="0"/>
              <a:t>+, basketball players can monitor their speed, jump height and their overall game performance. There are sensors on the shoe that transmit information to your smartphone via </a:t>
            </a:r>
            <a:r>
              <a:rPr lang="en-US" dirty="0" err="1"/>
              <a:t>bluetooth</a:t>
            </a:r>
            <a:r>
              <a:rPr lang="en-US" dirty="0"/>
              <a:t>.</a:t>
            </a:r>
            <a:endParaRPr lang="en-US" dirty="0"/>
          </a:p>
        </p:txBody>
      </p:sp>
      <p:pic>
        <p:nvPicPr>
          <p:cNvPr id="4" name="Picture 3"/>
          <p:cNvPicPr>
            <a:picLocks noChangeAspect="1"/>
          </p:cNvPicPr>
          <p:nvPr/>
        </p:nvPicPr>
        <p:blipFill>
          <a:blip r:embed="rId1"/>
          <a:stretch>
            <a:fillRect/>
          </a:stretch>
        </p:blipFill>
        <p:spPr>
          <a:xfrm>
            <a:off x="1547664" y="3933825"/>
            <a:ext cx="5343525" cy="29241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p:txBody>
          <a:bodyPr>
            <a:norm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Keuntungan mobile technology</a:t>
            </a:r>
            <a:endParaRPr lang="en-US"/>
          </a:p>
        </p:txBody>
      </p:sp>
      <p:sp>
        <p:nvSpPr>
          <p:cNvPr id="18435" name="Rectangle 2"/>
          <p:cNvSpPr>
            <a:spLocks noGrp="1" noChangeArrowheads="1"/>
          </p:cNvSpPr>
          <p:nvPr>
            <p:ph idx="1"/>
          </p:nvPr>
        </p:nvSpPr>
        <p:spPr/>
        <p:txBody>
          <a:bodyPr>
            <a:normAutofit/>
          </a:bodyPr>
          <a:lstStyle/>
          <a:p>
            <a:pPr marL="341630" indent="-341630"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Extreme Personalization</a:t>
            </a:r>
            <a:endParaRPr lang="en-US" sz="2400"/>
          </a:p>
          <a:p>
            <a:pPr marL="741680" lvl="1" indent="-284480" eaLnBrk="1" hangingPunct="1">
              <a:lnSpc>
                <a:spcPct val="9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Ponsel diantara dompet dan kunci motor</a:t>
            </a:r>
            <a:endParaRPr lang="en-US" sz="2000"/>
          </a:p>
          <a:p>
            <a:pPr marL="741680" lvl="1" indent="-284480" eaLnBrk="1" hangingPunct="1">
              <a:lnSpc>
                <a:spcPct val="9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Tempat menyimpan segala informasi pribadi</a:t>
            </a:r>
            <a:endParaRPr lang="en-US" sz="2000"/>
          </a:p>
          <a:p>
            <a:pPr marL="341630" indent="-341630"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Pengaksesan Informasi setiap saat dan dimanapun</a:t>
            </a:r>
            <a:endParaRPr lang="en-US" sz="2400"/>
          </a:p>
          <a:p>
            <a:pPr marL="741680" lvl="1" indent="-284480" eaLnBrk="1" hangingPunct="1">
              <a:lnSpc>
                <a:spcPct val="9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Memungkinkan kita untuk bekerja, belanja atau bermain tanpa batasan waktu dan tempat (asal terhubung!)</a:t>
            </a:r>
            <a:endParaRPr lang="en-US" sz="2000"/>
          </a:p>
          <a:p>
            <a:pPr marL="341630" indent="-341630"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Mobilitas tinggi tanpa kerumitan kabel (W-LAN) &amp; Instalasi jaringan yang cepat</a:t>
            </a:r>
            <a:endParaRPr lang="en-US" sz="2400"/>
          </a:p>
          <a:p>
            <a:pPr marL="341630" indent="-341630"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Kompatible yang tinggi dengan teknologi lain</a:t>
            </a:r>
            <a:endParaRPr lang="en-US" sz="2400"/>
          </a:p>
          <a:p>
            <a:pPr marL="341630" indent="-341630"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Cocok untuk daerah yang belum ada infrastruktur</a:t>
            </a:r>
            <a:endParaRPr lang="en-US" sz="2400"/>
          </a:p>
          <a:p>
            <a:pPr marL="341630" indent="-341630"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Reduksi biaya : dalam kasus pengembangan, pemindahan maupun perubahan konfigurasi LAN</a:t>
            </a:r>
            <a:endParaRPr lang="en-US" sz="24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anim calcmode="lin" valueType="num">
                                      <p:cBhvr additive="base">
                                        <p:cTn id="11"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43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anim calcmode="lin" valueType="num">
                                      <p:cBhvr additive="base">
                                        <p:cTn id="15"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8435">
                                            <p:txEl>
                                              <p:pRg st="3" end="3"/>
                                            </p:txEl>
                                          </p:spTgt>
                                        </p:tgtEl>
                                        <p:attrNameLst>
                                          <p:attrName>style.visibility</p:attrName>
                                        </p:attrNameLst>
                                      </p:cBhvr>
                                      <p:to>
                                        <p:strVal val="visible"/>
                                      </p:to>
                                    </p:set>
                                    <p:anim calcmode="lin" valueType="num">
                                      <p:cBhvr additive="base">
                                        <p:cTn id="2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43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435">
                                            <p:txEl>
                                              <p:pRg st="4" end="4"/>
                                            </p:txEl>
                                          </p:spTgt>
                                        </p:tgtEl>
                                        <p:attrNameLst>
                                          <p:attrName>style.visibility</p:attrName>
                                        </p:attrNameLst>
                                      </p:cBhvr>
                                      <p:to>
                                        <p:strVal val="visible"/>
                                      </p:to>
                                    </p:set>
                                    <p:anim calcmode="lin" valueType="num">
                                      <p:cBhvr additive="base">
                                        <p:cTn id="25"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5">
                                            <p:txEl>
                                              <p:pRg st="5" end="5"/>
                                            </p:txEl>
                                          </p:spTgt>
                                        </p:tgtEl>
                                        <p:attrNameLst>
                                          <p:attrName>style.visibility</p:attrName>
                                        </p:attrNameLst>
                                      </p:cBhvr>
                                      <p:to>
                                        <p:strVal val="visible"/>
                                      </p:to>
                                    </p:set>
                                    <p:anim calcmode="lin" valueType="num">
                                      <p:cBhvr additive="base">
                                        <p:cTn id="31"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35">
                                            <p:txEl>
                                              <p:pRg st="6" end="6"/>
                                            </p:txEl>
                                          </p:spTgt>
                                        </p:tgtEl>
                                        <p:attrNameLst>
                                          <p:attrName>style.visibility</p:attrName>
                                        </p:attrNameLst>
                                      </p:cBhvr>
                                      <p:to>
                                        <p:strVal val="visible"/>
                                      </p:to>
                                    </p:set>
                                    <p:anim calcmode="lin" valueType="num">
                                      <p:cBhvr additive="base">
                                        <p:cTn id="37"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435">
                                            <p:txEl>
                                              <p:pRg st="7" end="7"/>
                                            </p:txEl>
                                          </p:spTgt>
                                        </p:tgtEl>
                                        <p:attrNameLst>
                                          <p:attrName>style.visibility</p:attrName>
                                        </p:attrNameLst>
                                      </p:cBhvr>
                                      <p:to>
                                        <p:strVal val="visible"/>
                                      </p:to>
                                    </p:set>
                                    <p:anim calcmode="lin" valueType="num">
                                      <p:cBhvr additive="base">
                                        <p:cTn id="43"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43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435">
                                            <p:txEl>
                                              <p:pRg st="8" end="8"/>
                                            </p:txEl>
                                          </p:spTgt>
                                        </p:tgtEl>
                                        <p:attrNameLst>
                                          <p:attrName>style.visibility</p:attrName>
                                        </p:attrNameLst>
                                      </p:cBhvr>
                                      <p:to>
                                        <p:strVal val="visible"/>
                                      </p:to>
                                    </p:set>
                                    <p:anim calcmode="lin" valueType="num">
                                      <p:cBhvr additive="base">
                                        <p:cTn id="49" dur="500" fill="hold"/>
                                        <p:tgtEl>
                                          <p:spTgt spid="1843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843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Kekurangan</a:t>
            </a:r>
            <a:endParaRPr lang="en-US"/>
          </a:p>
        </p:txBody>
      </p:sp>
      <p:sp>
        <p:nvSpPr>
          <p:cNvPr id="19459" name="Rectangle 2"/>
          <p:cNvSpPr>
            <a:spLocks noGrp="1" noChangeArrowheads="1"/>
          </p:cNvSpPr>
          <p:nvPr>
            <p:ph idx="1"/>
          </p:nvPr>
        </p:nvSpPr>
        <p:spPr/>
        <p:txBody>
          <a:bodyPr/>
          <a:lstStyle/>
          <a:p>
            <a:pPr marL="0" indent="0" eaLnBrk="1" hangingPunct="1">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p>
          <a:p>
            <a:pPr marL="341630" indent="-341630" eaLnBrk="1" hangingPunct="1">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Security</a:t>
            </a:r>
            <a:endParaRPr lang="en-GB"/>
          </a:p>
          <a:p>
            <a:pPr marL="341630" indent="-341630" eaLnBrk="1" hangingPunct="1">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Sensitif terhadap cuaca</a:t>
            </a:r>
            <a:endParaRPr lang="en-GB"/>
          </a:p>
          <a:p>
            <a:pPr marL="341630" indent="-341630" eaLnBrk="1" hangingPunct="1">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Keterbatasan jarak (10-100m)</a:t>
            </a:r>
            <a:endParaRPr lang="en-GB"/>
          </a:p>
          <a:p>
            <a:pPr marL="341630" indent="-341630" eaLnBrk="1" hangingPunct="1">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Izin penggunaan Frequency</a:t>
            </a:r>
            <a:endParaRPr lang="en-GB"/>
          </a:p>
          <a:p>
            <a:pPr marL="741680" lvl="1" indent="-284480" eaLnBrk="1" hangingPunct="1">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Menggunakan frekuensi 2.4 GHz</a:t>
            </a: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 calcmode="lin" valueType="num">
                                      <p:cBhvr additive="base">
                                        <p:cTn id="7"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anim calcmode="lin" valueType="num">
                                      <p:cBhvr additive="base">
                                        <p:cTn id="13"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anim calcmode="lin" valueType="num">
                                      <p:cBhvr additive="base">
                                        <p:cTn id="19"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59">
                                            <p:txEl>
                                              <p:pRg st="4" end="4"/>
                                            </p:txEl>
                                          </p:spTgt>
                                        </p:tgtEl>
                                        <p:attrNameLst>
                                          <p:attrName>style.visibility</p:attrName>
                                        </p:attrNameLst>
                                      </p:cBhvr>
                                      <p:to>
                                        <p:strVal val="visible"/>
                                      </p:to>
                                    </p:set>
                                    <p:anim calcmode="lin" valueType="num">
                                      <p:cBhvr additive="base">
                                        <p:cTn id="25"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9459">
                                            <p:txEl>
                                              <p:pRg st="5" end="5"/>
                                            </p:txEl>
                                          </p:spTgt>
                                        </p:tgtEl>
                                        <p:attrNameLst>
                                          <p:attrName>style.visibility</p:attrName>
                                        </p:attrNameLst>
                                      </p:cBhvr>
                                      <p:to>
                                        <p:strVal val="visible"/>
                                      </p:to>
                                    </p:set>
                                    <p:anim calcmode="lin" valueType="num">
                                      <p:cBhvr additive="base">
                                        <p:cTn id="29" dur="500" fill="hold"/>
                                        <p:tgtEl>
                                          <p:spTgt spid="1945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45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p:txBody>
          <a:bodyPr/>
          <a:lstStyle/>
          <a:p>
            <a:pPr algn="l"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Mobile Phone</a:t>
            </a:r>
            <a:endParaRPr lang="en-US"/>
          </a:p>
        </p:txBody>
      </p:sp>
      <p:sp>
        <p:nvSpPr>
          <p:cNvPr id="20483" name="Rectangle 2"/>
          <p:cNvSpPr>
            <a:spLocks noGrp="1" noChangeArrowheads="1"/>
          </p:cNvSpPr>
          <p:nvPr>
            <p:ph idx="1"/>
          </p:nvPr>
        </p:nvSpPr>
        <p:spPr>
          <a:xfrm>
            <a:off x="457200" y="1916113"/>
            <a:ext cx="8229600" cy="4210050"/>
          </a:xfrm>
        </p:spPr>
        <p:txBody>
          <a:bodyPr>
            <a:normAutofit/>
          </a:bodyPr>
          <a:lstStyle/>
          <a:p>
            <a:pPr marL="341630" indent="-341630" algn="just"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Mobile phone = cell phone: adalah perangkat elektronik portabel yang berfungsi sebagaimana pesawat telepon normal, yang dapat bergerak pada suatu area yang luas. (bandingkan dengan cordless phone). </a:t>
            </a:r>
            <a:endParaRPr lang="en-GB" sz="2400"/>
          </a:p>
          <a:p>
            <a:pPr marL="341630" indent="-341630" algn="just"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Kebanyakan mobile phone saat ini menggunakan kombinasi </a:t>
            </a:r>
            <a:r>
              <a:rPr lang="en-GB" sz="2400" b="1"/>
              <a:t>transmisi radio</a:t>
            </a:r>
            <a:r>
              <a:rPr lang="en-GB" sz="2400"/>
              <a:t> dan </a:t>
            </a:r>
            <a:r>
              <a:rPr lang="en-GB" sz="2400" b="1"/>
              <a:t>telephone circuit switching</a:t>
            </a:r>
            <a:r>
              <a:rPr lang="en-GB" sz="2400"/>
              <a:t> (PSTN) konvensional, walaupun </a:t>
            </a:r>
            <a:r>
              <a:rPr lang="en-GB" sz="2400" b="1"/>
              <a:t>packet switching</a:t>
            </a:r>
            <a:r>
              <a:rPr lang="en-GB" sz="2400"/>
              <a:t> sudah digunakan untuk beberapa bagian jaringan mobile phone, khususnya untuk layanan akses Internet dan WAP.</a:t>
            </a:r>
            <a:endParaRPr lang="en-GB" sz="2400"/>
          </a:p>
          <a:p>
            <a:pPr marL="341630" indent="-341630" algn="just"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Mampu:</a:t>
            </a:r>
            <a:endParaRPr lang="en-US" sz="2400"/>
          </a:p>
          <a:p>
            <a:pPr marL="741680" lvl="1" indent="-284480" algn="just" eaLnBrk="1" hangingPunct="1">
              <a:lnSpc>
                <a:spcPct val="9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Voice function, SMS, packet switching untuk Internet, MMS</a:t>
            </a:r>
            <a:endParaRPr lang="en-US" sz="2000"/>
          </a:p>
        </p:txBody>
      </p:sp>
      <p:pic>
        <p:nvPicPr>
          <p:cNvPr id="21508" name="Picture 3"/>
          <p:cNvPicPr>
            <a:picLocks noChangeAspect="1" noChangeArrowheads="1"/>
          </p:cNvPicPr>
          <p:nvPr/>
        </p:nvPicPr>
        <p:blipFill>
          <a:blip r:embed="rId1"/>
          <a:srcRect/>
          <a:stretch>
            <a:fillRect/>
          </a:stretch>
        </p:blipFill>
        <p:spPr bwMode="auto">
          <a:xfrm>
            <a:off x="6286500" y="0"/>
            <a:ext cx="2857500" cy="1724025"/>
          </a:xfrm>
          <a:prstGeom prst="rect">
            <a:avLst/>
          </a:prstGeom>
          <a:noFill/>
          <a:ln w="9525">
            <a:noFill/>
            <a:rou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483">
                                            <p:txEl>
                                              <p:pRg st="3" end="3"/>
                                            </p:txEl>
                                          </p:spTgt>
                                        </p:tgtEl>
                                        <p:attrNameLst>
                                          <p:attrName>style.visibility</p:attrName>
                                        </p:attrNameLst>
                                      </p:cBhvr>
                                      <p:to>
                                        <p:strVal val="visible"/>
                                      </p:to>
                                    </p:set>
                                    <p:anim calcmode="lin" valueType="num">
                                      <p:cBhvr additive="base">
                                        <p:cTn id="23"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Perubahan Telekomunikasi</a:t>
            </a:r>
            <a:endParaRPr lang="en-US"/>
          </a:p>
        </p:txBody>
      </p:sp>
      <p:sp>
        <p:nvSpPr>
          <p:cNvPr id="21507" name="Rectangle 2"/>
          <p:cNvSpPr>
            <a:spLocks noGrp="1" noChangeArrowheads="1"/>
          </p:cNvSpPr>
          <p:nvPr>
            <p:ph idx="1"/>
          </p:nvPr>
        </p:nvSpPr>
        <p:spPr/>
        <p:txBody>
          <a:bodyPr>
            <a:normAutofit/>
          </a:bodyPr>
          <a:lstStyle/>
          <a:p>
            <a:pPr marL="341630" indent="-341630" algn="just" eaLnBrk="1" hangingPunct="1">
              <a:lnSpc>
                <a:spcPct val="8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Fleksibilitas pemakaian :</a:t>
            </a:r>
            <a:endParaRPr lang="en-US" sz="2000"/>
          </a:p>
          <a:p>
            <a:pPr marL="741680" lvl="1" indent="-284480" algn="just" eaLnBrk="1" hangingPunct="1">
              <a:lnSpc>
                <a:spcPct val="80000"/>
              </a:lnSpc>
              <a:spcBef>
                <a:spcPts val="4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Menggeser penggunaan telepon kabel</a:t>
            </a:r>
            <a:endParaRPr lang="en-US" sz="1800"/>
          </a:p>
          <a:p>
            <a:pPr marL="741680" lvl="1" indent="-284480" algn="just" eaLnBrk="1" hangingPunct="1">
              <a:lnSpc>
                <a:spcPct val="80000"/>
              </a:lnSpc>
              <a:spcBef>
                <a:spcPts val="4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Tidak dibatasi dalam suatu ruang tertentu (selama dalam area hot spot)</a:t>
            </a:r>
            <a:endParaRPr lang="en-US" sz="1800"/>
          </a:p>
          <a:p>
            <a:pPr marL="741680" lvl="1" indent="-284480" algn="just" eaLnBrk="1" hangingPunct="1">
              <a:lnSpc>
                <a:spcPct val="80000"/>
              </a:lnSpc>
              <a:spcBef>
                <a:spcPts val="4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Bentuk dan ukuran</a:t>
            </a:r>
            <a:endParaRPr lang="en-US" sz="1800"/>
          </a:p>
          <a:p>
            <a:pPr marL="341630" indent="-341630" algn="just" eaLnBrk="1" hangingPunct="1">
              <a:lnSpc>
                <a:spcPct val="8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Jumlah pemakai yang meningkat</a:t>
            </a:r>
            <a:endParaRPr lang="en-US" sz="2000"/>
          </a:p>
          <a:p>
            <a:pPr marL="741680" lvl="1" indent="-284480" algn="just" eaLnBrk="1" hangingPunct="1">
              <a:lnSpc>
                <a:spcPct val="80000"/>
              </a:lnSpc>
              <a:spcBef>
                <a:spcPts val="4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2000 sampai 2005 - kurang lebih 200 juta pelanggan</a:t>
            </a:r>
            <a:endParaRPr lang="en-US" sz="1800"/>
          </a:p>
          <a:p>
            <a:pPr marL="741680" lvl="1" indent="-284480" algn="just" eaLnBrk="1" hangingPunct="1">
              <a:lnSpc>
                <a:spcPct val="80000"/>
              </a:lnSpc>
              <a:spcBef>
                <a:spcPts val="4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2006 – kurang lebih 800 juta</a:t>
            </a:r>
            <a:endParaRPr lang="en-US" sz="1800"/>
          </a:p>
          <a:p>
            <a:pPr marL="341630" indent="-341630" algn="just" eaLnBrk="1" hangingPunct="1">
              <a:lnSpc>
                <a:spcPct val="8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Jumlah network provider yang meningkat</a:t>
            </a:r>
            <a:endParaRPr lang="en-US" sz="2000"/>
          </a:p>
          <a:p>
            <a:pPr marL="741680" lvl="1" indent="-284480" algn="just" eaLnBrk="1" hangingPunct="1">
              <a:lnSpc>
                <a:spcPct val="80000"/>
              </a:lnSpc>
              <a:spcBef>
                <a:spcPts val="4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Bukan merupakan barang mewah, tetapi menjadi “part of life”.</a:t>
            </a:r>
            <a:endParaRPr lang="en-US" sz="1800"/>
          </a:p>
          <a:p>
            <a:pPr marL="341630" indent="-341630" algn="just" eaLnBrk="1" hangingPunct="1">
              <a:lnSpc>
                <a:spcPct val="8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Fasilitas layanan yang meningkat : internet dan multimedia</a:t>
            </a:r>
            <a:endParaRPr lang="en-US" sz="2000"/>
          </a:p>
          <a:p>
            <a:pPr marL="341630" indent="-341630" algn="just" eaLnBrk="1" hangingPunct="1">
              <a:lnSpc>
                <a:spcPct val="8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Kapasitas memori yang memungkinkan :</a:t>
            </a:r>
            <a:endParaRPr lang="en-US" sz="2000"/>
          </a:p>
          <a:p>
            <a:pPr marL="741680" lvl="1" indent="-284480" algn="just" eaLnBrk="1" hangingPunct="1">
              <a:lnSpc>
                <a:spcPct val="80000"/>
              </a:lnSpc>
              <a:spcBef>
                <a:spcPts val="4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Penyimpanan nomor telepon</a:t>
            </a:r>
            <a:endParaRPr lang="en-US" sz="1800"/>
          </a:p>
          <a:p>
            <a:pPr marL="741680" lvl="1" indent="-284480" algn="just" eaLnBrk="1" hangingPunct="1">
              <a:lnSpc>
                <a:spcPct val="80000"/>
              </a:lnSpc>
              <a:spcBef>
                <a:spcPts val="4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Pesan singkat (SMS)</a:t>
            </a:r>
            <a:endParaRPr lang="en-US" sz="1800"/>
          </a:p>
          <a:p>
            <a:pPr marL="741680" lvl="1" indent="-284480" algn="just" eaLnBrk="1" hangingPunct="1">
              <a:lnSpc>
                <a:spcPct val="80000"/>
              </a:lnSpc>
              <a:spcBef>
                <a:spcPts val="4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Gambar</a:t>
            </a:r>
            <a:endParaRPr lang="en-US" sz="1800"/>
          </a:p>
          <a:p>
            <a:pPr marL="741680" lvl="1" indent="-284480" algn="just" eaLnBrk="1" hangingPunct="1">
              <a:lnSpc>
                <a:spcPct val="80000"/>
              </a:lnSpc>
              <a:spcBef>
                <a:spcPts val="4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Aplikasi</a:t>
            </a:r>
            <a:endParaRPr lang="en-US" sz="18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anim calcmode="lin" valueType="num">
                                      <p:cBhvr additive="base">
                                        <p:cTn id="11"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50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anim calcmode="lin" valueType="num">
                                      <p:cBhvr additive="base">
                                        <p:cTn id="15"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50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anim calcmode="lin" valueType="num">
                                      <p:cBhvr additive="base">
                                        <p:cTn id="19"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7">
                                            <p:txEl>
                                              <p:pRg st="4" end="4"/>
                                            </p:txEl>
                                          </p:spTgt>
                                        </p:tgtEl>
                                        <p:attrNameLst>
                                          <p:attrName>style.visibility</p:attrName>
                                        </p:attrNameLst>
                                      </p:cBhvr>
                                      <p:to>
                                        <p:strVal val="visible"/>
                                      </p:to>
                                    </p:set>
                                    <p:anim calcmode="lin" valueType="num">
                                      <p:cBhvr additive="base">
                                        <p:cTn id="25"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507">
                                            <p:txEl>
                                              <p:pRg st="5" end="5"/>
                                            </p:txEl>
                                          </p:spTgt>
                                        </p:tgtEl>
                                        <p:attrNameLst>
                                          <p:attrName>style.visibility</p:attrName>
                                        </p:attrNameLst>
                                      </p:cBhvr>
                                      <p:to>
                                        <p:strVal val="visible"/>
                                      </p:to>
                                    </p:set>
                                    <p:anim calcmode="lin" valueType="num">
                                      <p:cBhvr additive="base">
                                        <p:cTn id="29"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1507">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1507">
                                            <p:txEl>
                                              <p:pRg st="6" end="6"/>
                                            </p:txEl>
                                          </p:spTgt>
                                        </p:tgtEl>
                                        <p:attrNameLst>
                                          <p:attrName>style.visibility</p:attrName>
                                        </p:attrNameLst>
                                      </p:cBhvr>
                                      <p:to>
                                        <p:strVal val="visible"/>
                                      </p:to>
                                    </p:set>
                                    <p:anim calcmode="lin" valueType="num">
                                      <p:cBhvr additive="base">
                                        <p:cTn id="33"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150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1507">
                                            <p:txEl>
                                              <p:pRg st="7" end="7"/>
                                            </p:txEl>
                                          </p:spTgt>
                                        </p:tgtEl>
                                        <p:attrNameLst>
                                          <p:attrName>style.visibility</p:attrName>
                                        </p:attrNameLst>
                                      </p:cBhvr>
                                      <p:to>
                                        <p:strVal val="visible"/>
                                      </p:to>
                                    </p:set>
                                    <p:anim calcmode="lin" valueType="num">
                                      <p:cBhvr additive="base">
                                        <p:cTn id="39" dur="500" fill="hold"/>
                                        <p:tgtEl>
                                          <p:spTgt spid="21507">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1507">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07">
                                            <p:txEl>
                                              <p:pRg st="8" end="8"/>
                                            </p:txEl>
                                          </p:spTgt>
                                        </p:tgtEl>
                                        <p:attrNameLst>
                                          <p:attrName>style.visibility</p:attrName>
                                        </p:attrNameLst>
                                      </p:cBhvr>
                                      <p:to>
                                        <p:strVal val="visible"/>
                                      </p:to>
                                    </p:set>
                                    <p:anim calcmode="lin" valueType="num">
                                      <p:cBhvr additive="base">
                                        <p:cTn id="43" dur="500" fill="hold"/>
                                        <p:tgtEl>
                                          <p:spTgt spid="21507">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50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507">
                                            <p:txEl>
                                              <p:pRg st="9" end="9"/>
                                            </p:txEl>
                                          </p:spTgt>
                                        </p:tgtEl>
                                        <p:attrNameLst>
                                          <p:attrName>style.visibility</p:attrName>
                                        </p:attrNameLst>
                                      </p:cBhvr>
                                      <p:to>
                                        <p:strVal val="visible"/>
                                      </p:to>
                                    </p:set>
                                    <p:anim calcmode="lin" valueType="num">
                                      <p:cBhvr additive="base">
                                        <p:cTn id="49" dur="500" fill="hold"/>
                                        <p:tgtEl>
                                          <p:spTgt spid="21507">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50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507">
                                            <p:txEl>
                                              <p:pRg st="10" end="10"/>
                                            </p:txEl>
                                          </p:spTgt>
                                        </p:tgtEl>
                                        <p:attrNameLst>
                                          <p:attrName>style.visibility</p:attrName>
                                        </p:attrNameLst>
                                      </p:cBhvr>
                                      <p:to>
                                        <p:strVal val="visible"/>
                                      </p:to>
                                    </p:set>
                                    <p:anim calcmode="lin" valueType="num">
                                      <p:cBhvr additive="base">
                                        <p:cTn id="55" dur="500" fill="hold"/>
                                        <p:tgtEl>
                                          <p:spTgt spid="21507">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1507">
                                            <p:txEl>
                                              <p:pRg st="10" end="10"/>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507">
                                            <p:txEl>
                                              <p:pRg st="11" end="11"/>
                                            </p:txEl>
                                          </p:spTgt>
                                        </p:tgtEl>
                                        <p:attrNameLst>
                                          <p:attrName>style.visibility</p:attrName>
                                        </p:attrNameLst>
                                      </p:cBhvr>
                                      <p:to>
                                        <p:strVal val="visible"/>
                                      </p:to>
                                    </p:set>
                                    <p:anim calcmode="lin" valueType="num">
                                      <p:cBhvr additive="base">
                                        <p:cTn id="59" dur="500" fill="hold"/>
                                        <p:tgtEl>
                                          <p:spTgt spid="21507">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1507">
                                            <p:txEl>
                                              <p:pRg st="11" end="11"/>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1507">
                                            <p:txEl>
                                              <p:pRg st="12" end="12"/>
                                            </p:txEl>
                                          </p:spTgt>
                                        </p:tgtEl>
                                        <p:attrNameLst>
                                          <p:attrName>style.visibility</p:attrName>
                                        </p:attrNameLst>
                                      </p:cBhvr>
                                      <p:to>
                                        <p:strVal val="visible"/>
                                      </p:to>
                                    </p:set>
                                    <p:anim calcmode="lin" valueType="num">
                                      <p:cBhvr additive="base">
                                        <p:cTn id="63" dur="500" fill="hold"/>
                                        <p:tgtEl>
                                          <p:spTgt spid="21507">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507">
                                            <p:txEl>
                                              <p:pRg st="12" end="12"/>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507">
                                            <p:txEl>
                                              <p:pRg st="13" end="13"/>
                                            </p:txEl>
                                          </p:spTgt>
                                        </p:tgtEl>
                                        <p:attrNameLst>
                                          <p:attrName>style.visibility</p:attrName>
                                        </p:attrNameLst>
                                      </p:cBhvr>
                                      <p:to>
                                        <p:strVal val="visible"/>
                                      </p:to>
                                    </p:set>
                                    <p:anim calcmode="lin" valueType="num">
                                      <p:cBhvr additive="base">
                                        <p:cTn id="67" dur="500" fill="hold"/>
                                        <p:tgtEl>
                                          <p:spTgt spid="21507">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1507">
                                            <p:txEl>
                                              <p:pRg st="13" end="13"/>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1507">
                                            <p:txEl>
                                              <p:pRg st="14" end="14"/>
                                            </p:txEl>
                                          </p:spTgt>
                                        </p:tgtEl>
                                        <p:attrNameLst>
                                          <p:attrName>style.visibility</p:attrName>
                                        </p:attrNameLst>
                                      </p:cBhvr>
                                      <p:to>
                                        <p:strVal val="visible"/>
                                      </p:to>
                                    </p:set>
                                    <p:anim calcmode="lin" valueType="num">
                                      <p:cBhvr additive="base">
                                        <p:cTn id="71" dur="500" fill="hold"/>
                                        <p:tgtEl>
                                          <p:spTgt spid="21507">
                                            <p:txEl>
                                              <p:pRg st="14" end="1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1507">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Generation Mobile Phones</a:t>
            </a:r>
            <a:endParaRPr lang="en-US"/>
          </a:p>
        </p:txBody>
      </p:sp>
      <p:pic>
        <p:nvPicPr>
          <p:cNvPr id="23555" name="Picture 2"/>
          <p:cNvPicPr>
            <a:picLocks noChangeAspect="1" noChangeArrowheads="1"/>
          </p:cNvPicPr>
          <p:nvPr/>
        </p:nvPicPr>
        <p:blipFill>
          <a:blip r:embed="rId1"/>
          <a:srcRect/>
          <a:stretch>
            <a:fillRect/>
          </a:stretch>
        </p:blipFill>
        <p:spPr bwMode="auto">
          <a:xfrm>
            <a:off x="457200" y="1600200"/>
            <a:ext cx="8229600" cy="4525963"/>
          </a:xfrm>
          <a:prstGeom prst="rect">
            <a:avLst/>
          </a:prstGeom>
          <a:noFill/>
          <a:ln w="9525">
            <a:noFill/>
            <a:round/>
          </a:ln>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Perbedaan</a:t>
            </a:r>
            <a:endParaRPr lang="en-US"/>
          </a:p>
        </p:txBody>
      </p:sp>
      <p:pic>
        <p:nvPicPr>
          <p:cNvPr id="24579" name="Picture 2"/>
          <p:cNvPicPr>
            <a:picLocks noChangeAspect="1" noChangeArrowheads="1"/>
          </p:cNvPicPr>
          <p:nvPr/>
        </p:nvPicPr>
        <p:blipFill>
          <a:blip r:embed="rId1"/>
          <a:srcRect/>
          <a:stretch>
            <a:fillRect/>
          </a:stretch>
        </p:blipFill>
        <p:spPr bwMode="auto">
          <a:xfrm>
            <a:off x="457200" y="1600200"/>
            <a:ext cx="8229600" cy="4525963"/>
          </a:xfrm>
          <a:prstGeom prst="rect">
            <a:avLst/>
          </a:prstGeom>
          <a:noFill/>
          <a:ln w="9525">
            <a:noFill/>
            <a:round/>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Standard Mobile Phone</a:t>
            </a:r>
            <a:endParaRPr lang="en-US"/>
          </a:p>
        </p:txBody>
      </p:sp>
      <p:sp>
        <p:nvSpPr>
          <p:cNvPr id="24579" name="Rectangle 2"/>
          <p:cNvSpPr>
            <a:spLocks noGrp="1" noChangeArrowheads="1"/>
          </p:cNvSpPr>
          <p:nvPr>
            <p:ph idx="1"/>
          </p:nvPr>
        </p:nvSpPr>
        <p:spPr/>
        <p:txBody>
          <a:bodyPr>
            <a:normAutofit/>
          </a:bodyPr>
          <a:lstStyle/>
          <a:p>
            <a:pPr marL="341630" indent="-341630" algn="just" eaLnBrk="1" hangingPunct="1">
              <a:lnSpc>
                <a:spcPct val="80000"/>
              </a:lnSpc>
              <a:spcBef>
                <a:spcPts val="4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0G</a:t>
            </a:r>
            <a:endParaRPr lang="en-US" sz="1800"/>
          </a:p>
          <a:p>
            <a:pPr marL="741680" lvl="1" indent="-284480" algn="just" eaLnBrk="1" hangingPunct="1">
              <a:lnSpc>
                <a:spcPct val="80000"/>
              </a:lnSpc>
              <a:spcBef>
                <a:spcPts val="4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a:t>Push to Talk</a:t>
            </a:r>
            <a:endParaRPr lang="en-US" sz="1600"/>
          </a:p>
          <a:p>
            <a:pPr marL="741680" lvl="1" indent="-284480" algn="just" eaLnBrk="1" hangingPunct="1">
              <a:lnSpc>
                <a:spcPct val="80000"/>
              </a:lnSpc>
              <a:spcBef>
                <a:spcPts val="4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a:t>Mobile Telephone System</a:t>
            </a:r>
            <a:endParaRPr lang="en-US" sz="1600"/>
          </a:p>
          <a:p>
            <a:pPr marL="741680" lvl="1" indent="-284480" algn="just" eaLnBrk="1" hangingPunct="1">
              <a:lnSpc>
                <a:spcPct val="80000"/>
              </a:lnSpc>
              <a:spcBef>
                <a:spcPts val="4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a:t>Improved Mobile Telephone System</a:t>
            </a:r>
            <a:endParaRPr lang="en-US" sz="1600"/>
          </a:p>
          <a:p>
            <a:pPr marL="741680" lvl="1" indent="-284480" algn="just" eaLnBrk="1" hangingPunct="1">
              <a:lnSpc>
                <a:spcPct val="80000"/>
              </a:lnSpc>
              <a:spcBef>
                <a:spcPts val="4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a:t>Advanced Mobile Telephone System</a:t>
            </a:r>
            <a:endParaRPr lang="en-US" sz="1600"/>
          </a:p>
          <a:p>
            <a:pPr marL="1141730" lvl="2" indent="-227330" algn="just" eaLnBrk="1" hangingPunct="1">
              <a:lnSpc>
                <a:spcPct val="80000"/>
              </a:lnSpc>
              <a:spcBef>
                <a:spcPts val="3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400"/>
              <a:t>900 Mhz</a:t>
            </a:r>
            <a:endParaRPr lang="en-US" sz="1400"/>
          </a:p>
          <a:p>
            <a:pPr marL="1141730" lvl="2" indent="-227330" algn="just" eaLnBrk="1" hangingPunct="1">
              <a:lnSpc>
                <a:spcPct val="80000"/>
              </a:lnSpc>
              <a:spcBef>
                <a:spcPts val="3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400"/>
              <a:t>In japan</a:t>
            </a:r>
            <a:endParaRPr lang="en-US" sz="1400"/>
          </a:p>
          <a:p>
            <a:pPr marL="341630" indent="-341630" algn="just" eaLnBrk="1" hangingPunct="1">
              <a:lnSpc>
                <a:spcPct val="80000"/>
              </a:lnSpc>
              <a:spcBef>
                <a:spcPts val="4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1G</a:t>
            </a:r>
            <a:endParaRPr lang="en-US" sz="1800"/>
          </a:p>
          <a:p>
            <a:pPr marL="741680" lvl="1" indent="-284480" algn="just" eaLnBrk="1" hangingPunct="1">
              <a:lnSpc>
                <a:spcPct val="80000"/>
              </a:lnSpc>
              <a:spcBef>
                <a:spcPts val="4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a:t>Nordic Mobile Telephone (1rst cell phone in jerman)</a:t>
            </a:r>
            <a:endParaRPr lang="en-US" sz="1600"/>
          </a:p>
          <a:p>
            <a:pPr marL="741680" lvl="1" indent="-284480" algn="just" eaLnBrk="1" hangingPunct="1">
              <a:lnSpc>
                <a:spcPct val="80000"/>
              </a:lnSpc>
              <a:spcBef>
                <a:spcPts val="4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a:t>Advanced Mobile Phone System (analog mobile phone)</a:t>
            </a:r>
            <a:endParaRPr lang="en-US" sz="1600"/>
          </a:p>
          <a:p>
            <a:pPr marL="741680" lvl="1" indent="-284480" algn="just" eaLnBrk="1" hangingPunct="1">
              <a:lnSpc>
                <a:spcPct val="80000"/>
              </a:lnSpc>
              <a:spcBef>
                <a:spcPts val="4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a:t>Analog, Band frekuensi 800 MHz</a:t>
            </a:r>
            <a:endParaRPr lang="en-US" sz="1600"/>
          </a:p>
          <a:p>
            <a:pPr marL="341630" indent="-341630" algn="just" eaLnBrk="1" hangingPunct="1">
              <a:lnSpc>
                <a:spcPct val="80000"/>
              </a:lnSpc>
              <a:spcBef>
                <a:spcPts val="4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2G</a:t>
            </a:r>
            <a:endParaRPr lang="en-US" sz="1800"/>
          </a:p>
          <a:p>
            <a:pPr marL="741680" lvl="1" indent="-284480" algn="just" eaLnBrk="1" hangingPunct="1">
              <a:lnSpc>
                <a:spcPct val="80000"/>
              </a:lnSpc>
              <a:spcBef>
                <a:spcPts val="4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a:t>Digital System</a:t>
            </a:r>
            <a:endParaRPr lang="en-US" sz="1600"/>
          </a:p>
          <a:p>
            <a:pPr marL="741680" lvl="1" indent="-284480" algn="just" eaLnBrk="1" hangingPunct="1">
              <a:lnSpc>
                <a:spcPct val="80000"/>
              </a:lnSpc>
              <a:spcBef>
                <a:spcPts val="4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a:t>Global System for Mobile communications (GSM: originally from </a:t>
            </a:r>
            <a:r>
              <a:rPr lang="en-GB" sz="1600" i="1"/>
              <a:t>Groupe Spécial Mobile</a:t>
            </a:r>
            <a:r>
              <a:rPr lang="en-GB" sz="1600"/>
              <a:t>)</a:t>
            </a:r>
            <a:endParaRPr lang="en-GB" sz="1600"/>
          </a:p>
          <a:p>
            <a:pPr marL="1141730" lvl="2" indent="-227330" algn="just" eaLnBrk="1" hangingPunct="1">
              <a:lnSpc>
                <a:spcPct val="80000"/>
              </a:lnSpc>
              <a:spcBef>
                <a:spcPts val="3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400"/>
              <a:t>The most standard cell phone</a:t>
            </a:r>
            <a:endParaRPr lang="en-US" sz="1400"/>
          </a:p>
          <a:p>
            <a:pPr marL="1141730" lvl="2" indent="-227330" algn="just" eaLnBrk="1" hangingPunct="1">
              <a:lnSpc>
                <a:spcPct val="80000"/>
              </a:lnSpc>
              <a:spcBef>
                <a:spcPts val="3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400"/>
              <a:t>SMS</a:t>
            </a:r>
            <a:endParaRPr lang="en-US" sz="1400"/>
          </a:p>
          <a:p>
            <a:pPr marL="741680" lvl="1" indent="-284480" algn="just" eaLnBrk="1" hangingPunct="1">
              <a:lnSpc>
                <a:spcPct val="80000"/>
              </a:lnSpc>
              <a:spcBef>
                <a:spcPts val="350"/>
              </a:spcBef>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4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anim calcmode="lin" valueType="num">
                                      <p:cBhvr additive="base">
                                        <p:cTn id="11"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57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anim calcmode="lin" valueType="num">
                                      <p:cBhvr additive="base">
                                        <p:cTn id="15"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457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anim calcmode="lin" valueType="num">
                                      <p:cBhvr additive="base">
                                        <p:cTn id="19"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anim calcmode="lin" valueType="num">
                                      <p:cBhvr additive="base">
                                        <p:cTn id="23"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457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anim calcmode="lin" valueType="num">
                                      <p:cBhvr additive="base">
                                        <p:cTn id="27"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457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4579">
                                            <p:txEl>
                                              <p:pRg st="6" end="6"/>
                                            </p:txEl>
                                          </p:spTgt>
                                        </p:tgtEl>
                                        <p:attrNameLst>
                                          <p:attrName>style.visibility</p:attrName>
                                        </p:attrNameLst>
                                      </p:cBhvr>
                                      <p:to>
                                        <p:strVal val="visible"/>
                                      </p:to>
                                    </p:set>
                                    <p:anim calcmode="lin" valueType="num">
                                      <p:cBhvr additive="base">
                                        <p:cTn id="31" dur="500" fill="hold"/>
                                        <p:tgtEl>
                                          <p:spTgt spid="2457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579">
                                            <p:txEl>
                                              <p:pRg st="7" end="7"/>
                                            </p:txEl>
                                          </p:spTgt>
                                        </p:tgtEl>
                                        <p:attrNameLst>
                                          <p:attrName>style.visibility</p:attrName>
                                        </p:attrNameLst>
                                      </p:cBhvr>
                                      <p:to>
                                        <p:strVal val="visible"/>
                                      </p:to>
                                    </p:set>
                                    <p:anim calcmode="lin" valueType="num">
                                      <p:cBhvr additive="base">
                                        <p:cTn id="37" dur="500" fill="hold"/>
                                        <p:tgtEl>
                                          <p:spTgt spid="24579">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579">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4579">
                                            <p:txEl>
                                              <p:pRg st="8" end="8"/>
                                            </p:txEl>
                                          </p:spTgt>
                                        </p:tgtEl>
                                        <p:attrNameLst>
                                          <p:attrName>style.visibility</p:attrName>
                                        </p:attrNameLst>
                                      </p:cBhvr>
                                      <p:to>
                                        <p:strVal val="visible"/>
                                      </p:to>
                                    </p:set>
                                    <p:anim calcmode="lin" valueType="num">
                                      <p:cBhvr additive="base">
                                        <p:cTn id="41" dur="500" fill="hold"/>
                                        <p:tgtEl>
                                          <p:spTgt spid="24579">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4579">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4579">
                                            <p:txEl>
                                              <p:pRg st="9" end="9"/>
                                            </p:txEl>
                                          </p:spTgt>
                                        </p:tgtEl>
                                        <p:attrNameLst>
                                          <p:attrName>style.visibility</p:attrName>
                                        </p:attrNameLst>
                                      </p:cBhvr>
                                      <p:to>
                                        <p:strVal val="visible"/>
                                      </p:to>
                                    </p:set>
                                    <p:anim calcmode="lin" valueType="num">
                                      <p:cBhvr additive="base">
                                        <p:cTn id="45" dur="500" fill="hold"/>
                                        <p:tgtEl>
                                          <p:spTgt spid="24579">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4579">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4579">
                                            <p:txEl>
                                              <p:pRg st="10" end="10"/>
                                            </p:txEl>
                                          </p:spTgt>
                                        </p:tgtEl>
                                        <p:attrNameLst>
                                          <p:attrName>style.visibility</p:attrName>
                                        </p:attrNameLst>
                                      </p:cBhvr>
                                      <p:to>
                                        <p:strVal val="visible"/>
                                      </p:to>
                                    </p:set>
                                    <p:anim calcmode="lin" valueType="num">
                                      <p:cBhvr additive="base">
                                        <p:cTn id="49" dur="500" fill="hold"/>
                                        <p:tgtEl>
                                          <p:spTgt spid="24579">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457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4579">
                                            <p:txEl>
                                              <p:pRg st="11" end="11"/>
                                            </p:txEl>
                                          </p:spTgt>
                                        </p:tgtEl>
                                        <p:attrNameLst>
                                          <p:attrName>style.visibility</p:attrName>
                                        </p:attrNameLst>
                                      </p:cBhvr>
                                      <p:to>
                                        <p:strVal val="visible"/>
                                      </p:to>
                                    </p:set>
                                    <p:anim calcmode="lin" valueType="num">
                                      <p:cBhvr additive="base">
                                        <p:cTn id="55" dur="500" fill="hold"/>
                                        <p:tgtEl>
                                          <p:spTgt spid="24579">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4579">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579">
                                            <p:txEl>
                                              <p:pRg st="12" end="12"/>
                                            </p:txEl>
                                          </p:spTgt>
                                        </p:tgtEl>
                                        <p:attrNameLst>
                                          <p:attrName>style.visibility</p:attrName>
                                        </p:attrNameLst>
                                      </p:cBhvr>
                                      <p:to>
                                        <p:strVal val="visible"/>
                                      </p:to>
                                    </p:set>
                                    <p:anim calcmode="lin" valueType="num">
                                      <p:cBhvr additive="base">
                                        <p:cTn id="59" dur="500" fill="hold"/>
                                        <p:tgtEl>
                                          <p:spTgt spid="24579">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4579">
                                            <p:txEl>
                                              <p:pRg st="12" end="12"/>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579">
                                            <p:txEl>
                                              <p:pRg st="13" end="13"/>
                                            </p:txEl>
                                          </p:spTgt>
                                        </p:tgtEl>
                                        <p:attrNameLst>
                                          <p:attrName>style.visibility</p:attrName>
                                        </p:attrNameLst>
                                      </p:cBhvr>
                                      <p:to>
                                        <p:strVal val="visible"/>
                                      </p:to>
                                    </p:set>
                                    <p:anim calcmode="lin" valueType="num">
                                      <p:cBhvr additive="base">
                                        <p:cTn id="63" dur="500" fill="hold"/>
                                        <p:tgtEl>
                                          <p:spTgt spid="24579">
                                            <p:txEl>
                                              <p:pRg st="13" end="1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4579">
                                            <p:txEl>
                                              <p:pRg st="13" end="13"/>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4579">
                                            <p:txEl>
                                              <p:pRg st="14" end="14"/>
                                            </p:txEl>
                                          </p:spTgt>
                                        </p:tgtEl>
                                        <p:attrNameLst>
                                          <p:attrName>style.visibility</p:attrName>
                                        </p:attrNameLst>
                                      </p:cBhvr>
                                      <p:to>
                                        <p:strVal val="visible"/>
                                      </p:to>
                                    </p:set>
                                    <p:anim calcmode="lin" valueType="num">
                                      <p:cBhvr additive="base">
                                        <p:cTn id="67" dur="500" fill="hold"/>
                                        <p:tgtEl>
                                          <p:spTgt spid="24579">
                                            <p:txEl>
                                              <p:pRg st="14" end="1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4579">
                                            <p:txEl>
                                              <p:pRg st="14" end="14"/>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4579">
                                            <p:txEl>
                                              <p:pRg st="15" end="15"/>
                                            </p:txEl>
                                          </p:spTgt>
                                        </p:tgtEl>
                                        <p:attrNameLst>
                                          <p:attrName>style.visibility</p:attrName>
                                        </p:attrNameLst>
                                      </p:cBhvr>
                                      <p:to>
                                        <p:strVal val="visible"/>
                                      </p:to>
                                    </p:set>
                                    <p:anim calcmode="lin" valueType="num">
                                      <p:cBhvr additive="base">
                                        <p:cTn id="71" dur="500" fill="hold"/>
                                        <p:tgtEl>
                                          <p:spTgt spid="24579">
                                            <p:txEl>
                                              <p:pRg st="15" end="1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4579">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Standard Mobile Phone</a:t>
            </a:r>
            <a:endParaRPr lang="en-US"/>
          </a:p>
        </p:txBody>
      </p:sp>
      <p:sp>
        <p:nvSpPr>
          <p:cNvPr id="25603" name="Text Box 2"/>
          <p:cNvSpPr txBox="1">
            <a:spLocks noChangeArrowheads="1"/>
          </p:cNvSpPr>
          <p:nvPr/>
        </p:nvSpPr>
        <p:spPr bwMode="auto">
          <a:xfrm>
            <a:off x="457200" y="1600200"/>
            <a:ext cx="8229600" cy="4525963"/>
          </a:xfrm>
          <a:prstGeom prst="rect">
            <a:avLst/>
          </a:prstGeom>
          <a:noFill/>
          <a:ln w="9525">
            <a:noFill/>
            <a:round/>
          </a:ln>
        </p:spPr>
        <p:txBody>
          <a:bodyPr lIns="90000" tIns="46800" rIns="90000" bIns="46800"/>
          <a:lstStyle/>
          <a:p>
            <a:pPr marL="741680" lvl="1" indent="-284480">
              <a:lnSpc>
                <a:spcPct val="9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solidFill>
                  <a:srgbClr val="000000"/>
                </a:solidFill>
              </a:rPr>
              <a:t>Integrated Digital Enhanced Network (iDEN) </a:t>
            </a:r>
            <a:endParaRPr lang="en-GB" sz="2000">
              <a:solidFill>
                <a:srgbClr val="000000"/>
              </a:solidFill>
            </a:endParaRPr>
          </a:p>
          <a:p>
            <a:pPr marL="1141730" lvl="2" indent="-227330">
              <a:lnSpc>
                <a:spcPct val="90000"/>
              </a:lnSpc>
              <a:spcBef>
                <a:spcPts val="4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solidFill>
                  <a:srgbClr val="000000"/>
                </a:solidFill>
              </a:rPr>
              <a:t>Developed by Motorola</a:t>
            </a:r>
            <a:endParaRPr lang="en-US">
              <a:solidFill>
                <a:srgbClr val="000000"/>
              </a:solidFill>
            </a:endParaRPr>
          </a:p>
          <a:p>
            <a:pPr marL="1141730" lvl="2" indent="-227330">
              <a:lnSpc>
                <a:spcPct val="90000"/>
              </a:lnSpc>
              <a:spcBef>
                <a:spcPts val="4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solidFill>
                  <a:srgbClr val="000000"/>
                </a:solidFill>
              </a:rPr>
              <a:t>Uses Time Division Multiple Access</a:t>
            </a:r>
            <a:endParaRPr lang="en-US">
              <a:solidFill>
                <a:srgbClr val="000000"/>
              </a:solidFill>
            </a:endParaRPr>
          </a:p>
          <a:p>
            <a:pPr marL="741680" lvl="1" indent="-284480">
              <a:lnSpc>
                <a:spcPct val="9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solidFill>
                  <a:srgbClr val="000000"/>
                </a:solidFill>
              </a:rPr>
              <a:t>Digital AMPS</a:t>
            </a:r>
            <a:endParaRPr lang="en-GB" sz="2000">
              <a:solidFill>
                <a:srgbClr val="000000"/>
              </a:solidFill>
            </a:endParaRPr>
          </a:p>
          <a:p>
            <a:pPr marL="741680" lvl="1" indent="-284480">
              <a:lnSpc>
                <a:spcPct val="9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solidFill>
                  <a:srgbClr val="000000"/>
                </a:solidFill>
              </a:rPr>
              <a:t>code division multiple access (CDMAone)</a:t>
            </a:r>
            <a:endParaRPr lang="en-GB" sz="2000">
              <a:solidFill>
                <a:srgbClr val="000000"/>
              </a:solidFill>
            </a:endParaRPr>
          </a:p>
          <a:p>
            <a:pPr marL="741680" lvl="1" indent="-284480">
              <a:lnSpc>
                <a:spcPct val="9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solidFill>
                  <a:srgbClr val="000000"/>
                </a:solidFill>
              </a:rPr>
              <a:t>Menggunakan frek: 800, 900, 1800, 1900 MHz</a:t>
            </a:r>
            <a:endParaRPr lang="en-US" sz="2000">
              <a:solidFill>
                <a:srgbClr val="000000"/>
              </a:solidFill>
            </a:endParaRPr>
          </a:p>
          <a:p>
            <a:pPr marL="341630" indent="-341630">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2.5G</a:t>
            </a:r>
            <a:endParaRPr lang="en-US" sz="2400">
              <a:solidFill>
                <a:srgbClr val="000000"/>
              </a:solidFill>
            </a:endParaRPr>
          </a:p>
          <a:p>
            <a:pPr marL="741680" lvl="1" indent="-284480">
              <a:lnSpc>
                <a:spcPct val="9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solidFill>
                  <a:srgbClr val="000000"/>
                </a:solidFill>
              </a:rPr>
              <a:t>General Packet Radio System</a:t>
            </a:r>
            <a:endParaRPr lang="en-US" sz="2000">
              <a:solidFill>
                <a:srgbClr val="000000"/>
              </a:solidFill>
            </a:endParaRPr>
          </a:p>
          <a:p>
            <a:pPr marL="1141730" lvl="2" indent="-227330">
              <a:lnSpc>
                <a:spcPct val="90000"/>
              </a:lnSpc>
              <a:spcBef>
                <a:spcPts val="4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solidFill>
                  <a:srgbClr val="000000"/>
                </a:solidFill>
              </a:rPr>
              <a:t>56 – 114 Kbps, for SMS, MMS, WAP, Internet</a:t>
            </a:r>
            <a:endParaRPr lang="en-US">
              <a:solidFill>
                <a:srgbClr val="000000"/>
              </a:solidFill>
            </a:endParaRPr>
          </a:p>
          <a:p>
            <a:pPr marL="341630" indent="-341630">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rgbClr val="000000"/>
                </a:solidFill>
              </a:rPr>
              <a:t>2.75G</a:t>
            </a:r>
            <a:endParaRPr lang="en-US" sz="2400">
              <a:solidFill>
                <a:srgbClr val="000000"/>
              </a:solidFill>
            </a:endParaRPr>
          </a:p>
          <a:p>
            <a:pPr marL="741680" lvl="1" indent="-284480">
              <a:lnSpc>
                <a:spcPct val="9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solidFill>
                  <a:srgbClr val="000000"/>
                </a:solidFill>
              </a:rPr>
              <a:t>CDMA2000</a:t>
            </a:r>
            <a:endParaRPr lang="en-US" sz="2000">
              <a:solidFill>
                <a:srgbClr val="000000"/>
              </a:solidFill>
            </a:endParaRPr>
          </a:p>
          <a:p>
            <a:pPr marL="741680" lvl="1" indent="-284480">
              <a:lnSpc>
                <a:spcPct val="9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solidFill>
                  <a:srgbClr val="000000"/>
                </a:solidFill>
              </a:rPr>
              <a:t>Enhanced Data rates for GSM Evolution (EDGE) or Enhanced GPRS (EGPRS)</a:t>
            </a:r>
            <a:endParaRPr lang="en-GB" sz="200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anim calcmode="lin" valueType="num">
                                      <p:cBhvr additive="base">
                                        <p:cTn id="11"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60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anim calcmode="lin" valueType="num">
                                      <p:cBhvr additive="base">
                                        <p:cTn id="15"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560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anim calcmode="lin" valueType="num">
                                      <p:cBhvr additive="base">
                                        <p:cTn id="19"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anim calcmode="lin" valueType="num">
                                      <p:cBhvr additive="base">
                                        <p:cTn id="23"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560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anim calcmode="lin" valueType="num">
                                      <p:cBhvr additive="base">
                                        <p:cTn id="27" dur="5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56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5603">
                                            <p:txEl>
                                              <p:pRg st="6" end="6"/>
                                            </p:txEl>
                                          </p:spTgt>
                                        </p:tgtEl>
                                        <p:attrNameLst>
                                          <p:attrName>style.visibility</p:attrName>
                                        </p:attrNameLst>
                                      </p:cBhvr>
                                      <p:to>
                                        <p:strVal val="visible"/>
                                      </p:to>
                                    </p:set>
                                    <p:anim calcmode="lin" valueType="num">
                                      <p:cBhvr additive="base">
                                        <p:cTn id="33" dur="5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560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5603">
                                            <p:txEl>
                                              <p:pRg st="7" end="7"/>
                                            </p:txEl>
                                          </p:spTgt>
                                        </p:tgtEl>
                                        <p:attrNameLst>
                                          <p:attrName>style.visibility</p:attrName>
                                        </p:attrNameLst>
                                      </p:cBhvr>
                                      <p:to>
                                        <p:strVal val="visible"/>
                                      </p:to>
                                    </p:set>
                                    <p:anim calcmode="lin" valueType="num">
                                      <p:cBhvr additive="base">
                                        <p:cTn id="37" dur="500" fill="hold"/>
                                        <p:tgtEl>
                                          <p:spTgt spid="2560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60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5603">
                                            <p:txEl>
                                              <p:pRg st="8" end="8"/>
                                            </p:txEl>
                                          </p:spTgt>
                                        </p:tgtEl>
                                        <p:attrNameLst>
                                          <p:attrName>style.visibility</p:attrName>
                                        </p:attrNameLst>
                                      </p:cBhvr>
                                      <p:to>
                                        <p:strVal val="visible"/>
                                      </p:to>
                                    </p:set>
                                    <p:anim calcmode="lin" valueType="num">
                                      <p:cBhvr additive="base">
                                        <p:cTn id="41" dur="500" fill="hold"/>
                                        <p:tgtEl>
                                          <p:spTgt spid="2560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560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5603">
                                            <p:txEl>
                                              <p:pRg st="9" end="9"/>
                                            </p:txEl>
                                          </p:spTgt>
                                        </p:tgtEl>
                                        <p:attrNameLst>
                                          <p:attrName>style.visibility</p:attrName>
                                        </p:attrNameLst>
                                      </p:cBhvr>
                                      <p:to>
                                        <p:strVal val="visible"/>
                                      </p:to>
                                    </p:set>
                                    <p:anim calcmode="lin" valueType="num">
                                      <p:cBhvr additive="base">
                                        <p:cTn id="47" dur="500" fill="hold"/>
                                        <p:tgtEl>
                                          <p:spTgt spid="2560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560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5603">
                                            <p:txEl>
                                              <p:pRg st="10" end="10"/>
                                            </p:txEl>
                                          </p:spTgt>
                                        </p:tgtEl>
                                        <p:attrNameLst>
                                          <p:attrName>style.visibility</p:attrName>
                                        </p:attrNameLst>
                                      </p:cBhvr>
                                      <p:to>
                                        <p:strVal val="visible"/>
                                      </p:to>
                                    </p:set>
                                    <p:anim calcmode="lin" valueType="num">
                                      <p:cBhvr additive="base">
                                        <p:cTn id="51" dur="500" fill="hold"/>
                                        <p:tgtEl>
                                          <p:spTgt spid="2560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560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603">
                                            <p:txEl>
                                              <p:pRg st="11" end="11"/>
                                            </p:txEl>
                                          </p:spTgt>
                                        </p:tgtEl>
                                        <p:attrNameLst>
                                          <p:attrName>style.visibility</p:attrName>
                                        </p:attrNameLst>
                                      </p:cBhvr>
                                      <p:to>
                                        <p:strVal val="visible"/>
                                      </p:to>
                                    </p:set>
                                    <p:anim calcmode="lin" valueType="num">
                                      <p:cBhvr additive="base">
                                        <p:cTn id="55" dur="500" fill="hold"/>
                                        <p:tgtEl>
                                          <p:spTgt spid="2560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560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Mobile Computing</a:t>
            </a:r>
            <a:endParaRPr lang="en-US" dirty="0"/>
          </a:p>
        </p:txBody>
      </p:sp>
      <p:sp>
        <p:nvSpPr>
          <p:cNvPr id="15363" name="Rectangle 2"/>
          <p:cNvSpPr>
            <a:spLocks noGrp="1" noChangeArrowheads="1"/>
          </p:cNvSpPr>
          <p:nvPr>
            <p:ph idx="1"/>
          </p:nvPr>
        </p:nvSpPr>
        <p:spPr/>
        <p:txBody>
          <a:bodyPr>
            <a:normAutofit/>
          </a:bodyPr>
          <a:lstStyle/>
          <a:p>
            <a:pPr marL="341630" indent="-341630"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Mobile Computing </a:t>
            </a:r>
            <a:r>
              <a:rPr lang="en-US" sz="2400" dirty="0" err="1"/>
              <a:t>adalah</a:t>
            </a:r>
            <a:r>
              <a:rPr lang="en-US" sz="2400" dirty="0"/>
              <a:t> </a:t>
            </a:r>
            <a:r>
              <a:rPr lang="en-US" sz="2400" dirty="0" err="1"/>
              <a:t>suatu</a:t>
            </a:r>
            <a:r>
              <a:rPr lang="en-US" sz="2400" dirty="0"/>
              <a:t> </a:t>
            </a:r>
            <a:r>
              <a:rPr lang="en-US" sz="2400" dirty="0" err="1"/>
              <a:t>istilah</a:t>
            </a:r>
            <a:r>
              <a:rPr lang="en-US" sz="2400" dirty="0"/>
              <a:t> yang </a:t>
            </a:r>
            <a:r>
              <a:rPr lang="en-US" sz="2400" dirty="0" err="1"/>
              <a:t>digunakan</a:t>
            </a:r>
            <a:r>
              <a:rPr lang="en-US" sz="2400" dirty="0"/>
              <a:t> </a:t>
            </a:r>
            <a:r>
              <a:rPr lang="en-US" sz="2400" dirty="0" err="1"/>
              <a:t>untuk</a:t>
            </a:r>
            <a:r>
              <a:rPr lang="en-US" sz="2400" dirty="0"/>
              <a:t> </a:t>
            </a:r>
            <a:r>
              <a:rPr lang="en-US" sz="2400" dirty="0" err="1"/>
              <a:t>menggambarkan</a:t>
            </a:r>
            <a:r>
              <a:rPr lang="en-US" sz="2400" dirty="0"/>
              <a:t> </a:t>
            </a:r>
            <a:r>
              <a:rPr lang="en-US" sz="2400" dirty="0" err="1"/>
              <a:t>aplikasi</a:t>
            </a:r>
            <a:r>
              <a:rPr lang="en-US" sz="2400" dirty="0"/>
              <a:t> </a:t>
            </a:r>
            <a:r>
              <a:rPr lang="en-US" sz="2400" dirty="0" err="1"/>
              <a:t>pada</a:t>
            </a:r>
            <a:r>
              <a:rPr lang="en-US" sz="2400" dirty="0"/>
              <a:t> </a:t>
            </a:r>
            <a:r>
              <a:rPr lang="en-US" sz="2400" dirty="0" err="1"/>
              <a:t>piranti</a:t>
            </a:r>
            <a:r>
              <a:rPr lang="en-US" sz="2400" dirty="0"/>
              <a:t> </a:t>
            </a:r>
            <a:r>
              <a:rPr lang="en-US" sz="2400" dirty="0" err="1"/>
              <a:t>berukuran</a:t>
            </a:r>
            <a:r>
              <a:rPr lang="en-US" sz="2400" dirty="0"/>
              <a:t> </a:t>
            </a:r>
            <a:r>
              <a:rPr lang="en-US" sz="2400" dirty="0" err="1"/>
              <a:t>kecil</a:t>
            </a:r>
            <a:r>
              <a:rPr lang="en-US" sz="2400" dirty="0"/>
              <a:t>, portable, </a:t>
            </a:r>
            <a:r>
              <a:rPr lang="en-US" sz="2400" dirty="0" err="1"/>
              <a:t>dan</a:t>
            </a:r>
            <a:r>
              <a:rPr lang="en-US" sz="2400" dirty="0"/>
              <a:t> wireless </a:t>
            </a:r>
            <a:r>
              <a:rPr lang="en-US" sz="2400" dirty="0" err="1"/>
              <a:t>serta</a:t>
            </a:r>
            <a:r>
              <a:rPr lang="en-US" sz="2400" dirty="0"/>
              <a:t> </a:t>
            </a:r>
            <a:r>
              <a:rPr lang="en-US" sz="2400" dirty="0" err="1"/>
              <a:t>mendukung</a:t>
            </a:r>
            <a:r>
              <a:rPr lang="en-US" sz="2400" dirty="0"/>
              <a:t> </a:t>
            </a:r>
            <a:r>
              <a:rPr lang="en-US" sz="2400" dirty="0" err="1"/>
              <a:t>komunikasi</a:t>
            </a:r>
            <a:r>
              <a:rPr lang="en-US" sz="2400" dirty="0"/>
              <a:t>.</a:t>
            </a:r>
            <a:endParaRPr lang="en-US" sz="2400" dirty="0"/>
          </a:p>
          <a:p>
            <a:pPr marL="341630" indent="-341630"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Mobile Computing : A technology that allows transmission of data, via a computer, without having to be connected to a fixed physical link. </a:t>
            </a:r>
            <a:endParaRPr lang="en-US" sz="2400" dirty="0"/>
          </a:p>
          <a:p>
            <a:pPr marL="341630" indent="-341630"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Yang </a:t>
            </a:r>
            <a:r>
              <a:rPr lang="en-US" sz="2400" dirty="0" err="1"/>
              <a:t>termasuk</a:t>
            </a:r>
            <a:r>
              <a:rPr lang="en-US" sz="2400" dirty="0"/>
              <a:t> mobile computing:</a:t>
            </a:r>
            <a:endParaRPr lang="en-US" sz="2400" dirty="0"/>
          </a:p>
          <a:p>
            <a:pPr marL="741680" lvl="1" indent="-284480" eaLnBrk="1" hangingPunct="1">
              <a:lnSpc>
                <a:spcPct val="9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laptop </a:t>
            </a:r>
            <a:r>
              <a:rPr lang="en-US" sz="2000" dirty="0" err="1"/>
              <a:t>dengan</a:t>
            </a:r>
            <a:r>
              <a:rPr lang="en-US" sz="2000" dirty="0"/>
              <a:t> wireless LAN</a:t>
            </a:r>
            <a:endParaRPr lang="en-US" sz="2000" dirty="0"/>
          </a:p>
          <a:p>
            <a:pPr marL="741680" lvl="1" indent="-284480" eaLnBrk="1" hangingPunct="1">
              <a:lnSpc>
                <a:spcPct val="9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Mobile phone/Smartphone</a:t>
            </a:r>
            <a:endParaRPr lang="en-US" sz="2000" dirty="0"/>
          </a:p>
          <a:p>
            <a:pPr marL="741680" lvl="1" indent="-284480" eaLnBrk="1" hangingPunct="1">
              <a:lnSpc>
                <a:spcPct val="9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Wearable computer</a:t>
            </a:r>
            <a:endParaRPr lang="en-US" sz="2000" dirty="0"/>
          </a:p>
          <a:p>
            <a:pPr marL="741680" lvl="1" indent="-284480" eaLnBrk="1" hangingPunct="1">
              <a:lnSpc>
                <a:spcPct val="9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Personal Digital Assistant (PDA) </a:t>
            </a:r>
            <a:r>
              <a:rPr lang="en-US" sz="2000" dirty="0" err="1"/>
              <a:t>dengan</a:t>
            </a:r>
            <a:r>
              <a:rPr lang="en-US" sz="2000" dirty="0"/>
              <a:t> Bluetooth </a:t>
            </a:r>
            <a:r>
              <a:rPr lang="en-US" sz="2000" dirty="0" err="1"/>
              <a:t>atau</a:t>
            </a:r>
            <a:r>
              <a:rPr lang="en-US" sz="2000" dirty="0"/>
              <a:t> IRDA</a:t>
            </a:r>
            <a:endParaRPr lang="en-US" sz="2000" dirty="0"/>
          </a:p>
        </p:txBody>
      </p:sp>
    </p:spTree>
  </p:cSld>
  <p:clrMapOvr>
    <a:masterClrMapping/>
  </p:clrMapOvr>
  <p:transition spd="med"/>
  <p:timing>
    <p:tnLst>
      <p:par>
        <p:cTn id="1" dur="indefinite" restart="never" nodeType="tmRoot">
          <p:childTnLst>
            <p:seq concurrent="1" nextAc="seek">
              <p:cTn id="2"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363">
                                            <p:txEl>
                                              <p:pRg st="3" end="3"/>
                                            </p:txEl>
                                          </p:spTgt>
                                        </p:tgtEl>
                                        <p:attrNameLst>
                                          <p:attrName>style.visibility</p:attrName>
                                        </p:attrNameLst>
                                      </p:cBhvr>
                                      <p:to>
                                        <p:strVal val="visible"/>
                                      </p:to>
                                    </p:set>
                                    <p:anim calcmode="lin" valueType="num">
                                      <p:cBhvr additive="base">
                                        <p:cTn id="23"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36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 calcmode="lin" valueType="num">
                                      <p:cBhvr additive="base">
                                        <p:cTn id="27"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36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363">
                                            <p:txEl>
                                              <p:pRg st="5" end="5"/>
                                            </p:txEl>
                                          </p:spTgt>
                                        </p:tgtEl>
                                        <p:attrNameLst>
                                          <p:attrName>style.visibility</p:attrName>
                                        </p:attrNameLst>
                                      </p:cBhvr>
                                      <p:to>
                                        <p:strVal val="visible"/>
                                      </p:to>
                                    </p:set>
                                    <p:anim calcmode="lin" valueType="num">
                                      <p:cBhvr additive="base">
                                        <p:cTn id="31"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363">
                                            <p:txEl>
                                              <p:pRg st="6" end="6"/>
                                            </p:txEl>
                                          </p:spTgt>
                                        </p:tgtEl>
                                        <p:attrNameLst>
                                          <p:attrName>style.visibility</p:attrName>
                                        </p:attrNameLst>
                                      </p:cBhvr>
                                      <p:to>
                                        <p:strVal val="visible"/>
                                      </p:to>
                                    </p:set>
                                    <p:anim calcmode="lin" valueType="num">
                                      <p:cBhvr additive="base">
                                        <p:cTn id="35" dur="5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36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Standard Mobile Phone</a:t>
            </a:r>
            <a:endParaRPr lang="en-US"/>
          </a:p>
        </p:txBody>
      </p:sp>
      <p:sp>
        <p:nvSpPr>
          <p:cNvPr id="26627" name="Rectangle 2"/>
          <p:cNvSpPr>
            <a:spLocks noGrp="1" noChangeArrowheads="1"/>
          </p:cNvSpPr>
          <p:nvPr>
            <p:ph idx="1"/>
          </p:nvPr>
        </p:nvSpPr>
        <p:spPr/>
        <p:txBody>
          <a:bodyPr>
            <a:normAutofit/>
          </a:bodyPr>
          <a:lstStyle/>
          <a:p>
            <a:pPr marL="341630" indent="-341630" eaLnBrk="1" hangingPunct="1">
              <a:lnSpc>
                <a:spcPct val="90000"/>
              </a:lnSpc>
              <a:spcBef>
                <a:spcPts val="7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t>3G</a:t>
            </a:r>
            <a:endParaRPr lang="en-US" sz="2800"/>
          </a:p>
          <a:p>
            <a:pPr marL="741680" lvl="1" indent="-284480"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Wideband Code Division Multiple Access (WCDMA)</a:t>
            </a:r>
            <a:endParaRPr lang="en-GB" sz="2400"/>
          </a:p>
          <a:p>
            <a:pPr marL="741680" lvl="1" indent="-284480"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Universal Mobile Telecommunication System</a:t>
            </a:r>
            <a:endParaRPr lang="en-GB" sz="2400"/>
          </a:p>
          <a:p>
            <a:pPr marL="741680" lvl="1" indent="-284480"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CDMA 2000</a:t>
            </a:r>
            <a:endParaRPr lang="en-US" sz="2400"/>
          </a:p>
          <a:p>
            <a:pPr marL="741680" lvl="1" indent="-284480"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WiMAX (</a:t>
            </a:r>
            <a:r>
              <a:rPr lang="en-GB" sz="2400"/>
              <a:t>Worldwide Interoperability for Microwave Access)</a:t>
            </a:r>
            <a:endParaRPr lang="en-GB" sz="2400"/>
          </a:p>
          <a:p>
            <a:pPr marL="341630" indent="-341630" eaLnBrk="1" hangingPunct="1">
              <a:lnSpc>
                <a:spcPct val="90000"/>
              </a:lnSpc>
              <a:spcBef>
                <a:spcPts val="7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t>3.5G</a:t>
            </a:r>
            <a:endParaRPr lang="en-US" sz="2800"/>
          </a:p>
          <a:p>
            <a:pPr marL="741680" lvl="1" indent="-284480"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HSDPA (</a:t>
            </a:r>
            <a:r>
              <a:rPr lang="en-GB" sz="2400"/>
              <a:t>High-Speed Downlink Packet Access)</a:t>
            </a:r>
            <a:endParaRPr lang="en-GB" sz="2400"/>
          </a:p>
          <a:p>
            <a:pPr marL="1141730" lvl="2" indent="-227330" eaLnBrk="1" hangingPunct="1">
              <a:lnSpc>
                <a:spcPct val="9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1.8, 3.6, 7.2 and 14.4 Mbit/s</a:t>
            </a:r>
            <a:endParaRPr lang="en-GB" sz="2000"/>
          </a:p>
          <a:p>
            <a:pPr marL="341630" indent="-341630" eaLnBrk="1" hangingPunct="1">
              <a:lnSpc>
                <a:spcPct val="90000"/>
              </a:lnSpc>
              <a:spcBef>
                <a:spcPts val="7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t>4G</a:t>
            </a:r>
            <a:endParaRPr lang="en-US" sz="2800"/>
          </a:p>
          <a:p>
            <a:pPr marL="741680" lvl="1" indent="-284480"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Ultra Mobile Broadband (UMB)</a:t>
            </a:r>
            <a:endParaRPr lang="en-GB" sz="24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anim calcmode="lin" valueType="num">
                                      <p:cBhvr additive="base">
                                        <p:cTn id="11"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62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anim calcmode="lin" valueType="num">
                                      <p:cBhvr additive="base">
                                        <p:cTn id="15"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62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anim calcmode="lin" valueType="num">
                                      <p:cBhvr additive="base">
                                        <p:cTn id="19"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anim calcmode="lin" valueType="num">
                                      <p:cBhvr additive="base">
                                        <p:cTn id="23"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6627">
                                            <p:txEl>
                                              <p:pRg st="5" end="5"/>
                                            </p:txEl>
                                          </p:spTgt>
                                        </p:tgtEl>
                                        <p:attrNameLst>
                                          <p:attrName>style.visibility</p:attrName>
                                        </p:attrNameLst>
                                      </p:cBhvr>
                                      <p:to>
                                        <p:strVal val="visible"/>
                                      </p:to>
                                    </p:set>
                                    <p:anim calcmode="lin" valueType="num">
                                      <p:cBhvr additive="base">
                                        <p:cTn id="29" dur="5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6627">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6627">
                                            <p:txEl>
                                              <p:pRg st="6" end="6"/>
                                            </p:txEl>
                                          </p:spTgt>
                                        </p:tgtEl>
                                        <p:attrNameLst>
                                          <p:attrName>style.visibility</p:attrName>
                                        </p:attrNameLst>
                                      </p:cBhvr>
                                      <p:to>
                                        <p:strVal val="visible"/>
                                      </p:to>
                                    </p:set>
                                    <p:anim calcmode="lin" valueType="num">
                                      <p:cBhvr additive="base">
                                        <p:cTn id="33" dur="5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6627">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6627">
                                            <p:txEl>
                                              <p:pRg st="7" end="7"/>
                                            </p:txEl>
                                          </p:spTgt>
                                        </p:tgtEl>
                                        <p:attrNameLst>
                                          <p:attrName>style.visibility</p:attrName>
                                        </p:attrNameLst>
                                      </p:cBhvr>
                                      <p:to>
                                        <p:strVal val="visible"/>
                                      </p:to>
                                    </p:set>
                                    <p:anim calcmode="lin" valueType="num">
                                      <p:cBhvr additive="base">
                                        <p:cTn id="37" dur="500" fill="hold"/>
                                        <p:tgtEl>
                                          <p:spTgt spid="2662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62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627">
                                            <p:txEl>
                                              <p:pRg st="8" end="8"/>
                                            </p:txEl>
                                          </p:spTgt>
                                        </p:tgtEl>
                                        <p:attrNameLst>
                                          <p:attrName>style.visibility</p:attrName>
                                        </p:attrNameLst>
                                      </p:cBhvr>
                                      <p:to>
                                        <p:strVal val="visible"/>
                                      </p:to>
                                    </p:set>
                                    <p:anim calcmode="lin" valueType="num">
                                      <p:cBhvr additive="base">
                                        <p:cTn id="43" dur="500" fill="hold"/>
                                        <p:tgtEl>
                                          <p:spTgt spid="26627">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6627">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6627">
                                            <p:txEl>
                                              <p:pRg st="9" end="9"/>
                                            </p:txEl>
                                          </p:spTgt>
                                        </p:tgtEl>
                                        <p:attrNameLst>
                                          <p:attrName>style.visibility</p:attrName>
                                        </p:attrNameLst>
                                      </p:cBhvr>
                                      <p:to>
                                        <p:strVal val="visible"/>
                                      </p:to>
                                    </p:set>
                                    <p:anim calcmode="lin" valueType="num">
                                      <p:cBhvr additive="base">
                                        <p:cTn id="47" dur="500" fill="hold"/>
                                        <p:tgtEl>
                                          <p:spTgt spid="26627">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662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Perbedaan</a:t>
            </a:r>
            <a:endParaRPr lang="en-US"/>
          </a:p>
        </p:txBody>
      </p:sp>
      <p:sp>
        <p:nvSpPr>
          <p:cNvPr id="27651" name="Rectangle 2"/>
          <p:cNvSpPr>
            <a:spLocks noGrp="1" noChangeArrowheads="1"/>
          </p:cNvSpPr>
          <p:nvPr>
            <p:ph idx="1"/>
          </p:nvPr>
        </p:nvSpPr>
        <p:spPr/>
        <p:txBody>
          <a:bodyPr>
            <a:normAutofit/>
          </a:bodyPr>
          <a:lstStyle/>
          <a:p>
            <a:pPr marL="341630" indent="-341630"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1G: </a:t>
            </a:r>
            <a:endParaRPr lang="en-US" sz="2400"/>
          </a:p>
          <a:p>
            <a:pPr marL="741680" lvl="1" indent="-284480" eaLnBrk="1" hangingPunct="1">
              <a:lnSpc>
                <a:spcPct val="9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radio sinyal bersifat analog</a:t>
            </a:r>
            <a:endParaRPr lang="en-US" sz="2000"/>
          </a:p>
          <a:p>
            <a:pPr marL="741680" lvl="1" indent="-284480" eaLnBrk="1" hangingPunct="1">
              <a:lnSpc>
                <a:spcPct val="9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Pada frekuensi 800 Mhz &amp; 400 Mhz</a:t>
            </a:r>
            <a:endParaRPr lang="en-US" sz="2000"/>
          </a:p>
          <a:p>
            <a:pPr marL="741680" lvl="1" indent="-284480" eaLnBrk="1" hangingPunct="1">
              <a:lnSpc>
                <a:spcPct val="9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Dimulai dari Chicago, dikomersilkan 1983</a:t>
            </a:r>
            <a:endParaRPr lang="en-US" sz="2000"/>
          </a:p>
          <a:p>
            <a:pPr marL="341630" indent="-341630"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2G: </a:t>
            </a:r>
            <a:endParaRPr lang="en-US" sz="2400"/>
          </a:p>
          <a:p>
            <a:pPr marL="741680" lvl="1" indent="-284480" eaLnBrk="1" hangingPunct="1">
              <a:lnSpc>
                <a:spcPct val="9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radio sinyal bersifat digital</a:t>
            </a:r>
            <a:endParaRPr lang="en-US" sz="2000"/>
          </a:p>
          <a:p>
            <a:pPr marL="741680" lvl="1" indent="-284480" eaLnBrk="1" hangingPunct="1">
              <a:lnSpc>
                <a:spcPct val="9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Dimulai dari maret 1993</a:t>
            </a:r>
            <a:endParaRPr lang="en-US" sz="2000"/>
          </a:p>
          <a:p>
            <a:pPr marL="741680" lvl="1" indent="-284480" eaLnBrk="1" hangingPunct="1">
              <a:lnSpc>
                <a:spcPct val="9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Menggunakan TDM (Time Division Multiplexing)</a:t>
            </a:r>
            <a:endParaRPr lang="en-US" sz="2000"/>
          </a:p>
          <a:p>
            <a:pPr marL="741680" lvl="1" indent="-284480" eaLnBrk="1" hangingPunct="1">
              <a:lnSpc>
                <a:spcPct val="9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Frekuensi 800 – 1900 Mhz</a:t>
            </a:r>
            <a:endParaRPr lang="en-US" sz="2000"/>
          </a:p>
          <a:p>
            <a:pPr marL="741680" lvl="1" indent="-284480" eaLnBrk="1" hangingPunct="1">
              <a:lnSpc>
                <a:spcPct val="9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Dikenalnya GSM dan CDMA</a:t>
            </a:r>
            <a:endParaRPr lang="en-US" sz="2000"/>
          </a:p>
          <a:p>
            <a:pPr marL="341630" indent="-341630"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2.5G – 3G: digital high speed</a:t>
            </a:r>
            <a:endParaRPr lang="en-US" sz="2400"/>
          </a:p>
          <a:p>
            <a:pPr marL="341630" indent="-341630"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4G: IPv6, voice, digital high speed</a:t>
            </a:r>
            <a:endParaRPr lang="en-US" sz="24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anim calcmode="lin" valueType="num">
                                      <p:cBhvr additive="base">
                                        <p:cTn id="11"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765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anim calcmode="lin" valueType="num">
                                      <p:cBhvr additive="base">
                                        <p:cTn id="15"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765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 calcmode="lin" valueType="num">
                                      <p:cBhvr additive="base">
                                        <p:cTn id="19"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anim calcmode="lin" valueType="num">
                                      <p:cBhvr additive="base">
                                        <p:cTn id="25"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7651">
                                            <p:txEl>
                                              <p:pRg st="5" end="5"/>
                                            </p:txEl>
                                          </p:spTgt>
                                        </p:tgtEl>
                                        <p:attrNameLst>
                                          <p:attrName>style.visibility</p:attrName>
                                        </p:attrNameLst>
                                      </p:cBhvr>
                                      <p:to>
                                        <p:strVal val="visible"/>
                                      </p:to>
                                    </p:set>
                                    <p:anim calcmode="lin" valueType="num">
                                      <p:cBhvr additive="base">
                                        <p:cTn id="29"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7651">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7651">
                                            <p:txEl>
                                              <p:pRg st="6" end="6"/>
                                            </p:txEl>
                                          </p:spTgt>
                                        </p:tgtEl>
                                        <p:attrNameLst>
                                          <p:attrName>style.visibility</p:attrName>
                                        </p:attrNameLst>
                                      </p:cBhvr>
                                      <p:to>
                                        <p:strVal val="visible"/>
                                      </p:to>
                                    </p:set>
                                    <p:anim calcmode="lin" valueType="num">
                                      <p:cBhvr additive="base">
                                        <p:cTn id="33" dur="500" fill="hold"/>
                                        <p:tgtEl>
                                          <p:spTgt spid="27651">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7651">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7651">
                                            <p:txEl>
                                              <p:pRg st="7" end="7"/>
                                            </p:txEl>
                                          </p:spTgt>
                                        </p:tgtEl>
                                        <p:attrNameLst>
                                          <p:attrName>style.visibility</p:attrName>
                                        </p:attrNameLst>
                                      </p:cBhvr>
                                      <p:to>
                                        <p:strVal val="visible"/>
                                      </p:to>
                                    </p:set>
                                    <p:anim calcmode="lin" valueType="num">
                                      <p:cBhvr additive="base">
                                        <p:cTn id="37" dur="500" fill="hold"/>
                                        <p:tgtEl>
                                          <p:spTgt spid="27651">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651">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7651">
                                            <p:txEl>
                                              <p:pRg st="8" end="8"/>
                                            </p:txEl>
                                          </p:spTgt>
                                        </p:tgtEl>
                                        <p:attrNameLst>
                                          <p:attrName>style.visibility</p:attrName>
                                        </p:attrNameLst>
                                      </p:cBhvr>
                                      <p:to>
                                        <p:strVal val="visible"/>
                                      </p:to>
                                    </p:set>
                                    <p:anim calcmode="lin" valueType="num">
                                      <p:cBhvr additive="base">
                                        <p:cTn id="41" dur="500" fill="hold"/>
                                        <p:tgtEl>
                                          <p:spTgt spid="27651">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7651">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651">
                                            <p:txEl>
                                              <p:pRg st="9" end="9"/>
                                            </p:txEl>
                                          </p:spTgt>
                                        </p:tgtEl>
                                        <p:attrNameLst>
                                          <p:attrName>style.visibility</p:attrName>
                                        </p:attrNameLst>
                                      </p:cBhvr>
                                      <p:to>
                                        <p:strVal val="visible"/>
                                      </p:to>
                                    </p:set>
                                    <p:anim calcmode="lin" valueType="num">
                                      <p:cBhvr additive="base">
                                        <p:cTn id="45" dur="500" fill="hold"/>
                                        <p:tgtEl>
                                          <p:spTgt spid="27651">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765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7651">
                                            <p:txEl>
                                              <p:pRg st="10" end="10"/>
                                            </p:txEl>
                                          </p:spTgt>
                                        </p:tgtEl>
                                        <p:attrNameLst>
                                          <p:attrName>style.visibility</p:attrName>
                                        </p:attrNameLst>
                                      </p:cBhvr>
                                      <p:to>
                                        <p:strVal val="visible"/>
                                      </p:to>
                                    </p:set>
                                    <p:anim calcmode="lin" valueType="num">
                                      <p:cBhvr additive="base">
                                        <p:cTn id="51" dur="500" fill="hold"/>
                                        <p:tgtEl>
                                          <p:spTgt spid="27651">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765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7651">
                                            <p:txEl>
                                              <p:pRg st="11" end="11"/>
                                            </p:txEl>
                                          </p:spTgt>
                                        </p:tgtEl>
                                        <p:attrNameLst>
                                          <p:attrName>style.visibility</p:attrName>
                                        </p:attrNameLst>
                                      </p:cBhvr>
                                      <p:to>
                                        <p:strVal val="visible"/>
                                      </p:to>
                                    </p:set>
                                    <p:anim calcmode="lin" valueType="num">
                                      <p:cBhvr additive="base">
                                        <p:cTn id="57" dur="500" fill="hold"/>
                                        <p:tgtEl>
                                          <p:spTgt spid="27651">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7651">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3G</a:t>
            </a:r>
            <a:endParaRPr lang="en-US"/>
          </a:p>
        </p:txBody>
      </p:sp>
      <p:sp>
        <p:nvSpPr>
          <p:cNvPr id="28675" name="Rectangle 2"/>
          <p:cNvSpPr>
            <a:spLocks noGrp="1" noChangeArrowheads="1"/>
          </p:cNvSpPr>
          <p:nvPr>
            <p:ph idx="1"/>
          </p:nvPr>
        </p:nvSpPr>
        <p:spPr/>
        <p:txBody>
          <a:bodyPr>
            <a:normAutofit/>
          </a:bodyPr>
          <a:lstStyle/>
          <a:p>
            <a:pPr marL="341630" indent="-341630" eaLnBrk="1" hangingPunct="1">
              <a:lnSpc>
                <a:spcPct val="8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Sistem 3G dimaksudkan untuk menyediakan global mobility dengan cakupan layanan yang lebih luas, seperti telephony, paging, messaging, Internet dan broadband data. </a:t>
            </a:r>
            <a:endParaRPr lang="en-US" sz="2400"/>
          </a:p>
          <a:p>
            <a:pPr marL="341630" indent="-341630" eaLnBrk="1" hangingPunct="1">
              <a:lnSpc>
                <a:spcPct val="8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International Telecommunication Union (ITU) memulai proses standard sistem 3G dikenal sebagai International Mobile Telecommunications 2000 (IMT-2000). </a:t>
            </a:r>
            <a:endParaRPr lang="en-US" sz="2400"/>
          </a:p>
          <a:p>
            <a:pPr marL="341630" indent="-341630" eaLnBrk="1" hangingPunct="1">
              <a:lnSpc>
                <a:spcPct val="8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European Telecommunications Standards Institute (ETSI) bertanggung jawab terhadap proses standarisasi UMTS (universal mobile telecommunication systems). </a:t>
            </a:r>
            <a:endParaRPr lang="en-US" sz="2400"/>
          </a:p>
          <a:p>
            <a:pPr marL="341630" indent="-341630" eaLnBrk="1" hangingPunct="1">
              <a:lnSpc>
                <a:spcPct val="8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Tahun 1998, Third Generation Partnership Project (3GPP) dibentuk untuk melanjutkan pekerjaan spesifikasi teknis UMTS.</a:t>
            </a:r>
            <a:endParaRPr lang="en-US" sz="24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3G (2)</a:t>
            </a:r>
            <a:endParaRPr lang="en-US"/>
          </a:p>
        </p:txBody>
      </p:sp>
      <p:sp>
        <p:nvSpPr>
          <p:cNvPr id="29699" name="Rectangle 2"/>
          <p:cNvSpPr>
            <a:spLocks noGrp="1" noChangeArrowheads="1"/>
          </p:cNvSpPr>
          <p:nvPr>
            <p:ph idx="1"/>
          </p:nvPr>
        </p:nvSpPr>
        <p:spPr/>
        <p:txBody>
          <a:bodyPr>
            <a:normAutofit/>
          </a:bodyPr>
          <a:lstStyle/>
          <a:p>
            <a:pPr marL="341630" indent="-341630"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Third Generation Partnership Project 2 (3GPP2) dibentuk untuk mengembangkan teknologi cdma2000 yang merupakan anggota keluarga IMT-2000.</a:t>
            </a:r>
            <a:endParaRPr lang="en-US" sz="2400"/>
          </a:p>
          <a:p>
            <a:pPr marL="341630" indent="-341630"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Februari 1992, World Radio Conference mengalokasikan untuk pemakaian UMTS</a:t>
            </a:r>
            <a:endParaRPr lang="en-US" sz="2400"/>
          </a:p>
          <a:p>
            <a:pPr marL="741680" lvl="1" indent="-284480" eaLnBrk="1" hangingPunct="1">
              <a:lnSpc>
                <a:spcPct val="9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Frekuensi 1885 - 2025 Mhz dan 2110 - 2200 MHz digunakan untuk IMT-2000.</a:t>
            </a:r>
            <a:endParaRPr lang="en-US" sz="2000"/>
          </a:p>
          <a:p>
            <a:pPr marL="341630" indent="-341630"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Jaringan 3G menyediakan transmisi data rate lebih  tinggi: 384Kbps, dibandingkan dengan GSM 56Kbps</a:t>
            </a:r>
            <a:endParaRPr lang="en-US" sz="2400"/>
          </a:p>
          <a:p>
            <a:pPr marL="341630" indent="-341630"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WCDMA menggunakan lebar 5 MHz sinyal radio dengan chip rate 3.84 Mcps</a:t>
            </a:r>
            <a:endParaRPr lang="en-US" sz="2400"/>
          </a:p>
          <a:p>
            <a:pPr marL="741680" lvl="1" indent="-284480" eaLnBrk="1" hangingPunct="1">
              <a:lnSpc>
                <a:spcPct val="9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Lebih besar 3 kali daripada cdmaOne (IS-95), yang menggunakan lebar 1,25 Mhz dengan chip rate 1,22 Mcps.</a:t>
            </a:r>
            <a:endParaRPr lang="en-US" sz="20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 calcmode="lin" valueType="num">
                                      <p:cBhvr additive="base">
                                        <p:cTn id="17"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9699">
                                            <p:txEl>
                                              <p:pRg st="3" end="3"/>
                                            </p:txEl>
                                          </p:spTgt>
                                        </p:tgtEl>
                                        <p:attrNameLst>
                                          <p:attrName>style.visibility</p:attrName>
                                        </p:attrNameLst>
                                      </p:cBhvr>
                                      <p:to>
                                        <p:strVal val="visible"/>
                                      </p:to>
                                    </p:set>
                                    <p:anim calcmode="lin" valueType="num">
                                      <p:cBhvr additive="base">
                                        <p:cTn id="23"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96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9699">
                                            <p:txEl>
                                              <p:pRg st="4" end="4"/>
                                            </p:txEl>
                                          </p:spTgt>
                                        </p:tgtEl>
                                        <p:attrNameLst>
                                          <p:attrName>style.visibility</p:attrName>
                                        </p:attrNameLst>
                                      </p:cBhvr>
                                      <p:to>
                                        <p:strVal val="visible"/>
                                      </p:to>
                                    </p:set>
                                    <p:anim calcmode="lin" valueType="num">
                                      <p:cBhvr additive="base">
                                        <p:cTn id="29"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9699">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9699">
                                            <p:txEl>
                                              <p:pRg st="5" end="5"/>
                                            </p:txEl>
                                          </p:spTgt>
                                        </p:tgtEl>
                                        <p:attrNameLst>
                                          <p:attrName>style.visibility</p:attrName>
                                        </p:attrNameLst>
                                      </p:cBhvr>
                                      <p:to>
                                        <p:strVal val="visible"/>
                                      </p:to>
                                    </p:set>
                                    <p:anim calcmode="lin" valueType="num">
                                      <p:cBhvr additive="base">
                                        <p:cTn id="33" dur="500" fill="hold"/>
                                        <p:tgtEl>
                                          <p:spTgt spid="29699">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96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457200" y="273050"/>
            <a:ext cx="8229600" cy="1236663"/>
          </a:xfrm>
        </p:spPr>
        <p:txBody>
          <a:bodyPr/>
          <a:lstStyle/>
          <a:p>
            <a:pPr eaLnBrk="1" hangingPunct="1"/>
            <a:endParaRPr lang="id-ID"/>
          </a:p>
        </p:txBody>
      </p:sp>
      <p:pic>
        <p:nvPicPr>
          <p:cNvPr id="31747" name="Picture 2"/>
          <p:cNvPicPr>
            <a:picLocks noChangeAspect="1" noChangeArrowheads="1"/>
          </p:cNvPicPr>
          <p:nvPr/>
        </p:nvPicPr>
        <p:blipFill>
          <a:blip r:embed="rId1"/>
          <a:srcRect/>
          <a:stretch>
            <a:fillRect/>
          </a:stretch>
        </p:blipFill>
        <p:spPr bwMode="auto">
          <a:xfrm>
            <a:off x="179388" y="188913"/>
            <a:ext cx="8713787" cy="6335712"/>
          </a:xfrm>
          <a:prstGeom prst="rect">
            <a:avLst/>
          </a:prstGeom>
          <a:noFill/>
          <a:ln w="9525">
            <a:noFill/>
            <a:round/>
          </a:ln>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Operator Selular Indonesia</a:t>
            </a:r>
            <a:endParaRPr lang="en-US"/>
          </a:p>
        </p:txBody>
      </p:sp>
      <p:sp>
        <p:nvSpPr>
          <p:cNvPr id="32771" name="Rectangle 2"/>
          <p:cNvSpPr>
            <a:spLocks noGrp="1" noChangeArrowheads="1"/>
          </p:cNvSpPr>
          <p:nvPr>
            <p:ph idx="1"/>
          </p:nvPr>
        </p:nvSpPr>
        <p:spPr>
          <a:xfrm>
            <a:off x="457200" y="1600200"/>
            <a:ext cx="3394075" cy="4525963"/>
          </a:xfrm>
        </p:spPr>
        <p:txBody>
          <a:bodyPr/>
          <a:lstStyle/>
          <a:p>
            <a:pPr marL="341630" indent="-341630" eaLnBrk="1" hangingPunct="1">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AMPS</a:t>
            </a:r>
            <a:endParaRPr lang="en-GB"/>
          </a:p>
          <a:p>
            <a:pPr marL="741680" lvl="1" indent="-284480" eaLnBrk="1" hangingPunct="1">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Komselindo</a:t>
            </a:r>
            <a:endParaRPr lang="en-GB"/>
          </a:p>
          <a:p>
            <a:pPr marL="341630" indent="-341630" eaLnBrk="1" hangingPunct="1">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a:t>GSM</a:t>
            </a:r>
            <a:endParaRPr lang="pt-BR"/>
          </a:p>
          <a:p>
            <a:pPr marL="741680" lvl="1" indent="-284480" eaLnBrk="1" hangingPunct="1">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a:t>Telkomsel</a:t>
            </a:r>
            <a:endParaRPr lang="pt-BR"/>
          </a:p>
          <a:p>
            <a:pPr marL="741680" lvl="1" indent="-284480" eaLnBrk="1" hangingPunct="1">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a:t>Satelindo</a:t>
            </a:r>
            <a:endParaRPr lang="pt-BR"/>
          </a:p>
          <a:p>
            <a:pPr marL="741680" lvl="1" indent="-284480" eaLnBrk="1" hangingPunct="1">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a:t>Excelcom</a:t>
            </a:r>
            <a:endParaRPr lang="pt-BR"/>
          </a:p>
        </p:txBody>
      </p:sp>
      <p:sp>
        <p:nvSpPr>
          <p:cNvPr id="32772" name="Rectangle 3"/>
          <p:cNvSpPr>
            <a:spLocks noChangeArrowheads="1"/>
          </p:cNvSpPr>
          <p:nvPr/>
        </p:nvSpPr>
        <p:spPr bwMode="auto">
          <a:xfrm>
            <a:off x="4211638" y="1412875"/>
            <a:ext cx="3394075" cy="5111750"/>
          </a:xfrm>
          <a:prstGeom prst="rect">
            <a:avLst/>
          </a:prstGeom>
          <a:noFill/>
          <a:ln w="9525">
            <a:noFill/>
            <a:round/>
          </a:ln>
        </p:spPr>
        <p:txBody>
          <a:bodyPr lIns="90000" tIns="46800" rIns="90000" bIns="46800"/>
          <a:lstStyle/>
          <a:p>
            <a:pPr marL="341630" indent="-341630">
              <a:spcBef>
                <a:spcPts val="600"/>
              </a:spcBef>
              <a:buFont typeface="Arial" panose="020B0604020202020204" pitchFamily="34" charset="0"/>
              <a:buChar char="•"/>
              <a:tabLst>
                <a:tab pos="340995" algn="l"/>
                <a:tab pos="1255395" algn="l"/>
                <a:tab pos="2169795" algn="l"/>
                <a:tab pos="3084195" algn="l"/>
                <a:tab pos="3998595" algn="l"/>
                <a:tab pos="4912995" algn="l"/>
                <a:tab pos="5827395" algn="l"/>
                <a:tab pos="6741795" algn="l"/>
                <a:tab pos="7656195" algn="l"/>
                <a:tab pos="8570595" algn="l"/>
                <a:tab pos="9484995" algn="l"/>
                <a:tab pos="10399395" algn="l"/>
              </a:tabLst>
            </a:pPr>
            <a:r>
              <a:rPr lang="en-US" sz="2400">
                <a:solidFill>
                  <a:srgbClr val="000000"/>
                </a:solidFill>
              </a:rPr>
              <a:t>GPRS</a:t>
            </a:r>
            <a:endParaRPr lang="en-US" sz="2400">
              <a:solidFill>
                <a:srgbClr val="000000"/>
              </a:solidFill>
            </a:endParaRPr>
          </a:p>
          <a:p>
            <a:pPr marL="741680" lvl="1" indent="-284480">
              <a:spcBef>
                <a:spcPts val="600"/>
              </a:spcBef>
              <a:buFont typeface="Arial" panose="020B0604020202020204" pitchFamily="34" charset="0"/>
              <a:buChar char="–"/>
              <a:tabLst>
                <a:tab pos="340995" algn="l"/>
                <a:tab pos="1255395" algn="l"/>
                <a:tab pos="2169795" algn="l"/>
                <a:tab pos="3084195" algn="l"/>
                <a:tab pos="3998595" algn="l"/>
                <a:tab pos="4912995" algn="l"/>
                <a:tab pos="5827395" algn="l"/>
                <a:tab pos="6741795" algn="l"/>
                <a:tab pos="7656195" algn="l"/>
                <a:tab pos="8570595" algn="l"/>
                <a:tab pos="9484995" algn="l"/>
                <a:tab pos="10399395" algn="l"/>
              </a:tabLst>
            </a:pPr>
            <a:r>
              <a:rPr lang="en-US" sz="2400">
                <a:solidFill>
                  <a:srgbClr val="000000"/>
                </a:solidFill>
              </a:rPr>
              <a:t>Telkomsel</a:t>
            </a:r>
            <a:endParaRPr lang="en-US" sz="2400">
              <a:solidFill>
                <a:srgbClr val="000000"/>
              </a:solidFill>
            </a:endParaRPr>
          </a:p>
          <a:p>
            <a:pPr marL="741680" lvl="1" indent="-284480">
              <a:spcBef>
                <a:spcPts val="600"/>
              </a:spcBef>
              <a:buFont typeface="Arial" panose="020B0604020202020204" pitchFamily="34" charset="0"/>
              <a:buChar char="–"/>
              <a:tabLst>
                <a:tab pos="340995" algn="l"/>
                <a:tab pos="1255395" algn="l"/>
                <a:tab pos="2169795" algn="l"/>
                <a:tab pos="3084195" algn="l"/>
                <a:tab pos="3998595" algn="l"/>
                <a:tab pos="4912995" algn="l"/>
                <a:tab pos="5827395" algn="l"/>
                <a:tab pos="6741795" algn="l"/>
                <a:tab pos="7656195" algn="l"/>
                <a:tab pos="8570595" algn="l"/>
                <a:tab pos="9484995" algn="l"/>
                <a:tab pos="10399395" algn="l"/>
              </a:tabLst>
            </a:pPr>
            <a:r>
              <a:rPr lang="en-US" sz="2400">
                <a:solidFill>
                  <a:srgbClr val="000000"/>
                </a:solidFill>
              </a:rPr>
              <a:t>Satelindo</a:t>
            </a:r>
            <a:endParaRPr lang="en-US" sz="2400">
              <a:solidFill>
                <a:srgbClr val="000000"/>
              </a:solidFill>
            </a:endParaRPr>
          </a:p>
          <a:p>
            <a:pPr marL="741680" lvl="1" indent="-284480">
              <a:spcBef>
                <a:spcPts val="600"/>
              </a:spcBef>
              <a:buFont typeface="Arial" panose="020B0604020202020204" pitchFamily="34" charset="0"/>
              <a:buChar char="–"/>
              <a:tabLst>
                <a:tab pos="340995" algn="l"/>
                <a:tab pos="1255395" algn="l"/>
                <a:tab pos="2169795" algn="l"/>
                <a:tab pos="3084195" algn="l"/>
                <a:tab pos="3998595" algn="l"/>
                <a:tab pos="4912995" algn="l"/>
                <a:tab pos="5827395" algn="l"/>
                <a:tab pos="6741795" algn="l"/>
                <a:tab pos="7656195" algn="l"/>
                <a:tab pos="8570595" algn="l"/>
                <a:tab pos="9484995" algn="l"/>
                <a:tab pos="10399395" algn="l"/>
              </a:tabLst>
            </a:pPr>
            <a:r>
              <a:rPr lang="en-US" sz="2400">
                <a:solidFill>
                  <a:srgbClr val="000000"/>
                </a:solidFill>
              </a:rPr>
              <a:t>Excelcom</a:t>
            </a:r>
            <a:endParaRPr lang="en-US" sz="2400">
              <a:solidFill>
                <a:srgbClr val="000000"/>
              </a:solidFill>
            </a:endParaRPr>
          </a:p>
          <a:p>
            <a:pPr marL="341630" indent="-341630">
              <a:spcBef>
                <a:spcPts val="600"/>
              </a:spcBef>
              <a:buFont typeface="Arial" panose="020B0604020202020204" pitchFamily="34" charset="0"/>
              <a:buChar char="•"/>
              <a:tabLst>
                <a:tab pos="340995" algn="l"/>
                <a:tab pos="1255395" algn="l"/>
                <a:tab pos="2169795" algn="l"/>
                <a:tab pos="3084195" algn="l"/>
                <a:tab pos="3998595" algn="l"/>
                <a:tab pos="4912995" algn="l"/>
                <a:tab pos="5827395" algn="l"/>
                <a:tab pos="6741795" algn="l"/>
                <a:tab pos="7656195" algn="l"/>
                <a:tab pos="8570595" algn="l"/>
                <a:tab pos="9484995" algn="l"/>
                <a:tab pos="10399395" algn="l"/>
              </a:tabLst>
            </a:pPr>
            <a:r>
              <a:rPr lang="en-US" sz="2400">
                <a:solidFill>
                  <a:srgbClr val="000000"/>
                </a:solidFill>
              </a:rPr>
              <a:t>CDMA</a:t>
            </a:r>
            <a:endParaRPr lang="en-US" sz="2400">
              <a:solidFill>
                <a:srgbClr val="000000"/>
              </a:solidFill>
            </a:endParaRPr>
          </a:p>
          <a:p>
            <a:pPr marL="741680" lvl="1" indent="-284480">
              <a:spcBef>
                <a:spcPts val="600"/>
              </a:spcBef>
              <a:buFont typeface="Arial" panose="020B0604020202020204" pitchFamily="34" charset="0"/>
              <a:buChar char="–"/>
              <a:tabLst>
                <a:tab pos="340995" algn="l"/>
                <a:tab pos="1255395" algn="l"/>
                <a:tab pos="2169795" algn="l"/>
                <a:tab pos="3084195" algn="l"/>
                <a:tab pos="3998595" algn="l"/>
                <a:tab pos="4912995" algn="l"/>
                <a:tab pos="5827395" algn="l"/>
                <a:tab pos="6741795" algn="l"/>
                <a:tab pos="7656195" algn="l"/>
                <a:tab pos="8570595" algn="l"/>
                <a:tab pos="9484995" algn="l"/>
                <a:tab pos="10399395" algn="l"/>
              </a:tabLst>
            </a:pPr>
            <a:r>
              <a:rPr lang="en-US" sz="2400">
                <a:solidFill>
                  <a:srgbClr val="000000"/>
                </a:solidFill>
              </a:rPr>
              <a:t>Telkom Flexy</a:t>
            </a:r>
            <a:endParaRPr lang="en-US" sz="2400">
              <a:solidFill>
                <a:srgbClr val="000000"/>
              </a:solidFill>
            </a:endParaRPr>
          </a:p>
          <a:p>
            <a:pPr marL="741680" lvl="1" indent="-284480">
              <a:spcBef>
                <a:spcPts val="600"/>
              </a:spcBef>
              <a:buFont typeface="Arial" panose="020B0604020202020204" pitchFamily="34" charset="0"/>
              <a:buChar char="–"/>
              <a:tabLst>
                <a:tab pos="340995" algn="l"/>
                <a:tab pos="1255395" algn="l"/>
                <a:tab pos="2169795" algn="l"/>
                <a:tab pos="3084195" algn="l"/>
                <a:tab pos="3998595" algn="l"/>
                <a:tab pos="4912995" algn="l"/>
                <a:tab pos="5827395" algn="l"/>
                <a:tab pos="6741795" algn="l"/>
                <a:tab pos="7656195" algn="l"/>
                <a:tab pos="8570595" algn="l"/>
                <a:tab pos="9484995" algn="l"/>
                <a:tab pos="10399395" algn="l"/>
              </a:tabLst>
            </a:pPr>
            <a:r>
              <a:rPr lang="en-US" sz="2400">
                <a:solidFill>
                  <a:srgbClr val="000000"/>
                </a:solidFill>
              </a:rPr>
              <a:t>Indosat StarOne</a:t>
            </a:r>
            <a:endParaRPr lang="en-US" sz="2400">
              <a:solidFill>
                <a:srgbClr val="000000"/>
              </a:solidFill>
            </a:endParaRPr>
          </a:p>
          <a:p>
            <a:pPr marL="741680" lvl="1" indent="-284480">
              <a:spcBef>
                <a:spcPts val="600"/>
              </a:spcBef>
              <a:buFont typeface="Arial" panose="020B0604020202020204" pitchFamily="34" charset="0"/>
              <a:buChar char="–"/>
              <a:tabLst>
                <a:tab pos="340995" algn="l"/>
                <a:tab pos="1255395" algn="l"/>
                <a:tab pos="2169795" algn="l"/>
                <a:tab pos="3084195" algn="l"/>
                <a:tab pos="3998595" algn="l"/>
                <a:tab pos="4912995" algn="l"/>
                <a:tab pos="5827395" algn="l"/>
                <a:tab pos="6741795" algn="l"/>
                <a:tab pos="7656195" algn="l"/>
                <a:tab pos="8570595" algn="l"/>
                <a:tab pos="9484995" algn="l"/>
                <a:tab pos="10399395" algn="l"/>
              </a:tabLst>
            </a:pPr>
            <a:r>
              <a:rPr lang="en-US" sz="2400">
                <a:solidFill>
                  <a:srgbClr val="000000"/>
                </a:solidFill>
              </a:rPr>
              <a:t>Bakrie Telko Esia</a:t>
            </a:r>
            <a:endParaRPr lang="en-US" sz="2400">
              <a:solidFill>
                <a:srgbClr val="000000"/>
              </a:solidFill>
            </a:endParaRPr>
          </a:p>
          <a:p>
            <a:pPr marL="741680" lvl="1" indent="-284480">
              <a:spcBef>
                <a:spcPts val="600"/>
              </a:spcBef>
              <a:buFont typeface="Arial" panose="020B0604020202020204" pitchFamily="34" charset="0"/>
              <a:buChar char="–"/>
              <a:tabLst>
                <a:tab pos="340995" algn="l"/>
                <a:tab pos="1255395" algn="l"/>
                <a:tab pos="2169795" algn="l"/>
                <a:tab pos="3084195" algn="l"/>
                <a:tab pos="3998595" algn="l"/>
                <a:tab pos="4912995" algn="l"/>
                <a:tab pos="5827395" algn="l"/>
                <a:tab pos="6741795" algn="l"/>
                <a:tab pos="7656195" algn="l"/>
                <a:tab pos="8570595" algn="l"/>
                <a:tab pos="9484995" algn="l"/>
                <a:tab pos="10399395" algn="l"/>
              </a:tabLst>
            </a:pPr>
            <a:r>
              <a:rPr lang="en-US" sz="2400">
                <a:solidFill>
                  <a:srgbClr val="000000"/>
                </a:solidFill>
              </a:rPr>
              <a:t>Mobile-8 Fren</a:t>
            </a:r>
            <a:endParaRPr lang="en-US" sz="2400">
              <a:solidFill>
                <a:srgbClr val="000000"/>
              </a:solidFill>
            </a:endParaRP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GSM Operator Code</a:t>
            </a:r>
            <a:endParaRPr lang="en-US"/>
          </a:p>
        </p:txBody>
      </p:sp>
      <p:sp>
        <p:nvSpPr>
          <p:cNvPr id="32771" name="Rectangle 2"/>
          <p:cNvSpPr>
            <a:spLocks noGrp="1" noChangeArrowheads="1"/>
          </p:cNvSpPr>
          <p:nvPr>
            <p:ph idx="1"/>
          </p:nvPr>
        </p:nvSpPr>
        <p:spPr/>
        <p:txBody>
          <a:bodyPr>
            <a:normAutofit/>
          </a:bodyPr>
          <a:lstStyle/>
          <a:p>
            <a:pPr marL="341630" indent="-341630"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510- </a:t>
            </a:r>
            <a:endParaRPr lang="en-GB" sz="2400"/>
          </a:p>
          <a:p>
            <a:pPr marL="741680" lvl="1" indent="-284480" eaLnBrk="1" hangingPunct="1">
              <a:lnSpc>
                <a:spcPct val="9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PT Kartika Ekamas</a:t>
            </a:r>
            <a:endParaRPr lang="en-GB" sz="2000"/>
          </a:p>
          <a:p>
            <a:pPr marL="341630" indent="-341630"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510-01 </a:t>
            </a:r>
            <a:endParaRPr lang="en-GB" sz="2400"/>
          </a:p>
          <a:p>
            <a:pPr marL="741680" lvl="1" indent="-284480" eaLnBrk="1" hangingPunct="1">
              <a:lnSpc>
                <a:spcPct val="9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PT Satelindo IND SAT-C</a:t>
            </a:r>
            <a:endParaRPr lang="en-GB" sz="2000"/>
          </a:p>
          <a:p>
            <a:pPr marL="341630" indent="-341630"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510-10 </a:t>
            </a:r>
            <a:endParaRPr lang="en-GB" sz="2400"/>
          </a:p>
          <a:p>
            <a:pPr marL="741680" lvl="1" indent="-284480" eaLnBrk="1" hangingPunct="1">
              <a:lnSpc>
                <a:spcPct val="9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Telekomsel TELKOMSELGSM</a:t>
            </a:r>
            <a:endParaRPr lang="en-GB" sz="2000"/>
          </a:p>
          <a:p>
            <a:pPr marL="341630" indent="-341630"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510-11 </a:t>
            </a:r>
            <a:endParaRPr lang="en-GB" sz="2400"/>
          </a:p>
          <a:p>
            <a:pPr marL="741680" lvl="1" indent="-284480" eaLnBrk="1" hangingPunct="1">
              <a:lnSpc>
                <a:spcPct val="9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Excelcom IND-EXCELCOM</a:t>
            </a:r>
            <a:endParaRPr lang="en-GB" sz="2000"/>
          </a:p>
          <a:p>
            <a:pPr marL="341630" indent="-341630"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510-15</a:t>
            </a:r>
            <a:endParaRPr lang="en-GB" sz="2400"/>
          </a:p>
          <a:p>
            <a:pPr marL="741680" lvl="1" indent="-284480" eaLnBrk="1" hangingPunct="1">
              <a:lnSpc>
                <a:spcPct val="9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Telekomindo Telekomindo</a:t>
            </a:r>
            <a:endParaRPr lang="en-GB" sz="2000"/>
          </a:p>
          <a:p>
            <a:pPr marL="341630" indent="-341630"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Sumber: </a:t>
            </a:r>
            <a:r>
              <a:rPr lang="en-GB" sz="2400"/>
              <a:t>http://www.gsm-security.net/gsm-operator-codes.shtml</a:t>
            </a:r>
            <a:endParaRPr lang="en-GB" sz="24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anim calcmode="lin" valueType="num">
                                      <p:cBhvr additive="base">
                                        <p:cTn id="11"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 calcmode="lin" valueType="num">
                                      <p:cBhvr additive="base">
                                        <p:cTn id="17"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2771">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2771">
                                            <p:txEl>
                                              <p:pRg st="3" end="3"/>
                                            </p:txEl>
                                          </p:spTgt>
                                        </p:tgtEl>
                                        <p:attrNameLst>
                                          <p:attrName>style.visibility</p:attrName>
                                        </p:attrNameLst>
                                      </p:cBhvr>
                                      <p:to>
                                        <p:strVal val="visible"/>
                                      </p:to>
                                    </p:set>
                                    <p:anim calcmode="lin" valueType="num">
                                      <p:cBhvr additive="base">
                                        <p:cTn id="21"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2771">
                                            <p:txEl>
                                              <p:pRg st="4" end="4"/>
                                            </p:txEl>
                                          </p:spTgt>
                                        </p:tgtEl>
                                        <p:attrNameLst>
                                          <p:attrName>style.visibility</p:attrName>
                                        </p:attrNameLst>
                                      </p:cBhvr>
                                      <p:to>
                                        <p:strVal val="visible"/>
                                      </p:to>
                                    </p:set>
                                    <p:anim calcmode="lin" valueType="num">
                                      <p:cBhvr additive="base">
                                        <p:cTn id="27"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2771">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2771">
                                            <p:txEl>
                                              <p:pRg st="5" end="5"/>
                                            </p:txEl>
                                          </p:spTgt>
                                        </p:tgtEl>
                                        <p:attrNameLst>
                                          <p:attrName>style.visibility</p:attrName>
                                        </p:attrNameLst>
                                      </p:cBhvr>
                                      <p:to>
                                        <p:strVal val="visible"/>
                                      </p:to>
                                    </p:set>
                                    <p:anim calcmode="lin" valueType="num">
                                      <p:cBhvr additive="base">
                                        <p:cTn id="31" dur="5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771">
                                            <p:txEl>
                                              <p:pRg st="6" end="6"/>
                                            </p:txEl>
                                          </p:spTgt>
                                        </p:tgtEl>
                                        <p:attrNameLst>
                                          <p:attrName>style.visibility</p:attrName>
                                        </p:attrNameLst>
                                      </p:cBhvr>
                                      <p:to>
                                        <p:strVal val="visible"/>
                                      </p:to>
                                    </p:set>
                                    <p:anim calcmode="lin" valueType="num">
                                      <p:cBhvr additive="base">
                                        <p:cTn id="37" dur="5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771">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2771">
                                            <p:txEl>
                                              <p:pRg st="7" end="7"/>
                                            </p:txEl>
                                          </p:spTgt>
                                        </p:tgtEl>
                                        <p:attrNameLst>
                                          <p:attrName>style.visibility</p:attrName>
                                        </p:attrNameLst>
                                      </p:cBhvr>
                                      <p:to>
                                        <p:strVal val="visible"/>
                                      </p:to>
                                    </p:set>
                                    <p:anim calcmode="lin" valueType="num">
                                      <p:cBhvr additive="base">
                                        <p:cTn id="41" dur="500" fill="hold"/>
                                        <p:tgtEl>
                                          <p:spTgt spid="32771">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27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2771">
                                            <p:txEl>
                                              <p:pRg st="8" end="8"/>
                                            </p:txEl>
                                          </p:spTgt>
                                        </p:tgtEl>
                                        <p:attrNameLst>
                                          <p:attrName>style.visibility</p:attrName>
                                        </p:attrNameLst>
                                      </p:cBhvr>
                                      <p:to>
                                        <p:strVal val="visible"/>
                                      </p:to>
                                    </p:set>
                                    <p:anim calcmode="lin" valueType="num">
                                      <p:cBhvr additive="base">
                                        <p:cTn id="47" dur="500" fill="hold"/>
                                        <p:tgtEl>
                                          <p:spTgt spid="32771">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2771">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2771">
                                            <p:txEl>
                                              <p:pRg st="9" end="9"/>
                                            </p:txEl>
                                          </p:spTgt>
                                        </p:tgtEl>
                                        <p:attrNameLst>
                                          <p:attrName>style.visibility</p:attrName>
                                        </p:attrNameLst>
                                      </p:cBhvr>
                                      <p:to>
                                        <p:strVal val="visible"/>
                                      </p:to>
                                    </p:set>
                                    <p:anim calcmode="lin" valueType="num">
                                      <p:cBhvr additive="base">
                                        <p:cTn id="51" dur="500" fill="hold"/>
                                        <p:tgtEl>
                                          <p:spTgt spid="32771">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277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2771">
                                            <p:txEl>
                                              <p:pRg st="10" end="10"/>
                                            </p:txEl>
                                          </p:spTgt>
                                        </p:tgtEl>
                                        <p:attrNameLst>
                                          <p:attrName>style.visibility</p:attrName>
                                        </p:attrNameLst>
                                      </p:cBhvr>
                                      <p:to>
                                        <p:strVal val="visible"/>
                                      </p:to>
                                    </p:set>
                                    <p:anim calcmode="lin" valueType="num">
                                      <p:cBhvr additive="base">
                                        <p:cTn id="57" dur="500" fill="hold"/>
                                        <p:tgtEl>
                                          <p:spTgt spid="32771">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277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p:txBody>
          <a:bodyPr>
            <a:norm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a:t>Pengguna CDMA2000 Indonesia</a:t>
            </a:r>
            <a:endParaRPr lang="en-US" sz="4000"/>
          </a:p>
        </p:txBody>
      </p:sp>
      <p:sp>
        <p:nvSpPr>
          <p:cNvPr id="33795" name="Rectangle 2"/>
          <p:cNvSpPr>
            <a:spLocks noGrp="1" noChangeArrowheads="1"/>
          </p:cNvSpPr>
          <p:nvPr>
            <p:ph idx="1"/>
          </p:nvPr>
        </p:nvSpPr>
        <p:spPr/>
        <p:txBody>
          <a:bodyPr/>
          <a:lstStyle/>
          <a:p>
            <a:pPr marL="341630" indent="-341630" eaLnBrk="1" hangingPunct="1">
              <a:lnSpc>
                <a:spcPct val="80000"/>
              </a:lnSpc>
              <a:spcBef>
                <a:spcPts val="4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Sumber: </a:t>
            </a:r>
            <a:r>
              <a:rPr lang="en-GB" sz="1800"/>
              <a:t>http://www.cdg.org/technology/product_pavilion/cdma2000_operators.asp</a:t>
            </a:r>
            <a:endParaRPr lang="en-GB" sz="1800"/>
          </a:p>
          <a:p>
            <a:pPr marL="341630" indent="-341630" eaLnBrk="1" hangingPunct="1">
              <a:lnSpc>
                <a:spcPct val="80000"/>
              </a:lnSpc>
              <a:spcBef>
                <a:spcPts val="450"/>
              </a:spcBef>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800"/>
          </a:p>
          <a:p>
            <a:pPr marL="341630" indent="-341630" eaLnBrk="1" hangingPunct="1">
              <a:lnSpc>
                <a:spcPct val="8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PT Bakrie Telecom (1X: Commercial, September 12, 2003)</a:t>
            </a:r>
            <a:endParaRPr lang="en-GB" sz="2000"/>
          </a:p>
          <a:p>
            <a:pPr marL="341630" indent="-341630" eaLnBrk="1" hangingPunct="1">
              <a:lnSpc>
                <a:spcPct val="8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PT Indosat (1xEV-DO Rel. 0: Commercial, August 24, 2006) (1X: Commercial, May 29, 2004)</a:t>
            </a:r>
            <a:endParaRPr lang="en-GB" sz="2000"/>
          </a:p>
          <a:p>
            <a:pPr marL="341630" indent="-341630" eaLnBrk="1" hangingPunct="1">
              <a:lnSpc>
                <a:spcPct val="8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PT Mobile-8 Telecom (1xEV-DO Rel. 0: Commercial, May 2006) (1X: Commercial, December 8, 2003)</a:t>
            </a:r>
            <a:endParaRPr lang="en-GB" sz="2000"/>
          </a:p>
          <a:p>
            <a:pPr marL="341630" indent="-341630" eaLnBrk="1" hangingPunct="1">
              <a:lnSpc>
                <a:spcPct val="8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PT Sampoerna Telekomunikasi Indonesia (1X: Commercial, April 19, 2004)    </a:t>
            </a:r>
            <a:endParaRPr lang="en-GB" sz="2000"/>
          </a:p>
          <a:p>
            <a:pPr marL="341630" indent="-341630" eaLnBrk="1" hangingPunct="1">
              <a:lnSpc>
                <a:spcPct val="8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PT Smart Telecom (1X: Commercial, September 3, 2007)</a:t>
            </a:r>
            <a:endParaRPr lang="en-GB" sz="2000"/>
          </a:p>
          <a:p>
            <a:pPr marL="341630" indent="-341630" eaLnBrk="1" hangingPunct="1">
              <a:lnSpc>
                <a:spcPct val="8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PT TELKOM Indonesia (1X: Commercial, December 5, 2002) </a:t>
            </a:r>
            <a:endParaRPr lang="en-GB" sz="20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5">
                                            <p:txEl>
                                              <p:pRg st="2" end="2"/>
                                            </p:txEl>
                                          </p:spTgt>
                                        </p:tgtEl>
                                        <p:attrNameLst>
                                          <p:attrName>style.visibility</p:attrName>
                                        </p:attrNameLst>
                                      </p:cBhvr>
                                      <p:to>
                                        <p:strVal val="visible"/>
                                      </p:to>
                                    </p:set>
                                    <p:anim calcmode="lin" valueType="num">
                                      <p:cBhvr additive="base">
                                        <p:cTn id="13"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anim calcmode="lin" valueType="num">
                                      <p:cBhvr additive="base">
                                        <p:cTn id="19" dur="5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795">
                                            <p:txEl>
                                              <p:pRg st="4" end="4"/>
                                            </p:txEl>
                                          </p:spTgt>
                                        </p:tgtEl>
                                        <p:attrNameLst>
                                          <p:attrName>style.visibility</p:attrName>
                                        </p:attrNameLst>
                                      </p:cBhvr>
                                      <p:to>
                                        <p:strVal val="visible"/>
                                      </p:to>
                                    </p:set>
                                    <p:anim calcmode="lin" valueType="num">
                                      <p:cBhvr additive="base">
                                        <p:cTn id="25" dur="5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795">
                                            <p:txEl>
                                              <p:pRg st="5" end="5"/>
                                            </p:txEl>
                                          </p:spTgt>
                                        </p:tgtEl>
                                        <p:attrNameLst>
                                          <p:attrName>style.visibility</p:attrName>
                                        </p:attrNameLst>
                                      </p:cBhvr>
                                      <p:to>
                                        <p:strVal val="visible"/>
                                      </p:to>
                                    </p:set>
                                    <p:anim calcmode="lin" valueType="num">
                                      <p:cBhvr additive="base">
                                        <p:cTn id="31" dur="500" fill="hold"/>
                                        <p:tgtEl>
                                          <p:spTgt spid="3379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7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3795">
                                            <p:txEl>
                                              <p:pRg st="6" end="6"/>
                                            </p:txEl>
                                          </p:spTgt>
                                        </p:tgtEl>
                                        <p:attrNameLst>
                                          <p:attrName>style.visibility</p:attrName>
                                        </p:attrNameLst>
                                      </p:cBhvr>
                                      <p:to>
                                        <p:strVal val="visible"/>
                                      </p:to>
                                    </p:set>
                                    <p:anim calcmode="lin" valueType="num">
                                      <p:cBhvr additive="base">
                                        <p:cTn id="37" dur="500" fill="hold"/>
                                        <p:tgtEl>
                                          <p:spTgt spid="3379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37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3795">
                                            <p:txEl>
                                              <p:pRg st="7" end="7"/>
                                            </p:txEl>
                                          </p:spTgt>
                                        </p:tgtEl>
                                        <p:attrNameLst>
                                          <p:attrName>style.visibility</p:attrName>
                                        </p:attrNameLst>
                                      </p:cBhvr>
                                      <p:to>
                                        <p:strVal val="visible"/>
                                      </p:to>
                                    </p:set>
                                    <p:anim calcmode="lin" valueType="num">
                                      <p:cBhvr additive="base">
                                        <p:cTn id="43" dur="500" fill="hold"/>
                                        <p:tgtEl>
                                          <p:spTgt spid="3379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379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p:txBody>
          <a:bodyPr/>
          <a:lstStyle/>
          <a:p>
            <a:pPr algn="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a:t>GSM Coverage</a:t>
            </a:r>
            <a:endParaRPr lang="en-US" sz="4000"/>
          </a:p>
        </p:txBody>
      </p:sp>
      <p:pic>
        <p:nvPicPr>
          <p:cNvPr id="35843" name="Picture 2"/>
          <p:cNvPicPr>
            <a:picLocks noChangeAspect="1" noChangeArrowheads="1"/>
          </p:cNvPicPr>
          <p:nvPr/>
        </p:nvPicPr>
        <p:blipFill>
          <a:blip r:embed="rId1"/>
          <a:srcRect/>
          <a:stretch>
            <a:fillRect/>
          </a:stretch>
        </p:blipFill>
        <p:spPr bwMode="auto">
          <a:xfrm>
            <a:off x="179388" y="620713"/>
            <a:ext cx="4752975" cy="3173412"/>
          </a:xfrm>
          <a:prstGeom prst="rect">
            <a:avLst/>
          </a:prstGeom>
          <a:noFill/>
          <a:ln w="9525">
            <a:noFill/>
            <a:round/>
          </a:ln>
        </p:spPr>
      </p:pic>
      <p:sp>
        <p:nvSpPr>
          <p:cNvPr id="35844" name="Text Box 3"/>
          <p:cNvSpPr txBox="1">
            <a:spLocks noChangeArrowheads="1"/>
          </p:cNvSpPr>
          <p:nvPr/>
        </p:nvSpPr>
        <p:spPr bwMode="auto">
          <a:xfrm>
            <a:off x="471488" y="188913"/>
            <a:ext cx="1003300" cy="368300"/>
          </a:xfrm>
          <a:prstGeom prst="rect">
            <a:avLst/>
          </a:prstGeom>
          <a:noFill/>
          <a:ln w="9525">
            <a:noFill/>
            <a:rou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XL Area</a:t>
            </a:r>
            <a:endParaRPr lang="en-US">
              <a:solidFill>
                <a:srgbClr val="000000"/>
              </a:solidFill>
            </a:endParaRPr>
          </a:p>
        </p:txBody>
      </p:sp>
      <p:pic>
        <p:nvPicPr>
          <p:cNvPr id="35845" name="Picture 4"/>
          <p:cNvPicPr>
            <a:picLocks noChangeAspect="1" noChangeArrowheads="1"/>
          </p:cNvPicPr>
          <p:nvPr/>
        </p:nvPicPr>
        <p:blipFill>
          <a:blip r:embed="rId2"/>
          <a:srcRect/>
          <a:stretch>
            <a:fillRect/>
          </a:stretch>
        </p:blipFill>
        <p:spPr bwMode="auto">
          <a:xfrm>
            <a:off x="4800600" y="1773238"/>
            <a:ext cx="4343400" cy="2838450"/>
          </a:xfrm>
          <a:prstGeom prst="rect">
            <a:avLst/>
          </a:prstGeom>
          <a:noFill/>
          <a:ln w="9525">
            <a:noFill/>
            <a:round/>
          </a:ln>
        </p:spPr>
      </p:pic>
      <p:sp>
        <p:nvSpPr>
          <p:cNvPr id="35846" name="Text Box 5"/>
          <p:cNvSpPr txBox="1">
            <a:spLocks noChangeArrowheads="1"/>
          </p:cNvSpPr>
          <p:nvPr/>
        </p:nvSpPr>
        <p:spPr bwMode="auto">
          <a:xfrm>
            <a:off x="6157913" y="1268413"/>
            <a:ext cx="928687" cy="368300"/>
          </a:xfrm>
          <a:prstGeom prst="rect">
            <a:avLst/>
          </a:prstGeom>
          <a:noFill/>
          <a:ln w="9525">
            <a:noFill/>
            <a:rou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Indosat</a:t>
            </a:r>
            <a:endParaRPr lang="en-US">
              <a:solidFill>
                <a:srgbClr val="000000"/>
              </a:solidFill>
            </a:endParaRPr>
          </a:p>
        </p:txBody>
      </p:sp>
      <p:pic>
        <p:nvPicPr>
          <p:cNvPr id="35847" name="Picture 6"/>
          <p:cNvPicPr>
            <a:picLocks noChangeAspect="1" noChangeArrowheads="1"/>
          </p:cNvPicPr>
          <p:nvPr/>
        </p:nvPicPr>
        <p:blipFill>
          <a:blip r:embed="rId3"/>
          <a:srcRect/>
          <a:stretch>
            <a:fillRect/>
          </a:stretch>
        </p:blipFill>
        <p:spPr bwMode="auto">
          <a:xfrm>
            <a:off x="250825" y="3860800"/>
            <a:ext cx="4333875" cy="2828925"/>
          </a:xfrm>
          <a:prstGeom prst="rect">
            <a:avLst/>
          </a:prstGeom>
          <a:noFill/>
          <a:ln w="9525">
            <a:noFill/>
            <a:round/>
          </a:ln>
        </p:spPr>
      </p:pic>
      <p:sp>
        <p:nvSpPr>
          <p:cNvPr id="35848" name="Text Box 7"/>
          <p:cNvSpPr txBox="1">
            <a:spLocks noChangeArrowheads="1"/>
          </p:cNvSpPr>
          <p:nvPr/>
        </p:nvSpPr>
        <p:spPr bwMode="auto">
          <a:xfrm>
            <a:off x="4718050" y="5157788"/>
            <a:ext cx="1220788" cy="368300"/>
          </a:xfrm>
          <a:prstGeom prst="rect">
            <a:avLst/>
          </a:prstGeom>
          <a:noFill/>
          <a:ln w="9525">
            <a:noFill/>
            <a:round/>
          </a:ln>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Telkomsel</a:t>
            </a:r>
            <a:endParaRPr lang="en-US">
              <a:solidFill>
                <a:srgbClr val="000000"/>
              </a:solidFill>
            </a:endParaRP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Area Aplikasi Mobile</a:t>
            </a:r>
            <a:endParaRPr lang="en-US"/>
          </a:p>
        </p:txBody>
      </p:sp>
      <p:sp>
        <p:nvSpPr>
          <p:cNvPr id="35843" name="Rectangle 2"/>
          <p:cNvSpPr>
            <a:spLocks noGrp="1" noChangeArrowheads="1"/>
          </p:cNvSpPr>
          <p:nvPr>
            <p:ph idx="1"/>
          </p:nvPr>
        </p:nvSpPr>
        <p:spPr>
          <a:xfrm>
            <a:off x="457200" y="1600200"/>
            <a:ext cx="8229600" cy="4924425"/>
          </a:xfrm>
        </p:spPr>
        <p:txBody>
          <a:bodyPr>
            <a:normAutofit/>
          </a:bodyPr>
          <a:lstStyle/>
          <a:p>
            <a:pPr marL="341630" indent="-341630" eaLnBrk="1" hangingPunct="1">
              <a:lnSpc>
                <a:spcPct val="8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Business-to-Customer</a:t>
            </a:r>
            <a:endParaRPr lang="en-US" sz="2400"/>
          </a:p>
          <a:p>
            <a:pPr marL="741680" lvl="1" indent="-284480" eaLnBrk="1" hangingPunct="1">
              <a:lnSpc>
                <a:spcPct val="8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Personalisasi aplikasi e-commerce</a:t>
            </a:r>
            <a:endParaRPr lang="en-US" sz="2000"/>
          </a:p>
          <a:p>
            <a:pPr marL="1141730" lvl="2" indent="-227330" eaLnBrk="1" hangingPunct="1">
              <a:lnSpc>
                <a:spcPct val="80000"/>
              </a:lnSpc>
              <a:spcBef>
                <a:spcPts val="4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Misal: membandingkan harga barang</a:t>
            </a:r>
            <a:endParaRPr lang="en-US" sz="1800"/>
          </a:p>
          <a:p>
            <a:pPr marL="741680" lvl="1" indent="-284480" eaLnBrk="1" hangingPunct="1">
              <a:lnSpc>
                <a:spcPct val="8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Bisnis barang digital</a:t>
            </a:r>
            <a:endParaRPr lang="en-US" sz="2000"/>
          </a:p>
          <a:p>
            <a:pPr marL="1141730" lvl="2" indent="-227330" eaLnBrk="1" hangingPunct="1">
              <a:lnSpc>
                <a:spcPct val="80000"/>
              </a:lnSpc>
              <a:spcBef>
                <a:spcPts val="4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Misal: menjual aplikasi Java MIDP, Video, MP3, ringtone</a:t>
            </a:r>
            <a:endParaRPr lang="en-US" sz="1800"/>
          </a:p>
          <a:p>
            <a:pPr marL="741680" lvl="1" indent="-284480" eaLnBrk="1" hangingPunct="1">
              <a:lnSpc>
                <a:spcPct val="8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Improvisasi layanan yang sudah ada</a:t>
            </a:r>
            <a:endParaRPr lang="en-US" sz="2000"/>
          </a:p>
          <a:p>
            <a:pPr marL="1141730" lvl="2" indent="-227330" eaLnBrk="1" hangingPunct="1">
              <a:lnSpc>
                <a:spcPct val="80000"/>
              </a:lnSpc>
              <a:spcBef>
                <a:spcPts val="4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Misal: marketing sesuai dengan profile pemakai</a:t>
            </a:r>
            <a:endParaRPr lang="en-US" sz="1800"/>
          </a:p>
          <a:p>
            <a:pPr marL="341630" indent="-341630" eaLnBrk="1" hangingPunct="1">
              <a:lnSpc>
                <a:spcPct val="8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Business-to-Business</a:t>
            </a:r>
            <a:endParaRPr lang="en-US" sz="2400"/>
          </a:p>
          <a:p>
            <a:pPr marL="741680" lvl="1" indent="-284480" eaLnBrk="1" hangingPunct="1">
              <a:lnSpc>
                <a:spcPct val="8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Mobile supply chain management</a:t>
            </a:r>
            <a:endParaRPr lang="en-US" sz="2000"/>
          </a:p>
          <a:p>
            <a:pPr marL="741680" lvl="1" indent="-284480" eaLnBrk="1" hangingPunct="1">
              <a:lnSpc>
                <a:spcPct val="8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Mobile commerce</a:t>
            </a:r>
            <a:endParaRPr lang="en-US" sz="2000"/>
          </a:p>
          <a:p>
            <a:pPr marL="341630" indent="-341630" eaLnBrk="1" hangingPunct="1">
              <a:lnSpc>
                <a:spcPct val="8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Business-to-Employee</a:t>
            </a:r>
            <a:endParaRPr lang="en-US" sz="2400"/>
          </a:p>
          <a:p>
            <a:pPr marL="741680" lvl="1" indent="-284480" eaLnBrk="1" hangingPunct="1">
              <a:lnSpc>
                <a:spcPct val="8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Mobile Sales Marketing</a:t>
            </a:r>
            <a:endParaRPr lang="en-US" sz="2000"/>
          </a:p>
          <a:p>
            <a:pPr marL="341630" indent="-341630" eaLnBrk="1" hangingPunct="1">
              <a:lnSpc>
                <a:spcPct val="8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Government and Public services</a:t>
            </a:r>
            <a:endParaRPr lang="en-US" sz="2400"/>
          </a:p>
          <a:p>
            <a:pPr marL="741680" lvl="1" indent="-284480" eaLnBrk="1" hangingPunct="1">
              <a:lnSpc>
                <a:spcPct val="8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Polisi mengecek data SIM, pemilik mobil</a:t>
            </a:r>
            <a:endParaRPr lang="en-US" sz="2000"/>
          </a:p>
          <a:p>
            <a:pPr marL="741680" lvl="1" indent="-284480" eaLnBrk="1" hangingPunct="1">
              <a:lnSpc>
                <a:spcPct val="8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perawat mengecek data medis pasien</a:t>
            </a:r>
            <a:endParaRPr lang="en-US" sz="20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anim calcmode="lin" valueType="num">
                                      <p:cBhvr additive="base">
                                        <p:cTn id="11"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584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anim calcmode="lin" valueType="num">
                                      <p:cBhvr additive="base">
                                        <p:cTn id="15"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584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anim calcmode="lin" valueType="num">
                                      <p:cBhvr additive="base">
                                        <p:cTn id="19"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5843">
                                            <p:txEl>
                                              <p:pRg st="4" end="4"/>
                                            </p:txEl>
                                          </p:spTgt>
                                        </p:tgtEl>
                                        <p:attrNameLst>
                                          <p:attrName>style.visibility</p:attrName>
                                        </p:attrNameLst>
                                      </p:cBhvr>
                                      <p:to>
                                        <p:strVal val="visible"/>
                                      </p:to>
                                    </p:set>
                                    <p:anim calcmode="lin" valueType="num">
                                      <p:cBhvr additive="base">
                                        <p:cTn id="23"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584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5843">
                                            <p:txEl>
                                              <p:pRg st="5" end="5"/>
                                            </p:txEl>
                                          </p:spTgt>
                                        </p:tgtEl>
                                        <p:attrNameLst>
                                          <p:attrName>style.visibility</p:attrName>
                                        </p:attrNameLst>
                                      </p:cBhvr>
                                      <p:to>
                                        <p:strVal val="visible"/>
                                      </p:to>
                                    </p:set>
                                    <p:anim calcmode="lin" valueType="num">
                                      <p:cBhvr additive="base">
                                        <p:cTn id="27" dur="500" fill="hold"/>
                                        <p:tgtEl>
                                          <p:spTgt spid="3584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584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5843">
                                            <p:txEl>
                                              <p:pRg st="6" end="6"/>
                                            </p:txEl>
                                          </p:spTgt>
                                        </p:tgtEl>
                                        <p:attrNameLst>
                                          <p:attrName>style.visibility</p:attrName>
                                        </p:attrNameLst>
                                      </p:cBhvr>
                                      <p:to>
                                        <p:strVal val="visible"/>
                                      </p:to>
                                    </p:set>
                                    <p:anim calcmode="lin" valueType="num">
                                      <p:cBhvr additive="base">
                                        <p:cTn id="31" dur="500" fill="hold"/>
                                        <p:tgtEl>
                                          <p:spTgt spid="3584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84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843">
                                            <p:txEl>
                                              <p:pRg st="7" end="7"/>
                                            </p:txEl>
                                          </p:spTgt>
                                        </p:tgtEl>
                                        <p:attrNameLst>
                                          <p:attrName>style.visibility</p:attrName>
                                        </p:attrNameLst>
                                      </p:cBhvr>
                                      <p:to>
                                        <p:strVal val="visible"/>
                                      </p:to>
                                    </p:set>
                                    <p:anim calcmode="lin" valueType="num">
                                      <p:cBhvr additive="base">
                                        <p:cTn id="37" dur="500" fill="hold"/>
                                        <p:tgtEl>
                                          <p:spTgt spid="3584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84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5843">
                                            <p:txEl>
                                              <p:pRg st="8" end="8"/>
                                            </p:txEl>
                                          </p:spTgt>
                                        </p:tgtEl>
                                        <p:attrNameLst>
                                          <p:attrName>style.visibility</p:attrName>
                                        </p:attrNameLst>
                                      </p:cBhvr>
                                      <p:to>
                                        <p:strVal val="visible"/>
                                      </p:to>
                                    </p:set>
                                    <p:anim calcmode="lin" valueType="num">
                                      <p:cBhvr additive="base">
                                        <p:cTn id="41" dur="500" fill="hold"/>
                                        <p:tgtEl>
                                          <p:spTgt spid="3584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584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5843">
                                            <p:txEl>
                                              <p:pRg st="9" end="9"/>
                                            </p:txEl>
                                          </p:spTgt>
                                        </p:tgtEl>
                                        <p:attrNameLst>
                                          <p:attrName>style.visibility</p:attrName>
                                        </p:attrNameLst>
                                      </p:cBhvr>
                                      <p:to>
                                        <p:strVal val="visible"/>
                                      </p:to>
                                    </p:set>
                                    <p:anim calcmode="lin" valueType="num">
                                      <p:cBhvr additive="base">
                                        <p:cTn id="45" dur="500" fill="hold"/>
                                        <p:tgtEl>
                                          <p:spTgt spid="3584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584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5843">
                                            <p:txEl>
                                              <p:pRg st="10" end="10"/>
                                            </p:txEl>
                                          </p:spTgt>
                                        </p:tgtEl>
                                        <p:attrNameLst>
                                          <p:attrName>style.visibility</p:attrName>
                                        </p:attrNameLst>
                                      </p:cBhvr>
                                      <p:to>
                                        <p:strVal val="visible"/>
                                      </p:to>
                                    </p:set>
                                    <p:anim calcmode="lin" valueType="num">
                                      <p:cBhvr additive="base">
                                        <p:cTn id="51" dur="500" fill="hold"/>
                                        <p:tgtEl>
                                          <p:spTgt spid="3584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584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5843">
                                            <p:txEl>
                                              <p:pRg st="11" end="11"/>
                                            </p:txEl>
                                          </p:spTgt>
                                        </p:tgtEl>
                                        <p:attrNameLst>
                                          <p:attrName>style.visibility</p:attrName>
                                        </p:attrNameLst>
                                      </p:cBhvr>
                                      <p:to>
                                        <p:strVal val="visible"/>
                                      </p:to>
                                    </p:set>
                                    <p:anim calcmode="lin" valueType="num">
                                      <p:cBhvr additive="base">
                                        <p:cTn id="55" dur="500" fill="hold"/>
                                        <p:tgtEl>
                                          <p:spTgt spid="3584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584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5843">
                                            <p:txEl>
                                              <p:pRg st="12" end="12"/>
                                            </p:txEl>
                                          </p:spTgt>
                                        </p:tgtEl>
                                        <p:attrNameLst>
                                          <p:attrName>style.visibility</p:attrName>
                                        </p:attrNameLst>
                                      </p:cBhvr>
                                      <p:to>
                                        <p:strVal val="visible"/>
                                      </p:to>
                                    </p:set>
                                    <p:anim calcmode="lin" valueType="num">
                                      <p:cBhvr additive="base">
                                        <p:cTn id="61" dur="500" fill="hold"/>
                                        <p:tgtEl>
                                          <p:spTgt spid="3584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5843">
                                            <p:txEl>
                                              <p:pRg st="12" end="12"/>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5843">
                                            <p:txEl>
                                              <p:pRg st="13" end="13"/>
                                            </p:txEl>
                                          </p:spTgt>
                                        </p:tgtEl>
                                        <p:attrNameLst>
                                          <p:attrName>style.visibility</p:attrName>
                                        </p:attrNameLst>
                                      </p:cBhvr>
                                      <p:to>
                                        <p:strVal val="visible"/>
                                      </p:to>
                                    </p:set>
                                    <p:anim calcmode="lin" valueType="num">
                                      <p:cBhvr additive="base">
                                        <p:cTn id="65" dur="500" fill="hold"/>
                                        <p:tgtEl>
                                          <p:spTgt spid="35843">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5843">
                                            <p:txEl>
                                              <p:pRg st="13" end="13"/>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5843">
                                            <p:txEl>
                                              <p:pRg st="14" end="14"/>
                                            </p:txEl>
                                          </p:spTgt>
                                        </p:tgtEl>
                                        <p:attrNameLst>
                                          <p:attrName>style.visibility</p:attrName>
                                        </p:attrNameLst>
                                      </p:cBhvr>
                                      <p:to>
                                        <p:strVal val="visible"/>
                                      </p:to>
                                    </p:set>
                                    <p:anim calcmode="lin" valueType="num">
                                      <p:cBhvr additive="base">
                                        <p:cTn id="69" dur="500" fill="hold"/>
                                        <p:tgtEl>
                                          <p:spTgt spid="35843">
                                            <p:txEl>
                                              <p:pRg st="14" end="1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584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Wearable Computer</a:t>
            </a:r>
            <a:endParaRPr lang="en-US"/>
          </a:p>
        </p:txBody>
      </p:sp>
      <p:sp>
        <p:nvSpPr>
          <p:cNvPr id="16387" name="Rectangle 2"/>
          <p:cNvSpPr>
            <a:spLocks noGrp="1" noChangeArrowheads="1"/>
          </p:cNvSpPr>
          <p:nvPr>
            <p:ph idx="1"/>
          </p:nvPr>
        </p:nvSpPr>
        <p:spPr/>
        <p:txBody>
          <a:bodyPr/>
          <a:lstStyle/>
          <a:p>
            <a:pPr marL="341630" indent="-341630" eaLnBrk="1" hangingPunct="1">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Suatu computer yang “ditanamkan / embedded” di dalam sebuah peralatan yang dapat digunakan oleh manusia</a:t>
            </a:r>
            <a:endParaRPr lang="en-US"/>
          </a:p>
        </p:txBody>
      </p:sp>
      <p:pic>
        <p:nvPicPr>
          <p:cNvPr id="16388" name="Picture 3"/>
          <p:cNvPicPr>
            <a:picLocks noChangeAspect="1" noChangeArrowheads="1"/>
          </p:cNvPicPr>
          <p:nvPr/>
        </p:nvPicPr>
        <p:blipFill>
          <a:blip r:embed="rId1"/>
          <a:srcRect/>
          <a:stretch>
            <a:fillRect/>
          </a:stretch>
        </p:blipFill>
        <p:spPr bwMode="auto">
          <a:xfrm>
            <a:off x="468313" y="3500438"/>
            <a:ext cx="1776412" cy="2663825"/>
          </a:xfrm>
          <a:prstGeom prst="rect">
            <a:avLst/>
          </a:prstGeom>
          <a:noFill/>
          <a:ln w="9525">
            <a:noFill/>
            <a:round/>
          </a:ln>
        </p:spPr>
      </p:pic>
      <p:pic>
        <p:nvPicPr>
          <p:cNvPr id="16389" name="Picture 4"/>
          <p:cNvPicPr>
            <a:picLocks noChangeAspect="1" noChangeArrowheads="1"/>
          </p:cNvPicPr>
          <p:nvPr/>
        </p:nvPicPr>
        <p:blipFill>
          <a:blip r:embed="rId2"/>
          <a:srcRect/>
          <a:stretch>
            <a:fillRect/>
          </a:stretch>
        </p:blipFill>
        <p:spPr bwMode="auto">
          <a:xfrm>
            <a:off x="2843213" y="3644900"/>
            <a:ext cx="2286000" cy="2543175"/>
          </a:xfrm>
          <a:prstGeom prst="rect">
            <a:avLst/>
          </a:prstGeom>
          <a:noFill/>
          <a:ln w="9525">
            <a:noFill/>
            <a:round/>
          </a:ln>
        </p:spPr>
      </p:pic>
      <p:pic>
        <p:nvPicPr>
          <p:cNvPr id="17414" name="Picture 6"/>
          <p:cNvPicPr>
            <a:picLocks noChangeAspect="1" noChangeArrowheads="1"/>
          </p:cNvPicPr>
          <p:nvPr/>
        </p:nvPicPr>
        <p:blipFill>
          <a:blip r:embed="rId3"/>
          <a:srcRect/>
          <a:stretch>
            <a:fillRect/>
          </a:stretch>
        </p:blipFill>
        <p:spPr bwMode="auto">
          <a:xfrm>
            <a:off x="5651500" y="3429000"/>
            <a:ext cx="2468563" cy="28003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8"/>
                                        </p:tgtEl>
                                        <p:attrNameLst>
                                          <p:attrName>style.visibility</p:attrName>
                                        </p:attrNameLst>
                                      </p:cBhvr>
                                      <p:to>
                                        <p:strVal val="visible"/>
                                      </p:to>
                                    </p:set>
                                    <p:anim calcmode="lin" valueType="num">
                                      <p:cBhvr additive="base">
                                        <p:cTn id="13" dur="500" fill="hold"/>
                                        <p:tgtEl>
                                          <p:spTgt spid="16388"/>
                                        </p:tgtEl>
                                        <p:attrNameLst>
                                          <p:attrName>ppt_x</p:attrName>
                                        </p:attrNameLst>
                                      </p:cBhvr>
                                      <p:tavLst>
                                        <p:tav tm="0">
                                          <p:val>
                                            <p:strVal val="#ppt_x"/>
                                          </p:val>
                                        </p:tav>
                                        <p:tav tm="100000">
                                          <p:val>
                                            <p:strVal val="#ppt_x"/>
                                          </p:val>
                                        </p:tav>
                                      </p:tavLst>
                                    </p:anim>
                                    <p:anim calcmode="lin" valueType="num">
                                      <p:cBhvr additive="base">
                                        <p:cTn id="14"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9"/>
                                        </p:tgtEl>
                                        <p:attrNameLst>
                                          <p:attrName>style.visibility</p:attrName>
                                        </p:attrNameLst>
                                      </p:cBhvr>
                                      <p:to>
                                        <p:strVal val="visible"/>
                                      </p:to>
                                    </p:set>
                                    <p:anim calcmode="lin" valueType="num">
                                      <p:cBhvr additive="base">
                                        <p:cTn id="19" dur="500" fill="hold"/>
                                        <p:tgtEl>
                                          <p:spTgt spid="16389"/>
                                        </p:tgtEl>
                                        <p:attrNameLst>
                                          <p:attrName>ppt_x</p:attrName>
                                        </p:attrNameLst>
                                      </p:cBhvr>
                                      <p:tavLst>
                                        <p:tav tm="0">
                                          <p:val>
                                            <p:strVal val="#ppt_x"/>
                                          </p:val>
                                        </p:tav>
                                        <p:tav tm="100000">
                                          <p:val>
                                            <p:strVal val="#ppt_x"/>
                                          </p:val>
                                        </p:tav>
                                      </p:tavLst>
                                    </p:anim>
                                    <p:anim calcmode="lin" valueType="num">
                                      <p:cBhvr additive="base">
                                        <p:cTn id="20" dur="500" fill="hold"/>
                                        <p:tgtEl>
                                          <p:spTgt spid="163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Aplikasi Mobile Phone</a:t>
            </a:r>
            <a:endParaRPr lang="en-US"/>
          </a:p>
        </p:txBody>
      </p:sp>
      <p:sp>
        <p:nvSpPr>
          <p:cNvPr id="36867" name="Rectangle 2"/>
          <p:cNvSpPr>
            <a:spLocks noGrp="1" noChangeArrowheads="1"/>
          </p:cNvSpPr>
          <p:nvPr>
            <p:ph idx="1"/>
          </p:nvPr>
        </p:nvSpPr>
        <p:spPr/>
        <p:txBody>
          <a:bodyPr>
            <a:normAutofit lnSpcReduction="10000"/>
          </a:bodyPr>
          <a:lstStyle/>
          <a:p>
            <a:pPr marL="341630" indent="-341630" eaLnBrk="1" hangingPunct="1">
              <a:lnSpc>
                <a:spcPct val="80000"/>
              </a:lnSpc>
              <a:spcBef>
                <a:spcPts val="7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Messaging</a:t>
            </a:r>
            <a:endParaRPr lang="en-US" sz="2800" dirty="0"/>
          </a:p>
          <a:p>
            <a:pPr marL="741680" lvl="1" indent="-284480" eaLnBrk="1" hangingPunct="1">
              <a:lnSpc>
                <a:spcPct val="8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SMS, MMS, Instant Messaging</a:t>
            </a:r>
            <a:endParaRPr lang="en-US" sz="2400" dirty="0"/>
          </a:p>
          <a:p>
            <a:pPr marL="341630" indent="-341630" eaLnBrk="1" hangingPunct="1">
              <a:lnSpc>
                <a:spcPct val="80000"/>
              </a:lnSpc>
              <a:spcBef>
                <a:spcPts val="7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Mobile transaction</a:t>
            </a:r>
            <a:endParaRPr lang="en-US" sz="2800" dirty="0"/>
          </a:p>
          <a:p>
            <a:pPr marL="741680" lvl="1" indent="-284480" eaLnBrk="1" hangingPunct="1">
              <a:lnSpc>
                <a:spcPct val="8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SMS alert, MMS alert, report </a:t>
            </a:r>
            <a:r>
              <a:rPr lang="en-US" sz="2400" dirty="0" err="1"/>
              <a:t>analisys</a:t>
            </a:r>
            <a:endParaRPr lang="en-US" sz="2400" dirty="0"/>
          </a:p>
          <a:p>
            <a:pPr marL="341630" indent="-341630" eaLnBrk="1" hangingPunct="1">
              <a:lnSpc>
                <a:spcPct val="80000"/>
              </a:lnSpc>
              <a:spcBef>
                <a:spcPts val="7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Mobile workplace</a:t>
            </a:r>
            <a:endParaRPr lang="en-US" sz="2800" dirty="0"/>
          </a:p>
          <a:p>
            <a:pPr marL="741680" lvl="1" indent="-284480" eaLnBrk="1" hangingPunct="1">
              <a:lnSpc>
                <a:spcPct val="8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Email, </a:t>
            </a:r>
            <a:r>
              <a:rPr lang="en-US" sz="2400" dirty="0" err="1"/>
              <a:t>calender</a:t>
            </a:r>
            <a:r>
              <a:rPr lang="en-US" sz="2400" dirty="0"/>
              <a:t>, CRM</a:t>
            </a:r>
            <a:r>
              <a:rPr lang="id-ID" sz="2400" dirty="0"/>
              <a:t>(customer record management)</a:t>
            </a:r>
            <a:r>
              <a:rPr lang="en-US" sz="2400" dirty="0"/>
              <a:t>, Instant Messaging</a:t>
            </a:r>
            <a:endParaRPr lang="en-US" sz="2400" dirty="0"/>
          </a:p>
          <a:p>
            <a:pPr marL="341630" indent="-341630" eaLnBrk="1" hangingPunct="1">
              <a:lnSpc>
                <a:spcPct val="80000"/>
              </a:lnSpc>
              <a:spcBef>
                <a:spcPts val="7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Mobile music and videos</a:t>
            </a:r>
            <a:endParaRPr lang="en-US" sz="2800" dirty="0"/>
          </a:p>
          <a:p>
            <a:pPr marL="741680" lvl="1" indent="-284480" eaLnBrk="1" hangingPunct="1">
              <a:lnSpc>
                <a:spcPct val="8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Monotone, RTTTL</a:t>
            </a:r>
            <a:r>
              <a:rPr lang="id-ID" sz="2400"/>
              <a:t>(ring tone text transfer langguage)</a:t>
            </a:r>
            <a:r>
              <a:rPr lang="en-US" sz="2400"/>
              <a:t>, </a:t>
            </a:r>
            <a:r>
              <a:rPr lang="en-US" sz="2400" dirty="0"/>
              <a:t>Midi, mp3, wav, mp4, screensaver, picture message, A2DP</a:t>
            </a:r>
            <a:endParaRPr lang="en-US" sz="2400" dirty="0"/>
          </a:p>
          <a:p>
            <a:pPr marL="341630" indent="-341630" eaLnBrk="1" hangingPunct="1">
              <a:lnSpc>
                <a:spcPct val="80000"/>
              </a:lnSpc>
              <a:spcBef>
                <a:spcPts val="7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dirty="0"/>
              <a:t>Mobile games</a:t>
            </a:r>
            <a:endParaRPr lang="en-US" sz="2800" dirty="0"/>
          </a:p>
          <a:p>
            <a:pPr marL="741680" lvl="1" indent="-284480" eaLnBrk="1" hangingPunct="1">
              <a:lnSpc>
                <a:spcPct val="8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Monochrome games, java games, </a:t>
            </a:r>
            <a:r>
              <a:rPr lang="en-US" sz="2400" dirty="0" err="1"/>
              <a:t>symbian</a:t>
            </a:r>
            <a:endParaRPr lang="en-US" sz="24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anim calcmode="lin" valueType="num">
                                      <p:cBhvr additive="base">
                                        <p:cTn id="11"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 calcmode="lin" valueType="num">
                                      <p:cBhvr additive="base">
                                        <p:cTn id="17"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686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6867">
                                            <p:txEl>
                                              <p:pRg st="3" end="3"/>
                                            </p:txEl>
                                          </p:spTgt>
                                        </p:tgtEl>
                                        <p:attrNameLst>
                                          <p:attrName>style.visibility</p:attrName>
                                        </p:attrNameLst>
                                      </p:cBhvr>
                                      <p:to>
                                        <p:strVal val="visible"/>
                                      </p:to>
                                    </p:set>
                                    <p:anim calcmode="lin" valueType="num">
                                      <p:cBhvr additive="base">
                                        <p:cTn id="21"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6867">
                                            <p:txEl>
                                              <p:pRg st="4" end="4"/>
                                            </p:txEl>
                                          </p:spTgt>
                                        </p:tgtEl>
                                        <p:attrNameLst>
                                          <p:attrName>style.visibility</p:attrName>
                                        </p:attrNameLst>
                                      </p:cBhvr>
                                      <p:to>
                                        <p:strVal val="visible"/>
                                      </p:to>
                                    </p:set>
                                    <p:anim calcmode="lin" valueType="num">
                                      <p:cBhvr additive="base">
                                        <p:cTn id="27" dur="500" fill="hold"/>
                                        <p:tgtEl>
                                          <p:spTgt spid="3686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6867">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6867">
                                            <p:txEl>
                                              <p:pRg st="5" end="5"/>
                                            </p:txEl>
                                          </p:spTgt>
                                        </p:tgtEl>
                                        <p:attrNameLst>
                                          <p:attrName>style.visibility</p:attrName>
                                        </p:attrNameLst>
                                      </p:cBhvr>
                                      <p:to>
                                        <p:strVal val="visible"/>
                                      </p:to>
                                    </p:set>
                                    <p:anim calcmode="lin" valueType="num">
                                      <p:cBhvr additive="base">
                                        <p:cTn id="31" dur="500" fill="hold"/>
                                        <p:tgtEl>
                                          <p:spTgt spid="3686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8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6867">
                                            <p:txEl>
                                              <p:pRg st="6" end="6"/>
                                            </p:txEl>
                                          </p:spTgt>
                                        </p:tgtEl>
                                        <p:attrNameLst>
                                          <p:attrName>style.visibility</p:attrName>
                                        </p:attrNameLst>
                                      </p:cBhvr>
                                      <p:to>
                                        <p:strVal val="visible"/>
                                      </p:to>
                                    </p:set>
                                    <p:anim calcmode="lin" valueType="num">
                                      <p:cBhvr additive="base">
                                        <p:cTn id="37" dur="500" fill="hold"/>
                                        <p:tgtEl>
                                          <p:spTgt spid="3686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6867">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6867">
                                            <p:txEl>
                                              <p:pRg st="7" end="7"/>
                                            </p:txEl>
                                          </p:spTgt>
                                        </p:tgtEl>
                                        <p:attrNameLst>
                                          <p:attrName>style.visibility</p:attrName>
                                        </p:attrNameLst>
                                      </p:cBhvr>
                                      <p:to>
                                        <p:strVal val="visible"/>
                                      </p:to>
                                    </p:set>
                                    <p:anim calcmode="lin" valueType="num">
                                      <p:cBhvr additive="base">
                                        <p:cTn id="41" dur="500" fill="hold"/>
                                        <p:tgtEl>
                                          <p:spTgt spid="36867">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686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6867">
                                            <p:txEl>
                                              <p:pRg st="8" end="8"/>
                                            </p:txEl>
                                          </p:spTgt>
                                        </p:tgtEl>
                                        <p:attrNameLst>
                                          <p:attrName>style.visibility</p:attrName>
                                        </p:attrNameLst>
                                      </p:cBhvr>
                                      <p:to>
                                        <p:strVal val="visible"/>
                                      </p:to>
                                    </p:set>
                                    <p:anim calcmode="lin" valueType="num">
                                      <p:cBhvr additive="base">
                                        <p:cTn id="47" dur="500" fill="hold"/>
                                        <p:tgtEl>
                                          <p:spTgt spid="36867">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6867">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6867">
                                            <p:txEl>
                                              <p:pRg st="9" end="9"/>
                                            </p:txEl>
                                          </p:spTgt>
                                        </p:tgtEl>
                                        <p:attrNameLst>
                                          <p:attrName>style.visibility</p:attrName>
                                        </p:attrNameLst>
                                      </p:cBhvr>
                                      <p:to>
                                        <p:strVal val="visible"/>
                                      </p:to>
                                    </p:set>
                                    <p:anim calcmode="lin" valueType="num">
                                      <p:cBhvr additive="base">
                                        <p:cTn id="51" dur="500" fill="hold"/>
                                        <p:tgtEl>
                                          <p:spTgt spid="36867">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686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Mobile Killer Applications</a:t>
            </a:r>
            <a:endParaRPr lang="en-US"/>
          </a:p>
        </p:txBody>
      </p:sp>
      <p:sp>
        <p:nvSpPr>
          <p:cNvPr id="37891" name="Rectangle 2"/>
          <p:cNvSpPr>
            <a:spLocks noGrp="1" noChangeArrowheads="1"/>
          </p:cNvSpPr>
          <p:nvPr>
            <p:ph idx="1"/>
          </p:nvPr>
        </p:nvSpPr>
        <p:spPr/>
        <p:txBody>
          <a:bodyPr/>
          <a:lstStyle/>
          <a:p>
            <a:pPr marL="341630" indent="-341630" eaLnBrk="1" hangingPunct="1">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Contoh : email, www, instance messaging, online auction, p2p file sharing</a:t>
            </a:r>
            <a:endParaRPr lang="en-US"/>
          </a:p>
          <a:p>
            <a:pPr marL="341630" indent="-341630" eaLnBrk="1" hangingPunct="1">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Mobile Entertainment</a:t>
            </a:r>
            <a:endParaRPr lang="en-US"/>
          </a:p>
          <a:p>
            <a:pPr marL="741680" lvl="1" indent="-284480" eaLnBrk="1" hangingPunct="1">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Th 2003, $3,5 juta diperoleh dari bisnis ringtone (RBT)</a:t>
            </a:r>
            <a:endParaRPr lang="en-US"/>
          </a:p>
          <a:p>
            <a:pPr marL="741680" lvl="1" indent="-284480" eaLnBrk="1" hangingPunct="1">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Multiplayer Games</a:t>
            </a:r>
            <a:endParaRPr lang="en-US"/>
          </a:p>
          <a:p>
            <a:pPr marL="741680" lvl="1" indent="-284480" eaLnBrk="1" hangingPunct="1">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Content-based applications</a:t>
            </a:r>
            <a:endParaRPr lang="en-US"/>
          </a:p>
          <a:p>
            <a:pPr marL="741680" lvl="1" indent="-284480" eaLnBrk="1" hangingPunct="1">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High-impact visual games</a:t>
            </a: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 calcmode="lin" valueType="num">
                                      <p:cBhvr additive="base">
                                        <p:cTn id="17"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7891">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7891">
                                            <p:txEl>
                                              <p:pRg st="3" end="3"/>
                                            </p:txEl>
                                          </p:spTgt>
                                        </p:tgtEl>
                                        <p:attrNameLst>
                                          <p:attrName>style.visibility</p:attrName>
                                        </p:attrNameLst>
                                      </p:cBhvr>
                                      <p:to>
                                        <p:strVal val="visible"/>
                                      </p:to>
                                    </p:set>
                                    <p:anim calcmode="lin" valueType="num">
                                      <p:cBhvr additive="base">
                                        <p:cTn id="21"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7891">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7891">
                                            <p:txEl>
                                              <p:pRg st="4" end="4"/>
                                            </p:txEl>
                                          </p:spTgt>
                                        </p:tgtEl>
                                        <p:attrNameLst>
                                          <p:attrName>style.visibility</p:attrName>
                                        </p:attrNameLst>
                                      </p:cBhvr>
                                      <p:to>
                                        <p:strVal val="visible"/>
                                      </p:to>
                                    </p:set>
                                    <p:anim calcmode="lin" valueType="num">
                                      <p:cBhvr additive="base">
                                        <p:cTn id="25" dur="500" fill="hold"/>
                                        <p:tgtEl>
                                          <p:spTgt spid="3789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7891">
                                            <p:txEl>
                                              <p:pRg st="5" end="5"/>
                                            </p:txEl>
                                          </p:spTgt>
                                        </p:tgtEl>
                                        <p:attrNameLst>
                                          <p:attrName>style.visibility</p:attrName>
                                        </p:attrNameLst>
                                      </p:cBhvr>
                                      <p:to>
                                        <p:strVal val="visible"/>
                                      </p:to>
                                    </p:set>
                                    <p:anim calcmode="lin" valueType="num">
                                      <p:cBhvr additive="base">
                                        <p:cTn id="29" dur="500" fill="hold"/>
                                        <p:tgtEl>
                                          <p:spTgt spid="37891">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789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Mobile Killer Application</a:t>
            </a:r>
            <a:endParaRPr lang="en-US"/>
          </a:p>
        </p:txBody>
      </p:sp>
      <p:sp>
        <p:nvSpPr>
          <p:cNvPr id="38915" name="Rectangle 2"/>
          <p:cNvSpPr>
            <a:spLocks noGrp="1" noChangeArrowheads="1"/>
          </p:cNvSpPr>
          <p:nvPr>
            <p:ph idx="1"/>
          </p:nvPr>
        </p:nvSpPr>
        <p:spPr/>
        <p:txBody>
          <a:bodyPr>
            <a:normAutofit/>
          </a:bodyPr>
          <a:lstStyle/>
          <a:p>
            <a:pPr marL="341630" indent="-341630" eaLnBrk="1" hangingPunct="1">
              <a:lnSpc>
                <a:spcPct val="90000"/>
              </a:lnSpc>
              <a:spcBef>
                <a:spcPts val="7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t>Mobile Enterprise</a:t>
            </a:r>
            <a:endParaRPr lang="en-US" sz="2800"/>
          </a:p>
          <a:p>
            <a:pPr marL="741680" lvl="1" indent="-284480"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Terhubung ke berbagai kegiatan perusahaan</a:t>
            </a:r>
            <a:endParaRPr lang="en-US" sz="2400"/>
          </a:p>
          <a:p>
            <a:pPr marL="1141730" lvl="2" indent="-227330" eaLnBrk="1" hangingPunct="1">
              <a:lnSpc>
                <a:spcPct val="9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Perlu akses email, database dan im</a:t>
            </a:r>
            <a:endParaRPr lang="en-US" sz="2000"/>
          </a:p>
          <a:p>
            <a:pPr marL="741680" lvl="1" indent="-284480"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Pengaksesan file</a:t>
            </a:r>
            <a:endParaRPr lang="en-US" sz="2400"/>
          </a:p>
          <a:p>
            <a:pPr marL="1141730" lvl="2" indent="-227330" eaLnBrk="1" hangingPunct="1">
              <a:lnSpc>
                <a:spcPct val="9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Perlu mobile client untuk download, view dan sinkronisasi dokumen</a:t>
            </a:r>
            <a:endParaRPr lang="en-US" sz="2000"/>
          </a:p>
          <a:p>
            <a:pPr marL="741680" lvl="1" indent="-284480"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Menanggapi panggilan dan permintaan melalui layanan pesan</a:t>
            </a:r>
            <a:endParaRPr lang="en-US" sz="2400"/>
          </a:p>
          <a:p>
            <a:pPr marL="1141730" lvl="2" indent="-227330" eaLnBrk="1" hangingPunct="1">
              <a:lnSpc>
                <a:spcPct val="9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Perlu push-based data</a:t>
            </a:r>
            <a:endParaRPr lang="en-US" sz="2000"/>
          </a:p>
          <a:p>
            <a:pPr marL="741680" lvl="1" indent="-284480"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Optimisasi penjadwalan dan perpindahan</a:t>
            </a:r>
            <a:endParaRPr lang="en-US" sz="2400"/>
          </a:p>
          <a:p>
            <a:pPr marL="1141730" lvl="2" indent="-227330" eaLnBrk="1" hangingPunct="1">
              <a:lnSpc>
                <a:spcPct val="9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Perlu aplikasi location-aware</a:t>
            </a:r>
            <a:endParaRPr lang="en-US" sz="2000"/>
          </a:p>
          <a:p>
            <a:pPr marL="741680" lvl="1" indent="-284480"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Pengaksesan portal web perusahaan</a:t>
            </a:r>
            <a:endParaRPr lang="en-US" sz="24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anim calcmode="lin" valueType="num">
                                      <p:cBhvr additive="base">
                                        <p:cTn id="11"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891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anim calcmode="lin" valueType="num">
                                      <p:cBhvr additive="base">
                                        <p:cTn id="15"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891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anim calcmode="lin" valueType="num">
                                      <p:cBhvr additive="base">
                                        <p:cTn id="19"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anim calcmode="lin" valueType="num">
                                      <p:cBhvr additive="base">
                                        <p:cTn id="23"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891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8915">
                                            <p:txEl>
                                              <p:pRg st="5" end="5"/>
                                            </p:txEl>
                                          </p:spTgt>
                                        </p:tgtEl>
                                        <p:attrNameLst>
                                          <p:attrName>style.visibility</p:attrName>
                                        </p:attrNameLst>
                                      </p:cBhvr>
                                      <p:to>
                                        <p:strVal val="visible"/>
                                      </p:to>
                                    </p:set>
                                    <p:anim calcmode="lin" valueType="num">
                                      <p:cBhvr additive="base">
                                        <p:cTn id="27" dur="5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891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8915">
                                            <p:txEl>
                                              <p:pRg st="6" end="6"/>
                                            </p:txEl>
                                          </p:spTgt>
                                        </p:tgtEl>
                                        <p:attrNameLst>
                                          <p:attrName>style.visibility</p:attrName>
                                        </p:attrNameLst>
                                      </p:cBhvr>
                                      <p:to>
                                        <p:strVal val="visible"/>
                                      </p:to>
                                    </p:set>
                                    <p:anim calcmode="lin" valueType="num">
                                      <p:cBhvr additive="base">
                                        <p:cTn id="31" dur="500" fill="hold"/>
                                        <p:tgtEl>
                                          <p:spTgt spid="3891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91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8915">
                                            <p:txEl>
                                              <p:pRg st="7" end="7"/>
                                            </p:txEl>
                                          </p:spTgt>
                                        </p:tgtEl>
                                        <p:attrNameLst>
                                          <p:attrName>style.visibility</p:attrName>
                                        </p:attrNameLst>
                                      </p:cBhvr>
                                      <p:to>
                                        <p:strVal val="visible"/>
                                      </p:to>
                                    </p:set>
                                    <p:anim calcmode="lin" valueType="num">
                                      <p:cBhvr additive="base">
                                        <p:cTn id="35" dur="500" fill="hold"/>
                                        <p:tgtEl>
                                          <p:spTgt spid="3891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891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8915">
                                            <p:txEl>
                                              <p:pRg st="8" end="8"/>
                                            </p:txEl>
                                          </p:spTgt>
                                        </p:tgtEl>
                                        <p:attrNameLst>
                                          <p:attrName>style.visibility</p:attrName>
                                        </p:attrNameLst>
                                      </p:cBhvr>
                                      <p:to>
                                        <p:strVal val="visible"/>
                                      </p:to>
                                    </p:set>
                                    <p:anim calcmode="lin" valueType="num">
                                      <p:cBhvr additive="base">
                                        <p:cTn id="39" dur="500" fill="hold"/>
                                        <p:tgtEl>
                                          <p:spTgt spid="3891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8915">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8915">
                                            <p:txEl>
                                              <p:pRg st="9" end="9"/>
                                            </p:txEl>
                                          </p:spTgt>
                                        </p:tgtEl>
                                        <p:attrNameLst>
                                          <p:attrName>style.visibility</p:attrName>
                                        </p:attrNameLst>
                                      </p:cBhvr>
                                      <p:to>
                                        <p:strVal val="visible"/>
                                      </p:to>
                                    </p:set>
                                    <p:anim calcmode="lin" valueType="num">
                                      <p:cBhvr additive="base">
                                        <p:cTn id="43" dur="500" fill="hold"/>
                                        <p:tgtEl>
                                          <p:spTgt spid="3891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891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ChangeArrowheads="1"/>
          </p:cNvSpPr>
          <p:nvPr>
            <p:ph type="title"/>
          </p:nvPr>
        </p:nvSpPr>
        <p:spPr/>
        <p:txBody>
          <a:bodyPr>
            <a:norm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Karakteristik Piranti Mobile</a:t>
            </a:r>
            <a:endParaRPr lang="en-US"/>
          </a:p>
        </p:txBody>
      </p:sp>
      <p:pic>
        <p:nvPicPr>
          <p:cNvPr id="40963" name="Picture 2"/>
          <p:cNvPicPr>
            <a:picLocks noChangeAspect="1" noChangeArrowheads="1"/>
          </p:cNvPicPr>
          <p:nvPr/>
        </p:nvPicPr>
        <p:blipFill>
          <a:blip r:embed="rId1"/>
          <a:srcRect/>
          <a:stretch>
            <a:fillRect/>
          </a:stretch>
        </p:blipFill>
        <p:spPr bwMode="auto">
          <a:xfrm>
            <a:off x="457200" y="1600200"/>
            <a:ext cx="8229600" cy="4525963"/>
          </a:xfrm>
          <a:prstGeom prst="rect">
            <a:avLst/>
          </a:prstGeom>
          <a:noFill/>
          <a:ln w="9525">
            <a:noFill/>
            <a:round/>
          </a:ln>
        </p:spPr>
      </p:pic>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p:nvPr>
        </p:nvSpPr>
        <p:spPr/>
        <p:txBody>
          <a:bodyPr>
            <a:norm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Karakteristik Piranti Mobile</a:t>
            </a:r>
            <a:endParaRPr lang="en-US"/>
          </a:p>
        </p:txBody>
      </p:sp>
      <p:pic>
        <p:nvPicPr>
          <p:cNvPr id="41987" name="Picture 2"/>
          <p:cNvPicPr>
            <a:picLocks noChangeAspect="1" noChangeArrowheads="1"/>
          </p:cNvPicPr>
          <p:nvPr/>
        </p:nvPicPr>
        <p:blipFill>
          <a:blip r:embed="rId1"/>
          <a:srcRect/>
          <a:stretch>
            <a:fillRect/>
          </a:stretch>
        </p:blipFill>
        <p:spPr bwMode="auto">
          <a:xfrm>
            <a:off x="457200" y="1600200"/>
            <a:ext cx="8229600" cy="4525963"/>
          </a:xfrm>
          <a:prstGeom prst="rect">
            <a:avLst/>
          </a:prstGeom>
          <a:noFill/>
          <a:ln w="9525">
            <a:noFill/>
            <a:round/>
          </a:ln>
        </p:spPr>
      </p:pic>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ChangeArrowheads="1"/>
          </p:cNvSpPr>
          <p:nvPr>
            <p:ph type="title"/>
          </p:nvPr>
        </p:nvSpPr>
        <p:spPr/>
        <p:txBody>
          <a:bodyPr>
            <a:norm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Karakteristik Piranti Mobile</a:t>
            </a:r>
            <a:endParaRPr lang="en-US"/>
          </a:p>
        </p:txBody>
      </p:sp>
      <p:pic>
        <p:nvPicPr>
          <p:cNvPr id="43011" name="Picture 2"/>
          <p:cNvPicPr>
            <a:picLocks noChangeAspect="1" noChangeArrowheads="1"/>
          </p:cNvPicPr>
          <p:nvPr/>
        </p:nvPicPr>
        <p:blipFill>
          <a:blip r:embed="rId1"/>
          <a:srcRect/>
          <a:stretch>
            <a:fillRect/>
          </a:stretch>
        </p:blipFill>
        <p:spPr bwMode="auto">
          <a:xfrm>
            <a:off x="457200" y="1600200"/>
            <a:ext cx="8229600" cy="4525963"/>
          </a:xfrm>
          <a:prstGeom prst="rect">
            <a:avLst/>
          </a:prstGeom>
          <a:noFill/>
          <a:ln w="9525">
            <a:noFill/>
            <a:round/>
          </a:ln>
        </p:spPr>
      </p:pic>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Keterbatasan Piranti Mobile</a:t>
            </a:r>
            <a:endParaRPr lang="en-US"/>
          </a:p>
        </p:txBody>
      </p:sp>
      <p:pic>
        <p:nvPicPr>
          <p:cNvPr id="44035" name="Picture 2"/>
          <p:cNvPicPr>
            <a:picLocks noChangeAspect="1" noChangeArrowheads="1"/>
          </p:cNvPicPr>
          <p:nvPr/>
        </p:nvPicPr>
        <p:blipFill>
          <a:blip r:embed="rId1"/>
          <a:srcRect/>
          <a:stretch>
            <a:fillRect/>
          </a:stretch>
        </p:blipFill>
        <p:spPr bwMode="auto">
          <a:xfrm>
            <a:off x="457200" y="1600200"/>
            <a:ext cx="8229600" cy="4525963"/>
          </a:xfrm>
          <a:prstGeom prst="rect">
            <a:avLst/>
          </a:prstGeom>
          <a:noFill/>
          <a:ln w="9525">
            <a:noFill/>
            <a:round/>
          </a:ln>
        </p:spPr>
      </p:pic>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Keterbatasan Piranti Mobile</a:t>
            </a:r>
            <a:endParaRPr lang="en-US"/>
          </a:p>
        </p:txBody>
      </p:sp>
      <p:pic>
        <p:nvPicPr>
          <p:cNvPr id="45059" name="Picture 2"/>
          <p:cNvPicPr>
            <a:picLocks noChangeAspect="1" noChangeArrowheads="1"/>
          </p:cNvPicPr>
          <p:nvPr/>
        </p:nvPicPr>
        <p:blipFill>
          <a:blip r:embed="rId1"/>
          <a:srcRect/>
          <a:stretch>
            <a:fillRect/>
          </a:stretch>
        </p:blipFill>
        <p:spPr bwMode="auto">
          <a:xfrm>
            <a:off x="457200" y="1600200"/>
            <a:ext cx="8229600" cy="4525963"/>
          </a:xfrm>
          <a:prstGeom prst="rect">
            <a:avLst/>
          </a:prstGeom>
          <a:noFill/>
          <a:ln w="9525">
            <a:noFill/>
            <a:round/>
          </a:ln>
        </p:spPr>
      </p:pic>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Pengguna Aplikasi Mobile</a:t>
            </a:r>
            <a:endParaRPr lang="en-US"/>
          </a:p>
        </p:txBody>
      </p:sp>
      <p:sp>
        <p:nvSpPr>
          <p:cNvPr id="45059" name="Rectangle 2"/>
          <p:cNvSpPr>
            <a:spLocks noGrp="1" noChangeArrowheads="1"/>
          </p:cNvSpPr>
          <p:nvPr>
            <p:ph idx="1"/>
          </p:nvPr>
        </p:nvSpPr>
        <p:spPr/>
        <p:txBody>
          <a:bodyPr>
            <a:normAutofit/>
          </a:bodyPr>
          <a:lstStyle/>
          <a:p>
            <a:pPr marL="341630" indent="-341630" eaLnBrk="1" hangingPunct="1">
              <a:lnSpc>
                <a:spcPct val="8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Worker</a:t>
            </a:r>
            <a:endParaRPr lang="en-US" sz="2400" dirty="0"/>
          </a:p>
          <a:p>
            <a:pPr marL="741680" lvl="1" indent="-284480" eaLnBrk="1" hangingPunct="1">
              <a:lnSpc>
                <a:spcPct val="8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Mobile Worker</a:t>
            </a:r>
            <a:endParaRPr lang="en-US" sz="2000" dirty="0"/>
          </a:p>
          <a:p>
            <a:pPr marL="741680" lvl="1" indent="-284480" eaLnBrk="1" hangingPunct="1">
              <a:lnSpc>
                <a:spcPct val="8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err="1"/>
              <a:t>Melakukan</a:t>
            </a:r>
            <a:r>
              <a:rPr lang="en-US" sz="2000" dirty="0"/>
              <a:t> </a:t>
            </a:r>
            <a:r>
              <a:rPr lang="en-US" sz="2000" dirty="0" err="1"/>
              <a:t>pengecekan</a:t>
            </a:r>
            <a:r>
              <a:rPr lang="en-US" sz="2000" dirty="0"/>
              <a:t> email, </a:t>
            </a:r>
            <a:r>
              <a:rPr lang="en-US" sz="2000" dirty="0" err="1"/>
              <a:t>jadwal</a:t>
            </a:r>
            <a:r>
              <a:rPr lang="en-US" sz="2000" dirty="0"/>
              <a:t>, </a:t>
            </a:r>
            <a:r>
              <a:rPr lang="en-US" sz="2000" dirty="0" err="1"/>
              <a:t>dan</a:t>
            </a:r>
            <a:r>
              <a:rPr lang="en-US" sz="2000" dirty="0"/>
              <a:t> </a:t>
            </a:r>
            <a:r>
              <a:rPr lang="en-US" sz="2000" dirty="0" err="1"/>
              <a:t>kondisi</a:t>
            </a:r>
            <a:endParaRPr lang="en-US" sz="2000" dirty="0"/>
          </a:p>
          <a:p>
            <a:pPr marL="741680" lvl="1" indent="-284480" eaLnBrk="1" hangingPunct="1">
              <a:lnSpc>
                <a:spcPct val="8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err="1"/>
              <a:t>Memperbarui</a:t>
            </a:r>
            <a:r>
              <a:rPr lang="en-US" sz="2000" dirty="0"/>
              <a:t> email, </a:t>
            </a:r>
            <a:r>
              <a:rPr lang="en-US" sz="2000" dirty="0" err="1"/>
              <a:t>jadwal</a:t>
            </a:r>
            <a:r>
              <a:rPr lang="en-US" sz="2000" dirty="0"/>
              <a:t>, </a:t>
            </a:r>
            <a:r>
              <a:rPr lang="en-US" sz="2000" dirty="0" err="1"/>
              <a:t>dan</a:t>
            </a:r>
            <a:r>
              <a:rPr lang="en-US" sz="2000" dirty="0"/>
              <a:t> </a:t>
            </a:r>
            <a:r>
              <a:rPr lang="en-US" sz="2000" dirty="0" err="1"/>
              <a:t>kondisi</a:t>
            </a:r>
            <a:endParaRPr lang="en-US" sz="2000" dirty="0"/>
          </a:p>
          <a:p>
            <a:pPr marL="741680" lvl="1" indent="-284480" eaLnBrk="1" hangingPunct="1">
              <a:lnSpc>
                <a:spcPct val="8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err="1"/>
              <a:t>Pertemuan</a:t>
            </a:r>
            <a:r>
              <a:rPr lang="en-US" sz="2000" dirty="0"/>
              <a:t> </a:t>
            </a:r>
            <a:r>
              <a:rPr lang="en-US" sz="2000" dirty="0" err="1"/>
              <a:t>atau</a:t>
            </a:r>
            <a:r>
              <a:rPr lang="en-US" sz="2000" dirty="0"/>
              <a:t> </a:t>
            </a:r>
            <a:r>
              <a:rPr lang="en-US" sz="2000" dirty="0" err="1"/>
              <a:t>rapat</a:t>
            </a:r>
            <a:endParaRPr lang="en-US" sz="2000" dirty="0"/>
          </a:p>
          <a:p>
            <a:pPr marL="741680" lvl="1" indent="-284480" eaLnBrk="1" hangingPunct="1">
              <a:lnSpc>
                <a:spcPct val="8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err="1"/>
              <a:t>Mengatur</a:t>
            </a:r>
            <a:r>
              <a:rPr lang="en-US" sz="2000" dirty="0"/>
              <a:t> </a:t>
            </a:r>
            <a:r>
              <a:rPr lang="en-US" sz="2000" dirty="0" err="1"/>
              <a:t>pegawai</a:t>
            </a:r>
            <a:endParaRPr lang="en-US" sz="2000" dirty="0"/>
          </a:p>
          <a:p>
            <a:pPr marL="741680" lvl="1" indent="-284480" eaLnBrk="1" hangingPunct="1">
              <a:lnSpc>
                <a:spcPct val="8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err="1"/>
              <a:t>Membaca</a:t>
            </a:r>
            <a:r>
              <a:rPr lang="en-US" sz="2000" dirty="0"/>
              <a:t> </a:t>
            </a:r>
            <a:r>
              <a:rPr lang="en-US" sz="2000" dirty="0" err="1"/>
              <a:t>atau</a:t>
            </a:r>
            <a:r>
              <a:rPr lang="en-US" sz="2000" dirty="0"/>
              <a:t> </a:t>
            </a:r>
            <a:r>
              <a:rPr lang="en-US" sz="2000" dirty="0" err="1"/>
              <a:t>menulis</a:t>
            </a:r>
            <a:r>
              <a:rPr lang="en-US" sz="2000" dirty="0"/>
              <a:t> </a:t>
            </a:r>
            <a:r>
              <a:rPr lang="en-US" sz="2000" dirty="0" err="1"/>
              <a:t>bisnis</a:t>
            </a:r>
            <a:r>
              <a:rPr lang="en-US" sz="2000" dirty="0"/>
              <a:t> </a:t>
            </a:r>
            <a:r>
              <a:rPr lang="en-US" sz="2000" dirty="0" err="1"/>
              <a:t>dokumen</a:t>
            </a:r>
            <a:endParaRPr lang="en-US" sz="2000" dirty="0"/>
          </a:p>
          <a:p>
            <a:pPr marL="341630" indent="-341630" eaLnBrk="1" hangingPunct="1">
              <a:lnSpc>
                <a:spcPct val="8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Sales</a:t>
            </a:r>
            <a:endParaRPr lang="en-US" sz="2400" dirty="0"/>
          </a:p>
          <a:p>
            <a:pPr marL="741680" lvl="1" indent="-284480" eaLnBrk="1" hangingPunct="1">
              <a:lnSpc>
                <a:spcPct val="8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err="1"/>
              <a:t>Mempersiapkan</a:t>
            </a:r>
            <a:r>
              <a:rPr lang="en-US" sz="2000" dirty="0"/>
              <a:t> </a:t>
            </a:r>
            <a:r>
              <a:rPr lang="en-US" sz="2000" dirty="0" err="1"/>
              <a:t>pertemuan</a:t>
            </a:r>
            <a:r>
              <a:rPr lang="en-US" sz="2000" dirty="0"/>
              <a:t> </a:t>
            </a:r>
            <a:r>
              <a:rPr lang="en-US" sz="2000" dirty="0" err="1"/>
              <a:t>dengan</a:t>
            </a:r>
            <a:r>
              <a:rPr lang="en-US" sz="2000" dirty="0"/>
              <a:t> </a:t>
            </a:r>
            <a:r>
              <a:rPr lang="en-US" sz="2000" dirty="0" err="1"/>
              <a:t>pelanggan</a:t>
            </a:r>
            <a:endParaRPr lang="en-US" sz="2000" dirty="0"/>
          </a:p>
          <a:p>
            <a:pPr marL="741680" lvl="1" indent="-284480" eaLnBrk="1" hangingPunct="1">
              <a:lnSpc>
                <a:spcPct val="8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err="1"/>
              <a:t>Pertemuan</a:t>
            </a:r>
            <a:r>
              <a:rPr lang="en-US" sz="2000" dirty="0"/>
              <a:t> </a:t>
            </a:r>
            <a:r>
              <a:rPr lang="en-US" sz="2000" dirty="0" err="1"/>
              <a:t>dengan</a:t>
            </a:r>
            <a:r>
              <a:rPr lang="en-US" sz="2000" dirty="0"/>
              <a:t> </a:t>
            </a:r>
            <a:r>
              <a:rPr lang="en-US" sz="2000" dirty="0" err="1"/>
              <a:t>pelanggan</a:t>
            </a:r>
            <a:endParaRPr lang="en-US" sz="2000" dirty="0"/>
          </a:p>
          <a:p>
            <a:pPr marL="741680" lvl="1" indent="-284480" eaLnBrk="1" hangingPunct="1">
              <a:lnSpc>
                <a:spcPct val="8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err="1"/>
              <a:t>Mengunjungi</a:t>
            </a:r>
            <a:r>
              <a:rPr lang="en-US" sz="2000" dirty="0"/>
              <a:t> </a:t>
            </a:r>
            <a:r>
              <a:rPr lang="en-US" sz="2000" dirty="0" err="1"/>
              <a:t>ke</a:t>
            </a:r>
            <a:r>
              <a:rPr lang="en-US" sz="2000" dirty="0"/>
              <a:t> </a:t>
            </a:r>
            <a:r>
              <a:rPr lang="en-US" sz="2000" dirty="0" err="1"/>
              <a:t>tempat</a:t>
            </a:r>
            <a:r>
              <a:rPr lang="en-US" sz="2000" dirty="0"/>
              <a:t> </a:t>
            </a:r>
            <a:r>
              <a:rPr lang="en-US" sz="2000" dirty="0" err="1"/>
              <a:t>pelanggan</a:t>
            </a:r>
            <a:endParaRPr lang="en-US" sz="2000" dirty="0"/>
          </a:p>
          <a:p>
            <a:pPr marL="741680" lvl="1" indent="-284480" eaLnBrk="1" hangingPunct="1">
              <a:lnSpc>
                <a:spcPct val="8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err="1"/>
              <a:t>Membaca</a:t>
            </a:r>
            <a:r>
              <a:rPr lang="en-US" sz="2000" dirty="0"/>
              <a:t> </a:t>
            </a:r>
            <a:r>
              <a:rPr lang="en-US" sz="2000" dirty="0" err="1"/>
              <a:t>dan</a:t>
            </a:r>
            <a:r>
              <a:rPr lang="en-US" sz="2000" dirty="0"/>
              <a:t> </a:t>
            </a:r>
            <a:r>
              <a:rPr lang="en-US" sz="2000" dirty="0" err="1"/>
              <a:t>menulis</a:t>
            </a:r>
            <a:r>
              <a:rPr lang="en-US" sz="2000" dirty="0"/>
              <a:t> </a:t>
            </a:r>
            <a:r>
              <a:rPr lang="en-US" sz="2000" dirty="0" err="1"/>
              <a:t>catatan</a:t>
            </a:r>
            <a:r>
              <a:rPr lang="en-US" sz="2000" dirty="0"/>
              <a:t> </a:t>
            </a:r>
            <a:r>
              <a:rPr lang="en-US" sz="2000" dirty="0" err="1"/>
              <a:t>bisnis</a:t>
            </a:r>
            <a:endParaRPr lang="en-US" sz="2000" dirty="0"/>
          </a:p>
          <a:p>
            <a:pPr marL="741680" lvl="1" indent="-284480" eaLnBrk="1" hangingPunct="1">
              <a:lnSpc>
                <a:spcPct val="8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err="1"/>
              <a:t>Melakukan</a:t>
            </a:r>
            <a:r>
              <a:rPr lang="en-US" sz="2000" dirty="0"/>
              <a:t> </a:t>
            </a:r>
            <a:r>
              <a:rPr lang="en-US" sz="2000" dirty="0" err="1"/>
              <a:t>tugas</a:t>
            </a:r>
            <a:r>
              <a:rPr lang="en-US" sz="2000" dirty="0"/>
              <a:t> </a:t>
            </a:r>
            <a:r>
              <a:rPr lang="en-US" sz="2000" dirty="0" err="1"/>
              <a:t>administrasi</a:t>
            </a:r>
            <a:endParaRPr lang="en-US" sz="2000" dirty="0"/>
          </a:p>
          <a:p>
            <a:pPr marL="741680" lvl="1" indent="-284480" eaLnBrk="1" hangingPunct="1">
              <a:lnSpc>
                <a:spcPct val="8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err="1"/>
              <a:t>Melakukan</a:t>
            </a:r>
            <a:r>
              <a:rPr lang="en-US" sz="2000" dirty="0"/>
              <a:t> follow-up </a:t>
            </a:r>
            <a:r>
              <a:rPr lang="en-US" sz="2000" dirty="0" err="1"/>
              <a:t>tugas</a:t>
            </a:r>
            <a:endParaRPr lang="en-US" sz="20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anim calcmode="lin" valueType="num">
                                      <p:cBhvr additive="base">
                                        <p:cTn id="11"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505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anim calcmode="lin" valueType="num">
                                      <p:cBhvr additive="base">
                                        <p:cTn id="15"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505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anim calcmode="lin" valueType="num">
                                      <p:cBhvr additive="base">
                                        <p:cTn id="19" dur="5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anim calcmode="lin" valueType="num">
                                      <p:cBhvr additive="base">
                                        <p:cTn id="23" dur="5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505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5059">
                                            <p:txEl>
                                              <p:pRg st="5" end="5"/>
                                            </p:txEl>
                                          </p:spTgt>
                                        </p:tgtEl>
                                        <p:attrNameLst>
                                          <p:attrName>style.visibility</p:attrName>
                                        </p:attrNameLst>
                                      </p:cBhvr>
                                      <p:to>
                                        <p:strVal val="visible"/>
                                      </p:to>
                                    </p:set>
                                    <p:anim calcmode="lin" valueType="num">
                                      <p:cBhvr additive="base">
                                        <p:cTn id="27" dur="500" fill="hold"/>
                                        <p:tgtEl>
                                          <p:spTgt spid="4505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505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5059">
                                            <p:txEl>
                                              <p:pRg st="6" end="6"/>
                                            </p:txEl>
                                          </p:spTgt>
                                        </p:tgtEl>
                                        <p:attrNameLst>
                                          <p:attrName>style.visibility</p:attrName>
                                        </p:attrNameLst>
                                      </p:cBhvr>
                                      <p:to>
                                        <p:strVal val="visible"/>
                                      </p:to>
                                    </p:set>
                                    <p:anim calcmode="lin" valueType="num">
                                      <p:cBhvr additive="base">
                                        <p:cTn id="31" dur="500" fill="hold"/>
                                        <p:tgtEl>
                                          <p:spTgt spid="4505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05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5059">
                                            <p:txEl>
                                              <p:pRg st="7" end="7"/>
                                            </p:txEl>
                                          </p:spTgt>
                                        </p:tgtEl>
                                        <p:attrNameLst>
                                          <p:attrName>style.visibility</p:attrName>
                                        </p:attrNameLst>
                                      </p:cBhvr>
                                      <p:to>
                                        <p:strVal val="visible"/>
                                      </p:to>
                                    </p:set>
                                    <p:anim calcmode="lin" valueType="num">
                                      <p:cBhvr additive="base">
                                        <p:cTn id="37" dur="500" fill="hold"/>
                                        <p:tgtEl>
                                          <p:spTgt spid="45059">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5059">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5059">
                                            <p:txEl>
                                              <p:pRg st="8" end="8"/>
                                            </p:txEl>
                                          </p:spTgt>
                                        </p:tgtEl>
                                        <p:attrNameLst>
                                          <p:attrName>style.visibility</p:attrName>
                                        </p:attrNameLst>
                                      </p:cBhvr>
                                      <p:to>
                                        <p:strVal val="visible"/>
                                      </p:to>
                                    </p:set>
                                    <p:anim calcmode="lin" valueType="num">
                                      <p:cBhvr additive="base">
                                        <p:cTn id="41" dur="500" fill="hold"/>
                                        <p:tgtEl>
                                          <p:spTgt spid="45059">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5059">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5059">
                                            <p:txEl>
                                              <p:pRg st="9" end="9"/>
                                            </p:txEl>
                                          </p:spTgt>
                                        </p:tgtEl>
                                        <p:attrNameLst>
                                          <p:attrName>style.visibility</p:attrName>
                                        </p:attrNameLst>
                                      </p:cBhvr>
                                      <p:to>
                                        <p:strVal val="visible"/>
                                      </p:to>
                                    </p:set>
                                    <p:anim calcmode="lin" valueType="num">
                                      <p:cBhvr additive="base">
                                        <p:cTn id="45" dur="500" fill="hold"/>
                                        <p:tgtEl>
                                          <p:spTgt spid="45059">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5059">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5059">
                                            <p:txEl>
                                              <p:pRg st="10" end="10"/>
                                            </p:txEl>
                                          </p:spTgt>
                                        </p:tgtEl>
                                        <p:attrNameLst>
                                          <p:attrName>style.visibility</p:attrName>
                                        </p:attrNameLst>
                                      </p:cBhvr>
                                      <p:to>
                                        <p:strVal val="visible"/>
                                      </p:to>
                                    </p:set>
                                    <p:anim calcmode="lin" valueType="num">
                                      <p:cBhvr additive="base">
                                        <p:cTn id="49" dur="500" fill="hold"/>
                                        <p:tgtEl>
                                          <p:spTgt spid="45059">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5059">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5059">
                                            <p:txEl>
                                              <p:pRg st="11" end="11"/>
                                            </p:txEl>
                                          </p:spTgt>
                                        </p:tgtEl>
                                        <p:attrNameLst>
                                          <p:attrName>style.visibility</p:attrName>
                                        </p:attrNameLst>
                                      </p:cBhvr>
                                      <p:to>
                                        <p:strVal val="visible"/>
                                      </p:to>
                                    </p:set>
                                    <p:anim calcmode="lin" valueType="num">
                                      <p:cBhvr additive="base">
                                        <p:cTn id="53" dur="500" fill="hold"/>
                                        <p:tgtEl>
                                          <p:spTgt spid="45059">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5059">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5059">
                                            <p:txEl>
                                              <p:pRg st="12" end="12"/>
                                            </p:txEl>
                                          </p:spTgt>
                                        </p:tgtEl>
                                        <p:attrNameLst>
                                          <p:attrName>style.visibility</p:attrName>
                                        </p:attrNameLst>
                                      </p:cBhvr>
                                      <p:to>
                                        <p:strVal val="visible"/>
                                      </p:to>
                                    </p:set>
                                    <p:anim calcmode="lin" valueType="num">
                                      <p:cBhvr additive="base">
                                        <p:cTn id="57" dur="500" fill="hold"/>
                                        <p:tgtEl>
                                          <p:spTgt spid="45059">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5059">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5059">
                                            <p:txEl>
                                              <p:pRg st="13" end="13"/>
                                            </p:txEl>
                                          </p:spTgt>
                                        </p:tgtEl>
                                        <p:attrNameLst>
                                          <p:attrName>style.visibility</p:attrName>
                                        </p:attrNameLst>
                                      </p:cBhvr>
                                      <p:to>
                                        <p:strVal val="visible"/>
                                      </p:to>
                                    </p:set>
                                    <p:anim calcmode="lin" valueType="num">
                                      <p:cBhvr additive="base">
                                        <p:cTn id="61" dur="500" fill="hold"/>
                                        <p:tgtEl>
                                          <p:spTgt spid="45059">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5059">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Pengguna Aplikasi Mobile</a:t>
            </a:r>
            <a:endParaRPr lang="en-US"/>
          </a:p>
        </p:txBody>
      </p:sp>
      <p:sp>
        <p:nvSpPr>
          <p:cNvPr id="46083" name="Rectangle 2"/>
          <p:cNvSpPr>
            <a:spLocks noGrp="1" noChangeArrowheads="1"/>
          </p:cNvSpPr>
          <p:nvPr>
            <p:ph idx="1"/>
          </p:nvPr>
        </p:nvSpPr>
        <p:spPr/>
        <p:txBody>
          <a:bodyPr>
            <a:normAutofit lnSpcReduction="10000"/>
          </a:bodyPr>
          <a:lstStyle/>
          <a:p>
            <a:pPr marL="341630" indent="-341630" eaLnBrk="1" hangingPunct="1">
              <a:lnSpc>
                <a:spcPct val="8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Perbaikan / Jasa</a:t>
            </a:r>
            <a:endParaRPr lang="en-US" sz="2000"/>
          </a:p>
          <a:p>
            <a:pPr marL="741680" lvl="1" indent="-284480" eaLnBrk="1" hangingPunct="1">
              <a:lnSpc>
                <a:spcPct val="80000"/>
              </a:lnSpc>
              <a:spcBef>
                <a:spcPts val="4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Menerima panggilan perbaikan</a:t>
            </a:r>
            <a:endParaRPr lang="en-US" sz="1800"/>
          </a:p>
          <a:p>
            <a:pPr marL="741680" lvl="1" indent="-284480" eaLnBrk="1" hangingPunct="1">
              <a:lnSpc>
                <a:spcPct val="80000"/>
              </a:lnSpc>
              <a:spcBef>
                <a:spcPts val="4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Mengetahui informasi tugas pesanan</a:t>
            </a:r>
            <a:endParaRPr lang="en-US" sz="1800"/>
          </a:p>
          <a:p>
            <a:pPr marL="741680" lvl="1" indent="-284480" eaLnBrk="1" hangingPunct="1">
              <a:lnSpc>
                <a:spcPct val="80000"/>
              </a:lnSpc>
              <a:spcBef>
                <a:spcPts val="4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Mengunjungi ke tempat perbaikan untuk pelanggan</a:t>
            </a:r>
            <a:endParaRPr lang="en-US" sz="1800"/>
          </a:p>
          <a:p>
            <a:pPr marL="741680" lvl="1" indent="-284480" eaLnBrk="1" hangingPunct="1">
              <a:lnSpc>
                <a:spcPct val="80000"/>
              </a:lnSpc>
              <a:spcBef>
                <a:spcPts val="4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Mengetahui perkerjaan selanjutnya</a:t>
            </a:r>
            <a:endParaRPr lang="en-US" sz="1800"/>
          </a:p>
          <a:p>
            <a:pPr marL="741680" lvl="1" indent="-284480" eaLnBrk="1" hangingPunct="1">
              <a:lnSpc>
                <a:spcPct val="80000"/>
              </a:lnSpc>
              <a:spcBef>
                <a:spcPts val="4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Melakukan perbaikan atau follow-up pekerjaan</a:t>
            </a:r>
            <a:endParaRPr lang="en-US" sz="1800"/>
          </a:p>
          <a:p>
            <a:pPr marL="741680" lvl="1" indent="-284480" eaLnBrk="1" hangingPunct="1">
              <a:lnSpc>
                <a:spcPct val="80000"/>
              </a:lnSpc>
              <a:spcBef>
                <a:spcPts val="4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Pembayaran</a:t>
            </a:r>
            <a:endParaRPr lang="en-US" sz="1800"/>
          </a:p>
          <a:p>
            <a:pPr marL="741680" lvl="1" indent="-284480" eaLnBrk="1" hangingPunct="1">
              <a:lnSpc>
                <a:spcPct val="80000"/>
              </a:lnSpc>
              <a:spcBef>
                <a:spcPts val="4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Penjadwalan follow-up tugas</a:t>
            </a:r>
            <a:endParaRPr lang="en-US" sz="1800"/>
          </a:p>
          <a:p>
            <a:pPr marL="741680" lvl="1" indent="-284480" eaLnBrk="1" hangingPunct="1">
              <a:lnSpc>
                <a:spcPct val="80000"/>
              </a:lnSpc>
              <a:spcBef>
                <a:spcPts val="4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Melakukan tugas administrasi</a:t>
            </a:r>
            <a:endParaRPr lang="en-US" sz="1800"/>
          </a:p>
          <a:p>
            <a:pPr marL="341630" indent="-341630" eaLnBrk="1" hangingPunct="1">
              <a:lnSpc>
                <a:spcPct val="8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Konsultan</a:t>
            </a:r>
            <a:endParaRPr lang="en-US" sz="2000"/>
          </a:p>
          <a:p>
            <a:pPr marL="741680" lvl="1" indent="-284480" eaLnBrk="1" hangingPunct="1">
              <a:lnSpc>
                <a:spcPct val="80000"/>
              </a:lnSpc>
              <a:spcBef>
                <a:spcPts val="4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Bekerja di tempat pelanggan atau kantor sendiri</a:t>
            </a:r>
            <a:endParaRPr lang="en-US" sz="1800"/>
          </a:p>
          <a:p>
            <a:pPr marL="741680" lvl="1" indent="-284480" eaLnBrk="1" hangingPunct="1">
              <a:lnSpc>
                <a:spcPct val="80000"/>
              </a:lnSpc>
              <a:spcBef>
                <a:spcPts val="4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Mengetahui apa yang akan dilakukan</a:t>
            </a:r>
            <a:endParaRPr lang="en-US" sz="1800"/>
          </a:p>
          <a:p>
            <a:pPr marL="741680" lvl="1" indent="-284480" eaLnBrk="1" hangingPunct="1">
              <a:lnSpc>
                <a:spcPct val="80000"/>
              </a:lnSpc>
              <a:spcBef>
                <a:spcPts val="4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Melakukan pelayanan atau follow-up tugas</a:t>
            </a:r>
            <a:endParaRPr lang="en-US" sz="1800"/>
          </a:p>
          <a:p>
            <a:pPr marL="741680" lvl="1" indent="-284480" eaLnBrk="1" hangingPunct="1">
              <a:lnSpc>
                <a:spcPct val="80000"/>
              </a:lnSpc>
              <a:spcBef>
                <a:spcPts val="4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Pembayaran</a:t>
            </a:r>
            <a:endParaRPr lang="en-US" sz="1800"/>
          </a:p>
          <a:p>
            <a:pPr marL="741680" lvl="1" indent="-284480" eaLnBrk="1" hangingPunct="1">
              <a:lnSpc>
                <a:spcPct val="80000"/>
              </a:lnSpc>
              <a:spcBef>
                <a:spcPts val="4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Penjadwalan follow-up tugas</a:t>
            </a:r>
            <a:endParaRPr lang="en-US" sz="1800"/>
          </a:p>
          <a:p>
            <a:pPr marL="741680" lvl="1" indent="-284480" eaLnBrk="1" hangingPunct="1">
              <a:lnSpc>
                <a:spcPct val="80000"/>
              </a:lnSpc>
              <a:spcBef>
                <a:spcPts val="45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Melakukan tugas administrasi</a:t>
            </a:r>
            <a:endParaRPr lang="en-US" sz="18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anim calcmode="lin" valueType="num">
                                      <p:cBhvr additive="base">
                                        <p:cTn id="11"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608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anim calcmode="lin" valueType="num">
                                      <p:cBhvr additive="base">
                                        <p:cTn id="15" dur="5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608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anim calcmode="lin" valueType="num">
                                      <p:cBhvr additive="base">
                                        <p:cTn id="19" dur="500" fill="hold"/>
                                        <p:tgtEl>
                                          <p:spTgt spid="4608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08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083">
                                            <p:txEl>
                                              <p:pRg st="4" end="4"/>
                                            </p:txEl>
                                          </p:spTgt>
                                        </p:tgtEl>
                                        <p:attrNameLst>
                                          <p:attrName>style.visibility</p:attrName>
                                        </p:attrNameLst>
                                      </p:cBhvr>
                                      <p:to>
                                        <p:strVal val="visible"/>
                                      </p:to>
                                    </p:set>
                                    <p:anim calcmode="lin" valueType="num">
                                      <p:cBhvr additive="base">
                                        <p:cTn id="23" dur="500" fill="hold"/>
                                        <p:tgtEl>
                                          <p:spTgt spid="4608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608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6083">
                                            <p:txEl>
                                              <p:pRg st="5" end="5"/>
                                            </p:txEl>
                                          </p:spTgt>
                                        </p:tgtEl>
                                        <p:attrNameLst>
                                          <p:attrName>style.visibility</p:attrName>
                                        </p:attrNameLst>
                                      </p:cBhvr>
                                      <p:to>
                                        <p:strVal val="visible"/>
                                      </p:to>
                                    </p:set>
                                    <p:anim calcmode="lin" valueType="num">
                                      <p:cBhvr additive="base">
                                        <p:cTn id="27" dur="500" fill="hold"/>
                                        <p:tgtEl>
                                          <p:spTgt spid="4608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608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6083">
                                            <p:txEl>
                                              <p:pRg st="6" end="6"/>
                                            </p:txEl>
                                          </p:spTgt>
                                        </p:tgtEl>
                                        <p:attrNameLst>
                                          <p:attrName>style.visibility</p:attrName>
                                        </p:attrNameLst>
                                      </p:cBhvr>
                                      <p:to>
                                        <p:strVal val="visible"/>
                                      </p:to>
                                    </p:set>
                                    <p:anim calcmode="lin" valueType="num">
                                      <p:cBhvr additive="base">
                                        <p:cTn id="31" dur="500" fill="hold"/>
                                        <p:tgtEl>
                                          <p:spTgt spid="4608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608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6083">
                                            <p:txEl>
                                              <p:pRg st="7" end="7"/>
                                            </p:txEl>
                                          </p:spTgt>
                                        </p:tgtEl>
                                        <p:attrNameLst>
                                          <p:attrName>style.visibility</p:attrName>
                                        </p:attrNameLst>
                                      </p:cBhvr>
                                      <p:to>
                                        <p:strVal val="visible"/>
                                      </p:to>
                                    </p:set>
                                    <p:anim calcmode="lin" valueType="num">
                                      <p:cBhvr additive="base">
                                        <p:cTn id="35" dur="500" fill="hold"/>
                                        <p:tgtEl>
                                          <p:spTgt spid="4608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608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6083">
                                            <p:txEl>
                                              <p:pRg st="8" end="8"/>
                                            </p:txEl>
                                          </p:spTgt>
                                        </p:tgtEl>
                                        <p:attrNameLst>
                                          <p:attrName>style.visibility</p:attrName>
                                        </p:attrNameLst>
                                      </p:cBhvr>
                                      <p:to>
                                        <p:strVal val="visible"/>
                                      </p:to>
                                    </p:set>
                                    <p:anim calcmode="lin" valueType="num">
                                      <p:cBhvr additive="base">
                                        <p:cTn id="39" dur="500" fill="hold"/>
                                        <p:tgtEl>
                                          <p:spTgt spid="4608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608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6083">
                                            <p:txEl>
                                              <p:pRg st="9" end="9"/>
                                            </p:txEl>
                                          </p:spTgt>
                                        </p:tgtEl>
                                        <p:attrNameLst>
                                          <p:attrName>style.visibility</p:attrName>
                                        </p:attrNameLst>
                                      </p:cBhvr>
                                      <p:to>
                                        <p:strVal val="visible"/>
                                      </p:to>
                                    </p:set>
                                    <p:anim calcmode="lin" valueType="num">
                                      <p:cBhvr additive="base">
                                        <p:cTn id="45" dur="500" fill="hold"/>
                                        <p:tgtEl>
                                          <p:spTgt spid="4608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608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6083">
                                            <p:txEl>
                                              <p:pRg st="10" end="10"/>
                                            </p:txEl>
                                          </p:spTgt>
                                        </p:tgtEl>
                                        <p:attrNameLst>
                                          <p:attrName>style.visibility</p:attrName>
                                        </p:attrNameLst>
                                      </p:cBhvr>
                                      <p:to>
                                        <p:strVal val="visible"/>
                                      </p:to>
                                    </p:set>
                                    <p:anim calcmode="lin" valueType="num">
                                      <p:cBhvr additive="base">
                                        <p:cTn id="49" dur="500" fill="hold"/>
                                        <p:tgtEl>
                                          <p:spTgt spid="4608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608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6083">
                                            <p:txEl>
                                              <p:pRg st="11" end="11"/>
                                            </p:txEl>
                                          </p:spTgt>
                                        </p:tgtEl>
                                        <p:attrNameLst>
                                          <p:attrName>style.visibility</p:attrName>
                                        </p:attrNameLst>
                                      </p:cBhvr>
                                      <p:to>
                                        <p:strVal val="visible"/>
                                      </p:to>
                                    </p:set>
                                    <p:anim calcmode="lin" valueType="num">
                                      <p:cBhvr additive="base">
                                        <p:cTn id="53" dur="500" fill="hold"/>
                                        <p:tgtEl>
                                          <p:spTgt spid="4608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6083">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6083">
                                            <p:txEl>
                                              <p:pRg st="12" end="12"/>
                                            </p:txEl>
                                          </p:spTgt>
                                        </p:tgtEl>
                                        <p:attrNameLst>
                                          <p:attrName>style.visibility</p:attrName>
                                        </p:attrNameLst>
                                      </p:cBhvr>
                                      <p:to>
                                        <p:strVal val="visible"/>
                                      </p:to>
                                    </p:set>
                                    <p:anim calcmode="lin" valueType="num">
                                      <p:cBhvr additive="base">
                                        <p:cTn id="57" dur="500" fill="hold"/>
                                        <p:tgtEl>
                                          <p:spTgt spid="46083">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6083">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6083">
                                            <p:txEl>
                                              <p:pRg st="13" end="13"/>
                                            </p:txEl>
                                          </p:spTgt>
                                        </p:tgtEl>
                                        <p:attrNameLst>
                                          <p:attrName>style.visibility</p:attrName>
                                        </p:attrNameLst>
                                      </p:cBhvr>
                                      <p:to>
                                        <p:strVal val="visible"/>
                                      </p:to>
                                    </p:set>
                                    <p:anim calcmode="lin" valueType="num">
                                      <p:cBhvr additive="base">
                                        <p:cTn id="61" dur="500" fill="hold"/>
                                        <p:tgtEl>
                                          <p:spTgt spid="46083">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6083">
                                            <p:txEl>
                                              <p:pRg st="13" end="13"/>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6083">
                                            <p:txEl>
                                              <p:pRg st="14" end="14"/>
                                            </p:txEl>
                                          </p:spTgt>
                                        </p:tgtEl>
                                        <p:attrNameLst>
                                          <p:attrName>style.visibility</p:attrName>
                                        </p:attrNameLst>
                                      </p:cBhvr>
                                      <p:to>
                                        <p:strVal val="visible"/>
                                      </p:to>
                                    </p:set>
                                    <p:anim calcmode="lin" valueType="num">
                                      <p:cBhvr additive="base">
                                        <p:cTn id="65" dur="500" fill="hold"/>
                                        <p:tgtEl>
                                          <p:spTgt spid="46083">
                                            <p:txEl>
                                              <p:pRg st="14" end="1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6083">
                                            <p:txEl>
                                              <p:pRg st="14" end="14"/>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6083">
                                            <p:txEl>
                                              <p:pRg st="15" end="15"/>
                                            </p:txEl>
                                          </p:spTgt>
                                        </p:tgtEl>
                                        <p:attrNameLst>
                                          <p:attrName>style.visibility</p:attrName>
                                        </p:attrNameLst>
                                      </p:cBhvr>
                                      <p:to>
                                        <p:strVal val="visible"/>
                                      </p:to>
                                    </p:set>
                                    <p:anim calcmode="lin" valueType="num">
                                      <p:cBhvr additive="base">
                                        <p:cTn id="69" dur="500" fill="hold"/>
                                        <p:tgtEl>
                                          <p:spTgt spid="46083">
                                            <p:txEl>
                                              <p:pRg st="15" end="1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608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p:txBody>
          <a:bodyPr>
            <a:norm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dirty="0"/>
              <a:t>Wearable Computer (2) – in fiction</a:t>
            </a:r>
            <a:endParaRPr lang="en-US" sz="4000" dirty="0"/>
          </a:p>
        </p:txBody>
      </p:sp>
      <p:sp>
        <p:nvSpPr>
          <p:cNvPr id="17411" name="Rectangle 2"/>
          <p:cNvSpPr>
            <a:spLocks noGrp="1" noChangeArrowheads="1"/>
          </p:cNvSpPr>
          <p:nvPr>
            <p:ph idx="1"/>
          </p:nvPr>
        </p:nvSpPr>
        <p:spPr>
          <a:xfrm>
            <a:off x="457200" y="1600200"/>
            <a:ext cx="8229600" cy="5068888"/>
          </a:xfrm>
        </p:spPr>
        <p:txBody>
          <a:bodyPr>
            <a:normAutofit/>
          </a:bodyPr>
          <a:lstStyle/>
          <a:p>
            <a:pPr marL="341630" indent="-341630" eaLnBrk="1" hangingPunct="1">
              <a:lnSpc>
                <a:spcPct val="90000"/>
              </a:lnSpc>
              <a:spcBef>
                <a:spcPts val="7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t>Wearable computers in fiction is that of </a:t>
            </a:r>
            <a:r>
              <a:rPr lang="en-US" sz="2800" b="1"/>
              <a:t>James Bond</a:t>
            </a:r>
            <a:r>
              <a:rPr lang="en-US" sz="2800"/>
              <a:t>, usually in the form of a watch. </a:t>
            </a:r>
            <a:endParaRPr lang="en-US" sz="2800"/>
          </a:p>
          <a:p>
            <a:pPr marL="341630" indent="-341630" eaLnBrk="1" hangingPunct="1">
              <a:lnSpc>
                <a:spcPct val="90000"/>
              </a:lnSpc>
              <a:spcBef>
                <a:spcPts val="7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t>In the manga and anime </a:t>
            </a:r>
            <a:r>
              <a:rPr lang="en-US" sz="2800" b="1"/>
              <a:t>Dragon Ball</a:t>
            </a:r>
            <a:r>
              <a:rPr lang="en-US" sz="2800"/>
              <a:t> series, the </a:t>
            </a:r>
            <a:r>
              <a:rPr lang="en-US" sz="2800" b="1"/>
              <a:t>Scouter</a:t>
            </a:r>
            <a:r>
              <a:rPr lang="en-US" sz="2800"/>
              <a:t> is a </a:t>
            </a:r>
            <a:r>
              <a:rPr lang="en-US" sz="2800" b="1"/>
              <a:t>Head-mounted</a:t>
            </a:r>
            <a:r>
              <a:rPr lang="en-US" sz="2800"/>
              <a:t> display worn over one eye to determine the relative strength of combatants. </a:t>
            </a:r>
            <a:endParaRPr lang="en-US" sz="2800"/>
          </a:p>
          <a:p>
            <a:pPr marL="341630" indent="-341630" eaLnBrk="1" hangingPunct="1">
              <a:lnSpc>
                <a:spcPct val="90000"/>
              </a:lnSpc>
              <a:spcBef>
                <a:spcPts val="7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t>In the movie </a:t>
            </a:r>
            <a:r>
              <a:rPr lang="en-US" sz="2800" b="1"/>
              <a:t>The Tuxedo</a:t>
            </a:r>
            <a:r>
              <a:rPr lang="en-US" sz="2800"/>
              <a:t> </a:t>
            </a:r>
            <a:r>
              <a:rPr lang="en-US" sz="2800" b="1"/>
              <a:t>Jackie Chan</a:t>
            </a:r>
            <a:r>
              <a:rPr lang="en-US" sz="2800"/>
              <a:t> is using a state-of-the-art spy suit with an advanced wearable computer and electronics.  </a:t>
            </a:r>
            <a:endParaRPr lang="en-US" sz="2800"/>
          </a:p>
          <a:p>
            <a:pPr marL="341630" indent="-341630" eaLnBrk="1" hangingPunct="1">
              <a:lnSpc>
                <a:spcPct val="90000"/>
              </a:lnSpc>
              <a:spcBef>
                <a:spcPts val="7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t>In the video game series </a:t>
            </a:r>
            <a:r>
              <a:rPr lang="en-US" sz="2800" b="1"/>
              <a:t>Splinter Cell</a:t>
            </a:r>
            <a:r>
              <a:rPr lang="en-US" sz="2800"/>
              <a:t>, the main character </a:t>
            </a:r>
            <a:r>
              <a:rPr lang="en-US" sz="2800" b="1"/>
              <a:t>Sam Fisher</a:t>
            </a:r>
            <a:r>
              <a:rPr lang="en-US" sz="2800"/>
              <a:t> has almost always used a wrist computer called an </a:t>
            </a:r>
            <a:r>
              <a:rPr lang="en-US" sz="2800" b="1"/>
              <a:t>OPSAT</a:t>
            </a:r>
            <a:r>
              <a:rPr lang="en-US" sz="2800"/>
              <a:t> on his wrist.   </a:t>
            </a:r>
            <a:endParaRPr lang="en-US" sz="28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274638"/>
            <a:ext cx="8228013" cy="633412"/>
          </a:xfrm>
        </p:spPr>
        <p:txBody>
          <a:bodyPr>
            <a:normAutofit fontScale="90000"/>
          </a:bodyPr>
          <a:lstStyle/>
          <a:p>
            <a:r>
              <a:rPr lang="id-ID"/>
              <a:t>Mobile technology</a:t>
            </a:r>
            <a:endParaRPr lang="id-ID"/>
          </a:p>
        </p:txBody>
      </p:sp>
      <p:pic>
        <p:nvPicPr>
          <p:cNvPr id="48131" name="Picture 2"/>
          <p:cNvPicPr>
            <a:picLocks noChangeAspect="1" noChangeArrowheads="1"/>
          </p:cNvPicPr>
          <p:nvPr/>
        </p:nvPicPr>
        <p:blipFill>
          <a:blip r:embed="rId1"/>
          <a:srcRect/>
          <a:stretch>
            <a:fillRect/>
          </a:stretch>
        </p:blipFill>
        <p:spPr bwMode="auto">
          <a:xfrm>
            <a:off x="0" y="981075"/>
            <a:ext cx="2143125" cy="2143125"/>
          </a:xfrm>
          <a:prstGeom prst="rect">
            <a:avLst/>
          </a:prstGeom>
          <a:noFill/>
          <a:ln w="9525">
            <a:noFill/>
            <a:miter lim="800000"/>
            <a:headEnd/>
            <a:tailEnd/>
          </a:ln>
        </p:spPr>
      </p:pic>
      <p:pic>
        <p:nvPicPr>
          <p:cNvPr id="48132" name="Picture 3"/>
          <p:cNvPicPr>
            <a:picLocks noChangeAspect="1" noChangeArrowheads="1"/>
          </p:cNvPicPr>
          <p:nvPr/>
        </p:nvPicPr>
        <p:blipFill>
          <a:blip r:embed="rId2"/>
          <a:srcRect/>
          <a:stretch>
            <a:fillRect/>
          </a:stretch>
        </p:blipFill>
        <p:spPr bwMode="auto">
          <a:xfrm>
            <a:off x="2411413" y="1052513"/>
            <a:ext cx="2466975" cy="1847850"/>
          </a:xfrm>
          <a:prstGeom prst="rect">
            <a:avLst/>
          </a:prstGeom>
          <a:noFill/>
          <a:ln w="9525">
            <a:noFill/>
            <a:miter lim="800000"/>
            <a:headEnd/>
            <a:tailEnd/>
          </a:ln>
        </p:spPr>
      </p:pic>
      <p:pic>
        <p:nvPicPr>
          <p:cNvPr id="48133" name="Picture 4"/>
          <p:cNvPicPr>
            <a:picLocks noChangeAspect="1" noChangeArrowheads="1"/>
          </p:cNvPicPr>
          <p:nvPr/>
        </p:nvPicPr>
        <p:blipFill>
          <a:blip r:embed="rId3"/>
          <a:srcRect/>
          <a:stretch>
            <a:fillRect/>
          </a:stretch>
        </p:blipFill>
        <p:spPr bwMode="auto">
          <a:xfrm>
            <a:off x="5003800" y="1341438"/>
            <a:ext cx="1905000" cy="2400300"/>
          </a:xfrm>
          <a:prstGeom prst="rect">
            <a:avLst/>
          </a:prstGeom>
          <a:noFill/>
          <a:ln w="9525">
            <a:noFill/>
            <a:miter lim="800000"/>
            <a:headEnd/>
            <a:tailEnd/>
          </a:ln>
        </p:spPr>
      </p:pic>
      <p:pic>
        <p:nvPicPr>
          <p:cNvPr id="48134" name="Picture 5"/>
          <p:cNvPicPr>
            <a:picLocks noChangeAspect="1" noChangeArrowheads="1"/>
          </p:cNvPicPr>
          <p:nvPr/>
        </p:nvPicPr>
        <p:blipFill>
          <a:blip r:embed="rId4"/>
          <a:srcRect/>
          <a:stretch>
            <a:fillRect/>
          </a:stretch>
        </p:blipFill>
        <p:spPr bwMode="auto">
          <a:xfrm>
            <a:off x="250825" y="2997200"/>
            <a:ext cx="2143125" cy="2143125"/>
          </a:xfrm>
          <a:prstGeom prst="rect">
            <a:avLst/>
          </a:prstGeom>
          <a:noFill/>
          <a:ln w="9525">
            <a:noFill/>
            <a:miter lim="800000"/>
            <a:headEnd/>
            <a:tailEnd/>
          </a:ln>
        </p:spPr>
      </p:pic>
      <p:pic>
        <p:nvPicPr>
          <p:cNvPr id="48135" name="Picture 6"/>
          <p:cNvPicPr>
            <a:picLocks noChangeAspect="1" noChangeArrowheads="1"/>
          </p:cNvPicPr>
          <p:nvPr/>
        </p:nvPicPr>
        <p:blipFill>
          <a:blip r:embed="rId5"/>
          <a:srcRect/>
          <a:stretch>
            <a:fillRect/>
          </a:stretch>
        </p:blipFill>
        <p:spPr bwMode="auto">
          <a:xfrm>
            <a:off x="2555875" y="2565400"/>
            <a:ext cx="2143125" cy="2143125"/>
          </a:xfrm>
          <a:prstGeom prst="rect">
            <a:avLst/>
          </a:prstGeom>
          <a:noFill/>
          <a:ln w="9525">
            <a:noFill/>
            <a:miter lim="800000"/>
            <a:headEnd/>
            <a:tailEnd/>
          </a:ln>
        </p:spPr>
      </p:pic>
      <p:pic>
        <p:nvPicPr>
          <p:cNvPr id="48136" name="Picture 7"/>
          <p:cNvPicPr>
            <a:picLocks noChangeAspect="1" noChangeArrowheads="1"/>
          </p:cNvPicPr>
          <p:nvPr/>
        </p:nvPicPr>
        <p:blipFill>
          <a:blip r:embed="rId6"/>
          <a:srcRect/>
          <a:stretch>
            <a:fillRect/>
          </a:stretch>
        </p:blipFill>
        <p:spPr bwMode="auto">
          <a:xfrm>
            <a:off x="3995738" y="4714875"/>
            <a:ext cx="2143125" cy="2143125"/>
          </a:xfrm>
          <a:prstGeom prst="rect">
            <a:avLst/>
          </a:prstGeom>
          <a:noFill/>
          <a:ln w="9525">
            <a:noFill/>
            <a:miter lim="800000"/>
            <a:headEnd/>
            <a:tailEnd/>
          </a:ln>
        </p:spPr>
      </p:pic>
      <p:pic>
        <p:nvPicPr>
          <p:cNvPr id="48137" name="Picture 8"/>
          <p:cNvPicPr>
            <a:picLocks noChangeAspect="1" noChangeArrowheads="1"/>
          </p:cNvPicPr>
          <p:nvPr/>
        </p:nvPicPr>
        <p:blipFill>
          <a:blip r:embed="rId7"/>
          <a:srcRect/>
          <a:stretch>
            <a:fillRect/>
          </a:stretch>
        </p:blipFill>
        <p:spPr bwMode="auto">
          <a:xfrm>
            <a:off x="6948488" y="5445125"/>
            <a:ext cx="1219200" cy="1152525"/>
          </a:xfrm>
          <a:prstGeom prst="rect">
            <a:avLst/>
          </a:prstGeom>
          <a:noFill/>
          <a:ln w="9525">
            <a:noFill/>
            <a:miter lim="800000"/>
            <a:headEnd/>
            <a:tailEnd/>
          </a:ln>
        </p:spPr>
      </p:pic>
      <p:pic>
        <p:nvPicPr>
          <p:cNvPr id="48138" name="Picture 9"/>
          <p:cNvPicPr>
            <a:picLocks noChangeAspect="1" noChangeArrowheads="1"/>
          </p:cNvPicPr>
          <p:nvPr/>
        </p:nvPicPr>
        <p:blipFill>
          <a:blip r:embed="rId8"/>
          <a:srcRect/>
          <a:stretch>
            <a:fillRect/>
          </a:stretch>
        </p:blipFill>
        <p:spPr bwMode="auto">
          <a:xfrm>
            <a:off x="755650" y="5013325"/>
            <a:ext cx="2762250" cy="1657350"/>
          </a:xfrm>
          <a:prstGeom prst="rect">
            <a:avLst/>
          </a:prstGeom>
          <a:noFill/>
          <a:ln w="9525">
            <a:noFill/>
            <a:miter lim="800000"/>
            <a:headEnd/>
            <a:tailEnd/>
          </a:ln>
        </p:spPr>
      </p:pic>
      <p:pic>
        <p:nvPicPr>
          <p:cNvPr id="48139" name="Picture 10"/>
          <p:cNvPicPr>
            <a:picLocks noChangeAspect="1" noChangeArrowheads="1"/>
          </p:cNvPicPr>
          <p:nvPr/>
        </p:nvPicPr>
        <p:blipFill>
          <a:blip r:embed="rId9"/>
          <a:srcRect/>
          <a:stretch>
            <a:fillRect/>
          </a:stretch>
        </p:blipFill>
        <p:spPr bwMode="auto">
          <a:xfrm>
            <a:off x="7000875" y="1052513"/>
            <a:ext cx="2143125" cy="2143125"/>
          </a:xfrm>
          <a:prstGeom prst="rect">
            <a:avLst/>
          </a:prstGeom>
          <a:noFill/>
          <a:ln w="9525">
            <a:noFill/>
            <a:miter lim="800000"/>
            <a:headEnd/>
            <a:tailEnd/>
          </a:ln>
        </p:spPr>
      </p:pic>
      <p:pic>
        <p:nvPicPr>
          <p:cNvPr id="48140" name="Picture 11"/>
          <p:cNvPicPr>
            <a:picLocks noChangeAspect="1" noChangeArrowheads="1"/>
          </p:cNvPicPr>
          <p:nvPr/>
        </p:nvPicPr>
        <p:blipFill>
          <a:blip r:embed="rId10"/>
          <a:srcRect/>
          <a:stretch>
            <a:fillRect/>
          </a:stretch>
        </p:blipFill>
        <p:spPr bwMode="auto">
          <a:xfrm>
            <a:off x="6300788" y="3573463"/>
            <a:ext cx="2609850" cy="1752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2420888"/>
            <a:ext cx="8208912" cy="1498600"/>
          </a:xfrm>
        </p:spPr>
        <p:txBody>
          <a:bodyPr>
            <a:normAutofit/>
          </a:bodyPr>
          <a:lstStyle/>
          <a:p>
            <a:r>
              <a:rPr lang="en-US" dirty="0"/>
              <a:t>Wearable Computer vs Wearable Gadget?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Example: wearable gadget</a:t>
            </a:r>
            <a:endParaRPr lang="en-US" dirty="0"/>
          </a:p>
        </p:txBody>
      </p:sp>
      <p:sp>
        <p:nvSpPr>
          <p:cNvPr id="3" name="Content Placeholder 2"/>
          <p:cNvSpPr>
            <a:spLocks noGrp="1"/>
          </p:cNvSpPr>
          <p:nvPr>
            <p:ph idx="1"/>
          </p:nvPr>
        </p:nvSpPr>
        <p:spPr/>
        <p:txBody>
          <a:bodyPr/>
          <a:lstStyle/>
          <a:p>
            <a:r>
              <a:rPr lang="en-US" b="1" dirty="0" err="1"/>
              <a:t>Vuzix</a:t>
            </a:r>
            <a:r>
              <a:rPr lang="en-US" b="1" dirty="0"/>
              <a:t> M100 Smart Glasses</a:t>
            </a:r>
            <a:endParaRPr lang="en-US" b="1" dirty="0"/>
          </a:p>
          <a:p>
            <a:r>
              <a:rPr lang="en-US" dirty="0"/>
              <a:t>Similar to the notion first brought to the stage by Google Glasses, the </a:t>
            </a:r>
            <a:r>
              <a:rPr lang="en-US" dirty="0" err="1"/>
              <a:t>Vuzix</a:t>
            </a:r>
            <a:r>
              <a:rPr lang="en-US" dirty="0"/>
              <a:t> M100 Smart Glasses was recently featured in CES 2013. The glasses pairs with your Android smartphone via Bluetooth and comes packed with Android 4.0, GPS, Wi-Fi and 4GB of storage.</a:t>
            </a:r>
            <a:endParaRPr lang="en-US" dirty="0"/>
          </a:p>
          <a:p>
            <a:pPr marL="0" indent="0">
              <a:buNone/>
            </a:pPr>
            <a:endParaRPr lang="en-US" dirty="0"/>
          </a:p>
        </p:txBody>
      </p:sp>
      <p:pic>
        <p:nvPicPr>
          <p:cNvPr id="4" name="Picture 3"/>
          <p:cNvPicPr>
            <a:picLocks noChangeAspect="1"/>
          </p:cNvPicPr>
          <p:nvPr/>
        </p:nvPicPr>
        <p:blipFill>
          <a:blip r:embed="rId1"/>
          <a:stretch>
            <a:fillRect/>
          </a:stretch>
        </p:blipFill>
        <p:spPr>
          <a:xfrm>
            <a:off x="899592" y="3925175"/>
            <a:ext cx="3096344" cy="23841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Example: wearable gadget</a:t>
            </a:r>
            <a:endParaRPr lang="en-US" dirty="0"/>
          </a:p>
        </p:txBody>
      </p:sp>
      <p:sp>
        <p:nvSpPr>
          <p:cNvPr id="3" name="Content Placeholder 2"/>
          <p:cNvSpPr>
            <a:spLocks noGrp="1"/>
          </p:cNvSpPr>
          <p:nvPr>
            <p:ph idx="1"/>
          </p:nvPr>
        </p:nvSpPr>
        <p:spPr/>
        <p:txBody>
          <a:bodyPr/>
          <a:lstStyle/>
          <a:p>
            <a:r>
              <a:rPr lang="en-US" b="1" dirty="0" err="1"/>
              <a:t>Rusty’s</a:t>
            </a:r>
            <a:r>
              <a:rPr lang="en-US" b="1" dirty="0"/>
              <a:t> Wired Series</a:t>
            </a:r>
            <a:endParaRPr lang="en-US" b="1" dirty="0"/>
          </a:p>
          <a:p>
            <a:r>
              <a:rPr lang="en-US" dirty="0"/>
              <a:t>Say goodbye to tangled earphones that take up space in your pocket. Rusty has come up with a hoody with earphones that double as the elastic strings of the hood. To plug your music device in, in one of the side pockets, where you can house your music device, there is a jack to plug in your tunes.</a:t>
            </a:r>
            <a:endParaRPr lang="en-US" dirty="0"/>
          </a:p>
        </p:txBody>
      </p:sp>
      <p:pic>
        <p:nvPicPr>
          <p:cNvPr id="4" name="Picture 3"/>
          <p:cNvPicPr>
            <a:picLocks noChangeAspect="1"/>
          </p:cNvPicPr>
          <p:nvPr/>
        </p:nvPicPr>
        <p:blipFill>
          <a:blip r:embed="rId1"/>
          <a:stretch>
            <a:fillRect/>
          </a:stretch>
        </p:blipFill>
        <p:spPr>
          <a:xfrm>
            <a:off x="5580112" y="4149080"/>
            <a:ext cx="2334022" cy="259714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Example: wearable gadget</a:t>
            </a:r>
            <a:endParaRPr lang="en-US" dirty="0"/>
          </a:p>
        </p:txBody>
      </p:sp>
      <p:sp>
        <p:nvSpPr>
          <p:cNvPr id="3" name="Content Placeholder 2"/>
          <p:cNvSpPr>
            <a:spLocks noGrp="1"/>
          </p:cNvSpPr>
          <p:nvPr>
            <p:ph idx="1"/>
          </p:nvPr>
        </p:nvSpPr>
        <p:spPr/>
        <p:txBody>
          <a:bodyPr/>
          <a:lstStyle/>
          <a:p>
            <a:r>
              <a:rPr lang="en-US" b="1" dirty="0"/>
              <a:t>Nike+ </a:t>
            </a:r>
            <a:r>
              <a:rPr lang="en-US" b="1" dirty="0" err="1"/>
              <a:t>FuelBand</a:t>
            </a:r>
            <a:endParaRPr lang="en-US" b="1" dirty="0"/>
          </a:p>
          <a:p>
            <a:r>
              <a:rPr lang="en-US" dirty="0"/>
              <a:t>The Nike+ </a:t>
            </a:r>
            <a:r>
              <a:rPr lang="en-US" dirty="0" err="1"/>
              <a:t>FuelBand</a:t>
            </a:r>
            <a:r>
              <a:rPr lang="en-US" dirty="0"/>
              <a:t> tracks your daily exercise and the calories burnt while doing those activities. For every activity, the LED will light up and let you know your progress. You can set these goals, view detailed progress, and unlock achievements to stay motivated, or share it with your social networks via its iPhone app.</a:t>
            </a:r>
            <a:endParaRPr lang="en-US" dirty="0"/>
          </a:p>
        </p:txBody>
      </p:sp>
      <p:pic>
        <p:nvPicPr>
          <p:cNvPr id="4" name="Picture 3"/>
          <p:cNvPicPr>
            <a:picLocks noChangeAspect="1"/>
          </p:cNvPicPr>
          <p:nvPr/>
        </p:nvPicPr>
        <p:blipFill>
          <a:blip r:embed="rId1"/>
          <a:stretch>
            <a:fillRect/>
          </a:stretch>
        </p:blipFill>
        <p:spPr>
          <a:xfrm>
            <a:off x="4897735" y="3848081"/>
            <a:ext cx="3160415" cy="300991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Example: wearable gadget</a:t>
            </a:r>
            <a:endParaRPr lang="en-US" dirty="0"/>
          </a:p>
        </p:txBody>
      </p:sp>
      <p:sp>
        <p:nvSpPr>
          <p:cNvPr id="3" name="Content Placeholder 2"/>
          <p:cNvSpPr>
            <a:spLocks noGrp="1"/>
          </p:cNvSpPr>
          <p:nvPr>
            <p:ph idx="1"/>
          </p:nvPr>
        </p:nvSpPr>
        <p:spPr/>
        <p:txBody>
          <a:bodyPr/>
          <a:lstStyle/>
          <a:p>
            <a:r>
              <a:rPr lang="en-US" b="1" dirty="0"/>
              <a:t>Pebble Watch For Smartphones</a:t>
            </a:r>
            <a:endParaRPr lang="en-US" b="1" dirty="0"/>
          </a:p>
          <a:p>
            <a:r>
              <a:rPr lang="en-US" dirty="0"/>
              <a:t>Not a fan of smart glasses? Then, go for a smart watch instead. The Pebble is a watch that is paired with your iPhone or Android phone via Bluetooth. You can then receive push notifications such as Facebook messages and alerts for calls, messages and email. The magic behind the Pebble is that it is highly customizable and is great for use in the outdoors. </a:t>
            </a:r>
            <a:endParaRPr lang="en-US" dirty="0"/>
          </a:p>
        </p:txBody>
      </p:sp>
      <p:pic>
        <p:nvPicPr>
          <p:cNvPr id="4" name="Picture 3"/>
          <p:cNvPicPr>
            <a:picLocks noChangeAspect="1"/>
          </p:cNvPicPr>
          <p:nvPr/>
        </p:nvPicPr>
        <p:blipFill>
          <a:blip r:embed="rId1"/>
          <a:stretch>
            <a:fillRect/>
          </a:stretch>
        </p:blipFill>
        <p:spPr>
          <a:xfrm>
            <a:off x="2411760" y="4124325"/>
            <a:ext cx="4924425" cy="273367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11153</Words>
  <Application>WPS Presentation</Application>
  <PresentationFormat>On-screen Show (4:3)</PresentationFormat>
  <Paragraphs>341</Paragraphs>
  <Slides>40</Slides>
  <Notes>33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40</vt:i4>
      </vt:variant>
    </vt:vector>
  </HeadingPairs>
  <TitlesOfParts>
    <vt:vector size="48" baseType="lpstr">
      <vt:lpstr>Arial</vt:lpstr>
      <vt:lpstr>SimSun</vt:lpstr>
      <vt:lpstr>Wingdings</vt:lpstr>
      <vt:lpstr>Calibri</vt:lpstr>
      <vt:lpstr>Microsoft YaHei</vt:lpstr>
      <vt:lpstr>Arial Unicode MS</vt:lpstr>
      <vt:lpstr>Tahoma</vt:lpstr>
      <vt:lpstr>Office Theme</vt:lpstr>
      <vt:lpstr>MOBILE PROGRAMMING</vt:lpstr>
      <vt:lpstr>Mobile Computing</vt:lpstr>
      <vt:lpstr>Wearable Computer</vt:lpstr>
      <vt:lpstr>Wearable Computer (2) – in fiction</vt:lpstr>
      <vt:lpstr>Wearable Computer vs Wearable Gadget?</vt:lpstr>
      <vt:lpstr>6 Example: wearable gadget</vt:lpstr>
      <vt:lpstr>6 Example: wearable gadget</vt:lpstr>
      <vt:lpstr>6 Example: wearable gadget</vt:lpstr>
      <vt:lpstr>6 Example: wearable gadget</vt:lpstr>
      <vt:lpstr>6 Example: wearable gadget</vt:lpstr>
      <vt:lpstr>6 Example: wearable gadget</vt:lpstr>
      <vt:lpstr>Keuntungan mobile technology</vt:lpstr>
      <vt:lpstr>Kekurangan</vt:lpstr>
      <vt:lpstr>Mobile Phone</vt:lpstr>
      <vt:lpstr>Perubahan Telekomunikasi</vt:lpstr>
      <vt:lpstr>Generation Mobile Phones</vt:lpstr>
      <vt:lpstr>Perbedaan</vt:lpstr>
      <vt:lpstr>Standard Mobile Phone</vt:lpstr>
      <vt:lpstr>Standard Mobile Phone</vt:lpstr>
      <vt:lpstr>Standard Mobile Phone</vt:lpstr>
      <vt:lpstr>Perbedaan</vt:lpstr>
      <vt:lpstr>3G</vt:lpstr>
      <vt:lpstr>3G (2)</vt:lpstr>
      <vt:lpstr>PowerPoint 演示文稿</vt:lpstr>
      <vt:lpstr>Operator Selular Indonesia</vt:lpstr>
      <vt:lpstr>GSM Operator Code</vt:lpstr>
      <vt:lpstr>Pengguna CDMA2000 Indonesia</vt:lpstr>
      <vt:lpstr>GSM Coverage</vt:lpstr>
      <vt:lpstr>Area Aplikasi Mobile</vt:lpstr>
      <vt:lpstr>Aplikasi Mobile Phone</vt:lpstr>
      <vt:lpstr>Mobile Killer Applications</vt:lpstr>
      <vt:lpstr>Mobile Killer Application</vt:lpstr>
      <vt:lpstr>Karakteristik Piranti Mobile</vt:lpstr>
      <vt:lpstr>Karakteristik Piranti Mobile</vt:lpstr>
      <vt:lpstr>Karakteristik Piranti Mobile</vt:lpstr>
      <vt:lpstr>Keterbatasan Piranti Mobile</vt:lpstr>
      <vt:lpstr>Keterbatasan Piranti Mobile</vt:lpstr>
      <vt:lpstr>Pengguna Aplikasi Mobile</vt:lpstr>
      <vt:lpstr>Pengguna Aplikasi Mobile</vt:lpstr>
      <vt:lpstr>Mobile technology</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google1575222049</cp:lastModifiedBy>
  <cp:revision>250</cp:revision>
  <dcterms:created xsi:type="dcterms:W3CDTF">2010-08-24T06:47:00Z</dcterms:created>
  <dcterms:modified xsi:type="dcterms:W3CDTF">2020-03-06T17:51:18Z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1033-11.2.0.8342</vt:lpwstr>
  </property>
</Properties>
</file>