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sldIdLst>
    <p:sldId id="277" r:id="rId2"/>
    <p:sldId id="258" r:id="rId3"/>
    <p:sldId id="259" r:id="rId4"/>
    <p:sldId id="272" r:id="rId5"/>
    <p:sldId id="260" r:id="rId6"/>
    <p:sldId id="273" r:id="rId7"/>
    <p:sldId id="265" r:id="rId8"/>
    <p:sldId id="267" r:id="rId9"/>
    <p:sldId id="268" r:id="rId10"/>
    <p:sldId id="274" r:id="rId11"/>
    <p:sldId id="269" r:id="rId12"/>
    <p:sldId id="271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2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1A51-19E5-4E01-89ED-E8E947BB34D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75A49-D787-4C4A-9674-0E49C4CEF8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77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1A51-19E5-4E01-89ED-E8E947BB34D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75A49-D787-4C4A-9674-0E49C4CEF8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153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1A51-19E5-4E01-89ED-E8E947BB34D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75A49-D787-4C4A-9674-0E49C4CEF8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8957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background.png"/>
          <p:cNvPicPr>
            <a:picLocks noChangeAspect="1"/>
          </p:cNvPicPr>
          <p:nvPr userDrawn="1"/>
        </p:nvPicPr>
        <p:blipFill>
          <a:blip r:embed="rId2" cstate="print"/>
          <a:srcRect l="17424" b="9091"/>
          <a:stretch>
            <a:fillRect/>
          </a:stretch>
        </p:blipFill>
        <p:spPr>
          <a:xfrm flipH="1">
            <a:off x="838200" y="0"/>
            <a:ext cx="8305800" cy="6858000"/>
          </a:xfrm>
          <a:prstGeom prst="rect">
            <a:avLst/>
          </a:prstGeom>
          <a:noFill/>
          <a:effectLst/>
        </p:spPr>
      </p:pic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" y="152400"/>
            <a:ext cx="7239000" cy="762000"/>
          </a:xfrm>
          <a:prstGeom prst="rect">
            <a:avLst/>
          </a:prstGeom>
        </p:spPr>
        <p:txBody>
          <a:bodyPr/>
          <a:lstStyle>
            <a:lvl1pPr>
              <a:buNone/>
              <a:defRPr sz="4000" baseline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defRPr>
            </a:lvl1pPr>
          </a:lstStyle>
          <a:p>
            <a:pPr lvl="0"/>
            <a:r>
              <a:rPr lang="en-US" smtClean="0"/>
              <a:t>Diisi dengan Judul</a:t>
            </a:r>
            <a:endParaRPr lang="en-US"/>
          </a:p>
        </p:txBody>
      </p:sp>
      <p:pic>
        <p:nvPicPr>
          <p:cNvPr id="12" name="Picture 11" descr="logo kecil.png"/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8458200" y="152400"/>
            <a:ext cx="499450" cy="389571"/>
          </a:xfrm>
          <a:prstGeom prst="rect">
            <a:avLst/>
          </a:prstGeom>
        </p:spPr>
      </p:pic>
      <p:cxnSp>
        <p:nvCxnSpPr>
          <p:cNvPr id="16" name="Straight Connector 15"/>
          <p:cNvCxnSpPr/>
          <p:nvPr userDrawn="1"/>
        </p:nvCxnSpPr>
        <p:spPr>
          <a:xfrm>
            <a:off x="152400" y="838200"/>
            <a:ext cx="7571509" cy="4453"/>
          </a:xfrm>
          <a:prstGeom prst="line">
            <a:avLst/>
          </a:prstGeom>
          <a:ln/>
          <a:effectLst>
            <a:outerShdw blurRad="40000" dist="12700" dir="204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2" name="Text Placeholder 21"/>
          <p:cNvSpPr>
            <a:spLocks noGrp="1"/>
          </p:cNvSpPr>
          <p:nvPr>
            <p:ph type="body" sz="quarter" idx="11"/>
          </p:nvPr>
        </p:nvSpPr>
        <p:spPr>
          <a:xfrm>
            <a:off x="457200" y="1295400"/>
            <a:ext cx="8305800" cy="4800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54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enut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background.png"/>
          <p:cNvPicPr>
            <a:picLocks noChangeAspect="1"/>
          </p:cNvPicPr>
          <p:nvPr userDrawn="1"/>
        </p:nvPicPr>
        <p:blipFill>
          <a:blip r:embed="rId2" cstate="print"/>
          <a:srcRect l="17424" b="9091"/>
          <a:stretch>
            <a:fillRect/>
          </a:stretch>
        </p:blipFill>
        <p:spPr>
          <a:xfrm>
            <a:off x="0" y="0"/>
            <a:ext cx="8305800" cy="68580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1981200" y="2998113"/>
            <a:ext cx="5181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Terima Kasih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2247900" y="3886200"/>
            <a:ext cx="4648200" cy="533400"/>
          </a:xfrm>
          <a:prstGeom prst="rect">
            <a:avLst/>
          </a:prstGeom>
        </p:spPr>
        <p:txBody>
          <a:bodyPr/>
          <a:lstStyle>
            <a:lvl1pPr algn="ctr">
              <a:buNone/>
              <a:defRPr sz="20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en-US" smtClean="0"/>
              <a:t>Diisi dengan Nama Dosen beserta Gelar</a:t>
            </a:r>
            <a:endParaRPr lang="en-US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1967346" y="3781300"/>
            <a:ext cx="5209309" cy="1588"/>
          </a:xfrm>
          <a:prstGeom prst="line">
            <a:avLst/>
          </a:prstGeom>
          <a:ln/>
          <a:effectLst>
            <a:outerShdw blurRad="40000" dist="12700" dir="204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17" name="Picture 16" descr="logo kecil.png"/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152400" y="152400"/>
            <a:ext cx="499450" cy="389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804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 build="p">
        <p:tmplLst>
          <p:tmpl lvl="1">
            <p:tnLst>
              <p:par>
                <p:cTn presetID="10" presetClass="exit" presetSubtype="0" fill="hold" nodeType="withEffect">
                  <p:stCondLst>
                    <p:cond delay="1500"/>
                  </p:stCondLst>
                  <p:childTnLst>
                    <p:animEffect transition="out" filter="fade">
                      <p:cBhvr>
                        <p:cTn dur="2000"/>
                        <p:tgtEl>
                          <p:spTgt spid="12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1999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 userDrawn="1"/>
        </p:nvSpPr>
        <p:spPr>
          <a:xfrm>
            <a:off x="2987675" y="5132388"/>
            <a:ext cx="5360988" cy="457200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2970213" y="4916488"/>
            <a:ext cx="5360987" cy="431800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6952" y="1124744"/>
            <a:ext cx="5542384" cy="103797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59832" y="3573016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3635896" y="2204864"/>
            <a:ext cx="4176713" cy="7207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3203575" y="4149725"/>
            <a:ext cx="5127625" cy="1198563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8526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1A51-19E5-4E01-89ED-E8E947BB34D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75A49-D787-4C4A-9674-0E49C4CEF8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483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1A51-19E5-4E01-89ED-E8E947BB34D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75A49-D787-4C4A-9674-0E49C4CEF8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272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1A51-19E5-4E01-89ED-E8E947BB34D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75A49-D787-4C4A-9674-0E49C4CEF8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698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1A51-19E5-4E01-89ED-E8E947BB34D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75A49-D787-4C4A-9674-0E49C4CEF8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235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1A51-19E5-4E01-89ED-E8E947BB34D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75A49-D787-4C4A-9674-0E49C4CEF8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75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1A51-19E5-4E01-89ED-E8E947BB34D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75A49-D787-4C4A-9674-0E49C4CEF8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358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1A51-19E5-4E01-89ED-E8E947BB34D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75A49-D787-4C4A-9674-0E49C4CEF8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390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1A51-19E5-4E01-89ED-E8E947BB34D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75A49-D787-4C4A-9674-0E49C4CEF8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194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91A51-19E5-4E01-89ED-E8E947BB34D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75A49-D787-4C4A-9674-0E49C4CEF8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2346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80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2603500" y="1981200"/>
            <a:ext cx="6145213" cy="647700"/>
          </a:xfrm>
        </p:spPr>
        <p:txBody>
          <a:bodyPr/>
          <a:lstStyle/>
          <a:p>
            <a:pPr algn="l"/>
            <a:r>
              <a:rPr lang="en-US" sz="1600" b="1" smtClean="0">
                <a:latin typeface="Arial" charset="0"/>
                <a:cs typeface="Arial" charset="0"/>
              </a:rPr>
              <a:t>SYAMSU RIDHUAN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2987675" y="3573463"/>
            <a:ext cx="5688013" cy="431800"/>
          </a:xfrm>
        </p:spPr>
        <p:txBody>
          <a:bodyPr>
            <a:normAutofit lnSpcReduction="10000"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PERKULIAHAN SESI </a:t>
            </a:r>
            <a:r>
              <a:rPr lang="en-US" sz="24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14</a:t>
            </a:r>
            <a:endParaRPr lang="en-US" sz="2400" b="1" dirty="0" smtClean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  <p:sp>
        <p:nvSpPr>
          <p:cNvPr id="3076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27313" y="1268413"/>
            <a:ext cx="6151562" cy="720725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sz="2400" b="1" smtClean="0">
                <a:latin typeface="Arial" charset="0"/>
                <a:cs typeface="Arial" charset="0"/>
              </a:rPr>
              <a:t>PENDIDIKAN KEWARGANEGARAAN</a:t>
            </a:r>
          </a:p>
        </p:txBody>
      </p:sp>
      <p:sp>
        <p:nvSpPr>
          <p:cNvPr id="3077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070225" y="4271963"/>
            <a:ext cx="5616575" cy="1366837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  <a:defRPr/>
            </a:pPr>
            <a:r>
              <a:rPr lang="en-US" b="1" cap="all" dirty="0" smtClean="0">
                <a:solidFill>
                  <a:srgbClr val="FF0000"/>
                </a:solidFill>
              </a:rPr>
              <a:t>OTONOMI DAERAH</a:t>
            </a:r>
            <a:endParaRPr lang="en-US" b="1" cap="all" dirty="0">
              <a:solidFill>
                <a:srgbClr val="FF0000"/>
              </a:solidFill>
            </a:endParaRPr>
          </a:p>
          <a:p>
            <a:pPr marL="0" indent="0">
              <a:buFont typeface="Arial" charset="0"/>
              <a:buNone/>
              <a:defRPr/>
            </a:pPr>
            <a:endParaRPr lang="en-US" b="1" cap="all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492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066800"/>
            <a:ext cx="8305800" cy="5562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UU </a:t>
            </a:r>
            <a:r>
              <a:rPr lang="en-US" sz="1800" dirty="0" err="1">
                <a:solidFill>
                  <a:schemeClr val="tx1"/>
                </a:solidFill>
              </a:rPr>
              <a:t>Nomor</a:t>
            </a:r>
            <a:r>
              <a:rPr lang="en-US" sz="1800" dirty="0">
                <a:solidFill>
                  <a:schemeClr val="tx1"/>
                </a:solidFill>
              </a:rPr>
              <a:t> 32 </a:t>
            </a:r>
            <a:r>
              <a:rPr lang="en-US" sz="1800" dirty="0" err="1">
                <a:solidFill>
                  <a:schemeClr val="tx1"/>
                </a:solidFill>
              </a:rPr>
              <a:t>Tahun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2004 </a:t>
            </a:r>
            <a:r>
              <a:rPr lang="en-US" sz="1800" dirty="0" err="1">
                <a:solidFill>
                  <a:schemeClr val="tx1"/>
                </a:solidFill>
              </a:rPr>
              <a:t>tentang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Otonomi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Daerah:</a:t>
            </a:r>
            <a:endParaRPr lang="en-US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105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chemeClr val="tx1"/>
                </a:solidFill>
              </a:rPr>
              <a:t>2</a:t>
            </a:r>
            <a:r>
              <a:rPr lang="en-US" sz="1800" b="1" dirty="0">
                <a:solidFill>
                  <a:schemeClr val="tx1"/>
                </a:solidFill>
              </a:rPr>
              <a:t>. </a:t>
            </a:r>
            <a:r>
              <a:rPr lang="en-US" sz="1800" b="1" dirty="0" err="1" smtClean="0">
                <a:solidFill>
                  <a:schemeClr val="tx1"/>
                </a:solidFill>
              </a:rPr>
              <a:t>Pemerintahan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>
                <a:solidFill>
                  <a:schemeClr val="tx1"/>
                </a:solidFill>
              </a:rPr>
              <a:t>Daerah </a:t>
            </a:r>
            <a:r>
              <a:rPr lang="en-US" sz="1800" b="1" dirty="0" err="1" smtClean="0">
                <a:solidFill>
                  <a:schemeClr val="tx1"/>
                </a:solidFill>
              </a:rPr>
              <a:t>Provinsi</a:t>
            </a:r>
            <a:r>
              <a:rPr lang="en-US" sz="1800" b="1" dirty="0">
                <a:solidFill>
                  <a:schemeClr val="tx1"/>
                </a:solidFill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</a:rPr>
              <a:t>dan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</a:rPr>
              <a:t>Kabupaten</a:t>
            </a:r>
            <a:r>
              <a:rPr lang="en-US" sz="1800" b="1" dirty="0" smtClean="0">
                <a:solidFill>
                  <a:schemeClr val="tx1"/>
                </a:solidFill>
              </a:rPr>
              <a:t>/Kota:</a:t>
            </a:r>
          </a:p>
        </p:txBody>
      </p:sp>
      <p:sp>
        <p:nvSpPr>
          <p:cNvPr id="4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52400" y="124690"/>
            <a:ext cx="7239000" cy="762000"/>
          </a:xfrm>
        </p:spPr>
        <p:txBody>
          <a:bodyPr>
            <a:normAutofit fontScale="92500"/>
          </a:bodyPr>
          <a:lstStyle/>
          <a:p>
            <a:pPr marL="0" lvl="0" indent="0">
              <a:lnSpc>
                <a:spcPct val="115000"/>
              </a:lnSpc>
              <a:spcBef>
                <a:spcPts val="0"/>
              </a:spcBef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5.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Pembagian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Urusan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P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emerintahan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9224842"/>
              </p:ext>
            </p:extLst>
          </p:nvPr>
        </p:nvGraphicFramePr>
        <p:xfrm>
          <a:off x="533400" y="2209800"/>
          <a:ext cx="79248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4419600"/>
              </a:tblGrid>
              <a:tr h="441960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Pembangunan.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Tata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ruang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Ketertiban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umum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dan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ketentraman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masyarakat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Sarana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dan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prasarana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umum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Kesehatan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Pendidikan</a:t>
                      </a:r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Masalah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sosial</a:t>
                      </a:r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ketenagakerjaan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Koperasi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da UKM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Lingkungan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hidup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Pertahanan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t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Kependudukan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dan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catatan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sipil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Administrasi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umum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pemerintahan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Penanaman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modal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Urusan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lainnya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yang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diamanatkan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oleh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peraturan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perundang-undangan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3923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066800"/>
            <a:ext cx="8305800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900" u="sng" dirty="0" err="1" smtClean="0">
                <a:solidFill>
                  <a:schemeClr val="tx1"/>
                </a:solidFill>
              </a:rPr>
              <a:t>Tujuan</a:t>
            </a:r>
            <a:r>
              <a:rPr lang="en-US" sz="1900" u="sng" dirty="0" smtClean="0">
                <a:solidFill>
                  <a:schemeClr val="tx1"/>
                </a:solidFill>
              </a:rPr>
              <a:t> </a:t>
            </a:r>
            <a:r>
              <a:rPr lang="en-US" sz="1900" u="sng" dirty="0" err="1">
                <a:solidFill>
                  <a:schemeClr val="tx1"/>
                </a:solidFill>
              </a:rPr>
              <a:t>utama</a:t>
            </a:r>
            <a:r>
              <a:rPr lang="en-US" sz="1900" u="sng" dirty="0">
                <a:solidFill>
                  <a:schemeClr val="tx1"/>
                </a:solidFill>
              </a:rPr>
              <a:t> </a:t>
            </a:r>
            <a:r>
              <a:rPr lang="en-US" sz="1900" u="sng" dirty="0" err="1" smtClean="0">
                <a:solidFill>
                  <a:schemeClr val="tx1"/>
                </a:solidFill>
              </a:rPr>
              <a:t>kebijakan</a:t>
            </a:r>
            <a:r>
              <a:rPr lang="en-US" sz="1900" u="sng" dirty="0" smtClean="0">
                <a:solidFill>
                  <a:schemeClr val="tx1"/>
                </a:solidFill>
              </a:rPr>
              <a:t> </a:t>
            </a:r>
            <a:r>
              <a:rPr lang="en-US" sz="1900" u="sng" dirty="0" err="1">
                <a:solidFill>
                  <a:schemeClr val="tx1"/>
                </a:solidFill>
              </a:rPr>
              <a:t>otonomi</a:t>
            </a:r>
            <a:r>
              <a:rPr lang="en-US" sz="1900" u="sng" dirty="0">
                <a:solidFill>
                  <a:schemeClr val="tx1"/>
                </a:solidFill>
              </a:rPr>
              <a:t> </a:t>
            </a:r>
            <a:r>
              <a:rPr lang="en-US" sz="1900" u="sng" dirty="0" err="1" smtClean="0">
                <a:solidFill>
                  <a:schemeClr val="tx1"/>
                </a:solidFill>
              </a:rPr>
              <a:t>daerah</a:t>
            </a:r>
            <a:r>
              <a:rPr lang="en-US" sz="1900" u="sng" dirty="0" smtClean="0">
                <a:solidFill>
                  <a:schemeClr val="tx1"/>
                </a:solidFill>
              </a:rPr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900" dirty="0" err="1" smtClean="0">
                <a:solidFill>
                  <a:schemeClr val="tx1"/>
                </a:solidFill>
              </a:rPr>
              <a:t>Kesetaraan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politik</a:t>
            </a:r>
            <a:r>
              <a:rPr lang="en-US" sz="1900" dirty="0">
                <a:solidFill>
                  <a:schemeClr val="tx1"/>
                </a:solidFill>
              </a:rPr>
              <a:t> (political </a:t>
            </a:r>
            <a:r>
              <a:rPr lang="en-US" sz="1900" dirty="0" smtClean="0">
                <a:solidFill>
                  <a:schemeClr val="tx1"/>
                </a:solidFill>
              </a:rPr>
              <a:t>equality)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900" dirty="0" err="1" smtClean="0">
                <a:solidFill>
                  <a:schemeClr val="tx1"/>
                </a:solidFill>
              </a:rPr>
              <a:t>Tanggung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jawab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daerah</a:t>
            </a:r>
            <a:r>
              <a:rPr lang="en-US" sz="1900" dirty="0">
                <a:solidFill>
                  <a:schemeClr val="tx1"/>
                </a:solidFill>
              </a:rPr>
              <a:t>  (local accountability</a:t>
            </a:r>
            <a:r>
              <a:rPr lang="en-US" sz="1900" dirty="0" smtClean="0">
                <a:solidFill>
                  <a:schemeClr val="tx1"/>
                </a:solidFill>
              </a:rPr>
              <a:t>) </a:t>
            </a:r>
            <a:endParaRPr lang="en-US" sz="1900" dirty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1900" dirty="0" err="1" smtClean="0">
                <a:solidFill>
                  <a:schemeClr val="tx1"/>
                </a:solidFill>
              </a:rPr>
              <a:t>Kesadaran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>
                <a:solidFill>
                  <a:schemeClr val="tx1"/>
                </a:solidFill>
              </a:rPr>
              <a:t>Daerah  (local responsiveness</a:t>
            </a:r>
            <a:r>
              <a:rPr lang="en-US" sz="1900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endParaRPr lang="en-US" sz="19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900" u="sng" dirty="0" err="1" smtClean="0">
                <a:solidFill>
                  <a:schemeClr val="tx1"/>
                </a:solidFill>
              </a:rPr>
              <a:t>Prasyarat</a:t>
            </a:r>
            <a:r>
              <a:rPr lang="en-US" sz="1900" u="sng" dirty="0" smtClean="0">
                <a:solidFill>
                  <a:schemeClr val="tx1"/>
                </a:solidFill>
              </a:rPr>
              <a:t> </a:t>
            </a:r>
            <a:r>
              <a:rPr lang="en-US" sz="1900" u="sng" dirty="0" err="1" smtClean="0">
                <a:solidFill>
                  <a:schemeClr val="tx1"/>
                </a:solidFill>
              </a:rPr>
              <a:t>mencapai</a:t>
            </a:r>
            <a:r>
              <a:rPr lang="en-US" sz="1900" u="sng" dirty="0" smtClean="0">
                <a:solidFill>
                  <a:schemeClr val="tx1"/>
                </a:solidFill>
              </a:rPr>
              <a:t> </a:t>
            </a:r>
            <a:r>
              <a:rPr lang="en-US" sz="1900" u="sng" dirty="0" err="1" smtClean="0">
                <a:solidFill>
                  <a:schemeClr val="tx1"/>
                </a:solidFill>
              </a:rPr>
              <a:t>Tujuan</a:t>
            </a:r>
            <a:r>
              <a:rPr lang="en-US" sz="1900" u="sng" dirty="0" smtClean="0">
                <a:solidFill>
                  <a:schemeClr val="tx1"/>
                </a:solidFill>
              </a:rPr>
              <a:t> </a:t>
            </a:r>
            <a:r>
              <a:rPr lang="en-US" sz="1900" u="sng" dirty="0" err="1" smtClean="0">
                <a:solidFill>
                  <a:schemeClr val="tx1"/>
                </a:solidFill>
              </a:rPr>
              <a:t>Kebijakan</a:t>
            </a:r>
            <a:r>
              <a:rPr lang="en-US" sz="1900" u="sng" dirty="0" smtClean="0">
                <a:solidFill>
                  <a:schemeClr val="tx1"/>
                </a:solidFill>
              </a:rPr>
              <a:t> </a:t>
            </a:r>
            <a:r>
              <a:rPr lang="en-US" sz="1900" u="sng" dirty="0" err="1" smtClean="0">
                <a:solidFill>
                  <a:schemeClr val="tx1"/>
                </a:solidFill>
              </a:rPr>
              <a:t>Otonomi</a:t>
            </a:r>
            <a:r>
              <a:rPr lang="en-US" sz="1900" u="sng" dirty="0" smtClean="0">
                <a:solidFill>
                  <a:schemeClr val="tx1"/>
                </a:solidFill>
              </a:rPr>
              <a:t> Daerah: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endParaRPr lang="en-US" sz="1900" dirty="0">
              <a:solidFill>
                <a:schemeClr val="tx1"/>
              </a:solidFill>
            </a:endParaRPr>
          </a:p>
          <a:p>
            <a:pPr marL="514350" indent="-514350">
              <a:buAutoNum type="arabicPeriod"/>
            </a:pPr>
            <a:r>
              <a:rPr lang="en-US" sz="1900" dirty="0" err="1" smtClean="0">
                <a:solidFill>
                  <a:schemeClr val="tx1"/>
                </a:solidFill>
              </a:rPr>
              <a:t>Memiliki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teritorial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kekuasaan</a:t>
            </a:r>
            <a:r>
              <a:rPr lang="en-US" sz="1900" dirty="0">
                <a:solidFill>
                  <a:schemeClr val="tx1"/>
                </a:solidFill>
              </a:rPr>
              <a:t> yang </a:t>
            </a:r>
            <a:r>
              <a:rPr lang="en-US" sz="1900" dirty="0" err="1">
                <a:solidFill>
                  <a:schemeClr val="tx1"/>
                </a:solidFill>
              </a:rPr>
              <a:t>jelas</a:t>
            </a:r>
            <a:r>
              <a:rPr lang="en-US" sz="1900" dirty="0">
                <a:solidFill>
                  <a:schemeClr val="tx1"/>
                </a:solidFill>
              </a:rPr>
              <a:t> (legal territorial of </a:t>
            </a:r>
            <a:r>
              <a:rPr lang="en-US" sz="1900" dirty="0" smtClean="0">
                <a:solidFill>
                  <a:schemeClr val="tx1"/>
                </a:solidFill>
              </a:rPr>
              <a:t>power)</a:t>
            </a:r>
          </a:p>
          <a:p>
            <a:pPr marL="514350" indent="-514350">
              <a:buAutoNum type="arabicPeriod"/>
            </a:pPr>
            <a:r>
              <a:rPr lang="en-US" sz="1900" dirty="0" err="1" smtClean="0">
                <a:solidFill>
                  <a:schemeClr val="tx1"/>
                </a:solidFill>
              </a:rPr>
              <a:t>Memiliki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pendapatan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daerah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sendiri</a:t>
            </a:r>
            <a:r>
              <a:rPr lang="en-US" sz="1900" dirty="0">
                <a:solidFill>
                  <a:schemeClr val="tx1"/>
                </a:solidFill>
              </a:rPr>
              <a:t>  (legal 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finacial</a:t>
            </a:r>
            <a:r>
              <a:rPr lang="en-US" sz="1900" dirty="0" smtClean="0">
                <a:solidFill>
                  <a:schemeClr val="tx1"/>
                </a:solidFill>
              </a:rPr>
              <a:t>  power)</a:t>
            </a:r>
          </a:p>
          <a:p>
            <a:pPr marL="514350" indent="-514350">
              <a:buAutoNum type="arabicPeriod"/>
            </a:pPr>
            <a:r>
              <a:rPr lang="en-US" sz="1900" dirty="0" err="1" smtClean="0">
                <a:solidFill>
                  <a:schemeClr val="tx1"/>
                </a:solidFill>
              </a:rPr>
              <a:t>Memiliki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badan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perwakilan</a:t>
            </a:r>
            <a:r>
              <a:rPr lang="en-US" sz="1900" dirty="0">
                <a:solidFill>
                  <a:schemeClr val="tx1"/>
                </a:solidFill>
              </a:rPr>
              <a:t>  (local representative body), </a:t>
            </a:r>
            <a:endParaRPr lang="en-US" sz="1900" dirty="0" smtClean="0">
              <a:solidFill>
                <a:schemeClr val="tx1"/>
              </a:solidFill>
            </a:endParaRPr>
          </a:p>
          <a:p>
            <a:pPr marL="514350" indent="-514350">
              <a:buAutoNum type="arabicPeriod"/>
            </a:pPr>
            <a:r>
              <a:rPr lang="en-US" sz="1900" dirty="0" err="1" smtClean="0">
                <a:solidFill>
                  <a:schemeClr val="tx1"/>
                </a:solidFill>
              </a:rPr>
              <a:t>Memiliki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kepala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daerah</a:t>
            </a:r>
            <a:r>
              <a:rPr lang="en-US" sz="1900" dirty="0">
                <a:solidFill>
                  <a:schemeClr val="tx1"/>
                </a:solidFill>
              </a:rPr>
              <a:t> yang </a:t>
            </a:r>
            <a:r>
              <a:rPr lang="en-US" sz="1900" dirty="0" err="1">
                <a:solidFill>
                  <a:schemeClr val="tx1"/>
                </a:solidFill>
              </a:rPr>
              <a:t>dipilih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sendiri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melalui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Pemilu</a:t>
            </a:r>
            <a:r>
              <a:rPr lang="en-US" sz="1900" dirty="0">
                <a:solidFill>
                  <a:schemeClr val="tx1"/>
                </a:solidFill>
              </a:rPr>
              <a:t> (local leader executive </a:t>
            </a:r>
            <a:r>
              <a:rPr lang="en-US" sz="1900" dirty="0" smtClean="0">
                <a:solidFill>
                  <a:schemeClr val="tx1"/>
                </a:solidFill>
              </a:rPr>
              <a:t>by </a:t>
            </a:r>
            <a:r>
              <a:rPr lang="en-US" sz="1900" dirty="0">
                <a:solidFill>
                  <a:schemeClr val="tx1"/>
                </a:solidFill>
              </a:rPr>
              <a:t>election</a:t>
            </a:r>
            <a:r>
              <a:rPr lang="en-US" sz="1900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endParaRPr lang="en-US" sz="1900" dirty="0" smtClean="0">
              <a:solidFill>
                <a:schemeClr val="tx1"/>
              </a:solidFill>
            </a:endParaRPr>
          </a:p>
          <a:p>
            <a:r>
              <a:rPr lang="en-US" sz="1900" b="1" dirty="0" err="1" smtClean="0">
                <a:solidFill>
                  <a:schemeClr val="tx1"/>
                </a:solidFill>
              </a:rPr>
              <a:t>Inti</a:t>
            </a:r>
            <a:r>
              <a:rPr lang="en-US" sz="1900" b="1" dirty="0" smtClean="0">
                <a:solidFill>
                  <a:schemeClr val="tx1"/>
                </a:solidFill>
              </a:rPr>
              <a:t> </a:t>
            </a:r>
            <a:r>
              <a:rPr lang="en-US" sz="1900" b="1" dirty="0" err="1" smtClean="0">
                <a:solidFill>
                  <a:schemeClr val="tx1"/>
                </a:solidFill>
              </a:rPr>
              <a:t>pelaksanaan</a:t>
            </a:r>
            <a:r>
              <a:rPr lang="en-US" sz="1900" b="1" dirty="0" smtClean="0">
                <a:solidFill>
                  <a:schemeClr val="tx1"/>
                </a:solidFill>
              </a:rPr>
              <a:t> </a:t>
            </a:r>
            <a:r>
              <a:rPr lang="en-US" sz="1900" b="1" dirty="0" err="1">
                <a:solidFill>
                  <a:schemeClr val="tx1"/>
                </a:solidFill>
              </a:rPr>
              <a:t>otonomi</a:t>
            </a:r>
            <a:r>
              <a:rPr lang="en-US" sz="1900" b="1" dirty="0">
                <a:solidFill>
                  <a:schemeClr val="tx1"/>
                </a:solidFill>
              </a:rPr>
              <a:t> </a:t>
            </a:r>
            <a:r>
              <a:rPr lang="en-US" sz="1900" b="1" dirty="0" err="1">
                <a:solidFill>
                  <a:schemeClr val="tx1"/>
                </a:solidFill>
              </a:rPr>
              <a:t>daerah</a:t>
            </a:r>
            <a:r>
              <a:rPr lang="en-US" sz="1900" b="1" dirty="0">
                <a:solidFill>
                  <a:schemeClr val="tx1"/>
                </a:solidFill>
              </a:rPr>
              <a:t> </a:t>
            </a:r>
            <a:r>
              <a:rPr lang="en-US" sz="1900" dirty="0" smtClean="0">
                <a:solidFill>
                  <a:schemeClr val="tx1"/>
                </a:solidFill>
              </a:rPr>
              <a:t>: </a:t>
            </a:r>
            <a:r>
              <a:rPr lang="en-US" sz="1900" dirty="0" err="1" smtClean="0">
                <a:solidFill>
                  <a:schemeClr val="tx1"/>
                </a:solidFill>
              </a:rPr>
              <a:t>adanya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keleluasaan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pemerintahan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daerah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smtClean="0">
                <a:solidFill>
                  <a:schemeClr val="tx1"/>
                </a:solidFill>
              </a:rPr>
              <a:t>(</a:t>
            </a:r>
            <a:r>
              <a:rPr lang="en-US" sz="1900" dirty="0">
                <a:solidFill>
                  <a:schemeClr val="tx1"/>
                </a:solidFill>
              </a:rPr>
              <a:t>discretionary power)  </a:t>
            </a:r>
            <a:r>
              <a:rPr lang="en-US" sz="1900" dirty="0" err="1">
                <a:solidFill>
                  <a:schemeClr val="tx1"/>
                </a:solidFill>
              </a:rPr>
              <a:t>untuk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menyelenggarakan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pemerintahan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sendiri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atas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dasar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prakarsa</a:t>
            </a:r>
            <a:r>
              <a:rPr lang="en-US" sz="1900" dirty="0">
                <a:solidFill>
                  <a:schemeClr val="tx1"/>
                </a:solidFill>
              </a:rPr>
              <a:t>, </a:t>
            </a:r>
            <a:r>
              <a:rPr lang="en-US" sz="1900" dirty="0" err="1">
                <a:solidFill>
                  <a:schemeClr val="tx1"/>
                </a:solidFill>
              </a:rPr>
              <a:t>kreativitas</a:t>
            </a:r>
            <a:r>
              <a:rPr lang="en-US" sz="1900" dirty="0">
                <a:solidFill>
                  <a:schemeClr val="tx1"/>
                </a:solidFill>
              </a:rPr>
              <a:t>, </a:t>
            </a:r>
            <a:r>
              <a:rPr lang="en-US" sz="1900" dirty="0" err="1">
                <a:solidFill>
                  <a:schemeClr val="tx1"/>
                </a:solidFill>
              </a:rPr>
              <a:t>dan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peran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serta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aktif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masyarakat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dalam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m</a:t>
            </a:r>
            <a:r>
              <a:rPr lang="en-US" sz="1900" dirty="0" err="1" smtClean="0">
                <a:solidFill>
                  <a:schemeClr val="tx1"/>
                </a:solidFill>
              </a:rPr>
              <a:t>engembangkan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dan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memajukan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daerahnya</a:t>
            </a:r>
            <a:endParaRPr lang="en-US" sz="1900" dirty="0">
              <a:solidFill>
                <a:schemeClr val="tx1"/>
              </a:solidFill>
            </a:endParaRPr>
          </a:p>
        </p:txBody>
      </p:sp>
      <p:sp>
        <p:nvSpPr>
          <p:cNvPr id="4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52400" y="124690"/>
            <a:ext cx="7239000" cy="762000"/>
          </a:xfrm>
        </p:spPr>
        <p:txBody>
          <a:bodyPr>
            <a:normAutofit fontScale="85000" lnSpcReduction="10000"/>
          </a:bodyPr>
          <a:lstStyle/>
          <a:p>
            <a:pPr marL="0" lvl="0" indent="0">
              <a:lnSpc>
                <a:spcPct val="115000"/>
              </a:lnSpc>
              <a:spcBef>
                <a:spcPts val="0"/>
              </a:spcBef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6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.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Otonomi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Daerah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dan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Demokratisasi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614838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066800"/>
            <a:ext cx="8305800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100" b="1" u="sng" dirty="0" err="1" smtClean="0">
                <a:solidFill>
                  <a:schemeClr val="tx1"/>
                </a:solidFill>
              </a:rPr>
              <a:t>Implementasi</a:t>
            </a:r>
            <a:r>
              <a:rPr lang="en-US" sz="2100" b="1" u="sng" dirty="0" smtClean="0">
                <a:solidFill>
                  <a:schemeClr val="tx1"/>
                </a:solidFill>
              </a:rPr>
              <a:t>:</a:t>
            </a:r>
          </a:p>
          <a:p>
            <a:pPr marL="457200" indent="-457200">
              <a:buAutoNum type="arabicPeriod"/>
            </a:pPr>
            <a:r>
              <a:rPr lang="en-US" sz="2100" dirty="0" err="1" smtClean="0">
                <a:solidFill>
                  <a:schemeClr val="tx1"/>
                </a:solidFill>
              </a:rPr>
              <a:t>Dalam</a:t>
            </a:r>
            <a:r>
              <a:rPr lang="en-US" sz="2100" dirty="0" smtClean="0">
                <a:solidFill>
                  <a:schemeClr val="tx1"/>
                </a:solidFill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</a:rPr>
              <a:t>Pembagian</a:t>
            </a:r>
            <a:r>
              <a:rPr lang="en-US" sz="2100" dirty="0" smtClean="0">
                <a:solidFill>
                  <a:schemeClr val="tx1"/>
                </a:solidFill>
              </a:rPr>
              <a:t> Wilayah</a:t>
            </a:r>
          </a:p>
          <a:p>
            <a:pPr marL="457200" indent="-457200">
              <a:buAutoNum type="arabicPeriod"/>
            </a:pPr>
            <a:r>
              <a:rPr lang="en-US" sz="2100" dirty="0" err="1" smtClean="0">
                <a:solidFill>
                  <a:schemeClr val="tx1"/>
                </a:solidFill>
              </a:rPr>
              <a:t>Pembinaan</a:t>
            </a:r>
            <a:r>
              <a:rPr lang="en-US" sz="2100" dirty="0" smtClean="0">
                <a:solidFill>
                  <a:schemeClr val="tx1"/>
                </a:solidFill>
              </a:rPr>
              <a:t> SDM</a:t>
            </a:r>
          </a:p>
          <a:p>
            <a:pPr marL="457200" indent="-457200">
              <a:buAutoNum type="arabicPeriod"/>
            </a:pPr>
            <a:r>
              <a:rPr lang="en-US" sz="2100" dirty="0" err="1" smtClean="0">
                <a:solidFill>
                  <a:schemeClr val="tx1"/>
                </a:solidFill>
              </a:rPr>
              <a:t>Penanggulangan</a:t>
            </a:r>
            <a:r>
              <a:rPr lang="en-US" sz="2100" dirty="0" smtClean="0">
                <a:solidFill>
                  <a:schemeClr val="tx1"/>
                </a:solidFill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</a:rPr>
              <a:t>Kemiskinan</a:t>
            </a:r>
            <a:endParaRPr lang="en-US" sz="2100" dirty="0" smtClean="0">
              <a:solidFill>
                <a:schemeClr val="tx1"/>
              </a:solidFill>
            </a:endParaRPr>
          </a:p>
          <a:p>
            <a:pPr marL="457200" indent="-457200">
              <a:buAutoNum type="arabicPeriod"/>
            </a:pPr>
            <a:r>
              <a:rPr lang="en-US" sz="2100" dirty="0" err="1" smtClean="0">
                <a:solidFill>
                  <a:schemeClr val="tx1"/>
                </a:solidFill>
              </a:rPr>
              <a:t>Hubungan</a:t>
            </a:r>
            <a:r>
              <a:rPr lang="en-US" sz="2100" dirty="0" smtClean="0">
                <a:solidFill>
                  <a:schemeClr val="tx1"/>
                </a:solidFill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</a:rPr>
              <a:t>Eksekutif</a:t>
            </a:r>
            <a:r>
              <a:rPr lang="en-US" sz="2100" dirty="0" smtClean="0">
                <a:solidFill>
                  <a:schemeClr val="tx1"/>
                </a:solidFill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</a:rPr>
              <a:t>dan</a:t>
            </a:r>
            <a:r>
              <a:rPr lang="en-US" sz="2100" dirty="0" smtClean="0">
                <a:solidFill>
                  <a:schemeClr val="tx1"/>
                </a:solidFill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</a:rPr>
              <a:t>Legislatif</a:t>
            </a:r>
            <a:endParaRPr lang="en-US" sz="2100" dirty="0" smtClean="0">
              <a:solidFill>
                <a:schemeClr val="tx1"/>
              </a:solidFill>
            </a:endParaRPr>
          </a:p>
          <a:p>
            <a:pPr marL="457200" indent="-457200">
              <a:buAutoNum type="arabicPeriod"/>
            </a:pPr>
            <a:r>
              <a:rPr lang="en-US" sz="2100" dirty="0" err="1" smtClean="0">
                <a:solidFill>
                  <a:schemeClr val="tx1"/>
                </a:solidFill>
              </a:rPr>
              <a:t>Membangun</a:t>
            </a:r>
            <a:r>
              <a:rPr lang="en-US" sz="2100" dirty="0" smtClean="0">
                <a:solidFill>
                  <a:schemeClr val="tx1"/>
                </a:solidFill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</a:rPr>
              <a:t>Kerjasama</a:t>
            </a:r>
            <a:r>
              <a:rPr lang="en-US" sz="2100" dirty="0" smtClean="0">
                <a:solidFill>
                  <a:schemeClr val="tx1"/>
                </a:solidFill>
              </a:rPr>
              <a:t> Tim </a:t>
            </a:r>
          </a:p>
          <a:p>
            <a:pPr marL="457200" indent="-457200">
              <a:buAutoNum type="arabicPeriod"/>
            </a:pPr>
            <a:endParaRPr lang="en-US" sz="21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100" b="1" u="sng" dirty="0" err="1">
                <a:solidFill>
                  <a:schemeClr val="tx1"/>
                </a:solidFill>
              </a:rPr>
              <a:t>Konsekuensi</a:t>
            </a:r>
            <a:r>
              <a:rPr lang="en-US" sz="2100" b="1" u="sng" dirty="0">
                <a:solidFill>
                  <a:schemeClr val="tx1"/>
                </a:solidFill>
              </a:rPr>
              <a:t> </a:t>
            </a:r>
            <a:r>
              <a:rPr lang="en-US" sz="2100" b="1" u="sng" dirty="0" err="1">
                <a:solidFill>
                  <a:schemeClr val="tx1"/>
                </a:solidFill>
              </a:rPr>
              <a:t>logis</a:t>
            </a:r>
            <a:r>
              <a:rPr lang="en-US" sz="2100" b="1" u="sng" dirty="0">
                <a:solidFill>
                  <a:schemeClr val="tx1"/>
                </a:solidFill>
              </a:rPr>
              <a:t> </a:t>
            </a:r>
            <a:r>
              <a:rPr lang="en-US" sz="2100" b="1" u="sng" dirty="0" err="1">
                <a:solidFill>
                  <a:schemeClr val="tx1"/>
                </a:solidFill>
              </a:rPr>
              <a:t>kebijakan</a:t>
            </a:r>
            <a:r>
              <a:rPr lang="en-US" sz="2100" b="1" u="sng" dirty="0">
                <a:solidFill>
                  <a:schemeClr val="tx1"/>
                </a:solidFill>
              </a:rPr>
              <a:t> </a:t>
            </a:r>
            <a:r>
              <a:rPr lang="en-US" sz="2100" b="1" u="sng" dirty="0" err="1">
                <a:solidFill>
                  <a:schemeClr val="tx1"/>
                </a:solidFill>
              </a:rPr>
              <a:t>Otonomi</a:t>
            </a:r>
            <a:r>
              <a:rPr lang="en-US" sz="2100" b="1" u="sng" dirty="0">
                <a:solidFill>
                  <a:schemeClr val="tx1"/>
                </a:solidFill>
              </a:rPr>
              <a:t> Daerah: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err="1">
                <a:solidFill>
                  <a:schemeClr val="tx1"/>
                </a:solidFill>
              </a:rPr>
              <a:t>Otonomi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  <a:r>
              <a:rPr lang="en-US" sz="2100" dirty="0" err="1">
                <a:solidFill>
                  <a:schemeClr val="tx1"/>
                </a:solidFill>
              </a:rPr>
              <a:t>daerah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  <a:r>
              <a:rPr lang="en-US" sz="2100" dirty="0" err="1">
                <a:solidFill>
                  <a:schemeClr val="tx1"/>
                </a:solidFill>
              </a:rPr>
              <a:t>harus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  <a:r>
              <a:rPr lang="en-US" sz="2100" dirty="0" err="1">
                <a:solidFill>
                  <a:schemeClr val="tx1"/>
                </a:solidFill>
              </a:rPr>
              <a:t>dipandang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  <a:r>
              <a:rPr lang="en-US" sz="2100" dirty="0" err="1">
                <a:solidFill>
                  <a:schemeClr val="tx1"/>
                </a:solidFill>
              </a:rPr>
              <a:t>sebagai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  <a:r>
              <a:rPr lang="en-US" sz="2100" dirty="0" err="1">
                <a:solidFill>
                  <a:schemeClr val="tx1"/>
                </a:solidFill>
              </a:rPr>
              <a:t>instrumen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  <a:r>
              <a:rPr lang="en-US" sz="2100" dirty="0" err="1">
                <a:solidFill>
                  <a:schemeClr val="tx1"/>
                </a:solidFill>
              </a:rPr>
              <a:t>desentralisasi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  <a:r>
              <a:rPr lang="en-US" sz="2100" dirty="0" err="1">
                <a:solidFill>
                  <a:schemeClr val="tx1"/>
                </a:solidFill>
              </a:rPr>
              <a:t>dalam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  <a:r>
              <a:rPr lang="en-US" sz="2100" dirty="0" err="1">
                <a:solidFill>
                  <a:schemeClr val="tx1"/>
                </a:solidFill>
              </a:rPr>
              <a:t>rangkamempertahankan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  <a:r>
              <a:rPr lang="en-US" sz="2100" dirty="0" err="1">
                <a:solidFill>
                  <a:schemeClr val="tx1"/>
                </a:solidFill>
              </a:rPr>
              <a:t>keutuhan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  <a:r>
              <a:rPr lang="en-US" sz="2100" dirty="0" err="1">
                <a:solidFill>
                  <a:schemeClr val="tx1"/>
                </a:solidFill>
              </a:rPr>
              <a:t>serta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  <a:r>
              <a:rPr lang="en-US" sz="2100" dirty="0" err="1">
                <a:solidFill>
                  <a:schemeClr val="tx1"/>
                </a:solidFill>
              </a:rPr>
              <a:t>keberagaman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  <a:r>
              <a:rPr lang="en-US" sz="2100" dirty="0" err="1">
                <a:solidFill>
                  <a:schemeClr val="tx1"/>
                </a:solidFill>
              </a:rPr>
              <a:t>bangsa</a:t>
            </a:r>
            <a:r>
              <a:rPr lang="en-US" sz="2100" dirty="0">
                <a:solidFill>
                  <a:schemeClr val="tx1"/>
                </a:solidFill>
              </a:rPr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err="1">
                <a:solidFill>
                  <a:schemeClr val="tx1"/>
                </a:solidFill>
              </a:rPr>
              <a:t>Otonomi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  <a:r>
              <a:rPr lang="en-US" sz="2100" dirty="0" err="1">
                <a:solidFill>
                  <a:schemeClr val="tx1"/>
                </a:solidFill>
              </a:rPr>
              <a:t>daerah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  <a:r>
              <a:rPr lang="en-US" sz="2100" dirty="0" err="1">
                <a:solidFill>
                  <a:schemeClr val="tx1"/>
                </a:solidFill>
              </a:rPr>
              <a:t>harus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  <a:r>
              <a:rPr lang="en-US" sz="2100" dirty="0" err="1">
                <a:solidFill>
                  <a:schemeClr val="tx1"/>
                </a:solidFill>
              </a:rPr>
              <a:t>didefinisikan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  <a:r>
              <a:rPr lang="en-US" sz="2100" dirty="0" err="1">
                <a:solidFill>
                  <a:schemeClr val="tx1"/>
                </a:solidFill>
              </a:rPr>
              <a:t>sebagai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  <a:r>
              <a:rPr lang="en-US" sz="2100" dirty="0" err="1">
                <a:solidFill>
                  <a:schemeClr val="tx1"/>
                </a:solidFill>
              </a:rPr>
              <a:t>otonomi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  <a:r>
              <a:rPr lang="en-US" sz="2100" dirty="0" err="1">
                <a:solidFill>
                  <a:schemeClr val="tx1"/>
                </a:solidFill>
              </a:rPr>
              <a:t>bagi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  <a:r>
              <a:rPr lang="en-US" sz="2100" dirty="0" err="1">
                <a:solidFill>
                  <a:schemeClr val="tx1"/>
                </a:solidFill>
              </a:rPr>
              <a:t>rakyat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  <a:r>
              <a:rPr lang="en-US" sz="2100" dirty="0" err="1">
                <a:solidFill>
                  <a:schemeClr val="tx1"/>
                </a:solidFill>
              </a:rPr>
              <a:t>daerah</a:t>
            </a:r>
            <a:r>
              <a:rPr lang="en-US" sz="2100" dirty="0">
                <a:solidFill>
                  <a:schemeClr val="tx1"/>
                </a:solidFill>
              </a:rPr>
              <a:t>, </a:t>
            </a:r>
            <a:r>
              <a:rPr lang="en-US" sz="2100" dirty="0" err="1">
                <a:solidFill>
                  <a:schemeClr val="tx1"/>
                </a:solidFill>
              </a:rPr>
              <a:t>bukan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  <a:r>
              <a:rPr lang="en-US" sz="2100" dirty="0" err="1">
                <a:solidFill>
                  <a:schemeClr val="tx1"/>
                </a:solidFill>
              </a:rPr>
              <a:t>otonomi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  <a:r>
              <a:rPr lang="en-US" sz="2100" dirty="0" err="1">
                <a:solidFill>
                  <a:schemeClr val="tx1"/>
                </a:solidFill>
              </a:rPr>
              <a:t>pemerintah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  <a:r>
              <a:rPr lang="en-US" sz="2100" dirty="0" err="1">
                <a:solidFill>
                  <a:schemeClr val="tx1"/>
                </a:solidFill>
              </a:rPr>
              <a:t>daerah</a:t>
            </a:r>
            <a:r>
              <a:rPr lang="en-US" sz="2100" dirty="0">
                <a:solidFill>
                  <a:schemeClr val="tx1"/>
                </a:solidFill>
              </a:rPr>
              <a:t>, </a:t>
            </a:r>
            <a:r>
              <a:rPr lang="en-US" sz="2100" dirty="0" err="1">
                <a:solidFill>
                  <a:schemeClr val="tx1"/>
                </a:solidFill>
              </a:rPr>
              <a:t>juga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  <a:r>
              <a:rPr lang="en-US" sz="2100" dirty="0" err="1">
                <a:solidFill>
                  <a:schemeClr val="tx1"/>
                </a:solidFill>
              </a:rPr>
              <a:t>bukan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  <a:r>
              <a:rPr lang="en-US" sz="2100" dirty="0" err="1">
                <a:solidFill>
                  <a:schemeClr val="tx1"/>
                </a:solidFill>
              </a:rPr>
              <a:t>otonomi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  <a:r>
              <a:rPr lang="en-US" sz="2100" dirty="0" err="1">
                <a:solidFill>
                  <a:schemeClr val="tx1"/>
                </a:solidFill>
              </a:rPr>
              <a:t>bagi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  <a:r>
              <a:rPr lang="en-US" sz="2100" dirty="0" err="1">
                <a:solidFill>
                  <a:schemeClr val="tx1"/>
                </a:solidFill>
              </a:rPr>
              <a:t>daerah</a:t>
            </a:r>
            <a:r>
              <a:rPr lang="en-US" sz="2100" dirty="0">
                <a:solidFill>
                  <a:schemeClr val="tx1"/>
                </a:solidFill>
              </a:rPr>
              <a:t>.</a:t>
            </a:r>
          </a:p>
          <a:p>
            <a:pPr marL="457200" indent="-457200">
              <a:buAutoNum type="arabicPeriod"/>
            </a:pPr>
            <a:endParaRPr lang="en-US" sz="2100" dirty="0">
              <a:solidFill>
                <a:schemeClr val="tx1"/>
              </a:solidFill>
            </a:endParaRPr>
          </a:p>
        </p:txBody>
      </p:sp>
      <p:sp>
        <p:nvSpPr>
          <p:cNvPr id="4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52400" y="124690"/>
            <a:ext cx="7239000" cy="762000"/>
          </a:xfrm>
        </p:spPr>
        <p:txBody>
          <a:bodyPr>
            <a:normAutofit lnSpcReduction="10000"/>
          </a:bodyPr>
          <a:lstStyle/>
          <a:p>
            <a:pPr marL="0" lvl="0" indent="0">
              <a:lnSpc>
                <a:spcPct val="115000"/>
              </a:lnSpc>
              <a:spcBef>
                <a:spcPts val="0"/>
              </a:spcBef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7.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Implementasi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Otonomi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Daerah 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18654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2351" y="2209800"/>
            <a:ext cx="5848350" cy="156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74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Sub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Bahasan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295400"/>
            <a:ext cx="8305800" cy="5029200"/>
          </a:xfrm>
        </p:spPr>
        <p:txBody>
          <a:bodyPr>
            <a:normAutofit fontScale="925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sz="3300" dirty="0" err="1" smtClean="0">
                <a:solidFill>
                  <a:schemeClr val="tx1"/>
                </a:solidFill>
              </a:rPr>
              <a:t>Pengertian</a:t>
            </a:r>
            <a:r>
              <a:rPr lang="en-US" sz="3300" dirty="0" smtClean="0">
                <a:solidFill>
                  <a:schemeClr val="tx1"/>
                </a:solidFill>
              </a:rPr>
              <a:t> </a:t>
            </a:r>
            <a:r>
              <a:rPr lang="en-US" sz="3300" dirty="0" err="1">
                <a:solidFill>
                  <a:schemeClr val="tx1"/>
                </a:solidFill>
              </a:rPr>
              <a:t>Otonomi</a:t>
            </a:r>
            <a:r>
              <a:rPr lang="en-US" sz="3300" dirty="0">
                <a:solidFill>
                  <a:schemeClr val="tx1"/>
                </a:solidFill>
              </a:rPr>
              <a:t> Daerah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3300" dirty="0" err="1" smtClean="0">
                <a:solidFill>
                  <a:schemeClr val="tx1"/>
                </a:solidFill>
              </a:rPr>
              <a:t>Latar</a:t>
            </a:r>
            <a:r>
              <a:rPr lang="en-US" sz="3300" dirty="0" smtClean="0">
                <a:solidFill>
                  <a:schemeClr val="tx1"/>
                </a:solidFill>
              </a:rPr>
              <a:t> </a:t>
            </a:r>
            <a:r>
              <a:rPr lang="en-US" sz="3300" dirty="0" err="1">
                <a:solidFill>
                  <a:schemeClr val="tx1"/>
                </a:solidFill>
              </a:rPr>
              <a:t>Belakang</a:t>
            </a:r>
            <a:r>
              <a:rPr lang="en-US" sz="3300" dirty="0">
                <a:solidFill>
                  <a:schemeClr val="tx1"/>
                </a:solidFill>
              </a:rPr>
              <a:t> </a:t>
            </a:r>
            <a:r>
              <a:rPr lang="en-US" sz="3300" dirty="0" err="1">
                <a:solidFill>
                  <a:schemeClr val="tx1"/>
                </a:solidFill>
              </a:rPr>
              <a:t>Otonomi</a:t>
            </a:r>
            <a:r>
              <a:rPr lang="en-US" sz="3300" dirty="0">
                <a:solidFill>
                  <a:schemeClr val="tx1"/>
                </a:solidFill>
              </a:rPr>
              <a:t> Daerah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3300" dirty="0" err="1" smtClean="0">
                <a:solidFill>
                  <a:schemeClr val="tx1"/>
                </a:solidFill>
              </a:rPr>
              <a:t>Tujuan</a:t>
            </a:r>
            <a:r>
              <a:rPr lang="en-US" sz="3300" dirty="0" smtClean="0">
                <a:solidFill>
                  <a:schemeClr val="tx1"/>
                </a:solidFill>
              </a:rPr>
              <a:t> </a:t>
            </a:r>
            <a:r>
              <a:rPr lang="en-US" sz="3300" dirty="0" err="1">
                <a:solidFill>
                  <a:schemeClr val="tx1"/>
                </a:solidFill>
              </a:rPr>
              <a:t>dan</a:t>
            </a:r>
            <a:r>
              <a:rPr lang="en-US" sz="3300" dirty="0">
                <a:solidFill>
                  <a:schemeClr val="tx1"/>
                </a:solidFill>
              </a:rPr>
              <a:t> </a:t>
            </a:r>
            <a:r>
              <a:rPr lang="en-US" sz="3300" dirty="0" err="1">
                <a:solidFill>
                  <a:schemeClr val="tx1"/>
                </a:solidFill>
              </a:rPr>
              <a:t>Prinsip</a:t>
            </a:r>
            <a:r>
              <a:rPr lang="en-US" sz="3300" dirty="0">
                <a:solidFill>
                  <a:schemeClr val="tx1"/>
                </a:solidFill>
              </a:rPr>
              <a:t> </a:t>
            </a:r>
            <a:r>
              <a:rPr lang="en-US" sz="3300" dirty="0" err="1">
                <a:solidFill>
                  <a:schemeClr val="tx1"/>
                </a:solidFill>
              </a:rPr>
              <a:t>Otonomi</a:t>
            </a:r>
            <a:r>
              <a:rPr lang="en-US" sz="3300" dirty="0">
                <a:solidFill>
                  <a:schemeClr val="tx1"/>
                </a:solidFill>
              </a:rPr>
              <a:t> Daerah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3300" dirty="0" err="1" smtClean="0">
                <a:solidFill>
                  <a:schemeClr val="tx1"/>
                </a:solidFill>
              </a:rPr>
              <a:t>Perkembangan</a:t>
            </a:r>
            <a:r>
              <a:rPr lang="en-US" sz="3300" dirty="0" smtClean="0">
                <a:solidFill>
                  <a:schemeClr val="tx1"/>
                </a:solidFill>
              </a:rPr>
              <a:t> </a:t>
            </a:r>
            <a:r>
              <a:rPr lang="en-US" sz="3300" dirty="0">
                <a:solidFill>
                  <a:schemeClr val="tx1"/>
                </a:solidFill>
              </a:rPr>
              <a:t>UU </a:t>
            </a:r>
            <a:r>
              <a:rPr lang="en-US" sz="3300" dirty="0" err="1">
                <a:solidFill>
                  <a:schemeClr val="tx1"/>
                </a:solidFill>
              </a:rPr>
              <a:t>Otonomi</a:t>
            </a:r>
            <a:r>
              <a:rPr lang="en-US" sz="3300" dirty="0">
                <a:solidFill>
                  <a:schemeClr val="tx1"/>
                </a:solidFill>
              </a:rPr>
              <a:t> Daerah di Indonesia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3300" dirty="0" smtClean="0">
                <a:solidFill>
                  <a:schemeClr val="tx1"/>
                </a:solidFill>
              </a:rPr>
              <a:t>Model </a:t>
            </a:r>
            <a:r>
              <a:rPr lang="en-US" sz="3300" dirty="0" err="1">
                <a:solidFill>
                  <a:schemeClr val="tx1"/>
                </a:solidFill>
              </a:rPr>
              <a:t>Desentralisasi</a:t>
            </a:r>
            <a:r>
              <a:rPr lang="en-US" sz="3300" dirty="0">
                <a:solidFill>
                  <a:schemeClr val="tx1"/>
                </a:solidFill>
              </a:rPr>
              <a:t>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3300" dirty="0" err="1" smtClean="0">
                <a:solidFill>
                  <a:schemeClr val="tx1"/>
                </a:solidFill>
              </a:rPr>
              <a:t>Pembagian</a:t>
            </a:r>
            <a:r>
              <a:rPr lang="en-US" sz="3300" dirty="0" smtClean="0">
                <a:solidFill>
                  <a:schemeClr val="tx1"/>
                </a:solidFill>
              </a:rPr>
              <a:t> </a:t>
            </a:r>
            <a:r>
              <a:rPr lang="en-US" sz="3300" dirty="0" err="1">
                <a:solidFill>
                  <a:schemeClr val="tx1"/>
                </a:solidFill>
              </a:rPr>
              <a:t>Urusan</a:t>
            </a:r>
            <a:r>
              <a:rPr lang="en-US" sz="3300" dirty="0">
                <a:solidFill>
                  <a:schemeClr val="tx1"/>
                </a:solidFill>
              </a:rPr>
              <a:t> </a:t>
            </a:r>
            <a:r>
              <a:rPr lang="en-US" sz="3300" dirty="0" err="1">
                <a:solidFill>
                  <a:schemeClr val="tx1"/>
                </a:solidFill>
              </a:rPr>
              <a:t>Pemerintahan</a:t>
            </a:r>
            <a:r>
              <a:rPr lang="en-US" sz="3300" dirty="0">
                <a:solidFill>
                  <a:schemeClr val="tx1"/>
                </a:solidFill>
              </a:rPr>
              <a:t>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3300" dirty="0" err="1" smtClean="0">
                <a:solidFill>
                  <a:schemeClr val="tx1"/>
                </a:solidFill>
              </a:rPr>
              <a:t>Otonomi</a:t>
            </a:r>
            <a:r>
              <a:rPr lang="en-US" sz="3300" dirty="0" smtClean="0">
                <a:solidFill>
                  <a:schemeClr val="tx1"/>
                </a:solidFill>
              </a:rPr>
              <a:t> </a:t>
            </a:r>
            <a:r>
              <a:rPr lang="en-US" sz="3300" dirty="0">
                <a:solidFill>
                  <a:schemeClr val="tx1"/>
                </a:solidFill>
              </a:rPr>
              <a:t>Daerah </a:t>
            </a:r>
            <a:r>
              <a:rPr lang="en-US" sz="3300" dirty="0" err="1">
                <a:solidFill>
                  <a:schemeClr val="tx1"/>
                </a:solidFill>
              </a:rPr>
              <a:t>dan</a:t>
            </a:r>
            <a:r>
              <a:rPr lang="en-US" sz="3300" dirty="0">
                <a:solidFill>
                  <a:schemeClr val="tx1"/>
                </a:solidFill>
              </a:rPr>
              <a:t> </a:t>
            </a:r>
            <a:r>
              <a:rPr lang="en-US" sz="3300" dirty="0" err="1">
                <a:solidFill>
                  <a:schemeClr val="tx1"/>
                </a:solidFill>
              </a:rPr>
              <a:t>Demokratisasi</a:t>
            </a:r>
            <a:r>
              <a:rPr lang="en-US" sz="3300" dirty="0">
                <a:solidFill>
                  <a:schemeClr val="tx1"/>
                </a:solidFill>
              </a:rPr>
              <a:t>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3300" dirty="0" err="1" smtClean="0">
                <a:solidFill>
                  <a:schemeClr val="tx1"/>
                </a:solidFill>
              </a:rPr>
              <a:t>Implementasi</a:t>
            </a:r>
            <a:r>
              <a:rPr lang="en-US" sz="3300" dirty="0" smtClean="0">
                <a:solidFill>
                  <a:schemeClr val="tx1"/>
                </a:solidFill>
              </a:rPr>
              <a:t> </a:t>
            </a:r>
            <a:r>
              <a:rPr lang="en-US" sz="3300" dirty="0" err="1">
                <a:solidFill>
                  <a:schemeClr val="tx1"/>
                </a:solidFill>
              </a:rPr>
              <a:t>Otonomi</a:t>
            </a:r>
            <a:r>
              <a:rPr lang="en-US" sz="3300" dirty="0">
                <a:solidFill>
                  <a:schemeClr val="tx1"/>
                </a:solidFill>
              </a:rPr>
              <a:t> Daerah </a:t>
            </a:r>
          </a:p>
          <a:p>
            <a:pPr marL="0" indent="0" algn="just">
              <a:buNone/>
            </a:pPr>
            <a:r>
              <a:rPr lang="en-US" sz="3300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1720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52400" y="124690"/>
            <a:ext cx="7239000" cy="762000"/>
          </a:xfrm>
        </p:spPr>
        <p:txBody>
          <a:bodyPr>
            <a:normAutofit lnSpcReduction="10000"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Pengertian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066800"/>
            <a:ext cx="8305800" cy="5410200"/>
          </a:xfrm>
        </p:spPr>
        <p:txBody>
          <a:bodyPr>
            <a:noAutofit/>
          </a:bodyPr>
          <a:lstStyle/>
          <a:p>
            <a:pPr algn="just"/>
            <a:r>
              <a:rPr lang="en-US" sz="2200" b="1" dirty="0" err="1">
                <a:solidFill>
                  <a:schemeClr val="tx1"/>
                </a:solidFill>
              </a:rPr>
              <a:t>Otonomi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secara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sempit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smtClean="0">
                <a:solidFill>
                  <a:schemeClr val="tx1"/>
                </a:solidFill>
              </a:rPr>
              <a:t>: “</a:t>
            </a:r>
            <a:r>
              <a:rPr lang="en-US" sz="2200" dirty="0" err="1">
                <a:solidFill>
                  <a:schemeClr val="tx1"/>
                </a:solidFill>
              </a:rPr>
              <a:t>mandiri</a:t>
            </a:r>
            <a:r>
              <a:rPr lang="en-US" sz="2200" dirty="0">
                <a:solidFill>
                  <a:schemeClr val="tx1"/>
                </a:solidFill>
              </a:rPr>
              <a:t>”, </a:t>
            </a:r>
            <a:r>
              <a:rPr lang="en-US" sz="2200" dirty="0" err="1" smtClean="0">
                <a:solidFill>
                  <a:schemeClr val="tx1"/>
                </a:solidFill>
              </a:rPr>
              <a:t>dalam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arti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luas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smtClean="0">
                <a:solidFill>
                  <a:schemeClr val="tx1"/>
                </a:solidFill>
              </a:rPr>
              <a:t>: </a:t>
            </a:r>
            <a:r>
              <a:rPr lang="en-US" sz="2200" dirty="0" err="1" smtClean="0">
                <a:solidFill>
                  <a:schemeClr val="tx1"/>
                </a:solidFill>
              </a:rPr>
              <a:t>adalah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>
                <a:solidFill>
                  <a:schemeClr val="tx1"/>
                </a:solidFill>
              </a:rPr>
              <a:t>“</a:t>
            </a:r>
            <a:r>
              <a:rPr lang="en-US" sz="2200" dirty="0" err="1">
                <a:solidFill>
                  <a:schemeClr val="tx1"/>
                </a:solidFill>
              </a:rPr>
              <a:t>berdaya</a:t>
            </a:r>
            <a:r>
              <a:rPr lang="en-US" sz="2200" dirty="0">
                <a:solidFill>
                  <a:schemeClr val="tx1"/>
                </a:solidFill>
              </a:rPr>
              <a:t>”. </a:t>
            </a:r>
            <a:endParaRPr lang="en-US" sz="2200" dirty="0" smtClean="0">
              <a:solidFill>
                <a:schemeClr val="tx1"/>
              </a:solidFill>
            </a:endParaRPr>
          </a:p>
          <a:p>
            <a:pPr algn="just"/>
            <a:endParaRPr lang="en-US" sz="2200" dirty="0" smtClean="0">
              <a:solidFill>
                <a:schemeClr val="tx1"/>
              </a:solidFill>
            </a:endParaRPr>
          </a:p>
          <a:p>
            <a:pPr algn="just"/>
            <a:r>
              <a:rPr lang="en-US" sz="2200" dirty="0" err="1" smtClean="0">
                <a:solidFill>
                  <a:schemeClr val="tx1"/>
                </a:solidFill>
              </a:rPr>
              <a:t>Jadi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otonomi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daerah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smtClean="0">
                <a:solidFill>
                  <a:schemeClr val="tx1"/>
                </a:solidFill>
              </a:rPr>
              <a:t>: </a:t>
            </a:r>
            <a:r>
              <a:rPr lang="en-US" sz="2200" dirty="0" err="1" smtClean="0">
                <a:solidFill>
                  <a:schemeClr val="tx1"/>
                </a:solidFill>
              </a:rPr>
              <a:t>pemberian</a:t>
            </a:r>
            <a:r>
              <a:rPr lang="en-US" sz="2200" dirty="0" smtClean="0">
                <a:solidFill>
                  <a:schemeClr val="tx1"/>
                </a:solidFill>
              </a:rPr>
              <a:t>  </a:t>
            </a:r>
            <a:r>
              <a:rPr lang="en-US" sz="2200" dirty="0" err="1" smtClean="0">
                <a:solidFill>
                  <a:schemeClr val="tx1"/>
                </a:solidFill>
              </a:rPr>
              <a:t>kewenangan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pemerintahan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kepada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pemerintah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daerah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untuk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secara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mandiri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atau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berdaya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membuat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keputusan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mengenai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kepentingan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daerahnya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sendiri</a:t>
            </a:r>
            <a:r>
              <a:rPr lang="en-US" sz="2200" dirty="0">
                <a:solidFill>
                  <a:schemeClr val="tx1"/>
                </a:solidFill>
              </a:rPr>
              <a:t>. </a:t>
            </a:r>
            <a:endParaRPr lang="en-US" sz="22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algn="just"/>
            <a:r>
              <a:rPr lang="en-US" sz="2200" b="1" dirty="0" smtClean="0">
                <a:solidFill>
                  <a:schemeClr val="tx1"/>
                </a:solidFill>
              </a:rPr>
              <a:t>(M</a:t>
            </a:r>
            <a:r>
              <a:rPr lang="en-US" sz="2200" b="1" dirty="0">
                <a:solidFill>
                  <a:schemeClr val="tx1"/>
                </a:solidFill>
              </a:rPr>
              <a:t>. Turner </a:t>
            </a:r>
            <a:r>
              <a:rPr lang="en-US" sz="2200" b="1" dirty="0" err="1">
                <a:solidFill>
                  <a:schemeClr val="tx1"/>
                </a:solidFill>
              </a:rPr>
              <a:t>dan</a:t>
            </a:r>
            <a:r>
              <a:rPr lang="en-US" sz="2200" b="1" dirty="0">
                <a:solidFill>
                  <a:schemeClr val="tx1"/>
                </a:solidFill>
              </a:rPr>
              <a:t> D. </a:t>
            </a:r>
            <a:r>
              <a:rPr lang="en-US" sz="2200" b="1" dirty="0" err="1" smtClean="0">
                <a:solidFill>
                  <a:schemeClr val="tx1"/>
                </a:solidFill>
              </a:rPr>
              <a:t>Hulme</a:t>
            </a:r>
            <a:r>
              <a:rPr lang="en-US" sz="2200" b="1" dirty="0" smtClean="0">
                <a:solidFill>
                  <a:schemeClr val="tx1"/>
                </a:solidFill>
              </a:rPr>
              <a:t>), </a:t>
            </a:r>
            <a:r>
              <a:rPr lang="en-US" sz="2200" b="1" dirty="0" err="1" smtClean="0">
                <a:solidFill>
                  <a:schemeClr val="tx1"/>
                </a:solidFill>
              </a:rPr>
              <a:t>Desentralisasi</a:t>
            </a:r>
            <a:r>
              <a:rPr lang="en-US" sz="2200" dirty="0" smtClean="0">
                <a:solidFill>
                  <a:schemeClr val="tx1"/>
                </a:solidFill>
              </a:rPr>
              <a:t>:  Transfer/</a:t>
            </a:r>
            <a:r>
              <a:rPr lang="en-US" sz="2200" dirty="0" err="1" smtClean="0">
                <a:solidFill>
                  <a:schemeClr val="tx1"/>
                </a:solidFill>
              </a:rPr>
              <a:t>pemindahan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kewenangan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untuk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menyelenggarakan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beberapa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pelayanan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kepada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masyarakat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dari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pemerintah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pusat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kepada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pemerintah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daerah</a:t>
            </a:r>
            <a:r>
              <a:rPr lang="en-US" sz="2200" dirty="0">
                <a:solidFill>
                  <a:schemeClr val="tx1"/>
                </a:solidFill>
              </a:rPr>
              <a:t>. </a:t>
            </a:r>
            <a:endParaRPr lang="en-US" sz="2200" dirty="0" smtClean="0">
              <a:solidFill>
                <a:schemeClr val="tx1"/>
              </a:solidFill>
            </a:endParaRPr>
          </a:p>
          <a:p>
            <a:pPr algn="just"/>
            <a:endParaRPr lang="en-US" sz="2200" dirty="0" smtClean="0">
              <a:solidFill>
                <a:schemeClr val="tx1"/>
              </a:solidFill>
            </a:endParaRPr>
          </a:p>
          <a:p>
            <a:pPr algn="just"/>
            <a:r>
              <a:rPr lang="en-US" sz="2200" b="1" dirty="0" err="1" smtClean="0">
                <a:solidFill>
                  <a:schemeClr val="tx1"/>
                </a:solidFill>
              </a:rPr>
              <a:t>Shahid</a:t>
            </a:r>
            <a:r>
              <a:rPr lang="en-US" sz="2200" b="1" dirty="0" smtClean="0">
                <a:solidFill>
                  <a:schemeClr val="tx1"/>
                </a:solidFill>
              </a:rPr>
              <a:t> </a:t>
            </a:r>
            <a:r>
              <a:rPr lang="en-US" sz="2200" b="1" dirty="0" err="1">
                <a:solidFill>
                  <a:schemeClr val="tx1"/>
                </a:solidFill>
              </a:rPr>
              <a:t>Javid</a:t>
            </a:r>
            <a:r>
              <a:rPr lang="en-US" sz="2200" b="1" dirty="0">
                <a:solidFill>
                  <a:schemeClr val="tx1"/>
                </a:solidFill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</a:rPr>
              <a:t>Burki</a:t>
            </a:r>
            <a:r>
              <a:rPr lang="en-US" sz="2200" b="1" dirty="0" smtClean="0">
                <a:solidFill>
                  <a:schemeClr val="tx1"/>
                </a:solidFill>
              </a:rPr>
              <a:t>, </a:t>
            </a:r>
            <a:r>
              <a:rPr lang="en-US" sz="2200" b="1" dirty="0" err="1" smtClean="0">
                <a:solidFill>
                  <a:schemeClr val="tx1"/>
                </a:solidFill>
              </a:rPr>
              <a:t>dkk</a:t>
            </a:r>
            <a:r>
              <a:rPr lang="en-US" sz="2200" dirty="0" smtClean="0">
                <a:solidFill>
                  <a:schemeClr val="tx1"/>
                </a:solidFill>
              </a:rPr>
              <a:t> : proses </a:t>
            </a:r>
            <a:r>
              <a:rPr lang="en-US" sz="2200" dirty="0" err="1" smtClean="0">
                <a:solidFill>
                  <a:schemeClr val="tx1"/>
                </a:solidFill>
              </a:rPr>
              <a:t>pemindahan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kekuasaan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politik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  <a:r>
              <a:rPr lang="en-US" sz="2200" dirty="0" err="1">
                <a:solidFill>
                  <a:schemeClr val="tx1"/>
                </a:solidFill>
              </a:rPr>
              <a:t>fiskal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  <a:r>
              <a:rPr lang="en-US" sz="2200" dirty="0" err="1">
                <a:solidFill>
                  <a:schemeClr val="tx1"/>
                </a:solidFill>
              </a:rPr>
              <a:t>dan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administratif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kepada</a:t>
            </a:r>
            <a:r>
              <a:rPr lang="en-US" sz="2200" dirty="0">
                <a:solidFill>
                  <a:schemeClr val="tx1"/>
                </a:solidFill>
              </a:rPr>
              <a:t> unit </a:t>
            </a:r>
            <a:r>
              <a:rPr lang="en-US" sz="2200" dirty="0" err="1">
                <a:solidFill>
                  <a:schemeClr val="tx1"/>
                </a:solidFill>
              </a:rPr>
              <a:t>dari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pemerintah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pusat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ke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pemerintah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daerah</a:t>
            </a:r>
            <a:r>
              <a:rPr lang="en-US" sz="2200" dirty="0">
                <a:solidFill>
                  <a:schemeClr val="tx1"/>
                </a:solidFill>
              </a:rPr>
              <a:t>. </a:t>
            </a:r>
            <a:endParaRPr lang="en-US" sz="2200" dirty="0" smtClean="0">
              <a:solidFill>
                <a:schemeClr val="tx1"/>
              </a:solidFill>
            </a:endParaRPr>
          </a:p>
          <a:p>
            <a:pPr algn="just"/>
            <a:endParaRPr lang="en-US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294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52400" y="124690"/>
            <a:ext cx="7239000" cy="762000"/>
          </a:xfrm>
        </p:spPr>
        <p:txBody>
          <a:bodyPr>
            <a:normAutofit lnSpcReduction="10000"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Pengertian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066800"/>
            <a:ext cx="8305800" cy="54102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b="1" u="sng" dirty="0" err="1" smtClean="0">
                <a:solidFill>
                  <a:schemeClr val="tx1"/>
                </a:solidFill>
              </a:rPr>
              <a:t>Otonomi</a:t>
            </a:r>
            <a:r>
              <a:rPr lang="en-US" sz="2400" b="1" u="sng" dirty="0" smtClean="0">
                <a:solidFill>
                  <a:schemeClr val="tx1"/>
                </a:solidFill>
              </a:rPr>
              <a:t> </a:t>
            </a:r>
            <a:r>
              <a:rPr lang="en-US" sz="2400" b="1" u="sng" dirty="0" err="1">
                <a:solidFill>
                  <a:schemeClr val="tx1"/>
                </a:solidFill>
              </a:rPr>
              <a:t>daerah</a:t>
            </a:r>
            <a:r>
              <a:rPr lang="en-US" sz="2400" b="1" u="sng" dirty="0">
                <a:solidFill>
                  <a:schemeClr val="tx1"/>
                </a:solidFill>
              </a:rPr>
              <a:t> </a:t>
            </a:r>
            <a:r>
              <a:rPr lang="en-US" sz="2400" b="1" u="sng" dirty="0" smtClean="0">
                <a:solidFill>
                  <a:schemeClr val="tx1"/>
                </a:solidFill>
              </a:rPr>
              <a:t>: </a:t>
            </a:r>
          </a:p>
          <a:p>
            <a:pPr marL="0" indent="0" algn="just">
              <a:buNone/>
            </a:pPr>
            <a:endParaRPr lang="en-US" sz="2400" b="1" u="sng" dirty="0" smtClean="0">
              <a:solidFill>
                <a:schemeClr val="tx1"/>
              </a:solidFill>
            </a:endParaRPr>
          </a:p>
          <a:p>
            <a:pPr algn="just"/>
            <a:r>
              <a:rPr lang="en-US" sz="2400" dirty="0" err="1" smtClean="0">
                <a:solidFill>
                  <a:schemeClr val="tx1"/>
                </a:solidFill>
              </a:rPr>
              <a:t>suatu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instrumen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politik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instrumen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administrasi</a:t>
            </a:r>
            <a:r>
              <a:rPr lang="en-US" sz="2400" dirty="0">
                <a:solidFill>
                  <a:schemeClr val="tx1"/>
                </a:solidFill>
              </a:rPr>
              <a:t>/</a:t>
            </a:r>
            <a:r>
              <a:rPr lang="en-US" sz="2400" dirty="0" err="1">
                <a:solidFill>
                  <a:schemeClr val="tx1"/>
                </a:solidFill>
              </a:rPr>
              <a:t>manajemen</a:t>
            </a:r>
            <a:r>
              <a:rPr lang="en-US" sz="2400" dirty="0">
                <a:solidFill>
                  <a:schemeClr val="tx1"/>
                </a:solidFill>
              </a:rPr>
              <a:t> yang </a:t>
            </a:r>
            <a:r>
              <a:rPr lang="en-US" sz="2400" dirty="0" err="1">
                <a:solidFill>
                  <a:schemeClr val="tx1"/>
                </a:solidFill>
              </a:rPr>
              <a:t>digunakan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untuk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mengoptimalkan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sumber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daya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lokal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sehingga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dapat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dimanfaatkan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sebesar-besarnya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untuk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kemajuan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masyarakat</a:t>
            </a:r>
            <a:r>
              <a:rPr lang="en-US" sz="2400" dirty="0">
                <a:solidFill>
                  <a:schemeClr val="tx1"/>
                </a:solidFill>
              </a:rPr>
              <a:t> di </a:t>
            </a:r>
            <a:r>
              <a:rPr lang="en-US" sz="2400" dirty="0" err="1">
                <a:solidFill>
                  <a:schemeClr val="tx1"/>
                </a:solidFill>
              </a:rPr>
              <a:t>daerah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terutama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menghadapi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tantangan</a:t>
            </a:r>
            <a:r>
              <a:rPr lang="en-US" sz="2400" dirty="0">
                <a:solidFill>
                  <a:schemeClr val="tx1"/>
                </a:solidFill>
              </a:rPr>
              <a:t> global, </a:t>
            </a:r>
            <a:r>
              <a:rPr lang="en-US" sz="2400" dirty="0" err="1" smtClean="0">
                <a:solidFill>
                  <a:schemeClr val="tx1"/>
                </a:solidFill>
              </a:rPr>
              <a:t>mendorong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pemberdayaan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masyarakat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menumbuhkan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kreativitas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meningkatkan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peran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serta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masyarakat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dan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mengembangkan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demokrasi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753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52400" y="124690"/>
            <a:ext cx="7239000" cy="762000"/>
          </a:xfrm>
        </p:spPr>
        <p:txBody>
          <a:bodyPr>
            <a:normAutofit fontScale="85000" lnSpcReduction="10000"/>
          </a:bodyPr>
          <a:lstStyle/>
          <a:p>
            <a:pPr marL="0" lvl="0" indent="0">
              <a:lnSpc>
                <a:spcPct val="115000"/>
              </a:lnSpc>
              <a:spcBef>
                <a:spcPts val="0"/>
              </a:spcBef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2.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Latar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Belakang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,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Tujuan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dan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Prinsip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011380"/>
            <a:ext cx="8305800" cy="5410200"/>
          </a:xfrm>
        </p:spPr>
        <p:txBody>
          <a:bodyPr>
            <a:noAutofit/>
          </a:bodyPr>
          <a:lstStyle/>
          <a:p>
            <a:pPr algn="just">
              <a:buFont typeface="+mj-lt"/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</a:rPr>
              <a:t>Kehidupan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berbangsa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bernegara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selama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ini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sangat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terpusat</a:t>
            </a:r>
            <a:r>
              <a:rPr lang="en-US" sz="2000" dirty="0">
                <a:solidFill>
                  <a:schemeClr val="tx1"/>
                </a:solidFill>
              </a:rPr>
              <a:t> di Jakarta </a:t>
            </a:r>
            <a:r>
              <a:rPr lang="en-US" sz="2000" dirty="0" smtClean="0">
                <a:solidFill>
                  <a:schemeClr val="tx1"/>
                </a:solidFill>
              </a:rPr>
              <a:t>(</a:t>
            </a:r>
            <a:r>
              <a:rPr lang="en-US" sz="2000" dirty="0">
                <a:solidFill>
                  <a:schemeClr val="tx1"/>
                </a:solidFill>
              </a:rPr>
              <a:t>Jakarta </a:t>
            </a:r>
            <a:r>
              <a:rPr lang="en-US" sz="2000" dirty="0" err="1">
                <a:solidFill>
                  <a:schemeClr val="tx1"/>
                </a:solidFill>
              </a:rPr>
              <a:t>centris</a:t>
            </a:r>
            <a:r>
              <a:rPr lang="en-US" sz="2000" dirty="0" smtClean="0">
                <a:solidFill>
                  <a:schemeClr val="tx1"/>
                </a:solidFill>
              </a:rPr>
              <a:t>)</a:t>
            </a:r>
            <a:endParaRPr lang="en-US" sz="2000" dirty="0">
              <a:solidFill>
                <a:schemeClr val="tx1"/>
              </a:solidFill>
            </a:endParaRPr>
          </a:p>
          <a:p>
            <a:pPr algn="just">
              <a:buFont typeface="+mj-lt"/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</a:rPr>
              <a:t>Pembagian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kekayaan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dirasakan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tidak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adil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tidak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merata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endParaRPr lang="en-US" sz="2000" dirty="0" smtClean="0">
              <a:solidFill>
                <a:schemeClr val="tx1"/>
              </a:solidFill>
            </a:endParaRPr>
          </a:p>
          <a:p>
            <a:pPr algn="just">
              <a:buFont typeface="+mj-lt"/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</a:rPr>
              <a:t>Kesenjangan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sosial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antara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satu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daerah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dengan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daerah</a:t>
            </a:r>
            <a:r>
              <a:rPr lang="en-US" sz="2000" dirty="0">
                <a:solidFill>
                  <a:schemeClr val="tx1"/>
                </a:solidFill>
              </a:rPr>
              <a:t> lain </a:t>
            </a:r>
            <a:r>
              <a:rPr lang="en-US" sz="2000" dirty="0" err="1">
                <a:solidFill>
                  <a:schemeClr val="tx1"/>
                </a:solidFill>
              </a:rPr>
              <a:t>sangat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terasa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sz="12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sz="2000" b="1" dirty="0" err="1" smtClean="0">
                <a:solidFill>
                  <a:schemeClr val="tx1"/>
                </a:solidFill>
              </a:rPr>
              <a:t>Tujuan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Otonomi</a:t>
            </a:r>
            <a:r>
              <a:rPr lang="en-US" sz="2000" b="1" dirty="0" smtClean="0">
                <a:solidFill>
                  <a:schemeClr val="tx1"/>
                </a:solidFill>
              </a:rPr>
              <a:t> Daerah :</a:t>
            </a:r>
          </a:p>
          <a:p>
            <a:pPr algn="just"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</a:rPr>
              <a:t>Segi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politik</a:t>
            </a:r>
            <a:r>
              <a:rPr lang="en-US" sz="2000" dirty="0" smtClean="0">
                <a:solidFill>
                  <a:schemeClr val="tx1"/>
                </a:solidFill>
              </a:rPr>
              <a:t>: </a:t>
            </a:r>
            <a:r>
              <a:rPr lang="en-US" sz="2000" dirty="0" err="1" smtClean="0">
                <a:solidFill>
                  <a:schemeClr val="tx1"/>
                </a:solidFill>
              </a:rPr>
              <a:t>otonomi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dimaksudkan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untuk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mencegah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penumpukan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kekuasaan</a:t>
            </a:r>
            <a:r>
              <a:rPr lang="en-US" sz="2000" dirty="0">
                <a:solidFill>
                  <a:schemeClr val="tx1"/>
                </a:solidFill>
              </a:rPr>
              <a:t> di </a:t>
            </a:r>
            <a:r>
              <a:rPr lang="en-US" sz="2000" dirty="0" err="1">
                <a:solidFill>
                  <a:schemeClr val="tx1"/>
                </a:solidFill>
              </a:rPr>
              <a:t>pusat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endParaRPr lang="en-US" sz="2000" dirty="0" smtClean="0">
              <a:solidFill>
                <a:schemeClr val="tx1"/>
              </a:solidFill>
            </a:endParaRPr>
          </a:p>
          <a:p>
            <a:pPr algn="just"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</a:rPr>
              <a:t>Segi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pemerintahan</a:t>
            </a:r>
            <a:r>
              <a:rPr lang="en-US" sz="2000" dirty="0" smtClean="0">
                <a:solidFill>
                  <a:schemeClr val="tx1"/>
                </a:solidFill>
              </a:rPr>
              <a:t>: </a:t>
            </a:r>
            <a:r>
              <a:rPr lang="en-US" sz="2000" dirty="0" err="1" smtClean="0">
                <a:solidFill>
                  <a:schemeClr val="tx1"/>
                </a:solidFill>
              </a:rPr>
              <a:t>otonomi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untuk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mencapai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pemerintahan</a:t>
            </a:r>
            <a:r>
              <a:rPr lang="en-US" sz="2000" dirty="0">
                <a:solidFill>
                  <a:schemeClr val="tx1"/>
                </a:solidFill>
              </a:rPr>
              <a:t> yang </a:t>
            </a:r>
            <a:r>
              <a:rPr lang="en-US" sz="2000" dirty="0" err="1">
                <a:solidFill>
                  <a:schemeClr val="tx1"/>
                </a:solidFill>
              </a:rPr>
              <a:t>efisien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endParaRPr lang="en-US" sz="2000" dirty="0" smtClean="0">
              <a:solidFill>
                <a:schemeClr val="tx1"/>
              </a:solidFill>
            </a:endParaRPr>
          </a:p>
          <a:p>
            <a:pPr algn="just"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</a:rPr>
              <a:t>Segi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sosial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budaya</a:t>
            </a:r>
            <a:r>
              <a:rPr lang="en-US" sz="2000" dirty="0" smtClean="0">
                <a:solidFill>
                  <a:schemeClr val="tx1"/>
                </a:solidFill>
              </a:rPr>
              <a:t> : </a:t>
            </a:r>
            <a:r>
              <a:rPr lang="en-US" sz="2000" dirty="0" err="1" smtClean="0">
                <a:solidFill>
                  <a:schemeClr val="tx1"/>
                </a:solidFill>
              </a:rPr>
              <a:t>otonomi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diperlukan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agar </a:t>
            </a:r>
            <a:r>
              <a:rPr lang="en-US" sz="2000" dirty="0" err="1" smtClean="0">
                <a:solidFill>
                  <a:schemeClr val="tx1"/>
                </a:solidFill>
              </a:rPr>
              <a:t>perhatian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lebih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fokus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kepada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daerah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endParaRPr lang="en-US" sz="2000" dirty="0" smtClean="0">
              <a:solidFill>
                <a:schemeClr val="tx1"/>
              </a:solidFill>
            </a:endParaRPr>
          </a:p>
          <a:p>
            <a:pPr algn="just"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</a:rPr>
              <a:t>Segi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ekonomi</a:t>
            </a:r>
            <a:r>
              <a:rPr lang="en-US" sz="2000" dirty="0" smtClean="0">
                <a:solidFill>
                  <a:schemeClr val="tx1"/>
                </a:solidFill>
              </a:rPr>
              <a:t>:  </a:t>
            </a:r>
            <a:r>
              <a:rPr lang="en-US" sz="2000" dirty="0" err="1">
                <a:solidFill>
                  <a:schemeClr val="tx1"/>
                </a:solidFill>
              </a:rPr>
              <a:t>otonomi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perlu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diadakan</a:t>
            </a:r>
            <a:r>
              <a:rPr lang="en-US" sz="2000" dirty="0">
                <a:solidFill>
                  <a:schemeClr val="tx1"/>
                </a:solidFill>
              </a:rPr>
              <a:t> agar </a:t>
            </a:r>
            <a:r>
              <a:rPr lang="en-US" sz="2000" dirty="0" err="1">
                <a:solidFill>
                  <a:schemeClr val="tx1"/>
                </a:solidFill>
              </a:rPr>
              <a:t>masyarakat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dapat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turut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berpartisipasi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dalam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pembangunan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ekonomi</a:t>
            </a:r>
            <a:r>
              <a:rPr lang="en-US" sz="2000" dirty="0">
                <a:solidFill>
                  <a:schemeClr val="tx1"/>
                </a:solidFill>
              </a:rPr>
              <a:t> di </a:t>
            </a:r>
            <a:r>
              <a:rPr lang="en-US" sz="2000" dirty="0" err="1">
                <a:solidFill>
                  <a:schemeClr val="tx1"/>
                </a:solidFill>
              </a:rPr>
              <a:t>daerah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masing-masing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</a:p>
          <a:p>
            <a:pPr marL="0" indent="0" algn="just">
              <a:buNone/>
            </a:pPr>
            <a:endParaRPr lang="en-US" sz="12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919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52400" y="124690"/>
            <a:ext cx="7239000" cy="762000"/>
          </a:xfrm>
        </p:spPr>
        <p:txBody>
          <a:bodyPr>
            <a:normAutofit fontScale="85000" lnSpcReduction="10000"/>
          </a:bodyPr>
          <a:lstStyle/>
          <a:p>
            <a:pPr marL="0" lvl="0" indent="0">
              <a:lnSpc>
                <a:spcPct val="115000"/>
              </a:lnSpc>
              <a:spcBef>
                <a:spcPts val="0"/>
              </a:spcBef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2.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Latar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Belakang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,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Tujuan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dan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Prinsip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011380"/>
            <a:ext cx="8305800" cy="54102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n-US" sz="1400" b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sz="2400" b="1" u="sng" dirty="0" err="1" smtClean="0">
                <a:solidFill>
                  <a:schemeClr val="tx1"/>
                </a:solidFill>
              </a:rPr>
              <a:t>Alasan</a:t>
            </a:r>
            <a:r>
              <a:rPr lang="en-US" sz="2400" b="1" u="sng" dirty="0" smtClean="0">
                <a:solidFill>
                  <a:schemeClr val="tx1"/>
                </a:solidFill>
              </a:rPr>
              <a:t> </a:t>
            </a:r>
            <a:r>
              <a:rPr lang="en-US" sz="2400" b="1" u="sng" dirty="0" err="1">
                <a:solidFill>
                  <a:schemeClr val="tx1"/>
                </a:solidFill>
              </a:rPr>
              <a:t>perlunya</a:t>
            </a:r>
            <a:r>
              <a:rPr lang="en-US" sz="2400" b="1" u="sng" dirty="0">
                <a:solidFill>
                  <a:schemeClr val="tx1"/>
                </a:solidFill>
              </a:rPr>
              <a:t> </a:t>
            </a:r>
            <a:r>
              <a:rPr lang="en-US" sz="2400" b="1" u="sng" dirty="0" err="1" smtClean="0">
                <a:solidFill>
                  <a:schemeClr val="tx1"/>
                </a:solidFill>
              </a:rPr>
              <a:t>otonomi-desentralisasi</a:t>
            </a:r>
            <a:r>
              <a:rPr lang="en-US" sz="2400" b="1" u="sng" dirty="0">
                <a:solidFill>
                  <a:schemeClr val="tx1"/>
                </a:solidFill>
              </a:rPr>
              <a:t> </a:t>
            </a:r>
            <a:r>
              <a:rPr lang="en-US" sz="2400" b="1" u="sng" dirty="0" smtClean="0">
                <a:solidFill>
                  <a:schemeClr val="tx1"/>
                </a:solidFill>
              </a:rPr>
              <a:t>: </a:t>
            </a:r>
          </a:p>
          <a:p>
            <a:pPr marL="0" indent="0" algn="just">
              <a:buNone/>
            </a:pPr>
            <a:endParaRPr lang="en-US" sz="2400" b="1" dirty="0">
              <a:solidFill>
                <a:schemeClr val="tx1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 smtClean="0">
                <a:solidFill>
                  <a:schemeClr val="tx1"/>
                </a:solidFill>
              </a:rPr>
              <a:t>Untuk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terciptanya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efisiensi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efektivitas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penyelenggaraan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pemerintahan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 smtClean="0">
                <a:solidFill>
                  <a:schemeClr val="tx1"/>
                </a:solidFill>
              </a:rPr>
              <a:t>Sebagai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sarana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pendidikan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politik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 smtClean="0">
                <a:solidFill>
                  <a:schemeClr val="tx1"/>
                </a:solidFill>
              </a:rPr>
              <a:t>Sebagai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persiapan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karier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politik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 smtClean="0">
                <a:solidFill>
                  <a:schemeClr val="tx1"/>
                </a:solidFill>
              </a:rPr>
              <a:t>Stabilitas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politik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 smtClean="0">
                <a:solidFill>
                  <a:schemeClr val="tx1"/>
                </a:solidFill>
              </a:rPr>
              <a:t>Kesetaraan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politik</a:t>
            </a:r>
            <a:r>
              <a:rPr lang="en-US" sz="2400" dirty="0">
                <a:solidFill>
                  <a:schemeClr val="tx1"/>
                </a:solidFill>
              </a:rPr>
              <a:t> (political equality).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 smtClean="0">
                <a:solidFill>
                  <a:schemeClr val="tx1"/>
                </a:solidFill>
              </a:rPr>
              <a:t>Akuntabilitas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publik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39190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52400" y="124690"/>
            <a:ext cx="7239000" cy="762000"/>
          </a:xfrm>
        </p:spPr>
        <p:txBody>
          <a:bodyPr>
            <a:normAutofit fontScale="85000" lnSpcReduction="10000"/>
          </a:bodyPr>
          <a:lstStyle/>
          <a:p>
            <a:pPr marL="0" lvl="0" indent="0">
              <a:lnSpc>
                <a:spcPct val="115000"/>
              </a:lnSpc>
              <a:spcBef>
                <a:spcPts val="0"/>
              </a:spcBef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3.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Perkembangan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UU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O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tonomi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Daerah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81000" y="1066800"/>
            <a:ext cx="8305800" cy="5410200"/>
          </a:xfrm>
        </p:spPr>
        <p:txBody>
          <a:bodyPr>
            <a:noAutofit/>
          </a:bodyPr>
          <a:lstStyle/>
          <a:p>
            <a:pPr algn="just">
              <a:buFont typeface="+mj-lt"/>
              <a:buAutoNum type="arabicPeriod"/>
            </a:pPr>
            <a:r>
              <a:rPr lang="en-US" sz="2000" dirty="0" smtClean="0">
                <a:solidFill>
                  <a:schemeClr val="tx1"/>
                </a:solidFill>
              </a:rPr>
              <a:t>UU </a:t>
            </a:r>
            <a:r>
              <a:rPr lang="en-US" sz="2000" dirty="0" err="1">
                <a:solidFill>
                  <a:schemeClr val="tx1"/>
                </a:solidFill>
              </a:rPr>
              <a:t>Nomor</a:t>
            </a:r>
            <a:r>
              <a:rPr lang="en-US" sz="2000" dirty="0">
                <a:solidFill>
                  <a:schemeClr val="tx1"/>
                </a:solidFill>
              </a:rPr>
              <a:t> 1 </a:t>
            </a:r>
            <a:r>
              <a:rPr lang="en-US" sz="2000" dirty="0" err="1">
                <a:solidFill>
                  <a:schemeClr val="tx1"/>
                </a:solidFill>
              </a:rPr>
              <a:t>Tahun</a:t>
            </a:r>
            <a:r>
              <a:rPr lang="en-US" sz="2000" dirty="0">
                <a:solidFill>
                  <a:schemeClr val="tx1"/>
                </a:solidFill>
              </a:rPr>
              <a:t> 1945, </a:t>
            </a:r>
            <a:r>
              <a:rPr lang="en-US" sz="2000" dirty="0" err="1">
                <a:solidFill>
                  <a:schemeClr val="tx1"/>
                </a:solidFill>
              </a:rPr>
              <a:t>tentang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Pemerintahan</a:t>
            </a:r>
            <a:r>
              <a:rPr lang="en-US" sz="2000" dirty="0">
                <a:solidFill>
                  <a:schemeClr val="tx1"/>
                </a:solidFill>
              </a:rPr>
              <a:t> Daerah. </a:t>
            </a:r>
          </a:p>
          <a:p>
            <a:pPr algn="just">
              <a:buFont typeface="+mj-lt"/>
              <a:buAutoNum type="arabicPeriod"/>
            </a:pPr>
            <a:r>
              <a:rPr lang="en-US" sz="2000" dirty="0" smtClean="0">
                <a:solidFill>
                  <a:schemeClr val="tx1"/>
                </a:solidFill>
              </a:rPr>
              <a:t>UU </a:t>
            </a:r>
            <a:r>
              <a:rPr lang="en-US" sz="2000" dirty="0" err="1">
                <a:solidFill>
                  <a:schemeClr val="tx1"/>
                </a:solidFill>
              </a:rPr>
              <a:t>Nomor</a:t>
            </a:r>
            <a:r>
              <a:rPr lang="en-US" sz="2000" dirty="0">
                <a:solidFill>
                  <a:schemeClr val="tx1"/>
                </a:solidFill>
              </a:rPr>
              <a:t> 22 </a:t>
            </a:r>
            <a:r>
              <a:rPr lang="en-US" sz="2000" dirty="0" err="1">
                <a:solidFill>
                  <a:schemeClr val="tx1"/>
                </a:solidFill>
              </a:rPr>
              <a:t>tahun</a:t>
            </a:r>
            <a:r>
              <a:rPr lang="en-US" sz="2000" dirty="0">
                <a:solidFill>
                  <a:schemeClr val="tx1"/>
                </a:solidFill>
              </a:rPr>
              <a:t> 1948, </a:t>
            </a:r>
            <a:r>
              <a:rPr lang="en-US" sz="2000" dirty="0" err="1">
                <a:solidFill>
                  <a:schemeClr val="tx1"/>
                </a:solidFill>
              </a:rPr>
              <a:t>tentang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Susunan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Pemda</a:t>
            </a:r>
            <a:r>
              <a:rPr lang="en-US" sz="2000" dirty="0">
                <a:solidFill>
                  <a:schemeClr val="tx1"/>
                </a:solidFill>
              </a:rPr>
              <a:t> yang </a:t>
            </a:r>
            <a:r>
              <a:rPr lang="en-US" sz="2000" dirty="0" err="1">
                <a:solidFill>
                  <a:schemeClr val="tx1"/>
                </a:solidFill>
              </a:rPr>
              <a:t>Demokratis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</a:p>
          <a:p>
            <a:pPr algn="just">
              <a:buFont typeface="+mj-lt"/>
              <a:buAutoNum type="arabicPeriod"/>
            </a:pPr>
            <a:r>
              <a:rPr lang="en-US" sz="2000" dirty="0" smtClean="0">
                <a:solidFill>
                  <a:schemeClr val="tx1"/>
                </a:solidFill>
              </a:rPr>
              <a:t>UU </a:t>
            </a:r>
            <a:r>
              <a:rPr lang="en-US" sz="2000" dirty="0" err="1">
                <a:solidFill>
                  <a:schemeClr val="tx1"/>
                </a:solidFill>
              </a:rPr>
              <a:t>Nomor</a:t>
            </a:r>
            <a:r>
              <a:rPr lang="en-US" sz="2000" dirty="0">
                <a:solidFill>
                  <a:schemeClr val="tx1"/>
                </a:solidFill>
              </a:rPr>
              <a:t> 1 </a:t>
            </a:r>
            <a:r>
              <a:rPr lang="en-US" sz="2000" dirty="0" err="1">
                <a:solidFill>
                  <a:schemeClr val="tx1"/>
                </a:solidFill>
              </a:rPr>
              <a:t>Tahun</a:t>
            </a:r>
            <a:r>
              <a:rPr lang="en-US" sz="2000" dirty="0">
                <a:solidFill>
                  <a:schemeClr val="tx1"/>
                </a:solidFill>
              </a:rPr>
              <a:t> 1957, </a:t>
            </a:r>
            <a:r>
              <a:rPr lang="en-US" sz="2000" dirty="0" err="1">
                <a:solidFill>
                  <a:schemeClr val="tx1"/>
                </a:solidFill>
              </a:rPr>
              <a:t>tentang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Pemerintahan</a:t>
            </a:r>
            <a:r>
              <a:rPr lang="en-US" sz="2000" dirty="0">
                <a:solidFill>
                  <a:schemeClr val="tx1"/>
                </a:solidFill>
              </a:rPr>
              <a:t> Daerah yang </a:t>
            </a:r>
            <a:r>
              <a:rPr lang="en-US" sz="2000" dirty="0" err="1">
                <a:solidFill>
                  <a:schemeClr val="tx1"/>
                </a:solidFill>
              </a:rPr>
              <a:t>berlaku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menyeluruh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bersifat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seragam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</a:p>
          <a:p>
            <a:pPr algn="just">
              <a:buFont typeface="+mj-lt"/>
              <a:buAutoNum type="arabicPeriod"/>
            </a:pPr>
            <a:r>
              <a:rPr lang="en-US" sz="2000" dirty="0" smtClean="0">
                <a:solidFill>
                  <a:schemeClr val="tx1"/>
                </a:solidFill>
              </a:rPr>
              <a:t>UU </a:t>
            </a:r>
            <a:r>
              <a:rPr lang="en-US" sz="2000" dirty="0" err="1">
                <a:solidFill>
                  <a:schemeClr val="tx1"/>
                </a:solidFill>
              </a:rPr>
              <a:t>Nomor</a:t>
            </a:r>
            <a:r>
              <a:rPr lang="en-US" sz="2000" dirty="0">
                <a:solidFill>
                  <a:schemeClr val="tx1"/>
                </a:solidFill>
              </a:rPr>
              <a:t> 18 </a:t>
            </a:r>
            <a:r>
              <a:rPr lang="en-US" sz="2000" dirty="0" err="1">
                <a:solidFill>
                  <a:schemeClr val="tx1"/>
                </a:solidFill>
              </a:rPr>
              <a:t>Tahun</a:t>
            </a:r>
            <a:r>
              <a:rPr lang="en-US" sz="2000" dirty="0">
                <a:solidFill>
                  <a:schemeClr val="tx1"/>
                </a:solidFill>
              </a:rPr>
              <a:t> 1965, </a:t>
            </a:r>
            <a:r>
              <a:rPr lang="en-US" sz="2000" dirty="0" err="1">
                <a:solidFill>
                  <a:schemeClr val="tx1"/>
                </a:solidFill>
              </a:rPr>
              <a:t>tentang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Pemerintahan</a:t>
            </a:r>
            <a:r>
              <a:rPr lang="en-US" sz="2000" dirty="0">
                <a:solidFill>
                  <a:schemeClr val="tx1"/>
                </a:solidFill>
              </a:rPr>
              <a:t> Daerah yang </a:t>
            </a:r>
            <a:r>
              <a:rPr lang="en-US" sz="2000" dirty="0" err="1">
                <a:solidFill>
                  <a:schemeClr val="tx1"/>
                </a:solidFill>
              </a:rPr>
              <a:t>menganut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otonomi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yang </a:t>
            </a:r>
            <a:r>
              <a:rPr lang="en-US" sz="2000" dirty="0" err="1">
                <a:solidFill>
                  <a:schemeClr val="tx1"/>
                </a:solidFill>
              </a:rPr>
              <a:t>seluas-luasnya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</a:p>
          <a:p>
            <a:pPr algn="just">
              <a:buFont typeface="+mj-lt"/>
              <a:buAutoNum type="arabicPeriod"/>
            </a:pPr>
            <a:r>
              <a:rPr lang="en-US" sz="2000" dirty="0" smtClean="0">
                <a:solidFill>
                  <a:schemeClr val="tx1"/>
                </a:solidFill>
              </a:rPr>
              <a:t>UU </a:t>
            </a:r>
            <a:r>
              <a:rPr lang="en-US" sz="2000" dirty="0" err="1">
                <a:solidFill>
                  <a:schemeClr val="tx1"/>
                </a:solidFill>
              </a:rPr>
              <a:t>Nomor</a:t>
            </a:r>
            <a:r>
              <a:rPr lang="en-US" sz="2000" dirty="0">
                <a:solidFill>
                  <a:schemeClr val="tx1"/>
                </a:solidFill>
              </a:rPr>
              <a:t> 5 </a:t>
            </a:r>
            <a:r>
              <a:rPr lang="en-US" sz="2000" dirty="0" err="1">
                <a:solidFill>
                  <a:schemeClr val="tx1"/>
                </a:solidFill>
              </a:rPr>
              <a:t>Tahun</a:t>
            </a:r>
            <a:r>
              <a:rPr lang="en-US" sz="2000" dirty="0">
                <a:solidFill>
                  <a:schemeClr val="tx1"/>
                </a:solidFill>
              </a:rPr>
              <a:t> 1974, </a:t>
            </a:r>
            <a:r>
              <a:rPr lang="en-US" sz="2000" dirty="0" err="1">
                <a:solidFill>
                  <a:schemeClr val="tx1"/>
                </a:solidFill>
              </a:rPr>
              <a:t>tentang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Pokok-pokok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penyelenggaraan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Pemerintahan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Pusat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di Daerah. </a:t>
            </a:r>
          </a:p>
          <a:p>
            <a:pPr algn="just">
              <a:buFont typeface="+mj-lt"/>
              <a:buAutoNum type="arabicPeriod"/>
            </a:pPr>
            <a:r>
              <a:rPr lang="en-US" sz="2000" dirty="0" smtClean="0">
                <a:solidFill>
                  <a:schemeClr val="tx1"/>
                </a:solidFill>
              </a:rPr>
              <a:t>UU </a:t>
            </a:r>
            <a:r>
              <a:rPr lang="en-US" sz="2000" dirty="0" err="1">
                <a:solidFill>
                  <a:schemeClr val="tx1"/>
                </a:solidFill>
              </a:rPr>
              <a:t>Nomor</a:t>
            </a:r>
            <a:r>
              <a:rPr lang="en-US" sz="2000" dirty="0">
                <a:solidFill>
                  <a:schemeClr val="tx1"/>
                </a:solidFill>
              </a:rPr>
              <a:t> 22 </a:t>
            </a:r>
            <a:r>
              <a:rPr lang="en-US" sz="2000" dirty="0" err="1">
                <a:solidFill>
                  <a:schemeClr val="tx1"/>
                </a:solidFill>
              </a:rPr>
              <a:t>Tahun</a:t>
            </a:r>
            <a:r>
              <a:rPr lang="en-US" sz="2000" dirty="0">
                <a:solidFill>
                  <a:schemeClr val="tx1"/>
                </a:solidFill>
              </a:rPr>
              <a:t> 1999, </a:t>
            </a:r>
            <a:r>
              <a:rPr lang="en-US" sz="2000" dirty="0" err="1">
                <a:solidFill>
                  <a:schemeClr val="tx1"/>
                </a:solidFill>
              </a:rPr>
              <a:t>tentang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Otonomi</a:t>
            </a:r>
            <a:r>
              <a:rPr lang="en-US" sz="2000" dirty="0">
                <a:solidFill>
                  <a:schemeClr val="tx1"/>
                </a:solidFill>
              </a:rPr>
              <a:t> Daerah. </a:t>
            </a:r>
          </a:p>
          <a:p>
            <a:pPr algn="just"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U</a:t>
            </a:r>
            <a:r>
              <a:rPr lang="en-US" sz="2000" dirty="0" smtClean="0">
                <a:solidFill>
                  <a:schemeClr val="tx1"/>
                </a:solidFill>
              </a:rPr>
              <a:t>U </a:t>
            </a:r>
            <a:r>
              <a:rPr lang="en-US" sz="2000" dirty="0" err="1">
                <a:solidFill>
                  <a:schemeClr val="tx1"/>
                </a:solidFill>
              </a:rPr>
              <a:t>Nomor</a:t>
            </a:r>
            <a:r>
              <a:rPr lang="en-US" sz="2000" dirty="0">
                <a:solidFill>
                  <a:schemeClr val="tx1"/>
                </a:solidFill>
              </a:rPr>
              <a:t> 25 </a:t>
            </a:r>
            <a:r>
              <a:rPr lang="en-US" sz="2000" dirty="0" err="1">
                <a:solidFill>
                  <a:schemeClr val="tx1"/>
                </a:solidFill>
              </a:rPr>
              <a:t>Tahun</a:t>
            </a:r>
            <a:r>
              <a:rPr lang="en-US" sz="2000" dirty="0">
                <a:solidFill>
                  <a:schemeClr val="tx1"/>
                </a:solidFill>
              </a:rPr>
              <a:t> 1999, </a:t>
            </a:r>
            <a:r>
              <a:rPr lang="en-US" sz="2000" dirty="0" err="1">
                <a:solidFill>
                  <a:schemeClr val="tx1"/>
                </a:solidFill>
              </a:rPr>
              <a:t>tentang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Perimbangan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Keuangan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Pusat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dan</a:t>
            </a:r>
            <a:r>
              <a:rPr lang="en-US" sz="2000" dirty="0">
                <a:solidFill>
                  <a:schemeClr val="tx1"/>
                </a:solidFill>
              </a:rPr>
              <a:t> Daerah. </a:t>
            </a:r>
          </a:p>
          <a:p>
            <a:pPr algn="just">
              <a:buFont typeface="+mj-lt"/>
              <a:buAutoNum type="arabicPeriod"/>
            </a:pPr>
            <a:r>
              <a:rPr lang="en-US" sz="2000" dirty="0" smtClean="0">
                <a:solidFill>
                  <a:schemeClr val="tx1"/>
                </a:solidFill>
              </a:rPr>
              <a:t>UU </a:t>
            </a:r>
            <a:r>
              <a:rPr lang="en-US" sz="2000" dirty="0" err="1">
                <a:solidFill>
                  <a:schemeClr val="tx1"/>
                </a:solidFill>
              </a:rPr>
              <a:t>Nomor</a:t>
            </a:r>
            <a:r>
              <a:rPr lang="en-US" sz="2000" dirty="0">
                <a:solidFill>
                  <a:schemeClr val="tx1"/>
                </a:solidFill>
              </a:rPr>
              <a:t> 32 </a:t>
            </a:r>
            <a:r>
              <a:rPr lang="en-US" sz="2000" dirty="0" err="1">
                <a:solidFill>
                  <a:schemeClr val="tx1"/>
                </a:solidFill>
              </a:rPr>
              <a:t>Tahun</a:t>
            </a:r>
            <a:r>
              <a:rPr lang="en-US" sz="2000" dirty="0">
                <a:solidFill>
                  <a:schemeClr val="tx1"/>
                </a:solidFill>
              </a:rPr>
              <a:t> 2004, </a:t>
            </a:r>
            <a:r>
              <a:rPr lang="en-US" sz="2000" dirty="0" err="1">
                <a:solidFill>
                  <a:schemeClr val="tx1"/>
                </a:solidFill>
              </a:rPr>
              <a:t>tentang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Pemerintahan</a:t>
            </a:r>
            <a:r>
              <a:rPr lang="en-US" sz="2000" dirty="0">
                <a:solidFill>
                  <a:schemeClr val="tx1"/>
                </a:solidFill>
              </a:rPr>
              <a:t> Daerah. </a:t>
            </a:r>
          </a:p>
          <a:p>
            <a:pPr algn="just">
              <a:buFont typeface="+mj-lt"/>
              <a:buAutoNum type="arabicPeriod"/>
            </a:pPr>
            <a:r>
              <a:rPr lang="en-US" sz="2000" dirty="0" smtClean="0">
                <a:solidFill>
                  <a:schemeClr val="tx1"/>
                </a:solidFill>
              </a:rPr>
              <a:t>UU </a:t>
            </a:r>
            <a:r>
              <a:rPr lang="en-US" sz="2000" dirty="0" err="1">
                <a:solidFill>
                  <a:schemeClr val="tx1"/>
                </a:solidFill>
              </a:rPr>
              <a:t>Nomor</a:t>
            </a:r>
            <a:r>
              <a:rPr lang="en-US" sz="2000" dirty="0">
                <a:solidFill>
                  <a:schemeClr val="tx1"/>
                </a:solidFill>
              </a:rPr>
              <a:t> 33 </a:t>
            </a:r>
            <a:r>
              <a:rPr lang="en-US" sz="2000" dirty="0" err="1">
                <a:solidFill>
                  <a:schemeClr val="tx1"/>
                </a:solidFill>
              </a:rPr>
              <a:t>Tahun</a:t>
            </a:r>
            <a:r>
              <a:rPr lang="en-US" sz="2000" dirty="0">
                <a:solidFill>
                  <a:schemeClr val="tx1"/>
                </a:solidFill>
              </a:rPr>
              <a:t> 2004, </a:t>
            </a:r>
            <a:r>
              <a:rPr lang="en-US" sz="2000" dirty="0" err="1">
                <a:solidFill>
                  <a:schemeClr val="tx1"/>
                </a:solidFill>
              </a:rPr>
              <a:t>tentang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Perimbangan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Keuangan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antara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Pemerintah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Pusat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dan</a:t>
            </a:r>
            <a:r>
              <a:rPr lang="en-US" sz="2000" dirty="0">
                <a:solidFill>
                  <a:schemeClr val="tx1"/>
                </a:solidFill>
              </a:rPr>
              <a:t> Daerah. </a:t>
            </a:r>
          </a:p>
        </p:txBody>
      </p:sp>
    </p:spTree>
    <p:extLst>
      <p:ext uri="{BB962C8B-B14F-4D97-AF65-F5344CB8AC3E}">
        <p14:creationId xmlns:p14="http://schemas.microsoft.com/office/powerpoint/2010/main" val="4154561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52400" y="124690"/>
            <a:ext cx="7239000" cy="762000"/>
          </a:xfrm>
        </p:spPr>
        <p:txBody>
          <a:bodyPr>
            <a:normAutofit lnSpcReduction="10000"/>
          </a:bodyPr>
          <a:lstStyle/>
          <a:p>
            <a:pPr marL="0" lvl="0" indent="0">
              <a:lnSpc>
                <a:spcPct val="115000"/>
              </a:lnSpc>
              <a:spcBef>
                <a:spcPts val="0"/>
              </a:spcBef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4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. Model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Desentralisasi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011380"/>
            <a:ext cx="8305800" cy="54102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000" u="sng" dirty="0">
                <a:solidFill>
                  <a:schemeClr val="tx1"/>
                </a:solidFill>
              </a:rPr>
              <a:t>Model </a:t>
            </a:r>
            <a:r>
              <a:rPr lang="en-US" sz="2000" u="sng" dirty="0" err="1">
                <a:solidFill>
                  <a:schemeClr val="tx1"/>
                </a:solidFill>
              </a:rPr>
              <a:t>desentralisasi</a:t>
            </a:r>
            <a:r>
              <a:rPr lang="en-US" sz="2000" u="sng" dirty="0">
                <a:solidFill>
                  <a:schemeClr val="tx1"/>
                </a:solidFill>
              </a:rPr>
              <a:t> </a:t>
            </a:r>
            <a:r>
              <a:rPr lang="en-US" sz="2000" u="sng" dirty="0" smtClean="0">
                <a:solidFill>
                  <a:schemeClr val="tx1"/>
                </a:solidFill>
              </a:rPr>
              <a:t>: </a:t>
            </a:r>
          </a:p>
          <a:p>
            <a:pPr marL="0" indent="0" algn="just">
              <a:buNone/>
            </a:pPr>
            <a:r>
              <a:rPr lang="en-US" sz="2000" dirty="0" err="1" smtClean="0">
                <a:solidFill>
                  <a:schemeClr val="tx1"/>
                </a:solidFill>
              </a:rPr>
              <a:t>pola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penyerahan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wewenang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pemerintahan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oleh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pemerintah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kepada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daerah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otonomi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untuk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mengatur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menangani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urusan-urusan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pemerintahan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dalam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sistem</a:t>
            </a:r>
            <a:r>
              <a:rPr lang="en-US" sz="2000" dirty="0">
                <a:solidFill>
                  <a:schemeClr val="tx1"/>
                </a:solidFill>
              </a:rPr>
              <a:t> Negara </a:t>
            </a:r>
            <a:r>
              <a:rPr lang="en-US" sz="2000" dirty="0" err="1">
                <a:solidFill>
                  <a:schemeClr val="tx1"/>
                </a:solidFill>
              </a:rPr>
              <a:t>Kesatuan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Republik</a:t>
            </a:r>
            <a:r>
              <a:rPr lang="en-US" sz="2000" dirty="0">
                <a:solidFill>
                  <a:schemeClr val="tx1"/>
                </a:solidFill>
              </a:rPr>
              <a:t> Indonesia. 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sz="2000" u="sng" dirty="0" err="1">
                <a:solidFill>
                  <a:schemeClr val="tx1"/>
                </a:solidFill>
              </a:rPr>
              <a:t>Menurut</a:t>
            </a:r>
            <a:r>
              <a:rPr lang="en-US" sz="2000" u="sng" dirty="0">
                <a:solidFill>
                  <a:schemeClr val="tx1"/>
                </a:solidFill>
              </a:rPr>
              <a:t> </a:t>
            </a:r>
            <a:r>
              <a:rPr lang="en-US" sz="2000" u="sng" dirty="0" err="1">
                <a:solidFill>
                  <a:schemeClr val="tx1"/>
                </a:solidFill>
              </a:rPr>
              <a:t>Rondinelli</a:t>
            </a:r>
            <a:r>
              <a:rPr lang="en-US" sz="2000" u="sng" dirty="0">
                <a:solidFill>
                  <a:schemeClr val="tx1"/>
                </a:solidFill>
              </a:rPr>
              <a:t>, </a:t>
            </a:r>
            <a:r>
              <a:rPr lang="en-US" sz="2000" u="sng" dirty="0" err="1" smtClean="0">
                <a:solidFill>
                  <a:schemeClr val="tx1"/>
                </a:solidFill>
              </a:rPr>
              <a:t>ada</a:t>
            </a:r>
            <a:r>
              <a:rPr lang="en-US" sz="2000" u="sng" dirty="0" smtClean="0">
                <a:solidFill>
                  <a:schemeClr val="tx1"/>
                </a:solidFill>
              </a:rPr>
              <a:t> 4 model </a:t>
            </a:r>
            <a:r>
              <a:rPr lang="en-US" sz="2000" u="sng" dirty="0" err="1">
                <a:solidFill>
                  <a:schemeClr val="tx1"/>
                </a:solidFill>
              </a:rPr>
              <a:t>desentralisasi</a:t>
            </a:r>
            <a:r>
              <a:rPr lang="en-US" sz="2000" u="sng" dirty="0">
                <a:solidFill>
                  <a:schemeClr val="tx1"/>
                </a:solidFill>
              </a:rPr>
              <a:t> </a:t>
            </a:r>
            <a:r>
              <a:rPr lang="en-US" sz="2000" u="sng" dirty="0" smtClean="0">
                <a:solidFill>
                  <a:schemeClr val="tx1"/>
                </a:solidFill>
              </a:rPr>
              <a:t>:</a:t>
            </a:r>
            <a:endParaRPr lang="en-US" sz="2000" u="sng" dirty="0">
              <a:solidFill>
                <a:schemeClr val="tx1"/>
              </a:solidFill>
            </a:endParaRPr>
          </a:p>
          <a:p>
            <a:pPr algn="just">
              <a:buFont typeface="+mj-lt"/>
              <a:buAutoNum type="arabicPeriod"/>
            </a:pPr>
            <a:r>
              <a:rPr lang="en-US" sz="2000" b="1" dirty="0" err="1" smtClean="0">
                <a:solidFill>
                  <a:schemeClr val="tx1"/>
                </a:solidFill>
              </a:rPr>
              <a:t>Dekonsentrasi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: </a:t>
            </a:r>
            <a:r>
              <a:rPr lang="en-US" sz="2000" dirty="0" err="1" smtClean="0">
                <a:solidFill>
                  <a:schemeClr val="tx1"/>
                </a:solidFill>
              </a:rPr>
              <a:t>pelimpahan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wewenang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pemerintahan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oleh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pemerintah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kepada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gubernur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sebagai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wakil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pemerintah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dan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atau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kepada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instansi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vertikal</a:t>
            </a:r>
            <a:r>
              <a:rPr lang="en-US" sz="2000" dirty="0">
                <a:solidFill>
                  <a:schemeClr val="tx1"/>
                </a:solidFill>
              </a:rPr>
              <a:t> di </a:t>
            </a:r>
            <a:r>
              <a:rPr lang="en-US" sz="2000" dirty="0" err="1" smtClean="0">
                <a:solidFill>
                  <a:schemeClr val="tx1"/>
                </a:solidFill>
              </a:rPr>
              <a:t>wilayah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tertentu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</a:p>
          <a:p>
            <a:pPr algn="just">
              <a:buFont typeface="+mj-lt"/>
              <a:buAutoNum type="arabicPeriod"/>
            </a:pPr>
            <a:r>
              <a:rPr lang="en-US" sz="2000" b="1" dirty="0" err="1" smtClean="0">
                <a:solidFill>
                  <a:schemeClr val="tx1"/>
                </a:solidFill>
              </a:rPr>
              <a:t>Delegasi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: </a:t>
            </a:r>
            <a:r>
              <a:rPr lang="en-US" sz="2000" dirty="0" err="1" smtClean="0">
                <a:solidFill>
                  <a:schemeClr val="tx1"/>
                </a:solidFill>
              </a:rPr>
              <a:t>pelimpahan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pengambilan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keputusan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kewenangan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manajerial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untuk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melakukan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tugas-tugas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khusus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kepada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suatu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organisasi</a:t>
            </a:r>
            <a:r>
              <a:rPr lang="en-US" sz="2000" dirty="0">
                <a:solidFill>
                  <a:schemeClr val="tx1"/>
                </a:solidFill>
              </a:rPr>
              <a:t>, yang </a:t>
            </a:r>
            <a:r>
              <a:rPr lang="en-US" sz="2000" dirty="0" err="1" smtClean="0">
                <a:solidFill>
                  <a:schemeClr val="tx1"/>
                </a:solidFill>
              </a:rPr>
              <a:t>secara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tidak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langsung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berada</a:t>
            </a:r>
            <a:r>
              <a:rPr lang="en-US" sz="2000" dirty="0">
                <a:solidFill>
                  <a:schemeClr val="tx1"/>
                </a:solidFill>
              </a:rPr>
              <a:t> di </a:t>
            </a:r>
            <a:r>
              <a:rPr lang="en-US" sz="2000" dirty="0" err="1">
                <a:solidFill>
                  <a:schemeClr val="tx1"/>
                </a:solidFill>
              </a:rPr>
              <a:t>bawah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pengawasan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pemerintah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pusat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</a:p>
          <a:p>
            <a:pPr algn="just">
              <a:buFont typeface="+mj-lt"/>
              <a:buAutoNum type="arabicPeriod"/>
            </a:pPr>
            <a:r>
              <a:rPr lang="en-US" sz="2000" b="1" dirty="0" err="1" smtClean="0">
                <a:solidFill>
                  <a:schemeClr val="tx1"/>
                </a:solidFill>
              </a:rPr>
              <a:t>Devolusi</a:t>
            </a:r>
            <a:r>
              <a:rPr lang="en-US" sz="2000" dirty="0" smtClean="0">
                <a:solidFill>
                  <a:schemeClr val="tx1"/>
                </a:solidFill>
              </a:rPr>
              <a:t> : transfer </a:t>
            </a:r>
            <a:r>
              <a:rPr lang="en-US" sz="2000" dirty="0" err="1">
                <a:solidFill>
                  <a:schemeClr val="tx1"/>
                </a:solidFill>
              </a:rPr>
              <a:t>kewenangan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untuk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pengambilan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keputusan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keuangan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dan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manajemen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kepada</a:t>
            </a:r>
            <a:r>
              <a:rPr lang="en-US" sz="2000" dirty="0">
                <a:solidFill>
                  <a:schemeClr val="tx1"/>
                </a:solidFill>
              </a:rPr>
              <a:t> unit </a:t>
            </a:r>
            <a:r>
              <a:rPr lang="en-US" sz="2000" dirty="0" err="1">
                <a:solidFill>
                  <a:schemeClr val="tx1"/>
                </a:solidFill>
              </a:rPr>
              <a:t>otonomi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pemerintah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daerah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</a:p>
          <a:p>
            <a:pPr algn="just">
              <a:buFont typeface="+mj-lt"/>
              <a:buAutoNum type="arabicPeriod"/>
            </a:pPr>
            <a:r>
              <a:rPr lang="en-US" sz="2000" b="1" dirty="0" err="1" smtClean="0">
                <a:solidFill>
                  <a:schemeClr val="tx1"/>
                </a:solidFill>
              </a:rPr>
              <a:t>Privatisasi</a:t>
            </a:r>
            <a:r>
              <a:rPr lang="en-US" sz="2000" dirty="0" smtClean="0">
                <a:solidFill>
                  <a:schemeClr val="tx1"/>
                </a:solidFill>
              </a:rPr>
              <a:t> : </a:t>
            </a:r>
            <a:r>
              <a:rPr lang="en-US" sz="2000" dirty="0" err="1" smtClean="0">
                <a:solidFill>
                  <a:schemeClr val="tx1"/>
                </a:solidFill>
              </a:rPr>
              <a:t>tindakan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pemberian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kewenangan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dari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pemerintah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kepada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badan-badan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sukarela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swasta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dan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swadaya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masyarakat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46709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066800"/>
            <a:ext cx="8305800" cy="5562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UU </a:t>
            </a:r>
            <a:r>
              <a:rPr lang="en-US" sz="2800" dirty="0" err="1">
                <a:solidFill>
                  <a:schemeClr val="tx1"/>
                </a:solidFill>
              </a:rPr>
              <a:t>Nomor</a:t>
            </a:r>
            <a:r>
              <a:rPr lang="en-US" sz="2800" dirty="0">
                <a:solidFill>
                  <a:schemeClr val="tx1"/>
                </a:solidFill>
              </a:rPr>
              <a:t> 32 </a:t>
            </a:r>
            <a:r>
              <a:rPr lang="en-US" sz="2800" dirty="0" err="1">
                <a:solidFill>
                  <a:schemeClr val="tx1"/>
                </a:solidFill>
              </a:rPr>
              <a:t>Tahun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2004 </a:t>
            </a:r>
            <a:r>
              <a:rPr lang="en-US" sz="2800" dirty="0" err="1">
                <a:solidFill>
                  <a:schemeClr val="tx1"/>
                </a:solidFill>
              </a:rPr>
              <a:t>tentang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Otonomi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Daerah:</a:t>
            </a:r>
          </a:p>
          <a:p>
            <a:pPr marL="0" indent="0"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r>
              <a:rPr lang="en-US" sz="2800" b="1" dirty="0" err="1" smtClean="0">
                <a:solidFill>
                  <a:schemeClr val="tx1"/>
                </a:solidFill>
              </a:rPr>
              <a:t>Pemerintahan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Pusat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:  </a:t>
            </a:r>
          </a:p>
          <a:p>
            <a:pPr marL="228600" indent="-228600">
              <a:buFont typeface="+mj-lt"/>
              <a:buAutoNum type="alphaLcPeriod"/>
            </a:pPr>
            <a:r>
              <a:rPr lang="en-US" sz="2400" dirty="0" err="1" smtClean="0">
                <a:solidFill>
                  <a:schemeClr val="tx1"/>
                </a:solidFill>
              </a:rPr>
              <a:t>Politik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Luar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Negeri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lphaLcPeriod"/>
            </a:pPr>
            <a:r>
              <a:rPr lang="en-US" sz="2400" dirty="0" err="1" smtClean="0">
                <a:solidFill>
                  <a:schemeClr val="tx1"/>
                </a:solidFill>
              </a:rPr>
              <a:t>Pertahanan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lphaLcPeriod"/>
            </a:pPr>
            <a:r>
              <a:rPr lang="en-US" sz="2400" dirty="0" err="1" smtClean="0">
                <a:solidFill>
                  <a:schemeClr val="tx1"/>
                </a:solidFill>
              </a:rPr>
              <a:t>Keamanan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lphaLcPeriod"/>
            </a:pPr>
            <a:r>
              <a:rPr lang="en-US" sz="2400" dirty="0" err="1" smtClean="0">
                <a:solidFill>
                  <a:schemeClr val="tx1"/>
                </a:solidFill>
              </a:rPr>
              <a:t>Yustisi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lphaLcPeriod"/>
            </a:pPr>
            <a:r>
              <a:rPr lang="en-US" sz="2400" dirty="0" err="1" smtClean="0">
                <a:solidFill>
                  <a:schemeClr val="tx1"/>
                </a:solidFill>
              </a:rPr>
              <a:t>Moneter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Fiskal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Nasional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lphaLcPeriod"/>
            </a:pPr>
            <a:r>
              <a:rPr lang="en-US" sz="2400" dirty="0" smtClean="0">
                <a:solidFill>
                  <a:schemeClr val="tx1"/>
                </a:solidFill>
              </a:rPr>
              <a:t>Agama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</a:p>
          <a:p>
            <a:pPr marL="0" indent="0">
              <a:buNone/>
            </a:pPr>
            <a:endParaRPr lang="en-US" sz="1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800" b="1" dirty="0" smtClean="0">
              <a:solidFill>
                <a:schemeClr val="tx1"/>
              </a:solidFill>
            </a:endParaRPr>
          </a:p>
        </p:txBody>
      </p:sp>
      <p:sp>
        <p:nvSpPr>
          <p:cNvPr id="4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52400" y="124690"/>
            <a:ext cx="7239000" cy="762000"/>
          </a:xfrm>
        </p:spPr>
        <p:txBody>
          <a:bodyPr>
            <a:normAutofit fontScale="92500"/>
          </a:bodyPr>
          <a:lstStyle/>
          <a:p>
            <a:pPr marL="0" lvl="0" indent="0">
              <a:lnSpc>
                <a:spcPct val="115000"/>
              </a:lnSpc>
              <a:spcBef>
                <a:spcPts val="0"/>
              </a:spcBef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5.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Pembagian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Urusan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P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emerintahan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03151786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844</Words>
  <Application>Microsoft Office PowerPoint</Application>
  <PresentationFormat>On-screen Show (4:3)</PresentationFormat>
  <Paragraphs>118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2_Office Theme</vt:lpstr>
      <vt:lpstr>SYAMSU RIDHUAN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rizky dwi pradana</dc:creator>
  <cp:lastModifiedBy>acer</cp:lastModifiedBy>
  <cp:revision>16</cp:revision>
  <dcterms:created xsi:type="dcterms:W3CDTF">2013-08-30T14:28:46Z</dcterms:created>
  <dcterms:modified xsi:type="dcterms:W3CDTF">2019-12-05T09:17:47Z</dcterms:modified>
</cp:coreProperties>
</file>