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6" r:id="rId2"/>
    <p:sldId id="280" r:id="rId3"/>
    <p:sldId id="279" r:id="rId4"/>
    <p:sldId id="281" r:id="rId5"/>
    <p:sldId id="278" r:id="rId6"/>
    <p:sldId id="283" r:id="rId7"/>
    <p:sldId id="284" r:id="rId8"/>
    <p:sldId id="285" r:id="rId9"/>
    <p:sldId id="286" r:id="rId10"/>
    <p:sldId id="287" r:id="rId11"/>
    <p:sldId id="288" r:id="rId12"/>
    <p:sldId id="289" r:id="rId13"/>
    <p:sldId id="290" r:id="rId14"/>
    <p:sldId id="272" r:id="rId1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3" d="100"/>
          <a:sy n="113" d="100"/>
        </p:scale>
        <p:origin x="-148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0A7FE9-EF11-4415-B4A9-09F6A9B7158A}" type="datetimeFigureOut">
              <a:rPr lang="id-ID" smtClean="0"/>
              <a:t>04/09/2018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A8F41B-3893-424F-9FFE-3E261ED06A5A}" type="slidenum">
              <a:rPr lang="id-ID" smtClean="0"/>
              <a:t>‹#›</a:t>
            </a:fld>
            <a:endParaRPr lang="id-ID"/>
          </a:p>
        </p:txBody>
      </p:sp>
    </p:spTree>
    <p:extLst>
      <p:ext uri="{BB962C8B-B14F-4D97-AF65-F5344CB8AC3E}">
        <p14:creationId xmlns:p14="http://schemas.microsoft.com/office/powerpoint/2010/main" val="390432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37D41E-2D7A-4058-9543-C2E519DF2FDF}" type="slidenum">
              <a:rPr lang="id-ID">
                <a:latin typeface="Calibri" panose="020F0502020204030204" pitchFamily="34" charset="0"/>
              </a:rPr>
              <a:pPr eaLnBrk="1" hangingPunct="1"/>
              <a:t>2</a:t>
            </a:fld>
            <a:endParaRPr lang="id-ID">
              <a:latin typeface="Calibri" panose="020F0502020204030204" pitchFamily="34" charset="0"/>
            </a:endParaRPr>
          </a:p>
        </p:txBody>
      </p:sp>
    </p:spTree>
    <p:extLst>
      <p:ext uri="{BB962C8B-B14F-4D97-AF65-F5344CB8AC3E}">
        <p14:creationId xmlns:p14="http://schemas.microsoft.com/office/powerpoint/2010/main" val="329964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13</a:t>
            </a:fld>
            <a:endParaRPr lang="id-ID"/>
          </a:p>
        </p:txBody>
      </p:sp>
    </p:spTree>
    <p:extLst>
      <p:ext uri="{BB962C8B-B14F-4D97-AF65-F5344CB8AC3E}">
        <p14:creationId xmlns:p14="http://schemas.microsoft.com/office/powerpoint/2010/main" val="1765298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14</a:t>
            </a:fld>
            <a:endParaRPr lang="id-ID"/>
          </a:p>
        </p:txBody>
      </p:sp>
    </p:spTree>
    <p:extLst>
      <p:ext uri="{BB962C8B-B14F-4D97-AF65-F5344CB8AC3E}">
        <p14:creationId xmlns:p14="http://schemas.microsoft.com/office/powerpoint/2010/main" val="72439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5</a:t>
            </a:fld>
            <a:endParaRPr lang="id-ID"/>
          </a:p>
        </p:txBody>
      </p:sp>
    </p:spTree>
    <p:extLst>
      <p:ext uri="{BB962C8B-B14F-4D97-AF65-F5344CB8AC3E}">
        <p14:creationId xmlns:p14="http://schemas.microsoft.com/office/powerpoint/2010/main" val="412879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6</a:t>
            </a:fld>
            <a:endParaRPr lang="id-ID"/>
          </a:p>
        </p:txBody>
      </p:sp>
    </p:spTree>
    <p:extLst>
      <p:ext uri="{BB962C8B-B14F-4D97-AF65-F5344CB8AC3E}">
        <p14:creationId xmlns:p14="http://schemas.microsoft.com/office/powerpoint/2010/main" val="218234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7</a:t>
            </a:fld>
            <a:endParaRPr lang="id-ID"/>
          </a:p>
        </p:txBody>
      </p:sp>
    </p:spTree>
    <p:extLst>
      <p:ext uri="{BB962C8B-B14F-4D97-AF65-F5344CB8AC3E}">
        <p14:creationId xmlns:p14="http://schemas.microsoft.com/office/powerpoint/2010/main" val="400221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8</a:t>
            </a:fld>
            <a:endParaRPr lang="id-ID"/>
          </a:p>
        </p:txBody>
      </p:sp>
    </p:spTree>
    <p:extLst>
      <p:ext uri="{BB962C8B-B14F-4D97-AF65-F5344CB8AC3E}">
        <p14:creationId xmlns:p14="http://schemas.microsoft.com/office/powerpoint/2010/main" val="307322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9</a:t>
            </a:fld>
            <a:endParaRPr lang="id-ID"/>
          </a:p>
        </p:txBody>
      </p:sp>
    </p:spTree>
    <p:extLst>
      <p:ext uri="{BB962C8B-B14F-4D97-AF65-F5344CB8AC3E}">
        <p14:creationId xmlns:p14="http://schemas.microsoft.com/office/powerpoint/2010/main" val="356835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10</a:t>
            </a:fld>
            <a:endParaRPr lang="id-ID"/>
          </a:p>
        </p:txBody>
      </p:sp>
    </p:spTree>
    <p:extLst>
      <p:ext uri="{BB962C8B-B14F-4D97-AF65-F5344CB8AC3E}">
        <p14:creationId xmlns:p14="http://schemas.microsoft.com/office/powerpoint/2010/main" val="206126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11</a:t>
            </a:fld>
            <a:endParaRPr lang="id-ID"/>
          </a:p>
        </p:txBody>
      </p:sp>
    </p:spTree>
    <p:extLst>
      <p:ext uri="{BB962C8B-B14F-4D97-AF65-F5344CB8AC3E}">
        <p14:creationId xmlns:p14="http://schemas.microsoft.com/office/powerpoint/2010/main" val="1994216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12</a:t>
            </a:fld>
            <a:endParaRPr lang="id-ID"/>
          </a:p>
        </p:txBody>
      </p:sp>
    </p:spTree>
    <p:extLst>
      <p:ext uri="{BB962C8B-B14F-4D97-AF65-F5344CB8AC3E}">
        <p14:creationId xmlns:p14="http://schemas.microsoft.com/office/powerpoint/2010/main" val="353793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04/09/2018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87376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04/09/2018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94458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04/09/2018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82701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04/09/2018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71236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F7685-A04C-43AE-BF20-F0223854C6B6}" type="datetimeFigureOut">
              <a:rPr lang="id-ID" smtClean="0"/>
              <a:t>04/09/2018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63964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9DCF7685-A04C-43AE-BF20-F0223854C6B6}" type="datetimeFigureOut">
              <a:rPr lang="id-ID" smtClean="0"/>
              <a:t>04/09/2018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77829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9DCF7685-A04C-43AE-BF20-F0223854C6B6}" type="datetimeFigureOut">
              <a:rPr lang="id-ID" smtClean="0"/>
              <a:t>04/09/2018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31789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9DCF7685-A04C-43AE-BF20-F0223854C6B6}" type="datetimeFigureOut">
              <a:rPr lang="id-ID" smtClean="0"/>
              <a:t>04/09/2018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59334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F7685-A04C-43AE-BF20-F0223854C6B6}" type="datetimeFigureOut">
              <a:rPr lang="id-ID" smtClean="0"/>
              <a:t>04/09/2018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414831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F7685-A04C-43AE-BF20-F0223854C6B6}" type="datetimeFigureOut">
              <a:rPr lang="id-ID" smtClean="0"/>
              <a:t>04/09/2018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58004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F7685-A04C-43AE-BF20-F0223854C6B6}" type="datetimeFigureOut">
              <a:rPr lang="id-ID" smtClean="0"/>
              <a:t>04/09/2018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17917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F7685-A04C-43AE-BF20-F0223854C6B6}" type="datetimeFigureOut">
              <a:rPr lang="id-ID" smtClean="0"/>
              <a:t>04/09/2018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DDB48-0378-4646-B475-AA8EAB7691A1}" type="slidenum">
              <a:rPr lang="id-ID" smtClean="0"/>
              <a:t>‹#›</a:t>
            </a:fld>
            <a:endParaRPr lang="id-ID"/>
          </a:p>
        </p:txBody>
      </p:sp>
    </p:spTree>
    <p:extLst>
      <p:ext uri="{BB962C8B-B14F-4D97-AF65-F5344CB8AC3E}">
        <p14:creationId xmlns:p14="http://schemas.microsoft.com/office/powerpoint/2010/main" val="248927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2915816" y="3563371"/>
            <a:ext cx="6213896"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d-ID" sz="1800" b="1" dirty="0">
              <a:solidFill>
                <a:schemeClr val="bg1"/>
              </a:solidFill>
              <a:latin typeface="Arial" panose="020B0604020202020204" pitchFamily="34" charset="0"/>
            </a:endParaRPr>
          </a:p>
          <a:p>
            <a:pPr algn="ctr" eaLnBrk="1" hangingPunct="1">
              <a:spcBef>
                <a:spcPct val="0"/>
              </a:spcBef>
              <a:buFontTx/>
              <a:buNone/>
            </a:pPr>
            <a:r>
              <a:rPr lang="en-US" sz="2200" b="1" dirty="0" smtClean="0">
                <a:solidFill>
                  <a:schemeClr val="bg1"/>
                </a:solidFill>
                <a:latin typeface="Arial" panose="020B0604020202020204" pitchFamily="34" charset="0"/>
              </a:rPr>
              <a:t>PENDIDIKAN PANCASILA</a:t>
            </a:r>
            <a:endParaRPr lang="en-US" sz="2200" b="1" dirty="0">
              <a:solidFill>
                <a:schemeClr val="bg1"/>
              </a:solidFill>
              <a:latin typeface="Arial" panose="020B0604020202020204" pitchFamily="34" charset="0"/>
            </a:endParaRPr>
          </a:p>
          <a:p>
            <a:pPr algn="ctr" eaLnBrk="1" hangingPunct="1">
              <a:spcBef>
                <a:spcPct val="0"/>
              </a:spcBef>
              <a:buFontTx/>
              <a:buNone/>
            </a:pPr>
            <a:r>
              <a:rPr lang="en-US" sz="1400" b="1" dirty="0" smtClean="0">
                <a:solidFill>
                  <a:schemeClr val="bg1"/>
                </a:solidFill>
                <a:latin typeface="Arial" panose="020B0604020202020204" pitchFamily="34" charset="0"/>
              </a:rPr>
              <a:t>TIM DOSEN PAMU  UNIVERSITAS ESA UNGGUL</a:t>
            </a:r>
          </a:p>
          <a:p>
            <a:pPr algn="ctr" eaLnBrk="1" hangingPunct="1">
              <a:spcBef>
                <a:spcPct val="0"/>
              </a:spcBef>
              <a:buFontTx/>
              <a:buNone/>
            </a:pPr>
            <a:r>
              <a:rPr lang="id-ID" sz="1400" b="1" dirty="0" smtClean="0">
                <a:solidFill>
                  <a:schemeClr val="bg1"/>
                </a:solidFill>
                <a:latin typeface="Arial" panose="020B0604020202020204" pitchFamily="34" charset="0"/>
              </a:rPr>
              <a:t>K</a:t>
            </a:r>
            <a:r>
              <a:rPr lang="en-US" sz="1400" b="1" dirty="0" err="1" smtClean="0">
                <a:solidFill>
                  <a:schemeClr val="bg1"/>
                </a:solidFill>
                <a:latin typeface="Arial" panose="020B0604020202020204" pitchFamily="34" charset="0"/>
              </a:rPr>
              <a:t>oordinator</a:t>
            </a:r>
            <a:r>
              <a:rPr lang="id-ID" sz="1400" b="1" dirty="0" smtClean="0">
                <a:solidFill>
                  <a:schemeClr val="bg1"/>
                </a:solidFill>
                <a:latin typeface="Arial" panose="020B0604020202020204" pitchFamily="34" charset="0"/>
              </a:rPr>
              <a:t>  D</a:t>
            </a:r>
            <a:r>
              <a:rPr lang="en-US" sz="1400" b="1" dirty="0" err="1" smtClean="0">
                <a:solidFill>
                  <a:schemeClr val="bg1"/>
                </a:solidFill>
                <a:latin typeface="Arial" panose="020B0604020202020204" pitchFamily="34" charset="0"/>
              </a:rPr>
              <a:t>rs</a:t>
            </a:r>
            <a:r>
              <a:rPr lang="id-ID" sz="1400" b="1" dirty="0" smtClean="0">
                <a:solidFill>
                  <a:schemeClr val="bg1"/>
                </a:solidFill>
                <a:latin typeface="Arial" panose="020B0604020202020204" pitchFamily="34" charset="0"/>
              </a:rPr>
              <a:t>. S</a:t>
            </a:r>
            <a:r>
              <a:rPr lang="en-US" sz="1400" b="1" dirty="0" err="1" smtClean="0">
                <a:solidFill>
                  <a:schemeClr val="bg1"/>
                </a:solidFill>
                <a:latin typeface="Arial" panose="020B0604020202020204" pitchFamily="34" charset="0"/>
              </a:rPr>
              <a:t>yamsu</a:t>
            </a:r>
            <a:r>
              <a:rPr lang="id-ID" sz="1400" b="1" dirty="0" smtClean="0">
                <a:solidFill>
                  <a:schemeClr val="bg1"/>
                </a:solidFill>
                <a:latin typeface="Arial" panose="020B0604020202020204" pitchFamily="34" charset="0"/>
              </a:rPr>
              <a:t> R</a:t>
            </a:r>
            <a:r>
              <a:rPr lang="en-US" sz="1400" b="1" dirty="0" err="1" smtClean="0">
                <a:solidFill>
                  <a:schemeClr val="bg1"/>
                </a:solidFill>
                <a:latin typeface="Arial" panose="020B0604020202020204" pitchFamily="34" charset="0"/>
              </a:rPr>
              <a:t>idhuan</a:t>
            </a:r>
            <a:r>
              <a:rPr lang="id-ID" sz="1400" b="1" dirty="0" smtClean="0">
                <a:solidFill>
                  <a:schemeClr val="bg1"/>
                </a:solidFill>
                <a:latin typeface="Arial" panose="020B0604020202020204" pitchFamily="34" charset="0"/>
              </a:rPr>
              <a:t>, </a:t>
            </a:r>
            <a:r>
              <a:rPr lang="id-ID" sz="1400" b="1" dirty="0">
                <a:solidFill>
                  <a:schemeClr val="bg1"/>
                </a:solidFill>
                <a:latin typeface="Arial" panose="020B0604020202020204" pitchFamily="34" charset="0"/>
              </a:rPr>
              <a:t>M. </a:t>
            </a:r>
            <a:r>
              <a:rPr lang="id-ID" sz="1400" b="1" dirty="0" smtClean="0">
                <a:solidFill>
                  <a:schemeClr val="bg1"/>
                </a:solidFill>
                <a:latin typeface="Arial" panose="020B0604020202020204" pitchFamily="34" charset="0"/>
              </a:rPr>
              <a:t>P</a:t>
            </a:r>
            <a:r>
              <a:rPr lang="en-US" sz="1400" b="1" dirty="0" smtClean="0">
                <a:solidFill>
                  <a:schemeClr val="bg1"/>
                </a:solidFill>
                <a:latin typeface="Arial" panose="020B0604020202020204" pitchFamily="34" charset="0"/>
              </a:rPr>
              <a:t>d</a:t>
            </a:r>
            <a:endParaRPr lang="en-US" sz="1400" b="1" dirty="0">
              <a:solidFill>
                <a:schemeClr val="bg1"/>
              </a:solidFill>
              <a:latin typeface="Arial" panose="020B0604020202020204" pitchFamily="34" charset="0"/>
            </a:endParaRPr>
          </a:p>
          <a:p>
            <a:pPr algn="ctr" eaLnBrk="1" hangingPunct="1">
              <a:spcBef>
                <a:spcPct val="0"/>
              </a:spcBef>
              <a:buFontTx/>
              <a:buNone/>
            </a:pPr>
            <a:endParaRPr lang="en-US" sz="1800" b="1" dirty="0">
              <a:solidFill>
                <a:schemeClr val="bg1"/>
              </a:solidFill>
              <a:latin typeface="Arial" panose="020B0604020202020204" pitchFamily="34" charset="0"/>
            </a:endParaRPr>
          </a:p>
          <a:p>
            <a:pPr algn="ctr" eaLnBrk="1" hangingPunct="1">
              <a:spcBef>
                <a:spcPct val="0"/>
              </a:spcBef>
              <a:buFontTx/>
              <a:buNone/>
            </a:pPr>
            <a:endParaRPr lang="en-US" sz="2000" b="1" dirty="0">
              <a:solidFill>
                <a:schemeClr val="bg1"/>
              </a:solidFill>
              <a:latin typeface="Arial" panose="020B060402020202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006043" y="-13446"/>
            <a:ext cx="6111063" cy="3573016"/>
          </a:xfrm>
          <a:prstGeom prst="rect">
            <a:avLst/>
          </a:prstGeom>
          <a:noFill/>
          <a:ln>
            <a:noFill/>
          </a:ln>
        </p:spPr>
      </p:pic>
      <p:sp>
        <p:nvSpPr>
          <p:cNvPr id="5" name="Rectangle 4"/>
          <p:cNvSpPr/>
          <p:nvPr/>
        </p:nvSpPr>
        <p:spPr>
          <a:xfrm>
            <a:off x="4633156" y="5621178"/>
            <a:ext cx="3179204" cy="400110"/>
          </a:xfrm>
          <a:prstGeom prst="rect">
            <a:avLst/>
          </a:prstGeom>
        </p:spPr>
        <p:txBody>
          <a:bodyPr wrap="none">
            <a:spAutoFit/>
          </a:bodyPr>
          <a:lstStyle/>
          <a:p>
            <a:r>
              <a:rPr lang="en-US" sz="2000" b="1" dirty="0" smtClean="0">
                <a:solidFill>
                  <a:schemeClr val="bg1"/>
                </a:solidFill>
                <a:latin typeface="Tw Cen MT" pitchFamily="34" charset="0"/>
              </a:rPr>
              <a:t>TATAP </a:t>
            </a:r>
            <a:r>
              <a:rPr lang="en-US" sz="2000" b="1" i="1" dirty="0" smtClean="0">
                <a:solidFill>
                  <a:schemeClr val="bg1"/>
                </a:solidFill>
                <a:latin typeface="Tw Cen MT" pitchFamily="34" charset="0"/>
              </a:rPr>
              <a:t>MUKA/ON LINE </a:t>
            </a:r>
            <a:r>
              <a:rPr lang="en-US" sz="2000" b="1" dirty="0" smtClean="0">
                <a:solidFill>
                  <a:schemeClr val="bg1"/>
                </a:solidFill>
                <a:latin typeface="Tw Cen MT" pitchFamily="34" charset="0"/>
              </a:rPr>
              <a:t>KE -</a:t>
            </a:r>
            <a:r>
              <a:rPr lang="en-US" sz="2000" b="1" i="1" dirty="0" smtClean="0">
                <a:solidFill>
                  <a:schemeClr val="bg1"/>
                </a:solidFill>
                <a:latin typeface="Tw Cen MT" pitchFamily="34" charset="0"/>
              </a:rPr>
              <a:t>1</a:t>
            </a:r>
            <a:endParaRPr lang="en-US" sz="2000" i="1" dirty="0">
              <a:solidFill>
                <a:schemeClr val="bg1"/>
              </a:solidFill>
            </a:endParaRPr>
          </a:p>
        </p:txBody>
      </p:sp>
    </p:spTree>
    <p:extLst>
      <p:ext uri="{BB962C8B-B14F-4D97-AF65-F5344CB8AC3E}">
        <p14:creationId xmlns:p14="http://schemas.microsoft.com/office/powerpoint/2010/main" val="85513394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116632"/>
            <a:ext cx="4786354" cy="6408712"/>
          </a:xfrm>
        </p:spPr>
        <p:txBody>
          <a:bodyPr>
            <a:normAutofit fontScale="90000"/>
          </a:bodyPr>
          <a:lstStyle/>
          <a:p>
            <a:pPr algn="r"/>
            <a:r>
              <a:rPr lang="en-US" sz="3100" b="1" dirty="0" smtClean="0">
                <a:latin typeface="Tw Cen MT" pitchFamily="34" charset="0"/>
              </a:rPr>
              <a:t>NILAI-NILAI PANCASILA</a:t>
            </a:r>
            <a:r>
              <a:rPr lang="en-US" sz="4000" b="1" dirty="0" smtClean="0">
                <a:latin typeface="Tw Cen MT" pitchFamily="34" charset="0"/>
              </a:rPr>
              <a:t/>
            </a:r>
            <a:br>
              <a:rPr lang="en-US" sz="4000" b="1" dirty="0" smtClean="0">
                <a:latin typeface="Tw Cen MT" pitchFamily="34" charset="0"/>
              </a:rPr>
            </a:br>
            <a:r>
              <a:rPr lang="id-ID" sz="2000" b="1" dirty="0"/>
              <a:t>Sila Kedua : Kemanusiaan Yang Adil dan Beradab</a:t>
            </a:r>
            <a:r>
              <a:rPr lang="en-US" sz="1800" dirty="0"/>
              <a:t/>
            </a:r>
            <a:br>
              <a:rPr lang="en-US" sz="1800" dirty="0"/>
            </a:br>
            <a:r>
              <a:rPr lang="id-ID" sz="1800" dirty="0"/>
              <a:t>Nilai-nilai yang terkandung di dalamnya ada 10 butir :</a:t>
            </a:r>
            <a:r>
              <a:rPr lang="en-US" sz="1800" dirty="0"/>
              <a:t/>
            </a:r>
            <a:br>
              <a:rPr lang="en-US" sz="1800" dirty="0"/>
            </a:br>
            <a:r>
              <a:rPr lang="en-US" sz="1800" dirty="0" smtClean="0"/>
              <a:t>1. </a:t>
            </a:r>
            <a:r>
              <a:rPr lang="id-ID" sz="1800" dirty="0" smtClean="0"/>
              <a:t>Mengakui </a:t>
            </a:r>
            <a:r>
              <a:rPr lang="id-ID" sz="1800" dirty="0"/>
              <a:t>dan memperlakukan manusia sesuai dengan harkat dan martabatnya sebagai mahluk Tuhan YME.</a:t>
            </a:r>
            <a:r>
              <a:rPr lang="en-US" sz="1800" dirty="0"/>
              <a:t/>
            </a:r>
            <a:br>
              <a:rPr lang="en-US" sz="1800" dirty="0"/>
            </a:br>
            <a:r>
              <a:rPr lang="en-US" sz="1800" dirty="0" smtClean="0"/>
              <a:t>2. </a:t>
            </a:r>
            <a:r>
              <a:rPr lang="id-ID" sz="1800" dirty="0" smtClean="0"/>
              <a:t>Mengakui </a:t>
            </a:r>
            <a:r>
              <a:rPr lang="id-ID" sz="1800" dirty="0"/>
              <a:t>persamaan derajat, persamaan hak dan kewajiban asasi setiap manusia tanpa mebeda-bedakan suku, keturunan, agama, kepercayaan, jenis kelamin, kedudukan sosial, warna kulit dan sebagainya.</a:t>
            </a:r>
            <a:r>
              <a:rPr lang="en-US" sz="1800" dirty="0"/>
              <a:t/>
            </a:r>
            <a:br>
              <a:rPr lang="en-US" sz="1800" dirty="0"/>
            </a:br>
            <a:r>
              <a:rPr lang="en-US" sz="1800" dirty="0" smtClean="0"/>
              <a:t>3. </a:t>
            </a:r>
            <a:r>
              <a:rPr lang="id-ID" sz="1800" dirty="0" smtClean="0"/>
              <a:t>Mengembangkan </a:t>
            </a:r>
            <a:r>
              <a:rPr lang="id-ID" sz="1800" dirty="0"/>
              <a:t>sikap saling mencintai sesama manusia.</a:t>
            </a:r>
            <a:r>
              <a:rPr lang="en-US" sz="1800" dirty="0"/>
              <a:t/>
            </a:r>
            <a:br>
              <a:rPr lang="en-US" sz="1800" dirty="0"/>
            </a:br>
            <a:r>
              <a:rPr lang="en-US" sz="1800" dirty="0" smtClean="0"/>
              <a:t>4. </a:t>
            </a:r>
            <a:r>
              <a:rPr lang="id-ID" sz="1800" dirty="0" smtClean="0"/>
              <a:t>Mengembangkan </a:t>
            </a:r>
            <a:r>
              <a:rPr lang="id-ID" sz="1800" dirty="0"/>
              <a:t>sikap saling  tenggang rasa dan tepa selira</a:t>
            </a:r>
            <a:r>
              <a:rPr lang="en-US" sz="1800" dirty="0"/>
              <a:t/>
            </a:r>
            <a:br>
              <a:rPr lang="en-US" sz="1800" dirty="0"/>
            </a:br>
            <a:r>
              <a:rPr lang="en-US" sz="1800" dirty="0" smtClean="0"/>
              <a:t>5. </a:t>
            </a:r>
            <a:r>
              <a:rPr lang="id-ID" sz="1800" dirty="0" smtClean="0"/>
              <a:t>Mengembangkan </a:t>
            </a:r>
            <a:r>
              <a:rPr lang="id-ID" sz="1800" dirty="0"/>
              <a:t>sikap tidak semena-mena terhadap orang lain</a:t>
            </a:r>
            <a:r>
              <a:rPr lang="en-US" sz="1800" dirty="0"/>
              <a:t/>
            </a:r>
            <a:br>
              <a:rPr lang="en-US" sz="1800" dirty="0"/>
            </a:br>
            <a:r>
              <a:rPr lang="en-US" sz="1800" dirty="0" smtClean="0"/>
              <a:t>6. </a:t>
            </a:r>
            <a:r>
              <a:rPr lang="id-ID" sz="1800" dirty="0" smtClean="0"/>
              <a:t>Menjunjung </a:t>
            </a:r>
            <a:r>
              <a:rPr lang="id-ID" sz="1800" dirty="0"/>
              <a:t>tinggi nilai-nilai kemanusiaan</a:t>
            </a:r>
            <a:r>
              <a:rPr lang="en-US" sz="1800" dirty="0"/>
              <a:t/>
            </a:r>
            <a:br>
              <a:rPr lang="en-US" sz="1800" dirty="0"/>
            </a:br>
            <a:r>
              <a:rPr lang="en-US" sz="1800" dirty="0" smtClean="0"/>
              <a:t>7. </a:t>
            </a:r>
            <a:r>
              <a:rPr lang="id-ID" sz="1800" dirty="0" smtClean="0"/>
              <a:t>Gemar </a:t>
            </a:r>
            <a:r>
              <a:rPr lang="id-ID" sz="1800" dirty="0"/>
              <a:t>melakukan kegiatan kemanusiaan</a:t>
            </a:r>
            <a:r>
              <a:rPr lang="en-US" sz="1800" dirty="0"/>
              <a:t/>
            </a:r>
            <a:br>
              <a:rPr lang="en-US" sz="1800" dirty="0"/>
            </a:br>
            <a:r>
              <a:rPr lang="en-US" sz="1800" dirty="0" smtClean="0"/>
              <a:t>8. </a:t>
            </a:r>
            <a:r>
              <a:rPr lang="id-ID" sz="1800" dirty="0" smtClean="0"/>
              <a:t>Berani </a:t>
            </a:r>
            <a:r>
              <a:rPr lang="id-ID" sz="1800" dirty="0"/>
              <a:t>membela kebenaran dan keadilan</a:t>
            </a:r>
            <a:r>
              <a:rPr lang="en-US" sz="1800" dirty="0"/>
              <a:t/>
            </a:r>
            <a:br>
              <a:rPr lang="en-US" sz="1800" dirty="0"/>
            </a:br>
            <a:r>
              <a:rPr lang="en-US" sz="1800" dirty="0" smtClean="0"/>
              <a:t>9. </a:t>
            </a:r>
            <a:r>
              <a:rPr lang="id-ID" sz="1800" dirty="0" smtClean="0"/>
              <a:t>Bangsa </a:t>
            </a:r>
            <a:r>
              <a:rPr lang="id-ID" sz="1800" dirty="0"/>
              <a:t>Indonesia merasa dirinya sebagai bagian dari seluruh umat manusia</a:t>
            </a:r>
            <a:r>
              <a:rPr lang="en-US" sz="1800" dirty="0"/>
              <a:t/>
            </a:r>
            <a:br>
              <a:rPr lang="en-US" sz="1800" dirty="0"/>
            </a:br>
            <a:r>
              <a:rPr lang="id-ID" sz="1800" dirty="0"/>
              <a:t>10. Mengembangkan sikap hormat-menghormati dan bekerjasama dengan bangsa lain</a:t>
            </a:r>
            <a:r>
              <a:rPr lang="en-US" sz="1800" dirty="0"/>
              <a:t/>
            </a:r>
            <a:br>
              <a:rPr lang="en-US" sz="1800" dirty="0"/>
            </a:br>
            <a:endParaRPr lang="en-US" sz="1800" dirty="0"/>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936905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116632"/>
            <a:ext cx="4786354" cy="6408712"/>
          </a:xfrm>
        </p:spPr>
        <p:txBody>
          <a:bodyPr>
            <a:normAutofit fontScale="90000"/>
          </a:bodyPr>
          <a:lstStyle/>
          <a:p>
            <a:pPr algn="r"/>
            <a:r>
              <a:rPr lang="en-US" sz="3100" b="1" dirty="0" smtClean="0">
                <a:latin typeface="Tw Cen MT" pitchFamily="34" charset="0"/>
              </a:rPr>
              <a:t>NILAI-NILAI PANCASILA</a:t>
            </a:r>
            <a:br>
              <a:rPr lang="en-US" sz="3100" b="1" dirty="0" smtClean="0">
                <a:latin typeface="Tw Cen MT" pitchFamily="34" charset="0"/>
              </a:rPr>
            </a:br>
            <a:r>
              <a:rPr lang="id-ID" sz="2000" b="1" dirty="0" smtClean="0"/>
              <a:t>Sila </a:t>
            </a:r>
            <a:r>
              <a:rPr lang="id-ID" sz="2000" b="1" dirty="0"/>
              <a:t>Ketiga : Persatuan Indonesia</a:t>
            </a:r>
            <a:r>
              <a:rPr lang="en-US" sz="1800" dirty="0"/>
              <a:t/>
            </a:r>
            <a:br>
              <a:rPr lang="en-US" sz="1800" dirty="0"/>
            </a:br>
            <a:r>
              <a:rPr lang="id-ID" sz="1800" dirty="0"/>
              <a:t>Nilai-nilai yang terkandung di dalamnya ada 7 butir :</a:t>
            </a:r>
            <a:r>
              <a:rPr lang="en-US" sz="1800" dirty="0"/>
              <a:t/>
            </a:r>
            <a:br>
              <a:rPr lang="en-US" sz="1800" dirty="0"/>
            </a:br>
            <a:r>
              <a:rPr lang="en-US" sz="1800" dirty="0" smtClean="0"/>
              <a:t>1. </a:t>
            </a:r>
            <a:r>
              <a:rPr lang="id-ID" sz="1800" dirty="0" smtClean="0"/>
              <a:t>Mampu </a:t>
            </a:r>
            <a:r>
              <a:rPr lang="id-ID" sz="1800" dirty="0"/>
              <a:t>menempatkan persatuan, kesatuan serta kepentingan dan keselamatan bangsa dan negara sebagai kepentingan bersama di atas kepentingan pribadi dan golongan</a:t>
            </a:r>
            <a:r>
              <a:rPr lang="en-US" sz="1800" dirty="0"/>
              <a:t/>
            </a:r>
            <a:br>
              <a:rPr lang="en-US" sz="1800" dirty="0"/>
            </a:br>
            <a:r>
              <a:rPr lang="en-US" sz="1800" dirty="0" smtClean="0"/>
              <a:t>2. </a:t>
            </a:r>
            <a:r>
              <a:rPr lang="id-ID" sz="1800" dirty="0" smtClean="0"/>
              <a:t>Sanggup </a:t>
            </a:r>
            <a:r>
              <a:rPr lang="id-ID" sz="1800" dirty="0"/>
              <a:t>dan rela berkorban untuk kepentingan negara dan bangsa apabila diperlukan</a:t>
            </a:r>
            <a:r>
              <a:rPr lang="en-US" sz="1800" dirty="0"/>
              <a:t/>
            </a:r>
            <a:br>
              <a:rPr lang="en-US" sz="1800" dirty="0"/>
            </a:br>
            <a:r>
              <a:rPr lang="en-US" sz="1800" dirty="0" smtClean="0"/>
              <a:t>3. </a:t>
            </a:r>
            <a:r>
              <a:rPr lang="id-ID" sz="1800" dirty="0" smtClean="0"/>
              <a:t>Mengembangkan </a:t>
            </a:r>
            <a:r>
              <a:rPr lang="id-ID" sz="1800" dirty="0"/>
              <a:t>rasa cinta kepada tanah air dan bangsa</a:t>
            </a:r>
            <a:r>
              <a:rPr lang="en-US" sz="1800" dirty="0"/>
              <a:t/>
            </a:r>
            <a:br>
              <a:rPr lang="en-US" sz="1800" dirty="0"/>
            </a:br>
            <a:r>
              <a:rPr lang="en-US" sz="1800" dirty="0" smtClean="0"/>
              <a:t>4. </a:t>
            </a:r>
            <a:r>
              <a:rPr lang="id-ID" sz="1800" dirty="0" smtClean="0"/>
              <a:t>Mengembangkan </a:t>
            </a:r>
            <a:r>
              <a:rPr lang="id-ID" sz="1800" dirty="0"/>
              <a:t>rasa kembanggaan berkebangsaan dan bertanah air Indonesia</a:t>
            </a:r>
            <a:r>
              <a:rPr lang="en-US" sz="1800" dirty="0"/>
              <a:t/>
            </a:r>
            <a:br>
              <a:rPr lang="en-US" sz="1800" dirty="0"/>
            </a:br>
            <a:r>
              <a:rPr lang="en-US" sz="1800" dirty="0" smtClean="0"/>
              <a:t>5. </a:t>
            </a:r>
            <a:r>
              <a:rPr lang="id-ID" sz="1800" dirty="0" smtClean="0"/>
              <a:t>Memelihara </a:t>
            </a:r>
            <a:r>
              <a:rPr lang="id-ID" sz="1800" dirty="0"/>
              <a:t>ketertiban dunia yang berdasarkan kemerdekaan, perdamaian abadi dan keadilan sosial</a:t>
            </a:r>
            <a:r>
              <a:rPr lang="en-US" sz="1800" dirty="0"/>
              <a:t/>
            </a:r>
            <a:br>
              <a:rPr lang="en-US" sz="1800" dirty="0"/>
            </a:br>
            <a:r>
              <a:rPr lang="en-US" sz="1800" dirty="0" smtClean="0"/>
              <a:t>6. </a:t>
            </a:r>
            <a:r>
              <a:rPr lang="id-ID" sz="1800" dirty="0" smtClean="0"/>
              <a:t>Mengembangkan </a:t>
            </a:r>
            <a:r>
              <a:rPr lang="id-ID" sz="1800" dirty="0"/>
              <a:t>persatuan Indonesia atas dasar Bhinneka Tunggal Ika</a:t>
            </a:r>
            <a:r>
              <a:rPr lang="en-US" sz="1800" dirty="0"/>
              <a:t/>
            </a:r>
            <a:br>
              <a:rPr lang="en-US" sz="1800" dirty="0"/>
            </a:br>
            <a:r>
              <a:rPr lang="id-ID" sz="1800" dirty="0"/>
              <a:t>7.   Memanjukan pergaulan demi persatuan dan kesatuan bangsa</a:t>
            </a:r>
            <a:r>
              <a:rPr lang="en-US" sz="1800" dirty="0"/>
              <a:t/>
            </a:r>
            <a:br>
              <a:rPr lang="en-US" sz="1800" dirty="0"/>
            </a:br>
            <a:r>
              <a:rPr lang="en-US" sz="1800" dirty="0"/>
              <a:t/>
            </a:r>
            <a:br>
              <a:rPr lang="en-US" sz="1800" dirty="0"/>
            </a:br>
            <a:endParaRPr lang="en-US" sz="1800" dirty="0"/>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851905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332656"/>
            <a:ext cx="4786354" cy="6408712"/>
          </a:xfrm>
        </p:spPr>
        <p:txBody>
          <a:bodyPr>
            <a:normAutofit fontScale="90000"/>
          </a:bodyPr>
          <a:lstStyle/>
          <a:p>
            <a:pPr algn="r"/>
            <a:r>
              <a:rPr lang="en-US" sz="3100" b="1" dirty="0" smtClean="0">
                <a:latin typeface="Tw Cen MT" pitchFamily="34" charset="0"/>
              </a:rPr>
              <a:t>NILAI-NILAI PANCASILA</a:t>
            </a:r>
            <a:br>
              <a:rPr lang="en-US" sz="3100" b="1" dirty="0" smtClean="0">
                <a:latin typeface="Tw Cen MT" pitchFamily="34" charset="0"/>
              </a:rPr>
            </a:br>
            <a:r>
              <a:rPr lang="id-ID" sz="1800" b="1" dirty="0"/>
              <a:t>Sila Keempat : Kerakyatan Yang Dipimpin Oleh Hikmat Kebijaksanaan Dalam Permusyawaratan Perwakilan</a:t>
            </a:r>
            <a:r>
              <a:rPr lang="en-US" sz="1800" dirty="0"/>
              <a:t/>
            </a:r>
            <a:br>
              <a:rPr lang="en-US" sz="1800" dirty="0"/>
            </a:br>
            <a:r>
              <a:rPr lang="id-ID" sz="1600" dirty="0"/>
              <a:t>Nilai-nilai yang terkandung di dalamnya ada 10 butir :</a:t>
            </a:r>
            <a:r>
              <a:rPr lang="en-US" sz="1600" dirty="0"/>
              <a:t/>
            </a:r>
            <a:br>
              <a:rPr lang="en-US" sz="1600" dirty="0"/>
            </a:br>
            <a:r>
              <a:rPr lang="en-US" sz="1600" dirty="0" smtClean="0"/>
              <a:t>1. </a:t>
            </a:r>
            <a:r>
              <a:rPr lang="id-ID" sz="1600" dirty="0" smtClean="0"/>
              <a:t>Sebagai </a:t>
            </a:r>
            <a:r>
              <a:rPr lang="id-ID" sz="1600" dirty="0"/>
              <a:t>warga negara dan warga masyarakat, setiap manusia Indonesia mempunyai kedudukan, hak dan kewajiban yang sama</a:t>
            </a:r>
            <a:r>
              <a:rPr lang="en-US" sz="1600" dirty="0"/>
              <a:t/>
            </a:r>
            <a:br>
              <a:rPr lang="en-US" sz="1600" dirty="0"/>
            </a:br>
            <a:r>
              <a:rPr lang="en-US" sz="1600" dirty="0" smtClean="0"/>
              <a:t>2. </a:t>
            </a:r>
            <a:r>
              <a:rPr lang="id-ID" sz="1600" dirty="0" smtClean="0"/>
              <a:t>Tidak </a:t>
            </a:r>
            <a:r>
              <a:rPr lang="id-ID" sz="1600" dirty="0"/>
              <a:t>boleh memaksakan kehendak kepada orang lain</a:t>
            </a:r>
            <a:r>
              <a:rPr lang="en-US" sz="1600" dirty="0"/>
              <a:t/>
            </a:r>
            <a:br>
              <a:rPr lang="en-US" sz="1600" dirty="0"/>
            </a:br>
            <a:r>
              <a:rPr lang="en-US" sz="1600" dirty="0" smtClean="0"/>
              <a:t>3. </a:t>
            </a:r>
            <a:r>
              <a:rPr lang="id-ID" sz="1600" dirty="0" smtClean="0"/>
              <a:t>Mengutamakan </a:t>
            </a:r>
            <a:r>
              <a:rPr lang="id-ID" sz="1600" dirty="0"/>
              <a:t>musyawarah  dalam mengambil keputusan untuk kepentingan bersama</a:t>
            </a:r>
            <a:r>
              <a:rPr lang="en-US" sz="1600" dirty="0"/>
              <a:t/>
            </a:r>
            <a:br>
              <a:rPr lang="en-US" sz="1600" dirty="0"/>
            </a:br>
            <a:r>
              <a:rPr lang="en-US" sz="1600" dirty="0" smtClean="0"/>
              <a:t>4. </a:t>
            </a:r>
            <a:r>
              <a:rPr lang="id-ID" sz="1600" dirty="0" smtClean="0"/>
              <a:t>Musyawarah </a:t>
            </a:r>
            <a:r>
              <a:rPr lang="id-ID" sz="1600" dirty="0"/>
              <a:t>untuk mencapai mufakat diliputi oleh semangat kekeluargaan</a:t>
            </a:r>
            <a:r>
              <a:rPr lang="en-US" sz="1600" dirty="0"/>
              <a:t/>
            </a:r>
            <a:br>
              <a:rPr lang="en-US" sz="1600" dirty="0"/>
            </a:br>
            <a:r>
              <a:rPr lang="en-US" sz="1600" dirty="0" smtClean="0"/>
              <a:t>5. </a:t>
            </a:r>
            <a:r>
              <a:rPr lang="id-ID" sz="1600" dirty="0" smtClean="0"/>
              <a:t>Menghormati </a:t>
            </a:r>
            <a:r>
              <a:rPr lang="id-ID" sz="1600" dirty="0"/>
              <a:t>dan menjunjung tinggi setiap keputusan yang dicapai sebagai hasil musyawarah</a:t>
            </a:r>
            <a:r>
              <a:rPr lang="en-US" sz="1600" dirty="0"/>
              <a:t/>
            </a:r>
            <a:br>
              <a:rPr lang="en-US" sz="1600" dirty="0"/>
            </a:br>
            <a:r>
              <a:rPr lang="en-US" sz="1600" dirty="0" smtClean="0"/>
              <a:t>6. </a:t>
            </a:r>
            <a:r>
              <a:rPr lang="id-ID" sz="1600" dirty="0" smtClean="0"/>
              <a:t>Dengan </a:t>
            </a:r>
            <a:r>
              <a:rPr lang="id-ID" sz="1600" dirty="0"/>
              <a:t>iktikad baik dan rasa tanggung jawa menerima dan melaksanakan hasli musyawarah </a:t>
            </a:r>
            <a:r>
              <a:rPr lang="en-US" sz="1600" dirty="0"/>
              <a:t/>
            </a:r>
            <a:br>
              <a:rPr lang="en-US" sz="1600" dirty="0"/>
            </a:br>
            <a:r>
              <a:rPr lang="en-US" sz="1600" dirty="0" smtClean="0"/>
              <a:t>7. </a:t>
            </a:r>
            <a:r>
              <a:rPr lang="id-ID" sz="1600" dirty="0" smtClean="0"/>
              <a:t>Di </a:t>
            </a:r>
            <a:r>
              <a:rPr lang="id-ID" sz="1600" dirty="0"/>
              <a:t>dalam musyawarah diutamakan kepentingan bersama di atas kepentingan pribadi dan golongan</a:t>
            </a:r>
            <a:r>
              <a:rPr lang="en-US" sz="1600" dirty="0"/>
              <a:t/>
            </a:r>
            <a:br>
              <a:rPr lang="en-US" sz="1600" dirty="0"/>
            </a:br>
            <a:r>
              <a:rPr lang="en-US" sz="1600" dirty="0" smtClean="0"/>
              <a:t>8. </a:t>
            </a:r>
            <a:r>
              <a:rPr lang="id-ID" sz="1600" dirty="0" smtClean="0"/>
              <a:t>Musyawarah </a:t>
            </a:r>
            <a:r>
              <a:rPr lang="id-ID" sz="1600" dirty="0"/>
              <a:t>dilakukan dengan akal sehat dan sesuai dengan hati nurani yang luhur</a:t>
            </a:r>
            <a:r>
              <a:rPr lang="en-US" sz="1600" dirty="0"/>
              <a:t/>
            </a:r>
            <a:br>
              <a:rPr lang="en-US" sz="1600" dirty="0"/>
            </a:br>
            <a:r>
              <a:rPr lang="en-US" sz="1600" dirty="0" smtClean="0"/>
              <a:t>9. </a:t>
            </a:r>
            <a:r>
              <a:rPr lang="id-ID" sz="1600" dirty="0" smtClean="0"/>
              <a:t>Keputusan </a:t>
            </a:r>
            <a:r>
              <a:rPr lang="id-ID" sz="1600" dirty="0"/>
              <a:t>diambil harus dapat dipertanggungjawabkan secara moral kepada Tuhan YME, menjunjung tinggi harkat dan martabat manusia, nilai-nilai kebenaran dan keadilan mengutamakan persatuan dan kesatuan demi kepentingan bersama.</a:t>
            </a:r>
            <a:r>
              <a:rPr lang="en-US" sz="1600" dirty="0"/>
              <a:t/>
            </a:r>
            <a:br>
              <a:rPr lang="en-US" sz="1600" dirty="0"/>
            </a:br>
            <a:r>
              <a:rPr lang="id-ID" sz="1600" dirty="0"/>
              <a:t>10. Memberikan kepercayaan kepada wakil-wakil yang dipercayai untuk melaksanakan musyawarah</a:t>
            </a:r>
            <a:r>
              <a:rPr lang="en-US" sz="1600" dirty="0"/>
              <a:t/>
            </a:r>
            <a:br>
              <a:rPr lang="en-US" sz="1600" dirty="0"/>
            </a:br>
            <a:r>
              <a:rPr lang="en-US" sz="1800" dirty="0"/>
              <a:t/>
            </a:r>
            <a:br>
              <a:rPr lang="en-US" sz="1800" dirty="0"/>
            </a:br>
            <a:r>
              <a:rPr lang="en-US" sz="1800" dirty="0"/>
              <a:t/>
            </a:r>
            <a:br>
              <a:rPr lang="en-US" sz="1800" dirty="0"/>
            </a:br>
            <a:endParaRPr lang="en-US" sz="1800" dirty="0"/>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4177473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332656"/>
            <a:ext cx="4786354" cy="6408712"/>
          </a:xfrm>
        </p:spPr>
        <p:txBody>
          <a:bodyPr>
            <a:normAutofit fontScale="90000"/>
          </a:bodyPr>
          <a:lstStyle/>
          <a:p>
            <a:pPr algn="r"/>
            <a:r>
              <a:rPr lang="en-US" sz="3100" b="1" dirty="0" smtClean="0">
                <a:latin typeface="Tw Cen MT" pitchFamily="34" charset="0"/>
              </a:rPr>
              <a:t>NILAI-NILAI PANCASILA</a:t>
            </a:r>
            <a:br>
              <a:rPr lang="en-US" sz="3100" b="1" dirty="0" smtClean="0">
                <a:latin typeface="Tw Cen MT" pitchFamily="34" charset="0"/>
              </a:rPr>
            </a:br>
            <a:r>
              <a:rPr lang="id-ID" sz="1800" b="1" dirty="0"/>
              <a:t>Sila Kelima : Keadilan Sosial Bagi Seluruh Rakyat </a:t>
            </a:r>
            <a:r>
              <a:rPr lang="id-ID" sz="1800" b="1" dirty="0" smtClean="0"/>
              <a:t>Indonesia</a:t>
            </a:r>
            <a:r>
              <a:rPr lang="en-US" sz="1800" b="1" dirty="0" smtClean="0"/>
              <a:t/>
            </a:r>
            <a:br>
              <a:rPr lang="en-US" sz="1800" b="1" dirty="0" smtClean="0"/>
            </a:br>
            <a:r>
              <a:rPr lang="en-US" sz="1800" dirty="0"/>
              <a:t/>
            </a:r>
            <a:br>
              <a:rPr lang="en-US" sz="1800" dirty="0"/>
            </a:br>
            <a:r>
              <a:rPr lang="id-ID" sz="1600" dirty="0"/>
              <a:t>Nilai-nilai yang terkandung di dalamnya ada </a:t>
            </a:r>
            <a:r>
              <a:rPr lang="id-ID" sz="1600" dirty="0" smtClean="0"/>
              <a:t>1</a:t>
            </a:r>
            <a:r>
              <a:rPr lang="en-US" sz="1600" dirty="0" smtClean="0"/>
              <a:t>1</a:t>
            </a:r>
            <a:r>
              <a:rPr lang="id-ID" sz="1600" dirty="0" smtClean="0"/>
              <a:t> </a:t>
            </a:r>
            <a:r>
              <a:rPr lang="id-ID" sz="1600" dirty="0"/>
              <a:t>butir :</a:t>
            </a:r>
            <a:r>
              <a:rPr lang="en-US" sz="1600" dirty="0"/>
              <a:t/>
            </a:r>
            <a:br>
              <a:rPr lang="en-US" sz="1600" dirty="0"/>
            </a:br>
            <a:r>
              <a:rPr lang="id-ID" sz="1600" dirty="0"/>
              <a:t>1. Mengembangkan perbuatan yang luhur, yang mencerminkan sikap dan suasana kekeluargaan dan kegotongroyongan.</a:t>
            </a:r>
            <a:r>
              <a:rPr lang="en-US" sz="1600" dirty="0"/>
              <a:t/>
            </a:r>
            <a:br>
              <a:rPr lang="en-US" sz="1600" dirty="0"/>
            </a:br>
            <a:r>
              <a:rPr lang="id-ID" sz="1600" dirty="0"/>
              <a:t>2. Mengembangkan sikap adil terhadap sesama</a:t>
            </a:r>
            <a:r>
              <a:rPr lang="en-US" sz="1600" dirty="0"/>
              <a:t/>
            </a:r>
            <a:br>
              <a:rPr lang="en-US" sz="1600" dirty="0"/>
            </a:br>
            <a:r>
              <a:rPr lang="id-ID" sz="1600" dirty="0"/>
              <a:t>3. Menjaga keseimbangan antara hak dan kewajiban</a:t>
            </a:r>
            <a:r>
              <a:rPr lang="en-US" sz="1600" dirty="0"/>
              <a:t/>
            </a:r>
            <a:br>
              <a:rPr lang="en-US" sz="1600" dirty="0"/>
            </a:br>
            <a:r>
              <a:rPr lang="id-ID" sz="1600" dirty="0"/>
              <a:t>4. Menghormat hak orang lain</a:t>
            </a:r>
            <a:r>
              <a:rPr lang="en-US" sz="1600" dirty="0"/>
              <a:t/>
            </a:r>
            <a:br>
              <a:rPr lang="en-US" sz="1600" dirty="0"/>
            </a:br>
            <a:r>
              <a:rPr lang="id-ID" sz="1600" dirty="0"/>
              <a:t>5. Suka memberi pertolongan kepada orang laian agar dapat berdiri sendiri</a:t>
            </a:r>
            <a:r>
              <a:rPr lang="en-US" sz="1600" dirty="0"/>
              <a:t/>
            </a:r>
            <a:br>
              <a:rPr lang="en-US" sz="1600" dirty="0"/>
            </a:br>
            <a:r>
              <a:rPr lang="id-ID" sz="1600" dirty="0"/>
              <a:t>6. Tidak menggunakan hak milik untuk usaha-usaha yang bersifat pemerasan terhadap orang lain</a:t>
            </a:r>
            <a:r>
              <a:rPr lang="en-US" sz="1600" dirty="0"/>
              <a:t/>
            </a:r>
            <a:br>
              <a:rPr lang="en-US" sz="1600" dirty="0"/>
            </a:br>
            <a:r>
              <a:rPr lang="id-ID" sz="1600" dirty="0"/>
              <a:t>7. Tidak menggunakan hak milik untuk hal-hal yang bersifat pemborosan dan gaya hidup mewah</a:t>
            </a:r>
            <a:r>
              <a:rPr lang="en-US" sz="1600" dirty="0"/>
              <a:t/>
            </a:r>
            <a:br>
              <a:rPr lang="en-US" sz="1600" dirty="0"/>
            </a:br>
            <a:r>
              <a:rPr lang="id-ID" sz="1600" dirty="0"/>
              <a:t>8. Tidak menggunkan hak milik untuk bertentangan dengan atau merugikan kepentingan umum</a:t>
            </a:r>
            <a:r>
              <a:rPr lang="en-US" sz="1600" dirty="0"/>
              <a:t/>
            </a:r>
            <a:br>
              <a:rPr lang="en-US" sz="1600" dirty="0"/>
            </a:br>
            <a:r>
              <a:rPr lang="id-ID" sz="1600" dirty="0"/>
              <a:t>9. Suka bekerja keras</a:t>
            </a:r>
            <a:r>
              <a:rPr lang="en-US" sz="1600" dirty="0"/>
              <a:t/>
            </a:r>
            <a:br>
              <a:rPr lang="en-US" sz="1600" dirty="0"/>
            </a:br>
            <a:r>
              <a:rPr lang="id-ID" sz="1600" dirty="0"/>
              <a:t>10.Suka menghargai hasil karya orang lain yang bermanfaat bagi kemajuan dan kesejahteraan bersama</a:t>
            </a:r>
            <a:r>
              <a:rPr lang="en-US" sz="1600" dirty="0"/>
              <a:t/>
            </a:r>
            <a:br>
              <a:rPr lang="en-US" sz="1600" dirty="0"/>
            </a:br>
            <a:r>
              <a:rPr lang="id-ID" sz="1600" dirty="0"/>
              <a:t>11.Suka melakukan kegiatan dalam rangka mewujudkan kemajuan yang merata dan berkeadilan sosial</a:t>
            </a:r>
            <a:r>
              <a:rPr lang="en-US" sz="1800" dirty="0"/>
              <a:t/>
            </a:r>
            <a:br>
              <a:rPr lang="en-US" sz="1800" dirty="0"/>
            </a:br>
            <a:r>
              <a:rPr lang="en-US" sz="1800" dirty="0"/>
              <a:t/>
            </a:r>
            <a:br>
              <a:rPr lang="en-US" sz="1800" dirty="0"/>
            </a:br>
            <a:endParaRPr lang="en-US" sz="1800" dirty="0"/>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882918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4536504" cy="4104456"/>
          </a:xfrm>
        </p:spPr>
        <p:txBody>
          <a:bodyPr>
            <a:noAutofit/>
          </a:bodyPr>
          <a:lstStyle/>
          <a:p>
            <a:pPr algn="r"/>
            <a:r>
              <a:rPr lang="en-US" sz="1800" b="1" dirty="0" smtClean="0"/>
              <a:t/>
            </a:r>
            <a:br>
              <a:rPr lang="en-US" sz="1800" b="1" dirty="0" smtClean="0"/>
            </a:br>
            <a:r>
              <a:rPr lang="en-US" sz="1800" b="1" dirty="0"/>
              <a:t/>
            </a:r>
            <a:br>
              <a:rPr lang="en-US" sz="1800" b="1" dirty="0"/>
            </a:br>
            <a:r>
              <a:rPr lang="en-US" sz="3200" b="1" dirty="0" smtClean="0"/>
              <a:t>TUGAS-TUGAS </a:t>
            </a:r>
            <a:br>
              <a:rPr lang="en-US" sz="3200" b="1" dirty="0" smtClean="0"/>
            </a:br>
            <a:r>
              <a:rPr lang="en-US" sz="1800" b="1" dirty="0" smtClean="0"/>
              <a:t/>
            </a:r>
            <a:br>
              <a:rPr lang="en-US" sz="1800" b="1" dirty="0" smtClean="0"/>
            </a:br>
            <a:r>
              <a:rPr lang="en-US" sz="1800" b="1" dirty="0" smtClean="0"/>
              <a:t>1</a:t>
            </a:r>
            <a:r>
              <a:rPr lang="en-US" sz="1800" b="1" dirty="0"/>
              <a:t>. </a:t>
            </a:r>
            <a:r>
              <a:rPr lang="en-US" sz="1800" b="1" dirty="0" err="1" smtClean="0"/>
              <a:t>Tugas</a:t>
            </a:r>
            <a:r>
              <a:rPr lang="en-US" sz="1800" b="1" dirty="0" smtClean="0"/>
              <a:t> </a:t>
            </a:r>
            <a:r>
              <a:rPr lang="en-US" sz="1800" b="1" dirty="0" err="1" smtClean="0"/>
              <a:t>Individu</a:t>
            </a:r>
            <a:r>
              <a:rPr lang="en-US" sz="1800" b="1" dirty="0" smtClean="0"/>
              <a:t>. </a:t>
            </a:r>
            <a:r>
              <a:rPr lang="en-US" sz="1800" b="1" dirty="0" err="1" smtClean="0"/>
              <a:t>Anda</a:t>
            </a:r>
            <a:r>
              <a:rPr lang="en-US" sz="1800" b="1" dirty="0" smtClean="0"/>
              <a:t> </a:t>
            </a:r>
            <a:r>
              <a:rPr lang="en-US" sz="1800" b="1" dirty="0" err="1"/>
              <a:t>diminta</a:t>
            </a:r>
            <a:r>
              <a:rPr lang="en-US" sz="1800" b="1" dirty="0"/>
              <a:t> </a:t>
            </a:r>
            <a:r>
              <a:rPr lang="en-US" sz="1800" b="1" dirty="0" err="1"/>
              <a:t>untuk</a:t>
            </a:r>
            <a:r>
              <a:rPr lang="en-US" sz="1800" b="1" dirty="0"/>
              <a:t> </a:t>
            </a:r>
            <a:r>
              <a:rPr lang="en-US" sz="1800" b="1" dirty="0" err="1"/>
              <a:t>membuat</a:t>
            </a:r>
            <a:r>
              <a:rPr lang="en-US" sz="1800" b="1" dirty="0"/>
              <a:t> </a:t>
            </a:r>
            <a:r>
              <a:rPr lang="en-US" sz="1800" b="1" dirty="0" err="1" smtClean="0"/>
              <a:t>tulisan</a:t>
            </a:r>
            <a:r>
              <a:rPr lang="en-US" sz="1800" b="1" dirty="0" smtClean="0"/>
              <a:t> </a:t>
            </a:r>
            <a:r>
              <a:rPr lang="en-US" sz="1800" b="1" dirty="0" err="1" smtClean="0"/>
              <a:t>ringkas</a:t>
            </a:r>
            <a:r>
              <a:rPr lang="en-US" sz="1800" b="1" dirty="0" smtClean="0"/>
              <a:t> </a:t>
            </a:r>
            <a:r>
              <a:rPr lang="en-US" sz="1800" b="1" dirty="0" err="1" smtClean="0"/>
              <a:t>dua</a:t>
            </a:r>
            <a:r>
              <a:rPr lang="en-US" sz="1800" b="1" dirty="0" smtClean="0"/>
              <a:t> </a:t>
            </a:r>
            <a:r>
              <a:rPr lang="en-US" sz="1800" b="1" dirty="0" err="1" smtClean="0"/>
              <a:t>contoh</a:t>
            </a:r>
            <a:r>
              <a:rPr lang="en-US" sz="1800" b="1" dirty="0" smtClean="0"/>
              <a:t> </a:t>
            </a:r>
            <a:r>
              <a:rPr lang="en-US" sz="1800" b="1" dirty="0" err="1" smtClean="0"/>
              <a:t>pengamalan</a:t>
            </a:r>
            <a:r>
              <a:rPr lang="en-US" sz="1800" b="1" dirty="0" smtClean="0"/>
              <a:t> </a:t>
            </a:r>
            <a:r>
              <a:rPr lang="en-US" sz="1800" b="1" dirty="0" err="1" smtClean="0"/>
              <a:t>nilai-nilai</a:t>
            </a:r>
            <a:r>
              <a:rPr lang="en-US" sz="1800" b="1" dirty="0" smtClean="0"/>
              <a:t> </a:t>
            </a:r>
            <a:r>
              <a:rPr lang="en-US" sz="1800" b="1" dirty="0" err="1" smtClean="0"/>
              <a:t>Pancasila</a:t>
            </a:r>
            <a:r>
              <a:rPr lang="en-US" sz="1800" b="1" dirty="0" smtClean="0"/>
              <a:t> </a:t>
            </a:r>
            <a:r>
              <a:rPr lang="en-US" sz="1800" b="1" dirty="0" err="1" smtClean="0"/>
              <a:t>dari</a:t>
            </a:r>
            <a:r>
              <a:rPr lang="en-US" sz="1800" b="1" dirty="0" smtClean="0"/>
              <a:t> </a:t>
            </a:r>
            <a:r>
              <a:rPr lang="en-US" sz="1800" b="1" dirty="0" err="1" smtClean="0"/>
              <a:t>butir-butir</a:t>
            </a:r>
            <a:r>
              <a:rPr lang="en-US" sz="1800" b="1" dirty="0" smtClean="0"/>
              <a:t> </a:t>
            </a:r>
            <a:r>
              <a:rPr lang="en-US" sz="1800" b="1" dirty="0" err="1" smtClean="0"/>
              <a:t>Pancasila</a:t>
            </a:r>
            <a:r>
              <a:rPr lang="en-US" sz="1800" b="1" dirty="0" smtClean="0"/>
              <a:t> </a:t>
            </a:r>
            <a:r>
              <a:rPr lang="en-US" sz="1800" b="1" dirty="0" err="1" smtClean="0"/>
              <a:t>pada</a:t>
            </a:r>
            <a:r>
              <a:rPr lang="en-US" sz="1800" b="1" dirty="0" smtClean="0"/>
              <a:t> 2 (</a:t>
            </a:r>
            <a:r>
              <a:rPr lang="en-US" sz="1800" b="1" dirty="0" err="1" smtClean="0"/>
              <a:t>dua</a:t>
            </a:r>
            <a:r>
              <a:rPr lang="en-US" sz="1800" b="1" dirty="0" smtClean="0"/>
              <a:t>) </a:t>
            </a:r>
            <a:r>
              <a:rPr lang="en-US" sz="1800" b="1" dirty="0" err="1" smtClean="0"/>
              <a:t>sila</a:t>
            </a:r>
            <a:r>
              <a:rPr lang="en-US" sz="1800" b="1" dirty="0" smtClean="0"/>
              <a:t> (</a:t>
            </a:r>
            <a:r>
              <a:rPr lang="en-US" sz="1800" b="1" dirty="0" err="1" smtClean="0"/>
              <a:t>pertemuan</a:t>
            </a:r>
            <a:r>
              <a:rPr lang="en-US" sz="1800" b="1" dirty="0" smtClean="0"/>
              <a:t> </a:t>
            </a:r>
            <a:r>
              <a:rPr lang="en-US" sz="1800" b="1" dirty="0" err="1" smtClean="0"/>
              <a:t>pertama</a:t>
            </a:r>
            <a:r>
              <a:rPr lang="en-US" sz="1800" b="1" dirty="0" smtClean="0"/>
              <a:t>)</a:t>
            </a:r>
            <a:br>
              <a:rPr lang="en-US" sz="1800" b="1" dirty="0" smtClean="0"/>
            </a:br>
            <a:r>
              <a:rPr lang="en-US" sz="1800" dirty="0"/>
              <a:t/>
            </a:r>
            <a:br>
              <a:rPr lang="en-US" sz="1800" dirty="0"/>
            </a:br>
            <a:r>
              <a:rPr lang="en-US" sz="1800" b="1" dirty="0"/>
              <a:t>2. </a:t>
            </a:r>
            <a:r>
              <a:rPr lang="en-US" sz="1800" b="1" dirty="0" err="1" smtClean="0"/>
              <a:t>Tugas</a:t>
            </a:r>
            <a:r>
              <a:rPr lang="en-US" sz="1800" b="1" dirty="0" smtClean="0"/>
              <a:t> </a:t>
            </a:r>
            <a:r>
              <a:rPr lang="en-US" sz="1800" b="1" dirty="0" err="1" smtClean="0"/>
              <a:t>Kelompok</a:t>
            </a:r>
            <a:r>
              <a:rPr lang="en-US" sz="1800" b="1" dirty="0" smtClean="0"/>
              <a:t>. </a:t>
            </a:r>
            <a:r>
              <a:rPr lang="en-US" sz="1800" b="1" dirty="0" err="1" smtClean="0"/>
              <a:t>Lakukan</a:t>
            </a:r>
            <a:r>
              <a:rPr lang="en-US" sz="1800" b="1" dirty="0" smtClean="0"/>
              <a:t> </a:t>
            </a:r>
            <a:r>
              <a:rPr lang="en-US" sz="1800" b="1" dirty="0" err="1"/>
              <a:t>pengkajian</a:t>
            </a:r>
            <a:r>
              <a:rPr lang="en-US" sz="1800" b="1" dirty="0"/>
              <a:t> </a:t>
            </a:r>
            <a:r>
              <a:rPr lang="en-US" sz="1800" b="1" dirty="0" err="1"/>
              <a:t>secara</a:t>
            </a:r>
            <a:r>
              <a:rPr lang="en-US" sz="1800" b="1" dirty="0"/>
              <a:t> </a:t>
            </a:r>
            <a:r>
              <a:rPr lang="en-US" sz="1800" b="1" dirty="0" err="1"/>
              <a:t>kelompok</a:t>
            </a:r>
            <a:r>
              <a:rPr lang="en-US" sz="1800" b="1" dirty="0"/>
              <a:t> </a:t>
            </a:r>
            <a:r>
              <a:rPr lang="en-US" sz="1800" b="1" dirty="0" err="1" smtClean="0"/>
              <a:t>tentang</a:t>
            </a:r>
            <a:r>
              <a:rPr lang="en-US" sz="1800" b="1" dirty="0" smtClean="0"/>
              <a:t> </a:t>
            </a:r>
            <a:r>
              <a:rPr lang="en-US" sz="1800" b="1" dirty="0" err="1" smtClean="0"/>
              <a:t>tantangan</a:t>
            </a:r>
            <a:r>
              <a:rPr lang="en-US" sz="1800" b="1" dirty="0" smtClean="0"/>
              <a:t> </a:t>
            </a:r>
            <a:r>
              <a:rPr lang="en-US" sz="1800" b="1" dirty="0"/>
              <a:t>yang </a:t>
            </a:r>
            <a:r>
              <a:rPr lang="en-US" sz="1800" b="1" dirty="0" err="1"/>
              <a:t>dihadapi</a:t>
            </a:r>
            <a:r>
              <a:rPr lang="en-US" sz="1800" b="1" dirty="0"/>
              <a:t> </a:t>
            </a:r>
            <a:r>
              <a:rPr lang="en-US" sz="1800" b="1" dirty="0" err="1"/>
              <a:t>dalam</a:t>
            </a:r>
            <a:r>
              <a:rPr lang="en-US" sz="1800" b="1" dirty="0"/>
              <a:t> </a:t>
            </a:r>
            <a:r>
              <a:rPr lang="en-US" sz="1800" b="1" dirty="0" err="1"/>
              <a:t>pengamalan</a:t>
            </a:r>
            <a:r>
              <a:rPr lang="en-US" sz="1800" b="1" dirty="0"/>
              <a:t> di </a:t>
            </a:r>
            <a:r>
              <a:rPr lang="en-US" sz="1800" b="1" dirty="0" err="1"/>
              <a:t>nilai-nilai</a:t>
            </a:r>
            <a:r>
              <a:rPr lang="en-US" sz="1800" b="1" dirty="0"/>
              <a:t> </a:t>
            </a:r>
            <a:r>
              <a:rPr lang="en-US" sz="1800" b="1" dirty="0" err="1" smtClean="0"/>
              <a:t>Pancasila</a:t>
            </a:r>
            <a:r>
              <a:rPr lang="en-US" sz="1800" b="1" dirty="0" smtClean="0"/>
              <a:t> (</a:t>
            </a:r>
            <a:r>
              <a:rPr lang="en-US" sz="1800" b="1" dirty="0" err="1" smtClean="0"/>
              <a:t>pertemuan</a:t>
            </a:r>
            <a:r>
              <a:rPr lang="en-US" sz="1800" b="1" dirty="0" smtClean="0"/>
              <a:t> </a:t>
            </a:r>
            <a:r>
              <a:rPr lang="en-US" sz="1800" b="1" dirty="0" err="1" smtClean="0"/>
              <a:t>kedua</a:t>
            </a:r>
            <a:r>
              <a:rPr lang="en-US" sz="1800" b="1" dirty="0" smtClean="0"/>
              <a:t>).</a:t>
            </a:r>
            <a:r>
              <a:rPr lang="en-US" sz="1800" dirty="0"/>
              <a:t/>
            </a:r>
            <a:br>
              <a:rPr lang="en-US" sz="1800" dirty="0"/>
            </a:br>
            <a:r>
              <a:rPr lang="en-US" sz="1800" b="1" dirty="0" smtClean="0">
                <a:latin typeface="Tw Cen MT" pitchFamily="34" charset="0"/>
              </a:rPr>
              <a:t> </a:t>
            </a:r>
            <a:br>
              <a:rPr lang="en-US" sz="1800" b="1" dirty="0" smtClean="0">
                <a:latin typeface="Tw Cen MT" pitchFamily="34" charset="0"/>
              </a:rPr>
            </a:br>
            <a:r>
              <a:rPr lang="en-US" sz="1800" b="1" dirty="0" smtClean="0">
                <a:latin typeface="Tw Cen MT" pitchFamily="34" charset="0"/>
              </a:rPr>
              <a:t>    </a:t>
            </a:r>
            <a:br>
              <a:rPr lang="en-US" sz="1800" b="1" dirty="0" smtClean="0">
                <a:latin typeface="Tw Cen MT" pitchFamily="34" charset="0"/>
              </a:rPr>
            </a:br>
            <a:endParaRPr lang="id-ID" sz="1800" b="1" dirty="0">
              <a:latin typeface="Tw Cen MT" pitchFamily="34" charset="0"/>
            </a:endParaRPr>
          </a:p>
        </p:txBody>
      </p:sp>
      <p:cxnSp>
        <p:nvCxnSpPr>
          <p:cNvPr id="9" name="Straight Connector 8"/>
          <p:cNvCxnSpPr/>
          <p:nvPr/>
        </p:nvCxnSpPr>
        <p:spPr>
          <a:xfrm>
            <a:off x="5148064" y="126876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800" y="1825625"/>
            <a:ext cx="3255089" cy="3331567"/>
          </a:xfrm>
          <a:prstGeom prst="rect">
            <a:avLst/>
          </a:prstGeom>
        </p:spPr>
      </p:pic>
    </p:spTree>
    <p:extLst>
      <p:ext uri="{BB962C8B-B14F-4D97-AF65-F5344CB8AC3E}">
        <p14:creationId xmlns:p14="http://schemas.microsoft.com/office/powerpoint/2010/main" val="473970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07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600200"/>
            <a:ext cx="9144000" cy="4800600"/>
          </a:xfrm>
        </p:spPr>
      </p:pic>
    </p:spTree>
    <p:extLst>
      <p:ext uri="{BB962C8B-B14F-4D97-AF65-F5344CB8AC3E}">
        <p14:creationId xmlns:p14="http://schemas.microsoft.com/office/powerpoint/2010/main" val="156490568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4608512" cy="6106114"/>
          </a:xfrm>
        </p:spPr>
        <p:txBody>
          <a:bodyPr>
            <a:normAutofit/>
          </a:bodyPr>
          <a:lstStyle/>
          <a:p>
            <a:pPr algn="r"/>
            <a:r>
              <a:rPr lang="en-US" sz="3100" b="1" dirty="0" smtClean="0">
                <a:latin typeface="Tw Cen MT" pitchFamily="34" charset="0"/>
              </a:rPr>
              <a:t>SILABUS PERKULIAHAN</a:t>
            </a:r>
            <a:r>
              <a:rPr lang="en-US" b="1" dirty="0" smtClean="0">
                <a:latin typeface="Tw Cen MT" pitchFamily="34" charset="0"/>
              </a:rPr>
              <a:t/>
            </a:r>
            <a:br>
              <a:rPr lang="en-US" b="1" dirty="0" smtClean="0">
                <a:latin typeface="Tw Cen MT" pitchFamily="34" charset="0"/>
              </a:rPr>
            </a:br>
            <a:r>
              <a:rPr lang="en-US" sz="2000" b="1" dirty="0" smtClean="0">
                <a:latin typeface="Tw Cen MT" pitchFamily="34" charset="0"/>
              </a:rPr>
              <a:t>1. </a:t>
            </a:r>
            <a:r>
              <a:rPr lang="en-US" sz="2000" b="1" dirty="0" err="1" smtClean="0">
                <a:latin typeface="Tw Cen MT" pitchFamily="34" charset="0"/>
              </a:rPr>
              <a:t>Pengantar</a:t>
            </a:r>
            <a:r>
              <a:rPr lang="en-US" sz="2000" b="1" dirty="0" smtClean="0">
                <a:latin typeface="Tw Cen MT" pitchFamily="34" charset="0"/>
              </a:rPr>
              <a:t> </a:t>
            </a:r>
            <a:r>
              <a:rPr lang="en-US" sz="2000" b="1" dirty="0" err="1" smtClean="0">
                <a:latin typeface="Tw Cen MT" pitchFamily="34" charset="0"/>
              </a:rPr>
              <a:t>pendidikan</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r>
            <a:br>
              <a:rPr lang="en-US" sz="2000" b="1" dirty="0" smtClean="0">
                <a:latin typeface="Tw Cen MT" pitchFamily="34" charset="0"/>
              </a:rPr>
            </a:br>
            <a:r>
              <a:rPr lang="en-US" sz="2000" b="1" dirty="0" smtClean="0">
                <a:solidFill>
                  <a:srgbClr val="FF0000"/>
                </a:solidFill>
                <a:latin typeface="Tw Cen MT" pitchFamily="34" charset="0"/>
              </a:rPr>
              <a:t>2 kali </a:t>
            </a:r>
            <a:r>
              <a:rPr lang="en-US" sz="2000" b="1" dirty="0" err="1" smtClean="0">
                <a:solidFill>
                  <a:srgbClr val="FF0000"/>
                </a:solidFill>
                <a:latin typeface="Tw Cen MT" pitchFamily="34" charset="0"/>
              </a:rPr>
              <a:t>pertemuan</a:t>
            </a:r>
            <a:r>
              <a:rPr lang="en-US" sz="2000" b="1" dirty="0" smtClean="0">
                <a:latin typeface="Tw Cen MT" pitchFamily="34" charset="0"/>
              </a:rPr>
              <a:t> </a:t>
            </a:r>
            <a:br>
              <a:rPr lang="en-US" sz="2000" b="1" dirty="0" smtClean="0">
                <a:latin typeface="Tw Cen MT" pitchFamily="34" charset="0"/>
              </a:rPr>
            </a:br>
            <a:r>
              <a:rPr lang="en-US" sz="2000" b="1" dirty="0" smtClean="0">
                <a:latin typeface="Tw Cen MT" pitchFamily="34" charset="0"/>
              </a:rPr>
              <a:t>2.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dalam</a:t>
            </a:r>
            <a:r>
              <a:rPr lang="en-US" sz="2000" b="1" dirty="0" smtClean="0">
                <a:latin typeface="Tw Cen MT" pitchFamily="34" charset="0"/>
              </a:rPr>
              <a:t> </a:t>
            </a:r>
            <a:r>
              <a:rPr lang="en-US" sz="2000" b="1" dirty="0" err="1" smtClean="0">
                <a:latin typeface="Tw Cen MT" pitchFamily="34" charset="0"/>
              </a:rPr>
              <a:t>Arus</a:t>
            </a:r>
            <a:r>
              <a:rPr lang="en-US" sz="2000" b="1" dirty="0" smtClean="0">
                <a:latin typeface="Tw Cen MT" pitchFamily="34" charset="0"/>
              </a:rPr>
              <a:t> </a:t>
            </a:r>
            <a:r>
              <a:rPr lang="en-US" sz="2000" b="1" dirty="0" err="1" smtClean="0">
                <a:latin typeface="Tw Cen MT" pitchFamily="34" charset="0"/>
              </a:rPr>
              <a:t>Sejarah</a:t>
            </a:r>
            <a:r>
              <a:rPr lang="en-US" sz="2000" b="1" dirty="0" smtClean="0">
                <a:latin typeface="Tw Cen MT" pitchFamily="34" charset="0"/>
              </a:rPr>
              <a:t> </a:t>
            </a:r>
            <a:r>
              <a:rPr lang="en-US" sz="2000" b="1" dirty="0" err="1" smtClean="0">
                <a:latin typeface="Tw Cen MT" pitchFamily="34" charset="0"/>
              </a:rPr>
              <a:t>Bngsa</a:t>
            </a:r>
            <a:r>
              <a:rPr lang="en-US" sz="2000" b="1" dirty="0" smtClean="0">
                <a:latin typeface="Tw Cen MT" pitchFamily="34" charset="0"/>
              </a:rPr>
              <a:t> Indonesia</a:t>
            </a:r>
            <a:br>
              <a:rPr lang="en-US" sz="2000" b="1" dirty="0" smtClean="0">
                <a:latin typeface="Tw Cen MT" pitchFamily="34" charset="0"/>
              </a:rPr>
            </a:br>
            <a:r>
              <a:rPr lang="en-US" sz="2000" b="1" dirty="0" smtClean="0">
                <a:solidFill>
                  <a:srgbClr val="FF0000"/>
                </a:solidFill>
                <a:latin typeface="Tw Cen MT" pitchFamily="34" charset="0"/>
              </a:rPr>
              <a:t>2 kali </a:t>
            </a:r>
            <a:r>
              <a:rPr lang="en-US" sz="2000" b="1" dirty="0" err="1" smtClean="0">
                <a:solidFill>
                  <a:srgbClr val="FF0000"/>
                </a:solidFill>
                <a:latin typeface="Tw Cen MT" pitchFamily="34" charset="0"/>
              </a:rPr>
              <a:t>Pertemuan</a:t>
            </a:r>
            <a:r>
              <a:rPr lang="en-US" sz="2000" b="1" dirty="0" smtClean="0">
                <a:solidFill>
                  <a:srgbClr val="FF0000"/>
                </a:solidFill>
                <a:latin typeface="Tw Cen MT" pitchFamily="34" charset="0"/>
              </a:rPr>
              <a:t/>
            </a:r>
            <a:br>
              <a:rPr lang="en-US" sz="2000" b="1" dirty="0" smtClean="0">
                <a:solidFill>
                  <a:srgbClr val="FF0000"/>
                </a:solidFill>
                <a:latin typeface="Tw Cen MT" pitchFamily="34" charset="0"/>
              </a:rPr>
            </a:br>
            <a:r>
              <a:rPr lang="en-US" sz="2000" b="1" dirty="0" smtClean="0">
                <a:latin typeface="Tw Cen MT" pitchFamily="34" charset="0"/>
              </a:rPr>
              <a:t>3.Pancasila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Dasar</a:t>
            </a:r>
            <a:r>
              <a:rPr lang="en-US" sz="2000" b="1" dirty="0" smtClean="0">
                <a:latin typeface="Tw Cen MT" pitchFamily="34" charset="0"/>
              </a:rPr>
              <a:t> Negara </a:t>
            </a:r>
            <a:r>
              <a:rPr lang="en-US" sz="2000" b="1" dirty="0" err="1" smtClean="0">
                <a:latin typeface="Tw Cen MT" pitchFamily="34" charset="0"/>
              </a:rPr>
              <a:t>Republik</a:t>
            </a:r>
            <a:r>
              <a:rPr lang="en-US" sz="2000" b="1" dirty="0" smtClean="0">
                <a:latin typeface="Tw Cen MT" pitchFamily="34" charset="0"/>
              </a:rPr>
              <a:t> Indonesia </a:t>
            </a:r>
            <a:br>
              <a:rPr lang="en-US" sz="2000" b="1" dirty="0" smtClean="0">
                <a:latin typeface="Tw Cen MT" pitchFamily="34" charset="0"/>
              </a:rPr>
            </a:br>
            <a:r>
              <a:rPr lang="en-US" sz="2000" b="1" dirty="0">
                <a:solidFill>
                  <a:srgbClr val="FF0000"/>
                </a:solidFill>
                <a:latin typeface="Tw Cen MT" pitchFamily="34" charset="0"/>
              </a:rPr>
              <a:t>2 kali </a:t>
            </a:r>
            <a:r>
              <a:rPr lang="en-US" sz="2000" b="1" dirty="0" err="1">
                <a:solidFill>
                  <a:srgbClr val="FF0000"/>
                </a:solidFill>
                <a:latin typeface="Tw Cen MT" pitchFamily="34" charset="0"/>
              </a:rPr>
              <a:t>Pertemuan</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smtClean="0">
                <a:latin typeface="Tw Cen MT" pitchFamily="34" charset="0"/>
              </a:rPr>
              <a:t>4.Pancasila </a:t>
            </a:r>
            <a:r>
              <a:rPr lang="en-US" sz="2000" b="1" dirty="0" err="1">
                <a:latin typeface="Tw Cen MT" pitchFamily="34" charset="0"/>
              </a:rPr>
              <a:t>Sebagai</a:t>
            </a:r>
            <a:r>
              <a:rPr lang="en-US" sz="2000" b="1" dirty="0">
                <a:latin typeface="Tw Cen MT" pitchFamily="34" charset="0"/>
              </a:rPr>
              <a:t> </a:t>
            </a:r>
            <a:r>
              <a:rPr lang="en-US" sz="2000" b="1" dirty="0" err="1" smtClean="0">
                <a:latin typeface="Tw Cen MT" pitchFamily="34" charset="0"/>
              </a:rPr>
              <a:t>Ideologi</a:t>
            </a:r>
            <a:r>
              <a:rPr lang="en-US" sz="2000" b="1" dirty="0" smtClean="0">
                <a:latin typeface="Tw Cen MT" pitchFamily="34" charset="0"/>
              </a:rPr>
              <a:t>  </a:t>
            </a:r>
            <a:r>
              <a:rPr lang="en-US" sz="2000" b="1" dirty="0">
                <a:latin typeface="Tw Cen MT" pitchFamily="34" charset="0"/>
              </a:rPr>
              <a:t>Negara </a:t>
            </a:r>
            <a:r>
              <a:rPr lang="en-US" sz="2000" b="1" dirty="0" smtClean="0">
                <a:latin typeface="Tw Cen MT" pitchFamily="34" charset="0"/>
              </a:rPr>
              <a:t/>
            </a:r>
            <a:br>
              <a:rPr lang="en-US" sz="2000" b="1" dirty="0" smtClean="0">
                <a:latin typeface="Tw Cen MT" pitchFamily="34" charset="0"/>
              </a:rPr>
            </a:br>
            <a:r>
              <a:rPr lang="en-US" sz="2000" b="1" dirty="0" smtClean="0">
                <a:solidFill>
                  <a:srgbClr val="FF0000"/>
                </a:solidFill>
                <a:latin typeface="Tw Cen MT" pitchFamily="34" charset="0"/>
              </a:rPr>
              <a:t>2 </a:t>
            </a:r>
            <a:r>
              <a:rPr lang="en-US" sz="2000" b="1" dirty="0">
                <a:solidFill>
                  <a:srgbClr val="FF0000"/>
                </a:solidFill>
                <a:latin typeface="Tw Cen MT" pitchFamily="34" charset="0"/>
              </a:rPr>
              <a:t>kali </a:t>
            </a:r>
            <a:r>
              <a:rPr lang="en-US" sz="2000" b="1" dirty="0" err="1">
                <a:solidFill>
                  <a:srgbClr val="FF0000"/>
                </a:solidFill>
                <a:latin typeface="Tw Cen MT" pitchFamily="34" charset="0"/>
              </a:rPr>
              <a:t>Pertemuan</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smtClean="0">
                <a:latin typeface="Tw Cen MT" pitchFamily="34" charset="0"/>
              </a:rPr>
              <a:t>5.Pancasila </a:t>
            </a:r>
            <a:r>
              <a:rPr lang="en-US" sz="2000" b="1" dirty="0" err="1">
                <a:latin typeface="Tw Cen MT" pitchFamily="34" charset="0"/>
              </a:rPr>
              <a:t>Sebagai</a:t>
            </a:r>
            <a:r>
              <a:rPr lang="en-US" sz="2000" b="1" dirty="0">
                <a:latin typeface="Tw Cen MT" pitchFamily="34" charset="0"/>
              </a:rPr>
              <a:t> </a:t>
            </a:r>
            <a:r>
              <a:rPr lang="en-US" sz="2000" b="1" dirty="0" err="1" smtClean="0">
                <a:latin typeface="Tw Cen MT" pitchFamily="34" charset="0"/>
              </a:rPr>
              <a:t>Sistem</a:t>
            </a:r>
            <a:r>
              <a:rPr lang="en-US" sz="2000" b="1" dirty="0" smtClean="0">
                <a:latin typeface="Tw Cen MT" pitchFamily="34" charset="0"/>
              </a:rPr>
              <a:t> </a:t>
            </a:r>
            <a:r>
              <a:rPr lang="en-US" sz="2000" b="1" dirty="0" err="1" smtClean="0">
                <a:latin typeface="Tw Cen MT" pitchFamily="34" charset="0"/>
              </a:rPr>
              <a:t>Filsafat</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a:solidFill>
                  <a:srgbClr val="FF0000"/>
                </a:solidFill>
                <a:latin typeface="Tw Cen MT" pitchFamily="34" charset="0"/>
              </a:rPr>
              <a:t>2 kali </a:t>
            </a:r>
            <a:r>
              <a:rPr lang="en-US" sz="2000" b="1" dirty="0" err="1">
                <a:solidFill>
                  <a:srgbClr val="FF0000"/>
                </a:solidFill>
                <a:latin typeface="Tw Cen MT" pitchFamily="34" charset="0"/>
              </a:rPr>
              <a:t>Pertemuan</a:t>
            </a:r>
            <a:r>
              <a:rPr lang="en-US" sz="2000" b="1" dirty="0" smtClean="0">
                <a:latin typeface="Tw Cen MT" pitchFamily="34" charset="0"/>
              </a:rPr>
              <a:t> </a:t>
            </a:r>
            <a:br>
              <a:rPr lang="en-US" sz="2000" b="1" dirty="0" smtClean="0">
                <a:latin typeface="Tw Cen MT" pitchFamily="34" charset="0"/>
              </a:rPr>
            </a:br>
            <a:r>
              <a:rPr lang="en-US" sz="2000" b="1" dirty="0" smtClean="0">
                <a:latin typeface="Tw Cen MT" pitchFamily="34" charset="0"/>
              </a:rPr>
              <a:t>6.Pancasila </a:t>
            </a:r>
            <a:r>
              <a:rPr lang="en-US" sz="2000" b="1" dirty="0" err="1">
                <a:latin typeface="Tw Cen MT" pitchFamily="34" charset="0"/>
              </a:rPr>
              <a:t>Sebagai</a:t>
            </a:r>
            <a:r>
              <a:rPr lang="en-US" sz="2000" b="1" dirty="0">
                <a:latin typeface="Tw Cen MT" pitchFamily="34" charset="0"/>
              </a:rPr>
              <a:t> </a:t>
            </a:r>
            <a:r>
              <a:rPr lang="en-US" sz="2000" b="1" dirty="0" err="1">
                <a:latin typeface="Tw Cen MT" pitchFamily="34" charset="0"/>
              </a:rPr>
              <a:t>Sistem</a:t>
            </a:r>
            <a:r>
              <a:rPr lang="en-US" sz="2000" b="1" dirty="0">
                <a:latin typeface="Tw Cen MT" pitchFamily="34" charset="0"/>
              </a:rPr>
              <a:t> </a:t>
            </a:r>
            <a:r>
              <a:rPr lang="en-US" sz="2000" b="1" dirty="0" err="1" smtClean="0">
                <a:latin typeface="Tw Cen MT" pitchFamily="34" charset="0"/>
              </a:rPr>
              <a:t>Etika</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a:solidFill>
                  <a:srgbClr val="FF0000"/>
                </a:solidFill>
                <a:latin typeface="Tw Cen MT" pitchFamily="34" charset="0"/>
              </a:rPr>
              <a:t>2 kali </a:t>
            </a:r>
            <a:r>
              <a:rPr lang="en-US" sz="2000" b="1" dirty="0" err="1" smtClean="0">
                <a:solidFill>
                  <a:srgbClr val="FF0000"/>
                </a:solidFill>
                <a:latin typeface="Tw Cen MT" pitchFamily="34" charset="0"/>
              </a:rPr>
              <a:t>Pertemuan</a:t>
            </a:r>
            <a:r>
              <a:rPr lang="en-US" sz="2000" b="1" dirty="0" smtClean="0">
                <a:solidFill>
                  <a:srgbClr val="FF0000"/>
                </a:solidFill>
                <a:latin typeface="Tw Cen MT" pitchFamily="34" charset="0"/>
              </a:rPr>
              <a:t/>
            </a:r>
            <a:br>
              <a:rPr lang="en-US" sz="2000" b="1" dirty="0" smtClean="0">
                <a:solidFill>
                  <a:srgbClr val="FF0000"/>
                </a:solidFill>
                <a:latin typeface="Tw Cen MT" pitchFamily="34" charset="0"/>
              </a:rPr>
            </a:br>
            <a:r>
              <a:rPr lang="en-US" sz="2000" b="1" dirty="0" smtClean="0">
                <a:latin typeface="Tw Cen MT" pitchFamily="34" charset="0"/>
              </a:rPr>
              <a:t>7.Pancasila </a:t>
            </a:r>
            <a:r>
              <a:rPr lang="en-US" sz="2000" b="1" dirty="0" err="1">
                <a:latin typeface="Tw Cen MT" pitchFamily="34" charset="0"/>
              </a:rPr>
              <a:t>Sebagai</a:t>
            </a:r>
            <a:r>
              <a:rPr lang="en-US" sz="2000" b="1" dirty="0">
                <a:latin typeface="Tw Cen MT" pitchFamily="34" charset="0"/>
              </a:rPr>
              <a:t> </a:t>
            </a:r>
            <a:r>
              <a:rPr lang="en-US" sz="2000" b="1" dirty="0" err="1" smtClean="0">
                <a:latin typeface="Tw Cen MT" pitchFamily="34" charset="0"/>
              </a:rPr>
              <a:t>Dasar</a:t>
            </a:r>
            <a:r>
              <a:rPr lang="en-US" sz="2000" b="1" dirty="0" smtClean="0">
                <a:latin typeface="Tw Cen MT" pitchFamily="34" charset="0"/>
              </a:rPr>
              <a:t> </a:t>
            </a:r>
            <a:r>
              <a:rPr lang="en-US" sz="2000" b="1" dirty="0" err="1" smtClean="0">
                <a:latin typeface="Tw Cen MT" pitchFamily="34" charset="0"/>
              </a:rPr>
              <a:t>Pengembangan</a:t>
            </a:r>
            <a:r>
              <a:rPr lang="en-US" sz="2000" b="1" dirty="0" smtClean="0">
                <a:latin typeface="Tw Cen MT" pitchFamily="34" charset="0"/>
              </a:rPr>
              <a:t> </a:t>
            </a:r>
            <a:r>
              <a:rPr lang="en-US" sz="2000" b="1" dirty="0" err="1" smtClean="0">
                <a:latin typeface="Tw Cen MT" pitchFamily="34" charset="0"/>
              </a:rPr>
              <a:t>Ilmu</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a:solidFill>
                  <a:srgbClr val="FF0000"/>
                </a:solidFill>
                <a:latin typeface="Tw Cen MT" pitchFamily="34" charset="0"/>
              </a:rPr>
              <a:t>2 kali </a:t>
            </a:r>
            <a:r>
              <a:rPr lang="en-US" sz="2000" b="1" dirty="0" err="1">
                <a:solidFill>
                  <a:srgbClr val="FF0000"/>
                </a:solidFill>
                <a:latin typeface="Tw Cen MT" pitchFamily="34" charset="0"/>
              </a:rPr>
              <a:t>Pertemuan</a:t>
            </a:r>
            <a:r>
              <a:rPr lang="en-US" sz="2000" b="1" dirty="0">
                <a:latin typeface="Tw Cen MT" pitchFamily="34" charset="0"/>
              </a:rPr>
              <a:t>  </a:t>
            </a:r>
            <a:endParaRPr lang="id-ID" b="1" dirty="0">
              <a:latin typeface="Tw Cen MT" pitchFamily="34" charset="0"/>
            </a:endParaRPr>
          </a:p>
        </p:txBody>
      </p:sp>
      <p:cxnSp>
        <p:nvCxnSpPr>
          <p:cNvPr id="9" name="Straight Connector 8"/>
          <p:cNvCxnSpPr/>
          <p:nvPr/>
        </p:nvCxnSpPr>
        <p:spPr>
          <a:xfrm>
            <a:off x="5148064" y="476672"/>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661248"/>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5148064" y="5795972"/>
            <a:ext cx="3672408"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14 KALI TATAP MUKA </a:t>
            </a:r>
            <a:endParaRPr lang="en-US" b="1" dirty="0">
              <a:latin typeface="Arial" panose="020B0604020202020204" pitchFamily="34" charset="0"/>
              <a:cs typeface="Arial" panose="020B0604020202020204" pitchFamily="34" charset="0"/>
            </a:endParaRPr>
          </a:p>
        </p:txBody>
      </p:sp>
      <p:cxnSp>
        <p:nvCxnSpPr>
          <p:cNvPr id="8" name="Straight Connector 7"/>
          <p:cNvCxnSpPr/>
          <p:nvPr/>
        </p:nvCxnSpPr>
        <p:spPr>
          <a:xfrm>
            <a:off x="5148064" y="6309320"/>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926835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2915816" y="3284984"/>
            <a:ext cx="621389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d-ID" sz="1800" b="1" dirty="0">
              <a:solidFill>
                <a:schemeClr val="bg1"/>
              </a:solidFill>
              <a:latin typeface="Arial" panose="020B0604020202020204" pitchFamily="34" charset="0"/>
            </a:endParaRPr>
          </a:p>
          <a:p>
            <a:pPr algn="ctr" eaLnBrk="1" hangingPunct="1">
              <a:spcBef>
                <a:spcPct val="0"/>
              </a:spcBef>
              <a:buFontTx/>
              <a:buNone/>
            </a:pPr>
            <a:r>
              <a:rPr lang="en-US" sz="2200" b="1" dirty="0" smtClean="0">
                <a:solidFill>
                  <a:schemeClr val="bg1"/>
                </a:solidFill>
                <a:latin typeface="Arial" panose="020B0604020202020204" pitchFamily="34" charset="0"/>
              </a:rPr>
              <a:t>PERTEMUAN PERTAMA</a:t>
            </a:r>
          </a:p>
          <a:p>
            <a:pPr algn="ctr" eaLnBrk="1" hangingPunct="1">
              <a:spcBef>
                <a:spcPct val="0"/>
              </a:spcBef>
              <a:buFontTx/>
              <a:buNone/>
            </a:pPr>
            <a:r>
              <a:rPr lang="en-US" sz="2200" b="1" dirty="0" smtClean="0">
                <a:solidFill>
                  <a:schemeClr val="bg1"/>
                </a:solidFill>
                <a:latin typeface="Arial" panose="020B0604020202020204" pitchFamily="34" charset="0"/>
              </a:rPr>
              <a:t>PENGANTAR PANCASILA</a:t>
            </a:r>
          </a:p>
          <a:p>
            <a:pPr algn="ctr">
              <a:spcBef>
                <a:spcPct val="0"/>
              </a:spcBef>
              <a:buNone/>
            </a:pPr>
            <a:r>
              <a:rPr lang="en-US" sz="1400" b="1" dirty="0">
                <a:solidFill>
                  <a:schemeClr val="bg1"/>
                </a:solidFill>
                <a:latin typeface="Arial" panose="020B0604020202020204" pitchFamily="34" charset="0"/>
              </a:rPr>
              <a:t>TIM DOSEN PAMU  UNIVERSITAS ESA UNGGUL</a:t>
            </a:r>
          </a:p>
          <a:p>
            <a:pPr algn="ctr">
              <a:spcBef>
                <a:spcPct val="0"/>
              </a:spcBef>
              <a:buNone/>
            </a:pPr>
            <a:r>
              <a:rPr lang="id-ID" sz="1400" b="1" dirty="0">
                <a:solidFill>
                  <a:schemeClr val="bg1"/>
                </a:solidFill>
                <a:latin typeface="Arial" panose="020B0604020202020204" pitchFamily="34" charset="0"/>
              </a:rPr>
              <a:t>K</a:t>
            </a:r>
            <a:r>
              <a:rPr lang="en-US" sz="1400" b="1" dirty="0" err="1">
                <a:solidFill>
                  <a:schemeClr val="bg1"/>
                </a:solidFill>
                <a:latin typeface="Arial" panose="020B0604020202020204" pitchFamily="34" charset="0"/>
              </a:rPr>
              <a:t>oordinator</a:t>
            </a:r>
            <a:r>
              <a:rPr lang="id-ID" sz="1400" b="1" dirty="0">
                <a:solidFill>
                  <a:schemeClr val="bg1"/>
                </a:solidFill>
                <a:latin typeface="Arial" panose="020B0604020202020204" pitchFamily="34" charset="0"/>
              </a:rPr>
              <a:t>  D</a:t>
            </a:r>
            <a:r>
              <a:rPr lang="en-US" sz="1400" b="1" dirty="0" err="1">
                <a:solidFill>
                  <a:schemeClr val="bg1"/>
                </a:solidFill>
                <a:latin typeface="Arial" panose="020B0604020202020204" pitchFamily="34" charset="0"/>
              </a:rPr>
              <a:t>rs</a:t>
            </a:r>
            <a:r>
              <a:rPr lang="id-ID" sz="1400" b="1" dirty="0">
                <a:solidFill>
                  <a:schemeClr val="bg1"/>
                </a:solidFill>
                <a:latin typeface="Arial" panose="020B0604020202020204" pitchFamily="34" charset="0"/>
              </a:rPr>
              <a:t>. S</a:t>
            </a:r>
            <a:r>
              <a:rPr lang="en-US" sz="1400" b="1" dirty="0" err="1">
                <a:solidFill>
                  <a:schemeClr val="bg1"/>
                </a:solidFill>
                <a:latin typeface="Arial" panose="020B0604020202020204" pitchFamily="34" charset="0"/>
              </a:rPr>
              <a:t>yamsu</a:t>
            </a:r>
            <a:r>
              <a:rPr lang="id-ID" sz="1400" b="1" dirty="0">
                <a:solidFill>
                  <a:schemeClr val="bg1"/>
                </a:solidFill>
                <a:latin typeface="Arial" panose="020B0604020202020204" pitchFamily="34" charset="0"/>
              </a:rPr>
              <a:t> R</a:t>
            </a:r>
            <a:r>
              <a:rPr lang="en-US" sz="1400" b="1" dirty="0" err="1">
                <a:solidFill>
                  <a:schemeClr val="bg1"/>
                </a:solidFill>
                <a:latin typeface="Arial" panose="020B0604020202020204" pitchFamily="34" charset="0"/>
              </a:rPr>
              <a:t>idhuan</a:t>
            </a:r>
            <a:r>
              <a:rPr lang="id-ID" sz="1400" b="1" dirty="0">
                <a:solidFill>
                  <a:schemeClr val="bg1"/>
                </a:solidFill>
                <a:latin typeface="Arial" panose="020B0604020202020204" pitchFamily="34" charset="0"/>
              </a:rPr>
              <a:t>, M. P</a:t>
            </a:r>
            <a:r>
              <a:rPr lang="en-US" sz="1400" b="1" dirty="0">
                <a:solidFill>
                  <a:schemeClr val="bg1"/>
                </a:solidFill>
                <a:latin typeface="Arial" panose="020B0604020202020204" pitchFamily="34" charset="0"/>
              </a:rPr>
              <a:t>d</a:t>
            </a:r>
          </a:p>
          <a:p>
            <a:pPr algn="ctr" eaLnBrk="1" hangingPunct="1">
              <a:spcBef>
                <a:spcPct val="0"/>
              </a:spcBef>
              <a:buFontTx/>
              <a:buNone/>
            </a:pPr>
            <a:endParaRPr lang="en-US" sz="1800" b="1" dirty="0">
              <a:solidFill>
                <a:schemeClr val="bg1"/>
              </a:solidFill>
              <a:latin typeface="Arial" panose="020B0604020202020204" pitchFamily="34" charset="0"/>
            </a:endParaRPr>
          </a:p>
          <a:p>
            <a:pPr algn="ctr" eaLnBrk="1" hangingPunct="1">
              <a:spcBef>
                <a:spcPct val="0"/>
              </a:spcBef>
              <a:buFontTx/>
              <a:buNone/>
            </a:pPr>
            <a:endParaRPr lang="en-US" sz="2000" b="1" dirty="0">
              <a:solidFill>
                <a:schemeClr val="bg1"/>
              </a:solidFill>
              <a:latin typeface="Arial" panose="020B0604020202020204" pitchFamily="34" charset="0"/>
            </a:endParaRPr>
          </a:p>
        </p:txBody>
      </p:sp>
      <p:sp>
        <p:nvSpPr>
          <p:cNvPr id="4" name="TextBox 1"/>
          <p:cNvSpPr txBox="1">
            <a:spLocks noChangeArrowheads="1"/>
          </p:cNvSpPr>
          <p:nvPr/>
        </p:nvSpPr>
        <p:spPr bwMode="auto">
          <a:xfrm>
            <a:off x="3068216" y="1484784"/>
            <a:ext cx="3323148"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d-ID" sz="1800" b="1" dirty="0">
              <a:solidFill>
                <a:schemeClr val="bg1"/>
              </a:solidFill>
              <a:latin typeface="Arial" panose="020B0604020202020204" pitchFamily="34" charset="0"/>
            </a:endParaRPr>
          </a:p>
          <a:p>
            <a:pPr algn="ctr" eaLnBrk="1" hangingPunct="1">
              <a:spcBef>
                <a:spcPct val="0"/>
              </a:spcBef>
              <a:buFontTx/>
              <a:buNone/>
            </a:pPr>
            <a:r>
              <a:rPr lang="en-US" sz="1600" b="1" dirty="0" smtClean="0">
                <a:solidFill>
                  <a:schemeClr val="bg1"/>
                </a:solidFill>
                <a:latin typeface="Arial" panose="020B0604020202020204" pitchFamily="34" charset="0"/>
              </a:rPr>
              <a:t>MATERI PEMBELAJARAN</a:t>
            </a:r>
          </a:p>
          <a:p>
            <a:pPr algn="ctr" eaLnBrk="1" hangingPunct="1">
              <a:spcBef>
                <a:spcPct val="0"/>
              </a:spcBef>
              <a:buFontTx/>
              <a:buNone/>
            </a:pPr>
            <a:endParaRPr lang="en-US" sz="1800" b="1" dirty="0" smtClean="0">
              <a:solidFill>
                <a:schemeClr val="bg1"/>
              </a:solidFill>
              <a:latin typeface="Arial" panose="020B0604020202020204" pitchFamily="34" charset="0"/>
            </a:endParaRPr>
          </a:p>
          <a:p>
            <a:pPr algn="ctr" eaLnBrk="1" hangingPunct="1">
              <a:spcBef>
                <a:spcPct val="0"/>
              </a:spcBef>
              <a:buFontTx/>
              <a:buNone/>
            </a:pPr>
            <a:r>
              <a:rPr lang="en-US" sz="1400" b="1" dirty="0" err="1" smtClean="0">
                <a:solidFill>
                  <a:schemeClr val="bg1"/>
                </a:solidFill>
                <a:latin typeface="Arial" panose="020B0604020202020204" pitchFamily="34" charset="0"/>
              </a:rPr>
              <a:t>Pendahuluan</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Dasar</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Hukum</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Visi-Misi</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dan</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Tujuan</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Pembelajaran</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Pendidikan</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Pancasila</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serta</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Niliai-Nilai</a:t>
            </a:r>
            <a:r>
              <a:rPr lang="en-US" sz="1400" b="1" dirty="0" smtClean="0">
                <a:solidFill>
                  <a:schemeClr val="bg1"/>
                </a:solidFill>
                <a:latin typeface="Arial" panose="020B0604020202020204" pitchFamily="34" charset="0"/>
              </a:rPr>
              <a:t> </a:t>
            </a:r>
            <a:r>
              <a:rPr lang="en-US" sz="1400" b="1" dirty="0" err="1" smtClean="0">
                <a:solidFill>
                  <a:schemeClr val="bg1"/>
                </a:solidFill>
                <a:latin typeface="Arial" panose="020B0604020202020204" pitchFamily="34" charset="0"/>
              </a:rPr>
              <a:t>Pancasila</a:t>
            </a:r>
            <a:endParaRPr lang="en-US" sz="1400" b="1" dirty="0">
              <a:solidFill>
                <a:schemeClr val="bg1"/>
              </a:solidFill>
              <a:latin typeface="Arial" panose="020B0604020202020204" pitchFamily="34" charset="0"/>
            </a:endParaRPr>
          </a:p>
          <a:p>
            <a:pPr algn="ctr" eaLnBrk="1" hangingPunct="1">
              <a:spcBef>
                <a:spcPct val="0"/>
              </a:spcBef>
              <a:buFontTx/>
              <a:buNone/>
            </a:pPr>
            <a:endParaRPr lang="en-US" sz="1800" b="1" dirty="0">
              <a:solidFill>
                <a:schemeClr val="bg1"/>
              </a:solidFill>
              <a:latin typeface="Arial" panose="020B0604020202020204" pitchFamily="34" charset="0"/>
            </a:endParaRPr>
          </a:p>
          <a:p>
            <a:pPr algn="ctr" eaLnBrk="1" hangingPunct="1">
              <a:spcBef>
                <a:spcPct val="0"/>
              </a:spcBef>
              <a:buFontTx/>
              <a:buNone/>
            </a:pPr>
            <a:endParaRPr lang="en-US" sz="2000" b="1" dirty="0">
              <a:solidFill>
                <a:schemeClr val="bg1"/>
              </a:solidFill>
              <a:latin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435534" y="1285478"/>
            <a:ext cx="2664296" cy="2197310"/>
          </a:xfrm>
          <a:prstGeom prst="rect">
            <a:avLst/>
          </a:prstGeom>
          <a:noFill/>
          <a:ln>
            <a:noFill/>
          </a:ln>
        </p:spPr>
      </p:pic>
    </p:spTree>
    <p:extLst>
      <p:ext uri="{BB962C8B-B14F-4D97-AF65-F5344CB8AC3E}">
        <p14:creationId xmlns:p14="http://schemas.microsoft.com/office/powerpoint/2010/main" val="11984823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63246"/>
            <a:ext cx="4176464" cy="2793746"/>
          </a:xfrm>
        </p:spPr>
        <p:txBody>
          <a:bodyPr>
            <a:normAutofit fontScale="90000"/>
          </a:bodyPr>
          <a:lstStyle/>
          <a:p>
            <a:pPr algn="r"/>
            <a:r>
              <a:rPr lang="en-US" sz="4000" b="1" dirty="0" smtClean="0">
                <a:latin typeface="Tw Cen MT" pitchFamily="34" charset="0"/>
              </a:rPr>
              <a:t>PENDAHULUAN</a:t>
            </a:r>
            <a:br>
              <a:rPr lang="en-US" sz="4000" b="1" dirty="0" smtClean="0">
                <a:latin typeface="Tw Cen MT" pitchFamily="34" charset="0"/>
              </a:rPr>
            </a:br>
            <a:r>
              <a:rPr lang="id-ID" sz="1600" dirty="0" smtClean="0"/>
              <a:t>Pancasila </a:t>
            </a:r>
            <a:r>
              <a:rPr lang="id-ID" sz="1600" dirty="0"/>
              <a:t>wajib dipamahi dan diamalkan nilai-nilainya oleh seluruh warga negara </a:t>
            </a:r>
            <a:r>
              <a:rPr lang="id-ID" sz="1600" dirty="0" smtClean="0"/>
              <a:t>Indonesia. </a:t>
            </a:r>
            <a:r>
              <a:rPr lang="en-US" sz="1800" dirty="0" smtClean="0"/>
              <a:t/>
            </a:r>
            <a:br>
              <a:rPr lang="en-US" sz="1800" dirty="0" smtClean="0"/>
            </a:br>
            <a:r>
              <a:rPr lang="en-US" sz="1800" dirty="0" smtClean="0"/>
              <a:t/>
            </a:r>
            <a:br>
              <a:rPr lang="en-US" sz="1800" dirty="0" smtClean="0"/>
            </a:br>
            <a:r>
              <a:rPr lang="id-ID" sz="1600" dirty="0" smtClean="0"/>
              <a:t>Nilai-nilai </a:t>
            </a:r>
            <a:r>
              <a:rPr lang="id-ID" sz="1600" dirty="0"/>
              <a:t>Pancasila yang tercermin dalam butir-butir setiap sila Pancasila adalah sebagai pedoman hidup bangsa (</a:t>
            </a:r>
            <a:r>
              <a:rPr lang="id-ID" sz="1600" i="1" dirty="0"/>
              <a:t>guiding principles</a:t>
            </a:r>
            <a:r>
              <a:rPr lang="id-ID" sz="1600" dirty="0"/>
              <a:t>)</a:t>
            </a:r>
            <a:r>
              <a:rPr lang="en-US" sz="2000" b="1" dirty="0" smtClean="0">
                <a:latin typeface="Tw Cen MT" pitchFamily="34" charset="0"/>
              </a:rPr>
              <a:t>    </a:t>
            </a:r>
            <a:br>
              <a:rPr lang="en-US" sz="2000" b="1" dirty="0" smtClean="0">
                <a:latin typeface="Tw Cen MT" pitchFamily="34" charset="0"/>
              </a:rPr>
            </a:br>
            <a:endParaRPr lang="id-ID" b="1" dirty="0">
              <a:latin typeface="Tw Cen MT" pitchFamily="34" charset="0"/>
            </a:endParaRPr>
          </a:p>
        </p:txBody>
      </p:sp>
      <p:sp>
        <p:nvSpPr>
          <p:cNvPr id="3" name="Content Placeholder 2"/>
          <p:cNvSpPr>
            <a:spLocks noGrp="1"/>
          </p:cNvSpPr>
          <p:nvPr>
            <p:ph idx="1"/>
          </p:nvPr>
        </p:nvSpPr>
        <p:spPr>
          <a:xfrm>
            <a:off x="251520" y="3392954"/>
            <a:ext cx="4355976" cy="2340302"/>
          </a:xfrm>
        </p:spPr>
        <p:txBody>
          <a:bodyPr>
            <a:normAutofit fontScale="55000" lnSpcReduction="20000"/>
          </a:bodyPr>
          <a:lstStyle/>
          <a:p>
            <a:pPr marL="0" indent="0" algn="r">
              <a:buNone/>
            </a:pPr>
            <a:r>
              <a:rPr lang="en-US" sz="5800" b="1" dirty="0" smtClean="0">
                <a:latin typeface="Tw Cen MT" panose="020B0602020104020603" pitchFamily="34" charset="0"/>
                <a:cs typeface="Arial" panose="020B0604020202020204" pitchFamily="34" charset="0"/>
              </a:rPr>
              <a:t>DASAR HUKUM</a:t>
            </a:r>
          </a:p>
          <a:p>
            <a:pPr marL="0" indent="0" algn="r">
              <a:buNone/>
            </a:pPr>
            <a:r>
              <a:rPr lang="id-ID" sz="3300" dirty="0" smtClean="0"/>
              <a:t>UUR</a:t>
            </a:r>
            <a:r>
              <a:rPr lang="en-US" sz="3300" dirty="0" smtClean="0"/>
              <a:t>I</a:t>
            </a:r>
            <a:r>
              <a:rPr lang="id-ID" sz="3300" dirty="0" smtClean="0"/>
              <a:t> No 12</a:t>
            </a:r>
            <a:r>
              <a:rPr lang="en-US" sz="3300" dirty="0" smtClean="0"/>
              <a:t>/2</a:t>
            </a:r>
            <a:r>
              <a:rPr lang="id-ID" sz="3300" dirty="0" smtClean="0"/>
              <a:t>012</a:t>
            </a:r>
            <a:r>
              <a:rPr lang="id-ID" sz="3300" dirty="0"/>
              <a:t>, tentang pendidikan </a:t>
            </a:r>
            <a:r>
              <a:rPr lang="id-ID" sz="3300" dirty="0" smtClean="0"/>
              <a:t>tinggi</a:t>
            </a:r>
            <a:r>
              <a:rPr lang="en-US" sz="3300" dirty="0" smtClean="0"/>
              <a:t> </a:t>
            </a:r>
            <a:endParaRPr lang="en-US" sz="3300" dirty="0"/>
          </a:p>
          <a:p>
            <a:pPr marL="511175" indent="-511175" algn="r">
              <a:buNone/>
            </a:pPr>
            <a:r>
              <a:rPr lang="en-US" sz="2400" dirty="0"/>
              <a:t> </a:t>
            </a:r>
            <a:r>
              <a:rPr lang="en-US" sz="2400" dirty="0" smtClean="0"/>
              <a:t>       </a:t>
            </a:r>
            <a:r>
              <a:rPr lang="en-US" sz="2500" dirty="0" smtClean="0"/>
              <a:t>1. </a:t>
            </a:r>
            <a:r>
              <a:rPr lang="id-ID" sz="2500" dirty="0" smtClean="0"/>
              <a:t>Pasal </a:t>
            </a:r>
            <a:r>
              <a:rPr lang="id-ID" sz="2500" dirty="0"/>
              <a:t>2, </a:t>
            </a:r>
            <a:r>
              <a:rPr lang="en-US" sz="2500" dirty="0" err="1" smtClean="0"/>
              <a:t>Pendidikan</a:t>
            </a:r>
            <a:r>
              <a:rPr lang="en-US" sz="2500" dirty="0" smtClean="0"/>
              <a:t> </a:t>
            </a:r>
            <a:r>
              <a:rPr lang="en-US" sz="2500" dirty="0" err="1" smtClean="0"/>
              <a:t>Tinggi</a:t>
            </a:r>
            <a:r>
              <a:rPr lang="id-ID" sz="2500" dirty="0" smtClean="0"/>
              <a:t> </a:t>
            </a:r>
            <a:r>
              <a:rPr lang="id-ID" sz="2500" dirty="0"/>
              <a:t>berdasarkan Pancasila, </a:t>
            </a:r>
            <a:r>
              <a:rPr lang="id-ID" sz="2500" dirty="0" smtClean="0"/>
              <a:t>UU</a:t>
            </a:r>
            <a:r>
              <a:rPr lang="en-US" sz="2500" dirty="0" smtClean="0"/>
              <a:t>D</a:t>
            </a:r>
            <a:r>
              <a:rPr lang="id-ID" sz="2500" dirty="0" smtClean="0"/>
              <a:t> NRI</a:t>
            </a:r>
            <a:r>
              <a:rPr lang="en-US" sz="2500" dirty="0" smtClean="0"/>
              <a:t> T</a:t>
            </a:r>
            <a:r>
              <a:rPr lang="id-ID" sz="2500" dirty="0" smtClean="0"/>
              <a:t>ahun </a:t>
            </a:r>
            <a:r>
              <a:rPr lang="id-ID" sz="2500" dirty="0"/>
              <a:t>1945, </a:t>
            </a:r>
            <a:r>
              <a:rPr lang="id-ID" sz="2500" dirty="0" smtClean="0"/>
              <a:t>NKRI, </a:t>
            </a:r>
            <a:r>
              <a:rPr lang="id-ID" sz="2500" dirty="0"/>
              <a:t>dan Bhinneka Tunggal </a:t>
            </a:r>
            <a:r>
              <a:rPr lang="id-ID" sz="2500" dirty="0" smtClean="0"/>
              <a:t>Ika.</a:t>
            </a:r>
            <a:endParaRPr lang="en-US" sz="2500" dirty="0" smtClean="0"/>
          </a:p>
          <a:p>
            <a:pPr marL="511175" indent="-228600" algn="r">
              <a:buNone/>
            </a:pPr>
            <a:r>
              <a:rPr lang="en-US" sz="2500" dirty="0" smtClean="0"/>
              <a:t>2.  </a:t>
            </a:r>
            <a:r>
              <a:rPr lang="id-ID" sz="2500" dirty="0" smtClean="0"/>
              <a:t>Pasal </a:t>
            </a:r>
            <a:r>
              <a:rPr lang="id-ID" sz="2500" dirty="0"/>
              <a:t>35 ayat (</a:t>
            </a:r>
            <a:r>
              <a:rPr lang="id-ID" sz="2500" dirty="0" smtClean="0"/>
              <a:t>3)kurikulum </a:t>
            </a:r>
            <a:r>
              <a:rPr lang="id-ID" sz="2500" dirty="0"/>
              <a:t>pendidikan tinggi sebagaimana dimaksud pada ayat (1) wajib memuat mata kuliah: agama,</a:t>
            </a:r>
            <a:r>
              <a:rPr lang="id-ID" sz="2500" b="1" dirty="0"/>
              <a:t> Pancasila,</a:t>
            </a:r>
            <a:r>
              <a:rPr lang="id-ID" sz="2500" dirty="0"/>
              <a:t> kewarganegaraan, dan bahasa Indonesia.</a:t>
            </a:r>
            <a:endParaRPr lang="en-US" sz="2500" dirty="0"/>
          </a:p>
          <a:p>
            <a:pPr marL="0" indent="0" algn="r">
              <a:buNone/>
            </a:pPr>
            <a:endParaRPr lang="id-ID" sz="2400" b="1" dirty="0">
              <a:latin typeface="Tw Cen MT" panose="020B0602020104020603" pitchFamily="34" charset="0"/>
              <a:cs typeface="Arial" panose="020B0604020202020204"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2109652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709414"/>
            <a:ext cx="4642338" cy="5311873"/>
          </a:xfrm>
        </p:spPr>
        <p:txBody>
          <a:bodyPr>
            <a:normAutofit fontScale="90000"/>
          </a:bodyPr>
          <a:lstStyle/>
          <a:p>
            <a:pPr algn="r"/>
            <a:r>
              <a:rPr lang="en-US" sz="4000" b="1" dirty="0" smtClean="0">
                <a:latin typeface="Tw Cen MT" pitchFamily="34" charset="0"/>
              </a:rPr>
              <a:t>VISI - MISI</a:t>
            </a:r>
            <a:br>
              <a:rPr lang="en-US" sz="4000" b="1" dirty="0" smtClean="0">
                <a:latin typeface="Tw Cen MT" pitchFamily="34" charset="0"/>
              </a:rPr>
            </a:br>
            <a:r>
              <a:rPr lang="id-ID" sz="2000" b="1" dirty="0"/>
              <a:t>Visi Pendidikan Pancasila</a:t>
            </a:r>
            <a:r>
              <a:rPr lang="en-US" sz="1400" dirty="0"/>
              <a:t/>
            </a:r>
            <a:br>
              <a:rPr lang="en-US" sz="1400" dirty="0"/>
            </a:br>
            <a:r>
              <a:rPr lang="id-ID" sz="1600" dirty="0"/>
              <a:t>T</a:t>
            </a:r>
            <a:r>
              <a:rPr lang="id-ID" sz="1800" dirty="0"/>
              <a:t>erwujudnya kepribadian sivitas akademika yang bersumber pada nilai-nilai Pancasila.</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id-ID" sz="2000" b="1" dirty="0" smtClean="0"/>
              <a:t>Misi </a:t>
            </a:r>
            <a:r>
              <a:rPr lang="id-ID" sz="2000" b="1" dirty="0"/>
              <a:t>Pendidikan Pancasila</a:t>
            </a:r>
            <a:r>
              <a:rPr lang="en-US" sz="1400" dirty="0"/>
              <a:t/>
            </a:r>
            <a:br>
              <a:rPr lang="en-US" sz="1400" dirty="0"/>
            </a:br>
            <a:r>
              <a:rPr lang="id-ID" sz="1800" dirty="0"/>
              <a:t>1). Mengembangkan potensi akademik peserta didik (misi psikopedagogis).</a:t>
            </a:r>
            <a:r>
              <a:rPr lang="en-US" sz="1800" dirty="0"/>
              <a:t/>
            </a:r>
            <a:br>
              <a:rPr lang="en-US" sz="1800" dirty="0"/>
            </a:br>
            <a:r>
              <a:rPr lang="id-ID" sz="1800" dirty="0"/>
              <a:t>2). Menyiapkan peserta didik untuk hidup dan berkehidupan dalam masyarakat, bangsa dan negara (misi psikososial).</a:t>
            </a:r>
            <a:r>
              <a:rPr lang="en-US" sz="1800" dirty="0"/>
              <a:t/>
            </a:r>
            <a:br>
              <a:rPr lang="en-US" sz="1800" dirty="0"/>
            </a:br>
            <a:r>
              <a:rPr lang="id-ID" sz="1800" dirty="0"/>
              <a:t>3). Membangun budaya ber-Pancasila sebagai salah satu determinan kehidupan (misi sosiokultural).</a:t>
            </a:r>
            <a:r>
              <a:rPr lang="en-US" sz="1800" dirty="0"/>
              <a:t/>
            </a:r>
            <a:br>
              <a:rPr lang="en-US" sz="1800" dirty="0"/>
            </a:br>
            <a:r>
              <a:rPr lang="id-ID" sz="1800" dirty="0"/>
              <a:t>4). Mengkaji dan mengembangkan pendidikan Pancasila sebagai sistem pengetahuan terintegrasi atau disiplin ilmu sintetik (</a:t>
            </a:r>
            <a:r>
              <a:rPr lang="id-ID" sz="1800" i="1" dirty="0"/>
              <a:t>synthetic discipline</a:t>
            </a:r>
            <a:r>
              <a:rPr lang="id-ID" sz="1800" dirty="0"/>
              <a:t>), sebagai misi akademik (Sumber: Ristek Dikti. 2016).</a:t>
            </a:r>
            <a:r>
              <a:rPr lang="en-US" sz="1800" dirty="0"/>
              <a:t/>
            </a:r>
            <a:br>
              <a:rPr lang="en-US" sz="1800" dirty="0"/>
            </a:br>
            <a:endParaRPr lang="id-ID" sz="1800"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cxnSp>
        <p:nvCxnSpPr>
          <p:cNvPr id="11" name="Straight Connector 10"/>
          <p:cNvCxnSpPr/>
          <p:nvPr/>
        </p:nvCxnSpPr>
        <p:spPr>
          <a:xfrm>
            <a:off x="827584" y="2492896"/>
            <a:ext cx="417646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90347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709414"/>
            <a:ext cx="4642338" cy="5311873"/>
          </a:xfrm>
        </p:spPr>
        <p:txBody>
          <a:bodyPr>
            <a:normAutofit/>
          </a:bodyPr>
          <a:lstStyle/>
          <a:p>
            <a:pPr algn="r"/>
            <a:r>
              <a:rPr lang="en-US" sz="4000" b="1" dirty="0" smtClean="0">
                <a:latin typeface="Tw Cen MT" pitchFamily="34" charset="0"/>
              </a:rPr>
              <a:t>TUJUAN</a:t>
            </a:r>
            <a:br>
              <a:rPr lang="en-US" sz="4000" b="1" dirty="0" smtClean="0">
                <a:latin typeface="Tw Cen MT" pitchFamily="34" charset="0"/>
              </a:rPr>
            </a:br>
            <a:r>
              <a:rPr lang="id-ID" sz="1800" b="1" dirty="0"/>
              <a:t>Tujuan </a:t>
            </a:r>
            <a:r>
              <a:rPr lang="en-US" sz="1800" b="1" dirty="0" err="1" smtClean="0"/>
              <a:t>Umum</a:t>
            </a:r>
            <a:r>
              <a:rPr lang="en-US" sz="1800" b="1" dirty="0" smtClean="0"/>
              <a:t> </a:t>
            </a:r>
            <a:r>
              <a:rPr lang="id-ID" sz="1800" b="1" dirty="0" smtClean="0"/>
              <a:t>Pembelajaran </a:t>
            </a:r>
            <a:r>
              <a:rPr lang="id-ID" sz="1800" b="1" dirty="0"/>
              <a:t>Pendidikan </a:t>
            </a:r>
            <a:r>
              <a:rPr lang="id-ID" sz="1800" b="1" dirty="0" smtClean="0"/>
              <a:t>Pancasila</a:t>
            </a:r>
            <a:r>
              <a:rPr lang="en-US" sz="1800" b="1" dirty="0" smtClean="0"/>
              <a:t/>
            </a:r>
            <a:br>
              <a:rPr lang="en-US" sz="1800" b="1" dirty="0" smtClean="0"/>
            </a:br>
            <a:r>
              <a:rPr lang="en-US" sz="1800" dirty="0"/>
              <a:t/>
            </a:r>
            <a:br>
              <a:rPr lang="en-US" sz="1800" dirty="0"/>
            </a:br>
            <a:r>
              <a:rPr lang="id-ID" sz="1800" dirty="0"/>
              <a:t>mempersiapkan mahasiswa sebagai calon sarjana yang berkualitas, berdedikasi tinggi, dan bermartabat agar:</a:t>
            </a:r>
            <a:r>
              <a:rPr lang="en-US" sz="1800" dirty="0"/>
              <a:t/>
            </a:r>
            <a:br>
              <a:rPr lang="en-US" sz="1800" dirty="0"/>
            </a:br>
            <a:r>
              <a:rPr lang="id-ID" sz="1800" dirty="0"/>
              <a:t>1). menjadi pribadi yang beriman dan bertakwa kepada Tuhan Yang Maha Esa;</a:t>
            </a:r>
            <a:r>
              <a:rPr lang="en-US" sz="1800" dirty="0"/>
              <a:t/>
            </a:r>
            <a:br>
              <a:rPr lang="en-US" sz="1800" dirty="0"/>
            </a:br>
            <a:r>
              <a:rPr lang="id-ID" sz="1800" dirty="0"/>
              <a:t>2). sehat jasmani dan rohani, berakhlak mulia, dan berbudi pekerti luhur;</a:t>
            </a:r>
            <a:r>
              <a:rPr lang="en-US" sz="1800" dirty="0"/>
              <a:t/>
            </a:r>
            <a:br>
              <a:rPr lang="en-US" sz="1800" dirty="0"/>
            </a:br>
            <a:r>
              <a:rPr lang="id-ID" sz="1800" dirty="0"/>
              <a:t>3). memiliki kepribadian yang mantap, mandiri, dan bertanggung jawab sesuai hari nurani;</a:t>
            </a:r>
            <a:r>
              <a:rPr lang="en-US" sz="1800" dirty="0"/>
              <a:t/>
            </a:r>
            <a:br>
              <a:rPr lang="en-US" sz="1800" dirty="0"/>
            </a:br>
            <a:r>
              <a:rPr lang="id-ID" sz="1800" dirty="0"/>
              <a:t>4). mampu mengikuti perkembangan IPTEK dan seni; serta</a:t>
            </a:r>
            <a:r>
              <a:rPr lang="en-US" sz="1800" dirty="0"/>
              <a:t/>
            </a:r>
            <a:br>
              <a:rPr lang="en-US" sz="1800" dirty="0"/>
            </a:br>
            <a:r>
              <a:rPr lang="id-ID" sz="1800" dirty="0"/>
              <a:t>5). mampu ikut mewujudkan kehidupan yang cerdas dan berkesejahteraan bagi </a:t>
            </a:r>
            <a:r>
              <a:rPr lang="id-ID" sz="1800" dirty="0" smtClean="0"/>
              <a:t>bangsanya</a:t>
            </a:r>
            <a:endParaRPr lang="id-ID" sz="1800"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cxnSp>
        <p:nvCxnSpPr>
          <p:cNvPr id="8" name="Straight Connector 7"/>
          <p:cNvCxnSpPr/>
          <p:nvPr/>
        </p:nvCxnSpPr>
        <p:spPr>
          <a:xfrm>
            <a:off x="792016" y="2164523"/>
            <a:ext cx="410445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47164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404664"/>
            <a:ext cx="4714346" cy="5832648"/>
          </a:xfrm>
        </p:spPr>
        <p:txBody>
          <a:bodyPr>
            <a:normAutofit fontScale="90000"/>
          </a:bodyPr>
          <a:lstStyle/>
          <a:p>
            <a:pPr algn="r"/>
            <a:r>
              <a:rPr lang="en-US" sz="4000" b="1" dirty="0" smtClean="0">
                <a:latin typeface="Tw Cen MT" pitchFamily="34" charset="0"/>
              </a:rPr>
              <a:t>TUJUAN</a:t>
            </a:r>
            <a:br>
              <a:rPr lang="en-US" sz="4000" b="1" dirty="0" smtClean="0">
                <a:latin typeface="Tw Cen MT" pitchFamily="34" charset="0"/>
              </a:rPr>
            </a:br>
            <a:r>
              <a:rPr lang="id-ID" sz="2000" b="1" dirty="0"/>
              <a:t>Tujuan </a:t>
            </a:r>
            <a:r>
              <a:rPr lang="en-US" sz="2000" b="1" dirty="0" err="1" smtClean="0"/>
              <a:t>Khusus</a:t>
            </a:r>
            <a:r>
              <a:rPr lang="en-US" sz="2000" b="1" dirty="0" smtClean="0"/>
              <a:t> </a:t>
            </a:r>
            <a:r>
              <a:rPr lang="id-ID" sz="2000" b="1" dirty="0" smtClean="0"/>
              <a:t>Pembelajaran </a:t>
            </a:r>
            <a:r>
              <a:rPr lang="id-ID" sz="2000" b="1" dirty="0"/>
              <a:t>Pendidikan </a:t>
            </a:r>
            <a:r>
              <a:rPr lang="id-ID" sz="2000" b="1" dirty="0" smtClean="0"/>
              <a:t>Pancasila</a:t>
            </a:r>
            <a:r>
              <a:rPr lang="en-US" sz="1800" b="1" dirty="0" smtClean="0"/>
              <a:t/>
            </a:r>
            <a:br>
              <a:rPr lang="en-US" sz="1800" b="1" dirty="0" smtClean="0"/>
            </a:br>
            <a:r>
              <a:rPr lang="en-US" sz="1800" dirty="0"/>
              <a:t/>
            </a:r>
            <a:br>
              <a:rPr lang="en-US" sz="1800" dirty="0"/>
            </a:br>
            <a:r>
              <a:rPr lang="id-ID" sz="1600" dirty="0"/>
              <a:t>1). memperkuat Pancasila sebagai dasar falsafah negara dan ideologi bangsa melalui revitalisasi nilai-nilai dasar Pancasila sebagai norma dasar kehidupan bermasyarakat, berbangsa, dan bernegara.</a:t>
            </a:r>
            <a:r>
              <a:rPr lang="en-US" sz="1600" dirty="0"/>
              <a:t/>
            </a:r>
            <a:br>
              <a:rPr lang="en-US" sz="1600" dirty="0"/>
            </a:br>
            <a:r>
              <a:rPr lang="id-ID" sz="1600" dirty="0"/>
              <a:t>2). memberikan pemahaman dan penghayatan atas jiwa dan nilai-nilai dasar Pancasila kepada mahasiswa sebagai warga negara Republik Indonesia, dan membimbing untuk dapat  menerapkannya dalam kehidupan bermasyarakat, berbangsa, dan bernegara.</a:t>
            </a:r>
            <a:r>
              <a:rPr lang="en-US" sz="1600" dirty="0"/>
              <a:t/>
            </a:r>
            <a:br>
              <a:rPr lang="en-US" sz="1600" dirty="0"/>
            </a:br>
            <a:r>
              <a:rPr lang="id-ID" sz="1600" dirty="0"/>
              <a:t>3). mempersiapkan mahasiswa agar mampu menganalisis dan mencari solusi terhadap berbagai persoalan kehidupan bermasyarakat, berbangsa, dan bernegara melalui sistem pemikiran yang berdasarkan nilai-nilai Pancasila dan UUD Negara RI Tahun 1945.</a:t>
            </a:r>
            <a:r>
              <a:rPr lang="en-US" sz="1600" dirty="0"/>
              <a:t/>
            </a:r>
            <a:br>
              <a:rPr lang="en-US" sz="1600" dirty="0"/>
            </a:br>
            <a:r>
              <a:rPr lang="id-ID" sz="1600" dirty="0"/>
              <a:t>4. membentuk sikap mental mahasiswa yang mampu mengapresiasi nilai-nilai ketuhanan, kemanusiaan, kecintaan pada tanah air, dan kesatuan bangsa, serta penguatan masyarakat madani yang demokratis, berkeadilan, dan bermartabat berlandaskan Pancasila, untuk mampu berinteraksi dengan dinamika internal daneksternal masyarakat bangsa Indonesia</a:t>
            </a:r>
            <a:endParaRPr lang="id-ID" sz="1600"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1039419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404664"/>
            <a:ext cx="4714346" cy="5904656"/>
          </a:xfrm>
        </p:spPr>
        <p:txBody>
          <a:bodyPr>
            <a:normAutofit fontScale="90000"/>
          </a:bodyPr>
          <a:lstStyle/>
          <a:p>
            <a:pPr algn="r"/>
            <a:r>
              <a:rPr lang="en-US" sz="3100" b="1" dirty="0" smtClean="0">
                <a:latin typeface="Tw Cen MT" pitchFamily="34" charset="0"/>
              </a:rPr>
              <a:t>NILAI-NILAI PANCASILA</a:t>
            </a:r>
            <a:r>
              <a:rPr lang="en-US" sz="4000" b="1" dirty="0" smtClean="0">
                <a:latin typeface="Tw Cen MT" pitchFamily="34" charset="0"/>
              </a:rPr>
              <a:t/>
            </a:r>
            <a:br>
              <a:rPr lang="en-US" sz="4000" b="1" dirty="0" smtClean="0">
                <a:latin typeface="Tw Cen MT" pitchFamily="34" charset="0"/>
              </a:rPr>
            </a:br>
            <a:r>
              <a:rPr lang="id-ID" sz="2000" b="1" dirty="0"/>
              <a:t>Sila Pertama : Ketuhanan Yang Maha Esa</a:t>
            </a:r>
            <a:r>
              <a:rPr lang="en-US" sz="1800" dirty="0"/>
              <a:t/>
            </a:r>
            <a:br>
              <a:rPr lang="en-US" sz="1800" dirty="0"/>
            </a:br>
            <a:r>
              <a:rPr lang="id-ID" sz="1800" dirty="0"/>
              <a:t>Nilai-nilai yang terkandung di dalamnya ada 7 butir :</a:t>
            </a:r>
            <a:r>
              <a:rPr lang="en-US" sz="1800" dirty="0"/>
              <a:t/>
            </a:r>
            <a:br>
              <a:rPr lang="en-US" sz="1800" dirty="0"/>
            </a:br>
            <a:r>
              <a:rPr lang="id-ID" sz="1800" dirty="0"/>
              <a:t>1. Bangsa Indonesia menyatakan kepercayaan dan ketaqwaan terhadap Tunan YME</a:t>
            </a:r>
            <a:r>
              <a:rPr lang="en-US" sz="1800" dirty="0"/>
              <a:t/>
            </a:r>
            <a:br>
              <a:rPr lang="en-US" sz="1800" dirty="0"/>
            </a:br>
            <a:r>
              <a:rPr lang="id-ID" sz="1800" dirty="0"/>
              <a:t>2. Manusia Indonesia percaya dan taqwa terhadap Tuhan YME sesuai dengan agama dan kepercayaannya masing-masing menurut dasar kemanusiaan yang adil dan beradab.</a:t>
            </a:r>
            <a:r>
              <a:rPr lang="en-US" sz="1800" dirty="0"/>
              <a:t/>
            </a:r>
            <a:br>
              <a:rPr lang="en-US" sz="1800" dirty="0"/>
            </a:br>
            <a:r>
              <a:rPr lang="id-ID" sz="1800" dirty="0"/>
              <a:t>3. Mengembangkan sikap hormat menghormati dan bekerjasama antara pemeluk agama dengan penganut kepercayaan yang berbeda-beda terhadap Tuhan YME</a:t>
            </a:r>
            <a:r>
              <a:rPr lang="en-US" sz="1800" dirty="0"/>
              <a:t/>
            </a:r>
            <a:br>
              <a:rPr lang="en-US" sz="1800" dirty="0"/>
            </a:br>
            <a:r>
              <a:rPr lang="id-ID" sz="1800" dirty="0"/>
              <a:t>4. Membina kerukunan hidup di antara sesama umat beragama dan kepercayaan terhadap Tuhan YME</a:t>
            </a:r>
            <a:r>
              <a:rPr lang="en-US" sz="1800" dirty="0"/>
              <a:t/>
            </a:r>
            <a:br>
              <a:rPr lang="en-US" sz="1800" dirty="0"/>
            </a:br>
            <a:r>
              <a:rPr lang="id-ID" sz="1800" dirty="0"/>
              <a:t>5. Agama dan kepercayaan terhadap Tuhan YME adalah masalah yang menyangkut hubungan pribadi manusia dengan Tuhan YME</a:t>
            </a:r>
            <a:r>
              <a:rPr lang="en-US" sz="1800" dirty="0"/>
              <a:t/>
            </a:r>
            <a:br>
              <a:rPr lang="en-US" sz="1800" dirty="0"/>
            </a:br>
            <a:r>
              <a:rPr lang="id-ID" sz="1800" dirty="0"/>
              <a:t>6. Mengembangkan sikap saling menghormati kebebasan menjalankan ibadah seusai dengan agama dan kepercayaannya masing-masing.</a:t>
            </a:r>
            <a:r>
              <a:rPr lang="en-US" sz="1800" dirty="0"/>
              <a:t/>
            </a:r>
            <a:br>
              <a:rPr lang="en-US" sz="1800" dirty="0"/>
            </a:br>
            <a:r>
              <a:rPr lang="id-ID" sz="1800" dirty="0"/>
              <a:t>7. Tidak memaksakan suatu agama dan kepercayaan terhadap Tuhan YME kepada orang lain.</a:t>
            </a:r>
            <a:endParaRPr lang="en-US" sz="1800" dirty="0"/>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3325341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625</TotalTime>
  <Words>176</Words>
  <Application>Microsoft Office PowerPoint</Application>
  <PresentationFormat>On-screen Show (4:3)</PresentationFormat>
  <Paragraphs>42</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SILABUS PERKULIAHAN 1. Pengantar pendidikan Pancasila 2 kali pertemuan  2. Pancasila dalam Arus Sejarah Bngsa Indonesia 2 kali Pertemuan 3.Pancasila Sebagai Dasar Negara Republik Indonesia  2 kali Pertemuan   4.Pancasila Sebagai Ideologi  Negara  2 kali Pertemuan  5.Pancasila Sebagai Sistem Filsafat  2 kali Pertemuan  6.Pancasila Sebagai Sistem Etika  2 kali Pertemuan 7.Pancasila Sebagai Dasar Pengembangan Ilmu  2 kali Pertemuan  </vt:lpstr>
      <vt:lpstr>PowerPoint Presentation</vt:lpstr>
      <vt:lpstr>PENDAHULUAN Pancasila wajib dipamahi dan diamalkan nilai-nilainya oleh seluruh warga negara Indonesia.   Nilai-nilai Pancasila yang tercermin dalam butir-butir setiap sila Pancasila adalah sebagai pedoman hidup bangsa (guiding principles)     </vt:lpstr>
      <vt:lpstr>VISI - MISI Visi Pendidikan Pancasila Terwujudnya kepribadian sivitas akademika yang bersumber pada nilai-nilai Pancasila.   Misi Pendidikan Pancasila 1). Mengembangkan potensi akademik peserta didik (misi psikopedagogis). 2). Menyiapkan peserta didik untuk hidup dan berkehidupan dalam masyarakat, bangsa dan negara (misi psikososial). 3). Membangun budaya ber-Pancasila sebagai salah satu determinan kehidupan (misi sosiokultural). 4). Mengkaji dan mengembangkan pendidikan Pancasila sebagai sistem pengetahuan terintegrasi atau disiplin ilmu sintetik (synthetic discipline), sebagai misi akademik (Sumber: Ristek Dikti. 2016). </vt:lpstr>
      <vt:lpstr>TUJUAN Tujuan Umum Pembelajaran Pendidikan Pancasila  mempersiapkan mahasiswa sebagai calon sarjana yang berkualitas, berdedikasi tinggi, dan bermartabat agar: 1). menjadi pribadi yang beriman dan bertakwa kepada Tuhan Yang Maha Esa; 2). sehat jasmani dan rohani, berakhlak mulia, dan berbudi pekerti luhur; 3). memiliki kepribadian yang mantap, mandiri, dan bertanggung jawab sesuai hari nurani; 4). mampu mengikuti perkembangan IPTEK dan seni; serta 5). mampu ikut mewujudkan kehidupan yang cerdas dan berkesejahteraan bagi bangsanya</vt:lpstr>
      <vt:lpstr>TUJUAN Tujuan Khusus Pembelajaran Pendidikan Pancasila  1). memperkuat Pancasila sebagai dasar falsafah negara dan ideologi bangsa melalui revitalisasi nilai-nilai dasar Pancasila sebagai norma dasar kehidupan bermasyarakat, berbangsa, dan bernegara. 2). memberikan pemahaman dan penghayatan atas jiwa dan nilai-nilai dasar Pancasila kepada mahasiswa sebagai warga negara Republik Indonesia, dan membimbing untuk dapat  menerapkannya dalam kehidupan bermasyarakat, berbangsa, dan bernegara. 3). mempersiapkan mahasiswa agar mampu menganalisis dan mencari solusi terhadap berbagai persoalan kehidupan bermasyarakat, berbangsa, dan bernegara melalui sistem pemikiran yang berdasarkan nilai-nilai Pancasila dan UUD Negara RI Tahun 1945. 4. membentuk sikap mental mahasiswa yang mampu mengapresiasi nilai-nilai ketuhanan, kemanusiaan, kecintaan pada tanah air, dan kesatuan bangsa, serta penguatan masyarakat madani yang demokratis, berkeadilan, dan bermartabat berlandaskan Pancasila, untuk mampu berinteraksi dengan dinamika internal daneksternal masyarakat bangsa Indonesia</vt:lpstr>
      <vt:lpstr>NILAI-NILAI PANCASILA Sila Pertama : Ketuhanan Yang Maha Esa Nilai-nilai yang terkandung di dalamnya ada 7 butir : 1. Bangsa Indonesia menyatakan kepercayaan dan ketaqwaan terhadap Tunan YME 2. Manusia Indonesia percaya dan taqwa terhadap Tuhan YME sesuai dengan agama dan kepercayaannya masing-masing menurut dasar kemanusiaan yang adil dan beradab. 3. Mengembangkan sikap hormat menghormati dan bekerjasama antara pemeluk agama dengan penganut kepercayaan yang berbeda-beda terhadap Tuhan YME 4. Membina kerukunan hidup di antara sesama umat beragama dan kepercayaan terhadap Tuhan YME 5. Agama dan kepercayaan terhadap Tuhan YME adalah masalah yang menyangkut hubungan pribadi manusia dengan Tuhan YME 6. Mengembangkan sikap saling menghormati kebebasan menjalankan ibadah seusai dengan agama dan kepercayaannya masing-masing. 7. Tidak memaksakan suatu agama dan kepercayaan terhadap Tuhan YME kepada orang lain.</vt:lpstr>
      <vt:lpstr>NILAI-NILAI PANCASILA Sila Kedua : Kemanusiaan Yang Adil dan Beradab Nilai-nilai yang terkandung di dalamnya ada 10 butir : 1. Mengakui dan memperlakukan manusia sesuai dengan harkat dan martabatnya sebagai mahluk Tuhan YME. 2. Mengakui persamaan derajat, persamaan hak dan kewajiban asasi setiap manusia tanpa mebeda-bedakan suku, keturunan, agama, kepercayaan, jenis kelamin, kedudukan sosial, warna kulit dan sebagainya. 3. Mengembangkan sikap saling mencintai sesama manusia. 4. Mengembangkan sikap saling  tenggang rasa dan tepa selira 5. Mengembangkan sikap tidak semena-mena terhadap orang lain 6. Menjunjung tinggi nilai-nilai kemanusiaan 7. Gemar melakukan kegiatan kemanusiaan 8. Berani membela kebenaran dan keadilan 9. Bangsa Indonesia merasa dirinya sebagai bagian dari seluruh umat manusia 10. Mengembangkan sikap hormat-menghormati dan bekerjasama dengan bangsa lain </vt:lpstr>
      <vt:lpstr>NILAI-NILAI PANCASILA Sila Ketiga : Persatuan Indonesia Nilai-nilai yang terkandung di dalamnya ada 7 butir : 1. Mampu menempatkan persatuan, kesatuan serta kepentingan dan keselamatan bangsa dan negara sebagai kepentingan bersama di atas kepentingan pribadi dan golongan 2. Sanggup dan rela berkorban untuk kepentingan negara dan bangsa apabila diperlukan 3. Mengembangkan rasa cinta kepada tanah air dan bangsa 4. Mengembangkan rasa kembanggaan berkebangsaan dan bertanah air Indonesia 5. Memelihara ketertiban dunia yang berdasarkan kemerdekaan, perdamaian abadi dan keadilan sosial 6. Mengembangkan persatuan Indonesia atas dasar Bhinneka Tunggal Ika 7.   Memanjukan pergaulan demi persatuan dan kesatuan bangsa  </vt:lpstr>
      <vt:lpstr>NILAI-NILAI PANCASILA Sila Keempat : Kerakyatan Yang Dipimpin Oleh Hikmat Kebijaksanaan Dalam Permusyawaratan Perwakilan Nilai-nilai yang terkandung di dalamnya ada 10 butir : 1. Sebagai warga negara dan warga masyarakat, setiap manusia Indonesia mempunyai kedudukan, hak dan kewajiban yang sama 2. Tidak boleh memaksakan kehendak kepada orang lain 3. Mengutamakan musyawarah  dalam mengambil keputusan untuk kepentingan bersama 4. Musyawarah untuk mencapai mufakat diliputi oleh semangat kekeluargaan 5. Menghormati dan menjunjung tinggi setiap keputusan yang dicapai sebagai hasil musyawarah 6. Dengan iktikad baik dan rasa tanggung jawa menerima dan melaksanakan hasli musyawarah  7. Di dalam musyawarah diutamakan kepentingan bersama di atas kepentingan pribadi dan golongan 8. Musyawarah dilakukan dengan akal sehat dan sesuai dengan hati nurani yang luhur 9. Keputusan diambil harus dapat dipertanggungjawabkan secara moral kepada Tuhan YME, menjunjung tinggi harkat dan martabat manusia, nilai-nilai kebenaran dan keadilan mengutamakan persatuan dan kesatuan demi kepentingan bersama. 10. Memberikan kepercayaan kepada wakil-wakil yang dipercayai untuk melaksanakan musyawarah   </vt:lpstr>
      <vt:lpstr>NILAI-NILAI PANCASILA Sila Kelima : Keadilan Sosial Bagi Seluruh Rakyat Indonesia  Nilai-nilai yang terkandung di dalamnya ada 11 butir : 1. Mengembangkan perbuatan yang luhur, yang mencerminkan sikap dan suasana kekeluargaan dan kegotongroyongan. 2. Mengembangkan sikap adil terhadap sesama 3. Menjaga keseimbangan antara hak dan kewajiban 4. Menghormat hak orang lain 5. Suka memberi pertolongan kepada orang laian agar dapat berdiri sendiri 6. Tidak menggunakan hak milik untuk usaha-usaha yang bersifat pemerasan terhadap orang lain 7. Tidak menggunakan hak milik untuk hal-hal yang bersifat pemborosan dan gaya hidup mewah 8. Tidak menggunkan hak milik untuk bertentangan dengan atau merugikan kepentingan umum 9. Suka bekerja keras 10.Suka menghargai hasil karya orang lain yang bermanfaat bagi kemajuan dan kesejahteraan bersama 11.Suka melakukan kegiatan dalam rangka mewujudkan kemajuan yang merata dan berkeadilan sosial  </vt:lpstr>
      <vt:lpstr>  TUGAS-TUGAS   1. Tugas Individu. Anda diminta untuk membuat tulisan ringkas dua contoh pengamalan nilai-nilai Pancasila dari butir-butir Pancasila pada 2 (dua) sila (pertemuan pertama)  2. Tugas Kelompok. Lakukan pengkajian secara kelompok tentang tantangan yang dihadapi dalam pengamalan di nilai-nilai Pancasila (pertemuan kedua).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Staff</cp:lastModifiedBy>
  <cp:revision>91</cp:revision>
  <dcterms:created xsi:type="dcterms:W3CDTF">2018-05-17T05:10:06Z</dcterms:created>
  <dcterms:modified xsi:type="dcterms:W3CDTF">2018-09-04T13:10:10Z</dcterms:modified>
</cp:coreProperties>
</file>