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83" r:id="rId5"/>
    <p:sldId id="282" r:id="rId6"/>
    <p:sldId id="260" r:id="rId7"/>
    <p:sldId id="261" r:id="rId8"/>
    <p:sldId id="262" r:id="rId9"/>
    <p:sldId id="263" r:id="rId10"/>
    <p:sldId id="264" r:id="rId11"/>
    <p:sldId id="269" r:id="rId12"/>
    <p:sldId id="265" r:id="rId13"/>
    <p:sldId id="266" r:id="rId14"/>
    <p:sldId id="267" r:id="rId15"/>
    <p:sldId id="270" r:id="rId16"/>
    <p:sldId id="268" r:id="rId17"/>
    <p:sldId id="272" r:id="rId18"/>
    <p:sldId id="273" r:id="rId19"/>
    <p:sldId id="271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2" autoAdjust="0"/>
    <p:restoredTop sz="94660"/>
  </p:normalViewPr>
  <p:slideViewPr>
    <p:cSldViewPr snapToGrid="0">
      <p:cViewPr varScale="1">
        <p:scale>
          <a:sx n="89" d="100"/>
          <a:sy n="89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5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8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9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27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5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1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1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9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6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6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1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8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6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1074C5B-4B07-485B-B2A6-3F0A09F661FA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3DC37-B454-4A87-8E3F-BBE0D69B7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914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sv-SE" sz="3600" b="1" dirty="0" smtClean="0"/>
              <a:t>Konsep-konsep </a:t>
            </a:r>
            <a:r>
              <a:rPr lang="sv-SE" sz="3600" b="1" dirty="0"/>
              <a:t>instrument pemerintahan: Peraturan perundangan,K-TUN,Peraturan kebijaksanaan,rencana-rencana,perizinan dan instrument keperdataan;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PERTEMUAN 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890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 smtClean="0"/>
              <a:t>Diskresi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diskresi</a:t>
            </a:r>
            <a:r>
              <a:rPr lang="en-US" sz="2400" dirty="0"/>
              <a:t> di </a:t>
            </a:r>
            <a:r>
              <a:rPr lang="en-US" sz="2400" dirty="0" err="1"/>
              <a:t>Indoneisia</a:t>
            </a:r>
            <a:r>
              <a:rPr lang="en-US" sz="2400" dirty="0"/>
              <a:t> </a:t>
            </a:r>
            <a:r>
              <a:rPr lang="en-US" sz="2400" dirty="0" err="1"/>
              <a:t>diatur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Undang</a:t>
            </a:r>
            <a:r>
              <a:rPr lang="en-US" sz="2400" dirty="0"/>
              <a:t> - </a:t>
            </a:r>
            <a:r>
              <a:rPr lang="en-US" sz="2400" dirty="0" err="1"/>
              <a:t>Undang</a:t>
            </a:r>
            <a:r>
              <a:rPr lang="en-US" sz="2400" dirty="0"/>
              <a:t> No. 30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2014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1 </a:t>
            </a:r>
            <a:r>
              <a:rPr lang="en-US" sz="2400" dirty="0" err="1"/>
              <a:t>angka</a:t>
            </a:r>
            <a:r>
              <a:rPr lang="en-US" sz="2400" dirty="0"/>
              <a:t> 9 UU No. 30 </a:t>
            </a:r>
            <a:r>
              <a:rPr lang="en-US" sz="2400" dirty="0" err="1"/>
              <a:t>Tahun</a:t>
            </a:r>
            <a:r>
              <a:rPr lang="en-US" sz="2400" dirty="0"/>
              <a:t> 2014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Administrasi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, </a:t>
            </a:r>
            <a:r>
              <a:rPr lang="en-US" sz="2400" b="1" dirty="0" err="1"/>
              <a:t>diskresi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Keputusan</a:t>
            </a:r>
            <a:r>
              <a:rPr lang="en-US" sz="2400" b="1" dirty="0"/>
              <a:t>/</a:t>
            </a:r>
            <a:r>
              <a:rPr lang="en-US" sz="2400" b="1" dirty="0" err="1"/>
              <a:t>Tindakan</a:t>
            </a:r>
            <a:r>
              <a:rPr lang="en-US" sz="2400" b="1" dirty="0"/>
              <a:t> yang </a:t>
            </a:r>
            <a:r>
              <a:rPr lang="en-US" sz="2400" b="1" dirty="0" err="1"/>
              <a:t>ditetapkan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/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dilakukan</a:t>
            </a:r>
            <a:r>
              <a:rPr lang="en-US" sz="2400" b="1" dirty="0"/>
              <a:t> </a:t>
            </a:r>
            <a:r>
              <a:rPr lang="en-US" sz="2400" b="1" dirty="0" err="1"/>
              <a:t>oleh</a:t>
            </a:r>
            <a:r>
              <a:rPr lang="en-US" sz="2400" b="1" dirty="0"/>
              <a:t> </a:t>
            </a:r>
            <a:r>
              <a:rPr lang="en-US" sz="2400" b="1" dirty="0" err="1"/>
              <a:t>Pejabat</a:t>
            </a:r>
            <a:r>
              <a:rPr lang="en-US" sz="2400" b="1" dirty="0"/>
              <a:t> </a:t>
            </a:r>
            <a:r>
              <a:rPr lang="en-US" sz="2400" b="1" dirty="0" err="1"/>
              <a:t>Pemerintahan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mengisi</a:t>
            </a:r>
            <a:r>
              <a:rPr lang="en-US" sz="2400" b="1" dirty="0"/>
              <a:t> </a:t>
            </a:r>
            <a:r>
              <a:rPr lang="en-US" sz="2400" b="1" dirty="0" err="1"/>
              <a:t>persoalan</a:t>
            </a:r>
            <a:r>
              <a:rPr lang="en-US" sz="2400" b="1" dirty="0"/>
              <a:t> </a:t>
            </a:r>
            <a:r>
              <a:rPr lang="en-US" sz="2400" b="1" dirty="0" err="1"/>
              <a:t>konkret</a:t>
            </a:r>
            <a:r>
              <a:rPr lang="en-US" sz="2400" b="1" dirty="0"/>
              <a:t> yang </a:t>
            </a:r>
            <a:r>
              <a:rPr lang="en-US" sz="2400" b="1" dirty="0" err="1"/>
              <a:t>dihadapi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penyelenggaraan</a:t>
            </a:r>
            <a:r>
              <a:rPr lang="en-US" sz="2400" b="1" dirty="0"/>
              <a:t> </a:t>
            </a:r>
            <a:r>
              <a:rPr lang="en-US" sz="2400" b="1" dirty="0" err="1"/>
              <a:t>pemerintahan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hal </a:t>
            </a:r>
            <a:r>
              <a:rPr lang="en-US" sz="2400" b="1" dirty="0" err="1"/>
              <a:t>peraturan</a:t>
            </a:r>
            <a:r>
              <a:rPr lang="en-US" sz="2400" b="1" dirty="0"/>
              <a:t> </a:t>
            </a:r>
            <a:r>
              <a:rPr lang="en-US" sz="2400" b="1" dirty="0" err="1"/>
              <a:t>perundang-undangan</a:t>
            </a:r>
            <a:r>
              <a:rPr lang="en-US" sz="2400" b="1" dirty="0"/>
              <a:t> yang </a:t>
            </a:r>
            <a:r>
              <a:rPr lang="en-US" sz="2400" b="1" dirty="0" err="1"/>
              <a:t>memberikan</a:t>
            </a:r>
            <a:r>
              <a:rPr lang="en-US" sz="2400" b="1" dirty="0"/>
              <a:t> </a:t>
            </a:r>
            <a:r>
              <a:rPr lang="en-US" sz="2400" b="1" dirty="0" err="1"/>
              <a:t>pilihan</a:t>
            </a:r>
            <a:r>
              <a:rPr lang="en-US" sz="2400" b="1" dirty="0"/>
              <a:t>,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mengatur</a:t>
            </a:r>
            <a:r>
              <a:rPr lang="en-US" sz="2400" b="1" dirty="0"/>
              <a:t>,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lengkap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jelas</a:t>
            </a:r>
            <a:r>
              <a:rPr lang="en-US" sz="2400" b="1" dirty="0"/>
              <a:t>, </a:t>
            </a:r>
            <a:r>
              <a:rPr lang="en-US" sz="2400" b="1" dirty="0" err="1"/>
              <a:t>dan</a:t>
            </a:r>
            <a:r>
              <a:rPr lang="en-US" sz="2400" b="1" dirty="0"/>
              <a:t>/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adanya</a:t>
            </a:r>
            <a:r>
              <a:rPr lang="en-US" sz="2400" b="1" dirty="0"/>
              <a:t> </a:t>
            </a:r>
            <a:r>
              <a:rPr lang="en-US" sz="2400" b="1" dirty="0" err="1"/>
              <a:t>stagnasi</a:t>
            </a:r>
            <a:r>
              <a:rPr lang="en-US" sz="2400" b="1" dirty="0"/>
              <a:t> </a:t>
            </a:r>
            <a:r>
              <a:rPr lang="en-US" sz="2400" b="1" dirty="0" err="1"/>
              <a:t>pemerintahan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749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115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30060"/>
            <a:ext cx="8946541" cy="51183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.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keniscayaan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selalu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legalitas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keberlakuan</a:t>
            </a:r>
            <a:r>
              <a:rPr lang="en-US" dirty="0"/>
              <a:t> 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</a:t>
            </a:r>
            <a:r>
              <a:rPr lang="en-US" dirty="0"/>
              <a:t>- </a:t>
            </a:r>
            <a:r>
              <a:rPr lang="en-US" dirty="0" err="1"/>
              <a:t>undangan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, </a:t>
            </a:r>
            <a:r>
              <a:rPr lang="en-US" dirty="0" err="1"/>
              <a:t>kekuasaan</a:t>
            </a:r>
            <a:r>
              <a:rPr lang="en-US" dirty="0"/>
              <a:t> 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/>
              <a:t>kondisi</a:t>
            </a:r>
            <a:r>
              <a:rPr lang="en-US" dirty="0"/>
              <a:t> 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niscaya</a:t>
            </a:r>
            <a:r>
              <a:rPr lang="en-US" dirty="0"/>
              <a:t> (sine qua non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yang </a:t>
            </a:r>
            <a:r>
              <a:rPr lang="en-US" dirty="0" err="1"/>
              <a:t>dikaitan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,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Paul Scholten.13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hendaknya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(http://repository.unej.ac.id/bitstream/handle/123456789/75142/ABINTORO%20PRAKOSO_PENEMUAN%20HUKUM_%28F.H%29.pdf?sequence=1,hlm 7)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hakim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memutuskannya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2.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perundang</a:t>
            </a:r>
            <a:r>
              <a:rPr lang="en-US" dirty="0"/>
              <a:t> - </a:t>
            </a:r>
            <a:r>
              <a:rPr lang="en-US" dirty="0" err="1"/>
              <a:t>undangan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penalaran</a:t>
            </a:r>
            <a:r>
              <a:rPr lang="en-US" dirty="0"/>
              <a:t> </a:t>
            </a:r>
            <a:r>
              <a:rPr lang="en-US" dirty="0" err="1"/>
              <a:t>analogi</a:t>
            </a:r>
            <a:r>
              <a:rPr lang="en-US" dirty="0"/>
              <a:t> pun </a:t>
            </a:r>
            <a:r>
              <a:rPr lang="en-US" dirty="0" err="1"/>
              <a:t>problemnya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terpecahkan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hakim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kekosongan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 - </a:t>
            </a:r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kiranya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 - </a:t>
            </a:r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keputusannya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17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d. </a:t>
            </a:r>
            <a:r>
              <a:rPr lang="en-US" b="1" dirty="0" err="1" smtClean="0"/>
              <a:t>Peraturan</a:t>
            </a:r>
            <a:r>
              <a:rPr lang="en-US" b="1" dirty="0" smtClean="0"/>
              <a:t> </a:t>
            </a:r>
            <a:r>
              <a:rPr lang="en-US" b="1" dirty="0" err="1" smtClean="0"/>
              <a:t>Kebijakan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Pengertian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Fungsi</a:t>
            </a:r>
            <a:r>
              <a:rPr lang="en-US" dirty="0" smtClean="0"/>
              <a:t> :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tugas2 </a:t>
            </a:r>
            <a:r>
              <a:rPr lang="en-US" dirty="0" err="1" smtClean="0"/>
              <a:t>pem</a:t>
            </a:r>
            <a:r>
              <a:rPr lang="en-US" dirty="0" smtClean="0"/>
              <a:t>,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menyimpannngi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perUUan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; </a:t>
            </a:r>
            <a:r>
              <a:rPr lang="en-US" dirty="0" err="1" smtClean="0"/>
              <a:t>pedoman-pedoman</a:t>
            </a:r>
            <a:r>
              <a:rPr lang="en-US" dirty="0" smtClean="0"/>
              <a:t>, </a:t>
            </a:r>
            <a:r>
              <a:rPr lang="en-US" dirty="0" err="1" smtClean="0"/>
              <a:t>peraturan-peraturan</a:t>
            </a:r>
            <a:r>
              <a:rPr lang="en-US" dirty="0" smtClean="0"/>
              <a:t>, </a:t>
            </a:r>
            <a:r>
              <a:rPr lang="en-US" dirty="0" err="1" smtClean="0"/>
              <a:t>petunjuk-petunjuk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edaran</a:t>
            </a:r>
            <a:r>
              <a:rPr lang="en-US" dirty="0" smtClean="0"/>
              <a:t>, nota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pengumuman-pengumuman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710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Bagir</a:t>
            </a:r>
            <a:r>
              <a:rPr lang="en-US" dirty="0"/>
              <a:t> Manan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 (</a:t>
            </a:r>
            <a:r>
              <a:rPr lang="en-US" dirty="0" err="1"/>
              <a:t>Bagir</a:t>
            </a:r>
            <a:r>
              <a:rPr lang="en-US" dirty="0"/>
              <a:t> Manan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Ridwan</a:t>
            </a:r>
            <a:r>
              <a:rPr lang="en-US" dirty="0"/>
              <a:t> HR 2016 :179)</a:t>
            </a:r>
          </a:p>
          <a:p>
            <a:pPr marL="0" indent="0" algn="just">
              <a:buNone/>
            </a:pPr>
            <a:r>
              <a:rPr lang="en-US" dirty="0"/>
              <a:t>1.	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2.	</a:t>
            </a:r>
            <a:r>
              <a:rPr lang="en-US" dirty="0" err="1"/>
              <a:t>Asas-asas</a:t>
            </a:r>
            <a:r>
              <a:rPr lang="en-US" dirty="0"/>
              <a:t> </a:t>
            </a: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3.	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secara </a:t>
            </a:r>
            <a:r>
              <a:rPr lang="en-US" dirty="0" err="1"/>
              <a:t>wetmategheid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4.	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freies</a:t>
            </a:r>
            <a:r>
              <a:rPr lang="en-US" dirty="0"/>
              <a:t> </a:t>
            </a:r>
            <a:r>
              <a:rPr lang="en-US" dirty="0" err="1"/>
              <a:t>ermessen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ketiadaan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5.	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diserahkan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doelmatigheid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batu</a:t>
            </a:r>
            <a:r>
              <a:rPr lang="en-US" dirty="0"/>
              <a:t> </a:t>
            </a:r>
            <a:r>
              <a:rPr lang="en-US" dirty="0" err="1"/>
              <a:t>ujinya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asas-asas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yang </a:t>
            </a:r>
            <a:r>
              <a:rPr lang="en-US" dirty="0" err="1"/>
              <a:t>baik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6.	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format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r>
              <a:rPr lang="en-US" dirty="0" err="1"/>
              <a:t>instruksi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edaran</a:t>
            </a:r>
            <a:r>
              <a:rPr lang="en-US" dirty="0"/>
              <a:t>,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65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099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35170"/>
            <a:ext cx="8946541" cy="5213229"/>
          </a:xfrm>
        </p:spPr>
        <p:txBody>
          <a:bodyPr>
            <a:normAutofit/>
          </a:bodyPr>
          <a:lstStyle/>
          <a:p>
            <a:pPr algn="just"/>
            <a:r>
              <a:rPr lang="en-US" sz="2300" dirty="0" err="1"/>
              <a:t>Menurut</a:t>
            </a:r>
            <a:r>
              <a:rPr lang="en-US" sz="2300" dirty="0"/>
              <a:t> Hamid </a:t>
            </a:r>
            <a:r>
              <a:rPr lang="en-US" sz="2300" dirty="0" err="1"/>
              <a:t>Attamimi</a:t>
            </a:r>
            <a:r>
              <a:rPr lang="en-US" sz="2300" dirty="0"/>
              <a:t>, </a:t>
            </a:r>
            <a:r>
              <a:rPr lang="en-US" sz="2300" dirty="0" err="1"/>
              <a:t>Persamaan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Perbedaan</a:t>
            </a:r>
            <a:r>
              <a:rPr lang="en-US" sz="2300" dirty="0"/>
              <a:t> </a:t>
            </a:r>
            <a:r>
              <a:rPr lang="en-US" sz="2300" dirty="0" err="1"/>
              <a:t>antara</a:t>
            </a:r>
            <a:r>
              <a:rPr lang="en-US" sz="2300" dirty="0"/>
              <a:t> </a:t>
            </a:r>
            <a:r>
              <a:rPr lang="en-US" sz="2300" dirty="0" err="1"/>
              <a:t>peraturan</a:t>
            </a:r>
            <a:r>
              <a:rPr lang="en-US" sz="2300" dirty="0"/>
              <a:t> </a:t>
            </a:r>
            <a:r>
              <a:rPr lang="en-US" sz="2300" dirty="0" err="1"/>
              <a:t>perundang-undangan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peraturan</a:t>
            </a:r>
            <a:r>
              <a:rPr lang="en-US" sz="2300" dirty="0"/>
              <a:t> </a:t>
            </a:r>
            <a:r>
              <a:rPr lang="en-US" sz="2300" dirty="0" err="1"/>
              <a:t>kebijakan</a:t>
            </a:r>
            <a:r>
              <a:rPr lang="en-US" sz="2300" dirty="0"/>
              <a:t>. (</a:t>
            </a:r>
            <a:r>
              <a:rPr lang="en-US" sz="2300" dirty="0" err="1"/>
              <a:t>Ridwan</a:t>
            </a:r>
            <a:r>
              <a:rPr lang="en-US" sz="2300" dirty="0"/>
              <a:t> HR 2016 179-181)</a:t>
            </a:r>
          </a:p>
          <a:p>
            <a:pPr marL="0" indent="0" algn="just">
              <a:buNone/>
            </a:pPr>
            <a:r>
              <a:rPr lang="en-US" sz="2300" dirty="0"/>
              <a:t>1.	</a:t>
            </a:r>
            <a:r>
              <a:rPr lang="en-US" sz="2300" dirty="0" err="1"/>
              <a:t>Persamaan</a:t>
            </a:r>
            <a:r>
              <a:rPr lang="en-US" sz="2300" dirty="0"/>
              <a:t>. </a:t>
            </a:r>
          </a:p>
          <a:p>
            <a:pPr marL="0" indent="0" algn="just">
              <a:buNone/>
            </a:pPr>
            <a:r>
              <a:rPr lang="en-US" sz="2300" dirty="0"/>
              <a:t>1)	</a:t>
            </a:r>
            <a:r>
              <a:rPr lang="en-US" sz="2300" dirty="0" err="1"/>
              <a:t>Aturan</a:t>
            </a:r>
            <a:r>
              <a:rPr lang="en-US" sz="2300" dirty="0"/>
              <a:t> yang </a:t>
            </a:r>
            <a:r>
              <a:rPr lang="en-US" sz="2300" dirty="0" err="1"/>
              <a:t>berlaku</a:t>
            </a:r>
            <a:r>
              <a:rPr lang="en-US" sz="2300" dirty="0"/>
              <a:t> </a:t>
            </a:r>
            <a:r>
              <a:rPr lang="en-US" sz="2300" dirty="0" err="1"/>
              <a:t>umum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abstrak</a:t>
            </a:r>
            <a:endParaRPr lang="en-US" sz="2300" dirty="0"/>
          </a:p>
          <a:p>
            <a:pPr marL="0" indent="0" algn="just">
              <a:buNone/>
            </a:pPr>
            <a:r>
              <a:rPr lang="en-US" sz="2300" dirty="0"/>
              <a:t>2)	</a:t>
            </a:r>
            <a:r>
              <a:rPr lang="en-US" sz="2300" dirty="0" err="1"/>
              <a:t>Peraturan</a:t>
            </a:r>
            <a:r>
              <a:rPr lang="en-US" sz="2300" dirty="0"/>
              <a:t> </a:t>
            </a:r>
            <a:r>
              <a:rPr lang="en-US" sz="2300" dirty="0" err="1"/>
              <a:t>perundang-undangan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kebijakan</a:t>
            </a:r>
            <a:r>
              <a:rPr lang="en-US" sz="2300" dirty="0"/>
              <a:t> </a:t>
            </a:r>
            <a:r>
              <a:rPr lang="en-US" sz="2300" dirty="0" err="1"/>
              <a:t>sama-sama</a:t>
            </a:r>
            <a:r>
              <a:rPr lang="en-US" sz="2300" dirty="0"/>
              <a:t> </a:t>
            </a:r>
            <a:r>
              <a:rPr lang="en-US" sz="2300" dirty="0" err="1"/>
              <a:t>berlaku</a:t>
            </a:r>
            <a:r>
              <a:rPr lang="en-US" sz="2300" dirty="0"/>
              <a:t> “</a:t>
            </a:r>
            <a:r>
              <a:rPr lang="en-US" sz="2300" dirty="0" err="1"/>
              <a:t>keluar</a:t>
            </a:r>
            <a:r>
              <a:rPr lang="en-US" sz="2300" dirty="0"/>
              <a:t>”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ditujukan</a:t>
            </a:r>
            <a:r>
              <a:rPr lang="en-US" sz="2300" dirty="0"/>
              <a:t> </a:t>
            </a:r>
            <a:r>
              <a:rPr lang="en-US" sz="2300" dirty="0" err="1"/>
              <a:t>kepada</a:t>
            </a:r>
            <a:r>
              <a:rPr lang="en-US" sz="2300" dirty="0"/>
              <a:t> </a:t>
            </a:r>
            <a:r>
              <a:rPr lang="en-US" sz="2300" dirty="0" err="1"/>
              <a:t>masyarakat</a:t>
            </a:r>
            <a:r>
              <a:rPr lang="en-US" sz="2300" dirty="0"/>
              <a:t> </a:t>
            </a:r>
            <a:r>
              <a:rPr lang="en-US" sz="2300" dirty="0" err="1"/>
              <a:t>umum</a:t>
            </a:r>
            <a:r>
              <a:rPr lang="en-US" sz="2300" dirty="0"/>
              <a:t> yang </a:t>
            </a:r>
            <a:r>
              <a:rPr lang="en-US" sz="2300" dirty="0" err="1"/>
              <a:t>bersangkutan</a:t>
            </a:r>
            <a:r>
              <a:rPr lang="en-US" sz="2300" dirty="0"/>
              <a:t>.</a:t>
            </a:r>
          </a:p>
          <a:p>
            <a:pPr marL="0" indent="0" algn="just">
              <a:buNone/>
            </a:pPr>
            <a:r>
              <a:rPr lang="en-US" sz="2300" dirty="0"/>
              <a:t>3)	</a:t>
            </a:r>
            <a:r>
              <a:rPr lang="en-US" sz="2300" dirty="0" err="1"/>
              <a:t>Peraturan</a:t>
            </a:r>
            <a:r>
              <a:rPr lang="en-US" sz="2300" dirty="0"/>
              <a:t> </a:t>
            </a:r>
            <a:r>
              <a:rPr lang="en-US" sz="2300" dirty="0" err="1"/>
              <a:t>perundang-undangan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kebijakan</a:t>
            </a:r>
            <a:r>
              <a:rPr lang="en-US" sz="2300" dirty="0"/>
              <a:t> </a:t>
            </a:r>
            <a:r>
              <a:rPr lang="en-US" sz="2300" dirty="0" err="1"/>
              <a:t>ditetapkan</a:t>
            </a:r>
            <a:r>
              <a:rPr lang="en-US" sz="2300" dirty="0"/>
              <a:t> </a:t>
            </a:r>
            <a:r>
              <a:rPr lang="en-US" sz="2300" dirty="0" err="1"/>
              <a:t>oleh</a:t>
            </a:r>
            <a:r>
              <a:rPr lang="en-US" sz="2300" dirty="0"/>
              <a:t> </a:t>
            </a:r>
            <a:r>
              <a:rPr lang="en-US" sz="2300" dirty="0" err="1"/>
              <a:t>lembaga</a:t>
            </a:r>
            <a:r>
              <a:rPr lang="en-US" sz="2300" dirty="0"/>
              <a:t>/</a:t>
            </a:r>
            <a:r>
              <a:rPr lang="en-US" sz="2300" dirty="0" err="1"/>
              <a:t>pejabat</a:t>
            </a:r>
            <a:r>
              <a:rPr lang="en-US" sz="2300" dirty="0"/>
              <a:t> yang </a:t>
            </a:r>
            <a:r>
              <a:rPr lang="en-US" sz="2300" dirty="0" err="1"/>
              <a:t>mempunyai</a:t>
            </a:r>
            <a:r>
              <a:rPr lang="en-US" sz="2300" dirty="0"/>
              <a:t> </a:t>
            </a:r>
            <a:r>
              <a:rPr lang="en-US" sz="2300" dirty="0" err="1"/>
              <a:t>kewenangan</a:t>
            </a:r>
            <a:r>
              <a:rPr lang="en-US" sz="2300" dirty="0"/>
              <a:t> </a:t>
            </a:r>
            <a:r>
              <a:rPr lang="en-US" sz="2300" dirty="0" err="1"/>
              <a:t>bersifat</a:t>
            </a:r>
            <a:r>
              <a:rPr lang="en-US" sz="2300" dirty="0"/>
              <a:t> </a:t>
            </a:r>
            <a:r>
              <a:rPr lang="en-US" sz="2300" dirty="0" err="1"/>
              <a:t>umum</a:t>
            </a:r>
            <a:r>
              <a:rPr lang="en-US" sz="2300" dirty="0"/>
              <a:t>/</a:t>
            </a:r>
            <a:r>
              <a:rPr lang="en-US" sz="2300" dirty="0" err="1"/>
              <a:t>publik</a:t>
            </a:r>
            <a:r>
              <a:rPr lang="en-US" sz="2300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60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Perbedaan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1)	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negara    (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/>
              <a:t>2)	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3)	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/</a:t>
            </a:r>
            <a:r>
              <a:rPr lang="en-US" dirty="0" err="1"/>
              <a:t>beschikkingen</a:t>
            </a:r>
            <a:r>
              <a:rPr lang="en-US" dirty="0"/>
              <a:t>,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rencana-rencana</a:t>
            </a:r>
            <a:r>
              <a:rPr lang="en-US" dirty="0"/>
              <a:t> /</a:t>
            </a:r>
            <a:r>
              <a:rPr lang="en-US" dirty="0" err="1"/>
              <a:t>planen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/ </a:t>
            </a:r>
            <a:r>
              <a:rPr lang="en-US" dirty="0" err="1"/>
              <a:t>suruhan</a:t>
            </a:r>
            <a:r>
              <a:rPr lang="en-US" dirty="0"/>
              <a:t>/</a:t>
            </a:r>
            <a:r>
              <a:rPr lang="en-US" dirty="0" err="1"/>
              <a:t>larangan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/>
              <a:t>4)	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(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pemaksa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secara </a:t>
            </a:r>
            <a:r>
              <a:rPr lang="en-US" dirty="0" err="1"/>
              <a:t>tegas</a:t>
            </a:r>
            <a:r>
              <a:rPr lang="en-US" dirty="0"/>
              <a:t> </a:t>
            </a:r>
            <a:r>
              <a:rPr lang="en-US" dirty="0" err="1"/>
              <a:t>diatribusikan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).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89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e.Rencana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99072"/>
            <a:ext cx="8946541" cy="504932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terelakkan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orrganisasi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awal</a:t>
            </a:r>
            <a:r>
              <a:rPr lang="en-US" b="1" dirty="0" smtClean="0"/>
              <a:t> </a:t>
            </a:r>
            <a:r>
              <a:rPr lang="en-US" b="1" dirty="0" err="1" smtClean="0"/>
              <a:t>mencapai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b="1" dirty="0" smtClean="0"/>
              <a:t>TUJUAN NASIONAL  DALAM ALINEA KE 4 PEMBUKAAN UUD 1945.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negara, </a:t>
            </a:r>
            <a:r>
              <a:rPr lang="en-US" dirty="0" err="1" smtClean="0"/>
              <a:t>menjadikan</a:t>
            </a:r>
            <a:r>
              <a:rPr lang="en-US" dirty="0" smtClean="0"/>
              <a:t> HAN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memfungsikannya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pengarah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,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dituangkan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b="1" dirty="0" smtClean="0"/>
              <a:t> RENCANA-RENCANA.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b="1" dirty="0" err="1" smtClean="0"/>
              <a:t>Rencana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PERSPEKTIF HAN -&gt;RENCANA </a:t>
            </a:r>
            <a:r>
              <a:rPr lang="en-US" b="1" dirty="0" err="1" smtClean="0"/>
              <a:t>dibuat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AN </a:t>
            </a:r>
            <a:r>
              <a:rPr lang="en-US" b="1" dirty="0" err="1" smtClean="0"/>
              <a:t>sbg</a:t>
            </a:r>
            <a:r>
              <a:rPr lang="en-US" b="1" dirty="0" smtClean="0"/>
              <a:t> </a:t>
            </a:r>
            <a:r>
              <a:rPr lang="en-US" b="1" dirty="0" err="1" smtClean="0"/>
              <a:t>salah</a:t>
            </a:r>
            <a:r>
              <a:rPr lang="en-US" b="1" dirty="0" smtClean="0"/>
              <a:t> </a:t>
            </a:r>
            <a:r>
              <a:rPr lang="en-US" b="1" dirty="0" err="1" smtClean="0"/>
              <a:t>satu</a:t>
            </a:r>
            <a:r>
              <a:rPr lang="en-US" b="1" dirty="0" smtClean="0"/>
              <a:t> instrument </a:t>
            </a:r>
            <a:r>
              <a:rPr lang="en-US" b="1" dirty="0" err="1" smtClean="0"/>
              <a:t>pemerintahan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2738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4980"/>
          </a:xfrm>
        </p:spPr>
        <p:txBody>
          <a:bodyPr/>
          <a:lstStyle/>
          <a:p>
            <a:r>
              <a:rPr lang="en-US" sz="3600" dirty="0" err="1" smtClean="0"/>
              <a:t>Kategori</a:t>
            </a:r>
            <a:r>
              <a:rPr lang="en-US" sz="3600" dirty="0" smtClean="0"/>
              <a:t> </a:t>
            </a:r>
            <a:r>
              <a:rPr lang="en-US" sz="3600" dirty="0" err="1"/>
              <a:t>R</a:t>
            </a:r>
            <a:r>
              <a:rPr lang="en-US" sz="3600" dirty="0" err="1" smtClean="0"/>
              <a:t>encana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78634"/>
            <a:ext cx="8946541" cy="46697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sz="2400" dirty="0" smtClean="0"/>
              <a:t>PERENCANAAN INFORMATIF : RANC </a:t>
            </a:r>
            <a:r>
              <a:rPr lang="en-US" sz="2400" dirty="0" err="1" smtClean="0"/>
              <a:t>estimasi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masy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dituangkan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alternarif2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2. PERENCANAAN INDIKATIF : renc2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memuat</a:t>
            </a:r>
            <a:r>
              <a:rPr lang="en-US" sz="2400" dirty="0" smtClean="0"/>
              <a:t> kebijakan2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ditempuh</a:t>
            </a:r>
            <a:r>
              <a:rPr lang="en-US" sz="2400" dirty="0" smtClean="0"/>
              <a:t> &amp;</a:t>
            </a:r>
            <a:r>
              <a:rPr lang="en-US" sz="2400" dirty="0" err="1" smtClean="0"/>
              <a:t>mengindikasikan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bhw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3. PERENCANAAN OPERASIONAL/NORMATIF : renc2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dr</a:t>
            </a:r>
            <a:r>
              <a:rPr lang="en-US" sz="2400" dirty="0" smtClean="0"/>
              <a:t> persiapan2, perj2 &amp; keputusan2. </a:t>
            </a:r>
          </a:p>
          <a:p>
            <a:pPr marL="0" indent="0">
              <a:buNone/>
            </a:pPr>
            <a:r>
              <a:rPr lang="en-US" sz="2400" dirty="0" smtClean="0"/>
              <a:t>Ex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,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perkotaan</a:t>
            </a:r>
            <a:r>
              <a:rPr lang="en-US" sz="2400" dirty="0" smtClean="0"/>
              <a:t>,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pemberian</a:t>
            </a:r>
            <a:r>
              <a:rPr lang="en-US" sz="2400" dirty="0" smtClean="0"/>
              <a:t> </a:t>
            </a:r>
            <a:r>
              <a:rPr lang="en-US" sz="2400" dirty="0" err="1" smtClean="0"/>
              <a:t>subsidi</a:t>
            </a:r>
            <a:r>
              <a:rPr lang="en-US" sz="2400" dirty="0" smtClean="0"/>
              <a:t>..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023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2399"/>
          </a:xfrm>
        </p:spPr>
        <p:txBody>
          <a:bodyPr/>
          <a:lstStyle/>
          <a:p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39020"/>
            <a:ext cx="8946541" cy="460938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TERTULIS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KEPUTUSAN/TINDAKAN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DITUJUKAN UTK WAKTU YG AKAN DATANG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UNSUR2 RENCANA  (SERINGKALI BENTUK TINDAKAN2 &amp; KEPUTUSAN)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MEMILIKI SIFAT YG TIDAK SEJENIS, BERAGAM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KETERKAITAN,SERINGKALI SECARA PRAGMATIS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UNTUK JANGKA WAKTU TERTENTU.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04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</a:t>
            </a:r>
            <a:r>
              <a:rPr lang="en-US" dirty="0" err="1" smtClean="0"/>
              <a:t>Perizinan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DISPENSASI TINDK PEM YG MENYEBABKAN SUATU PERATURAN PERUUAN MJD TDK EBRLAKU LAGI SESUATU YG ISTIMEWA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LISENSI : SUATU IZIN UTK MENYELENGGARAKAN HAK UTK MENYELENGGARAKAN SUATU PERUSAHAAN DG IZIN KHUSUS /ISTIMEWA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KONSESI : IZIN BERHUB DGPEKERJAAN BESAR , KEPENT UMUM ERAT SEKALI. SEBENARNYA ITU TUGAS PEM NAMUN  OLEH PEM DIBERIKAN HAK PENYELENGGARAANNYA KPD KONSESIONARIS (PEMEGANG IZIN ) YG BUKAN PEJ PEM</a:t>
            </a:r>
          </a:p>
        </p:txBody>
      </p:sp>
    </p:spTree>
    <p:extLst>
      <p:ext uri="{BB962C8B-B14F-4D97-AF65-F5344CB8AC3E}">
        <p14:creationId xmlns:p14="http://schemas.microsoft.com/office/powerpoint/2010/main" val="415434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Pengertian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ALat2 /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r>
              <a:rPr lang="en-US" dirty="0" smtClean="0"/>
              <a:t>/A.N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tugas2nya. </a:t>
            </a:r>
          </a:p>
          <a:p>
            <a:pPr marL="0" indent="0" algn="just">
              <a:buNone/>
            </a:pPr>
            <a:r>
              <a:rPr lang="en-US" dirty="0" err="1" smtClean="0"/>
              <a:t>Insturmen</a:t>
            </a:r>
            <a:r>
              <a:rPr lang="en-US" dirty="0" smtClean="0"/>
              <a:t> /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eklengkapan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: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,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, gedung2, (PUBLIK DOMAIN/KEPUNYAAN PUBLIK).</a:t>
            </a:r>
          </a:p>
          <a:p>
            <a:pPr marL="0" indent="0" algn="just">
              <a:buNone/>
            </a:pP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INSTRUMEN YURIDIS :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PerUUan</a:t>
            </a:r>
            <a:r>
              <a:rPr lang="en-US" dirty="0" smtClean="0"/>
              <a:t>, Keputusan2,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Perizinan</a:t>
            </a:r>
            <a:r>
              <a:rPr lang="en-US" dirty="0"/>
              <a:t> </a:t>
            </a:r>
            <a:r>
              <a:rPr lang="en-US" dirty="0" smtClean="0"/>
              <a:t>DLL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POKOK BAHASAN : </a:t>
            </a:r>
            <a:r>
              <a:rPr lang="en-US" b="1" dirty="0" smtClean="0"/>
              <a:t>INSTRUMEN HUKUM YG DIJADIKAN DASAR DAN DIGUNAKAN OLEH PEMERINTAH DLM MENJALANKAN TUGAS DAN WEWENANGNYA.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6283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9871"/>
          </a:xfrm>
        </p:spPr>
        <p:txBody>
          <a:bodyPr/>
          <a:lstStyle/>
          <a:p>
            <a:r>
              <a:rPr lang="en-US" dirty="0" smtClean="0"/>
              <a:t>PENGERTIAN IZIN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992038"/>
            <a:ext cx="8946541" cy="5256361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/>
              <a:t>Sjachran</a:t>
            </a:r>
            <a:r>
              <a:rPr lang="en-US" sz="2400" dirty="0" smtClean="0"/>
              <a:t> </a:t>
            </a:r>
            <a:r>
              <a:rPr lang="en-US" sz="2400" dirty="0" err="1" smtClean="0"/>
              <a:t>Basah</a:t>
            </a:r>
            <a:r>
              <a:rPr lang="en-US" sz="2400" dirty="0" smtClean="0"/>
              <a:t> : </a:t>
            </a:r>
            <a:r>
              <a:rPr lang="en-US" sz="2400" dirty="0" err="1" smtClean="0"/>
              <a:t>adl</a:t>
            </a:r>
            <a:r>
              <a:rPr lang="en-US" sz="2400" dirty="0" smtClean="0"/>
              <a:t> </a:t>
            </a:r>
            <a:r>
              <a:rPr lang="en-US" sz="2400" dirty="0" err="1" smtClean="0"/>
              <a:t>perbuatan</a:t>
            </a:r>
            <a:r>
              <a:rPr lang="en-US" sz="2400" dirty="0" smtClean="0"/>
              <a:t> HAN </a:t>
            </a:r>
            <a:r>
              <a:rPr lang="en-US" sz="2400" dirty="0" err="1" smtClean="0"/>
              <a:t>segi</a:t>
            </a:r>
            <a:r>
              <a:rPr lang="en-US" sz="2400" dirty="0" smtClean="0"/>
              <a:t> 1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mengaplikasikan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hal </a:t>
            </a:r>
            <a:r>
              <a:rPr lang="en-US" sz="2400" dirty="0" err="1" smtClean="0"/>
              <a:t>konreto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persyaratan&amp;procedural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ketentuan</a:t>
            </a:r>
            <a:r>
              <a:rPr lang="en-US" sz="2400" dirty="0" smtClean="0"/>
              <a:t>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per </a:t>
            </a:r>
            <a:r>
              <a:rPr lang="en-US" sz="2400" dirty="0" err="1" smtClean="0"/>
              <a:t>uu</a:t>
            </a:r>
            <a:r>
              <a:rPr lang="en-US" sz="2400" dirty="0" smtClean="0"/>
              <a:t> an.</a:t>
            </a:r>
          </a:p>
          <a:p>
            <a:pPr algn="just"/>
            <a:r>
              <a:rPr lang="en-US" sz="2400" dirty="0" smtClean="0"/>
              <a:t>E. Utrecht : </a:t>
            </a:r>
            <a:r>
              <a:rPr lang="en-US" sz="2400" dirty="0" err="1" smtClean="0"/>
              <a:t>bilamana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tdk</a:t>
            </a:r>
            <a:r>
              <a:rPr lang="en-US" sz="2400" dirty="0" smtClean="0"/>
              <a:t> </a:t>
            </a:r>
            <a:r>
              <a:rPr lang="en-US" sz="2400" dirty="0" err="1" smtClean="0"/>
              <a:t>melarang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perbuatan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memperkenannkannya</a:t>
            </a:r>
            <a:r>
              <a:rPr lang="en-US" sz="2400" dirty="0" smtClean="0"/>
              <a:t> </a:t>
            </a:r>
            <a:r>
              <a:rPr lang="en-US" sz="2400" dirty="0" err="1" smtClean="0"/>
              <a:t>asal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diadakan</a:t>
            </a:r>
            <a:r>
              <a:rPr lang="en-US" sz="2400" dirty="0" smtClean="0"/>
              <a:t> acara </a:t>
            </a:r>
            <a:r>
              <a:rPr lang="en-US" sz="2400" dirty="0" err="1" smtClean="0"/>
              <a:t>yg</a:t>
            </a:r>
            <a:r>
              <a:rPr lang="en-US" sz="2400" dirty="0" smtClean="0"/>
              <a:t> .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utk</a:t>
            </a:r>
            <a:r>
              <a:rPr lang="en-US" sz="2400" dirty="0" smtClean="0"/>
              <a:t> msg2 hal </a:t>
            </a:r>
            <a:r>
              <a:rPr lang="en-US" sz="2400" dirty="0" err="1" smtClean="0"/>
              <a:t>konkret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adm</a:t>
            </a:r>
            <a:r>
              <a:rPr lang="en-US" sz="2400" dirty="0" smtClean="0"/>
              <a:t> </a:t>
            </a:r>
            <a:r>
              <a:rPr lang="en-US" sz="2400" dirty="0" err="1" smtClean="0"/>
              <a:t>neg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memperkenankan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perb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izin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Bagir</a:t>
            </a:r>
            <a:r>
              <a:rPr lang="en-US" sz="2400" dirty="0" smtClean="0"/>
              <a:t> Manan : </a:t>
            </a:r>
            <a:r>
              <a:rPr lang="en-US" sz="2400" dirty="0" err="1" smtClean="0"/>
              <a:t>izin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LUAS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persetujuan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penguasa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per </a:t>
            </a:r>
            <a:r>
              <a:rPr lang="en-US" sz="2400" dirty="0" err="1" smtClean="0"/>
              <a:t>uu</a:t>
            </a:r>
            <a:r>
              <a:rPr lang="en-US" sz="2400" dirty="0" smtClean="0"/>
              <a:t> an </a:t>
            </a:r>
            <a:r>
              <a:rPr lang="en-US" sz="2400" dirty="0" err="1" smtClean="0"/>
              <a:t>utk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memperbolehkan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/</a:t>
            </a:r>
            <a:r>
              <a:rPr lang="en-US" sz="2400" dirty="0" err="1" smtClean="0"/>
              <a:t>perb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scr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dilarang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5085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9101"/>
          </a:xfrm>
        </p:spPr>
        <p:txBody>
          <a:bodyPr/>
          <a:lstStyle/>
          <a:p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perizinan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1766"/>
            <a:ext cx="8946541" cy="462663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Instrumen</a:t>
            </a:r>
            <a:r>
              <a:rPr lang="en-US" sz="3200" dirty="0" smtClean="0"/>
              <a:t> </a:t>
            </a:r>
            <a:r>
              <a:rPr lang="en-US" sz="3200" dirty="0" err="1" smtClean="0"/>
              <a:t>yuridis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Peraturan</a:t>
            </a:r>
            <a:r>
              <a:rPr lang="en-US" sz="3200" dirty="0" smtClean="0"/>
              <a:t> per </a:t>
            </a:r>
            <a:r>
              <a:rPr lang="en-US" sz="3200" dirty="0" err="1" smtClean="0"/>
              <a:t>uu</a:t>
            </a:r>
            <a:r>
              <a:rPr lang="en-US" sz="3200" dirty="0" smtClean="0"/>
              <a:t> 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Organ </a:t>
            </a:r>
            <a:r>
              <a:rPr lang="en-US" sz="3200" dirty="0" err="1" smtClean="0"/>
              <a:t>pem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Peristiwa</a:t>
            </a:r>
            <a:r>
              <a:rPr lang="en-US" sz="3200" dirty="0" smtClean="0"/>
              <a:t> </a:t>
            </a:r>
            <a:r>
              <a:rPr lang="en-US" sz="3200" dirty="0" err="1" smtClean="0"/>
              <a:t>konkret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Prosedur</a:t>
            </a:r>
            <a:r>
              <a:rPr lang="en-US" sz="3200" dirty="0" smtClean="0"/>
              <a:t> &amp; </a:t>
            </a:r>
            <a:r>
              <a:rPr lang="en-US" sz="3200" dirty="0" err="1" smtClean="0"/>
              <a:t>persyaratan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89923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FUNGSI&amp; TUJ PERIZINAN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FUNGSI UJUNG TOMBAK INSTRUMEN HK SBG PENGARAH, PEREKAYASA, PERANCANG MASY ADIL MAKMUR YG IA </a:t>
            </a:r>
            <a:r>
              <a:rPr lang="en-US" sz="2400" dirty="0" smtClean="0"/>
              <a:t>JELMAKAN</a:t>
            </a:r>
          </a:p>
          <a:p>
            <a:r>
              <a:rPr lang="en-US" sz="2400" dirty="0" smtClean="0"/>
              <a:t>TUJ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mengarahkan</a:t>
            </a:r>
            <a:r>
              <a:rPr lang="en-US" sz="2400" dirty="0" smtClean="0"/>
              <a:t> (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) aktivitas2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Mencegah</a:t>
            </a:r>
            <a:r>
              <a:rPr lang="en-US" sz="2400" dirty="0" smtClean="0"/>
              <a:t> </a:t>
            </a:r>
            <a:r>
              <a:rPr lang="en-US" sz="2400" dirty="0" err="1" smtClean="0"/>
              <a:t>bahaya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melindungi</a:t>
            </a:r>
            <a:r>
              <a:rPr lang="en-US" sz="2400" dirty="0" smtClean="0"/>
              <a:t> objek2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Hendak</a:t>
            </a:r>
            <a:r>
              <a:rPr lang="en-US" sz="2400" dirty="0" smtClean="0"/>
              <a:t> </a:t>
            </a:r>
            <a:r>
              <a:rPr lang="en-US" sz="2400" dirty="0" err="1" smtClean="0"/>
              <a:t>membagi</a:t>
            </a:r>
            <a:r>
              <a:rPr lang="en-US" sz="2400" dirty="0" smtClean="0"/>
              <a:t> benda2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Pengarahan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menyeleksi</a:t>
            </a:r>
            <a:r>
              <a:rPr lang="en-US" sz="2400" dirty="0" smtClean="0"/>
              <a:t> org2 &amp; aktivitas2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36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2618"/>
          </a:xfrm>
        </p:spPr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TERTULIS, ISI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Organ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berwenang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dialamatkan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Diktum</a:t>
            </a:r>
            <a:r>
              <a:rPr lang="en-US" dirty="0" smtClean="0"/>
              <a:t>‘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Ketentuan2, pembatasan2, syarat2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Pemberitahun2 </a:t>
            </a:r>
            <a:r>
              <a:rPr lang="en-US" dirty="0" err="1" smtClean="0"/>
              <a:t>tambahan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59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3773"/>
          </a:xfrm>
        </p:spPr>
        <p:txBody>
          <a:bodyPr/>
          <a:lstStyle/>
          <a:p>
            <a:r>
              <a:rPr lang="en-US" dirty="0" smtClean="0"/>
              <a:t>f.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Keperdataan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6928"/>
            <a:ext cx="8946541" cy="51614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PENGGUNAAN ISNTRUMEN HK KEPERDATAAN</a:t>
            </a:r>
          </a:p>
          <a:p>
            <a:r>
              <a:rPr lang="en-US" dirty="0" smtClean="0"/>
              <a:t>SBG WAKIL DR BADAN HUKUM MELAKUKAN KEGIATAN BERSIFAT PERDATA</a:t>
            </a:r>
          </a:p>
          <a:p>
            <a:r>
              <a:rPr lang="en-US" dirty="0" smtClean="0"/>
              <a:t>TINDK HK KEPERDATAAN DILAKUKAN (BUKAN OLEH ORGAN) NAMUNLEH BADAN HUKUMNYA, PEM</a:t>
            </a:r>
          </a:p>
          <a:p>
            <a:r>
              <a:rPr lang="en-US" dirty="0" smtClean="0"/>
              <a:t>PEM MEALKUKAN HUB PRIVAT </a:t>
            </a:r>
          </a:p>
          <a:p>
            <a:pPr marL="0" indent="0">
              <a:buNone/>
            </a:pPr>
            <a:r>
              <a:rPr lang="en-US" dirty="0" smtClean="0"/>
              <a:t>EX PEM MELAKUKAN KEGIATA JUAL BELI , SEWA MENYEWA,  MEMBUAT PERJANJIAN, DAN MEMP HAK MILIK.</a:t>
            </a:r>
          </a:p>
          <a:p>
            <a:pPr marL="0" indent="0" algn="ctr">
              <a:buNone/>
            </a:pPr>
            <a:r>
              <a:rPr lang="en-US" sz="2800" b="1" u="sng" dirty="0" smtClean="0"/>
              <a:t>HUB HK BERSIFAT 2 PIHAK</a:t>
            </a:r>
            <a:r>
              <a:rPr lang="en-US" sz="2800" dirty="0" smtClean="0"/>
              <a:t>, BEDA DG HUKUM PUBLIK DIA SATU PIHAK/SEGI 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21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instrument </a:t>
            </a:r>
            <a:r>
              <a:rPr lang="en-US" dirty="0" err="1" smtClean="0"/>
              <a:t>keperdataan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terbiasa</a:t>
            </a:r>
            <a:r>
              <a:rPr lang="en-US" dirty="0" smtClean="0"/>
              <a:t> </a:t>
            </a:r>
            <a:r>
              <a:rPr lang="en-US" dirty="0" err="1" smtClean="0"/>
              <a:t>berkecimpung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hk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Lwmbaga2 </a:t>
            </a:r>
            <a:r>
              <a:rPr lang="en-US" dirty="0" err="1" smtClean="0"/>
              <a:t>keperdataan</a:t>
            </a:r>
            <a:r>
              <a:rPr lang="en-US" dirty="0" smtClean="0"/>
              <a:t>,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terbukti</a:t>
            </a:r>
            <a:r>
              <a:rPr lang="en-US" dirty="0" smtClean="0"/>
              <a:t> </a:t>
            </a:r>
            <a:r>
              <a:rPr lang="en-US" dirty="0" err="1" smtClean="0"/>
              <a:t>kemanfataannya</a:t>
            </a:r>
            <a:r>
              <a:rPr lang="en-US" dirty="0" smtClean="0"/>
              <a:t>&amp;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bentuk2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dugunakan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per </a:t>
            </a:r>
            <a:r>
              <a:rPr lang="en-US" dirty="0" err="1" smtClean="0"/>
              <a:t>uu</a:t>
            </a:r>
            <a:r>
              <a:rPr lang="en-US" dirty="0" smtClean="0"/>
              <a:t> an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yurisprudensi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Lembaga2 </a:t>
            </a:r>
            <a:r>
              <a:rPr lang="en-US" dirty="0" err="1" smtClean="0"/>
              <a:t>keperdataan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selalu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segaala</a:t>
            </a:r>
            <a:r>
              <a:rPr lang="en-US" dirty="0" smtClean="0"/>
              <a:t> </a:t>
            </a:r>
            <a:r>
              <a:rPr lang="en-US" dirty="0" err="1" smtClean="0"/>
              <a:t>keperluan&amp;kebutuhan</a:t>
            </a:r>
            <a:r>
              <a:rPr lang="en-US" dirty="0" smtClean="0"/>
              <a:t> </a:t>
            </a:r>
            <a:r>
              <a:rPr lang="en-US" dirty="0" err="1" smtClean="0"/>
              <a:t>krn</a:t>
            </a:r>
            <a:r>
              <a:rPr lang="en-US" dirty="0" smtClean="0"/>
              <a:t> </a:t>
            </a:r>
            <a:r>
              <a:rPr lang="en-US" dirty="0" err="1" smtClean="0"/>
              <a:t>sufatnya</a:t>
            </a:r>
            <a:r>
              <a:rPr lang="en-US" dirty="0" smtClean="0"/>
              <a:t> </a:t>
            </a:r>
            <a:r>
              <a:rPr lang="en-US" dirty="0" err="1" smtClean="0"/>
              <a:t>sgt</a:t>
            </a:r>
            <a:r>
              <a:rPr lang="en-US" dirty="0" smtClean="0"/>
              <a:t> </a:t>
            </a:r>
            <a:r>
              <a:rPr lang="en-US" dirty="0" err="1" smtClean="0"/>
              <a:t>fleksibel&amp;jls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isntrumen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Lembaga2 </a:t>
            </a:r>
            <a:r>
              <a:rPr lang="en-US" dirty="0" err="1" smtClean="0"/>
              <a:t>keperdataan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selalu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krn</a:t>
            </a:r>
            <a:r>
              <a:rPr lang="en-US" dirty="0" smtClean="0"/>
              <a:t> pihak2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bersangkutan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perj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lphaLcPeriod"/>
            </a:pP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66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652388"/>
            <a:ext cx="9404723" cy="14005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e.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hk</a:t>
            </a:r>
            <a:r>
              <a:rPr lang="en-US" dirty="0" smtClean="0"/>
              <a:t> public </a:t>
            </a:r>
            <a:r>
              <a:rPr lang="en-US" dirty="0" err="1" smtClean="0"/>
              <a:t>menemui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buntu</a:t>
            </a:r>
            <a:r>
              <a:rPr lang="en-US" dirty="0" smtClean="0"/>
              <a:t>, </a:t>
            </a:r>
            <a:r>
              <a:rPr lang="en-US" dirty="0" err="1" smtClean="0"/>
              <a:t>tp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yuridis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hk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 </a:t>
            </a:r>
            <a:r>
              <a:rPr lang="en-US" dirty="0" err="1" smtClean="0"/>
              <a:t>malah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jln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f. </a:t>
            </a:r>
            <a:r>
              <a:rPr lang="en-US" dirty="0" err="1" smtClean="0"/>
              <a:t>Ketegangan</a:t>
            </a:r>
            <a:r>
              <a:rPr lang="en-US" dirty="0" smtClean="0"/>
              <a:t> </a:t>
            </a:r>
            <a:r>
              <a:rPr lang="en-US" dirty="0" err="1" smtClean="0"/>
              <a:t>hyg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selalu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sepihak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g.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tindakan2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sepihak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r>
              <a:rPr lang="en-US" dirty="0" smtClean="0"/>
              <a:t> . Mk tind2 </a:t>
            </a:r>
            <a:r>
              <a:rPr lang="en-US" dirty="0" err="1" smtClean="0"/>
              <a:t>mnrt</a:t>
            </a:r>
            <a:r>
              <a:rPr lang="en-US" dirty="0" smtClean="0"/>
              <a:t> </a:t>
            </a:r>
            <a:r>
              <a:rPr lang="en-US" dirty="0" err="1" smtClean="0"/>
              <a:t>hk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selalu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jaminan2 </a:t>
            </a:r>
            <a:r>
              <a:rPr lang="en-US" dirty="0" err="1" smtClean="0"/>
              <a:t>kebendaan</a:t>
            </a:r>
            <a:r>
              <a:rPr lang="en-US" dirty="0" smtClean="0"/>
              <a:t>, ex </a:t>
            </a:r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rugi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226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hk</a:t>
            </a:r>
            <a:r>
              <a:rPr lang="en-US" dirty="0" smtClean="0"/>
              <a:t> </a:t>
            </a:r>
            <a:r>
              <a:rPr lang="en-US" dirty="0" err="1" smtClean="0"/>
              <a:t>keperdataan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Perj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Perj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 dg syarat2 </a:t>
            </a:r>
            <a:r>
              <a:rPr lang="en-US" dirty="0" err="1" smtClean="0"/>
              <a:t>standar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Perj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kew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Perj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7590" y="2967335"/>
            <a:ext cx="4536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TERIMAKASIH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1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TRUKTUR NORMA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INDROHARTO 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Norma TUN (TAP MPR, UU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b="1" i="1" dirty="0" smtClean="0"/>
              <a:t>INDIVIDUAL-KONKRET /BESCHIKKING</a:t>
            </a:r>
            <a:r>
              <a:rPr lang="en-US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Pembentukan</a:t>
            </a:r>
            <a:r>
              <a:rPr lang="en-US" dirty="0" smtClean="0"/>
              <a:t> norma2 </a:t>
            </a:r>
            <a:r>
              <a:rPr lang="en-US" dirty="0" err="1" smtClean="0"/>
              <a:t>hukum</a:t>
            </a:r>
            <a:r>
              <a:rPr lang="en-US" dirty="0" smtClean="0"/>
              <a:t> TUN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r>
              <a:rPr lang="en-US" dirty="0" smtClean="0"/>
              <a:t> UU/</a:t>
            </a:r>
            <a:r>
              <a:rPr lang="en-US" dirty="0" err="1" smtClean="0"/>
              <a:t>tataran</a:t>
            </a:r>
            <a:r>
              <a:rPr lang="en-US" dirty="0" smtClean="0"/>
              <a:t> Leg/ badan2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APARAT PEM / JABATAN TUN.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7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     UMUM						1							ABSTRAK</a:t>
            </a:r>
          </a:p>
          <a:p>
            <a:endParaRPr lang="en-US" dirty="0"/>
          </a:p>
          <a:p>
            <a:pPr lvl="8"/>
            <a:r>
              <a:rPr lang="en-US" dirty="0" smtClean="0"/>
              <a:t>3			4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INDIVIDUAL						2						KONKRIT				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55712" y="22053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00996" y="2320506"/>
            <a:ext cx="1509623" cy="53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UTK SIAPA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82287" y="2320506"/>
            <a:ext cx="2751826" cy="53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APA&amp;BAGAIMANA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40261" y="3194473"/>
            <a:ext cx="4977442" cy="258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321170" y="5279366"/>
            <a:ext cx="4951562" cy="86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90181" y="3441940"/>
            <a:ext cx="4684144" cy="15786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321170" y="3460542"/>
            <a:ext cx="4830792" cy="15183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	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	</a:t>
            </a:r>
            <a:r>
              <a:rPr lang="en-US" dirty="0" err="1"/>
              <a:t>norma</a:t>
            </a:r>
            <a:r>
              <a:rPr lang="en-US" dirty="0"/>
              <a:t> individual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negara;</a:t>
            </a:r>
          </a:p>
          <a:p>
            <a:pPr marL="0" indent="0" algn="just">
              <a:buNone/>
            </a:pPr>
            <a:r>
              <a:rPr lang="en-US" dirty="0"/>
              <a:t>3.	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rambu-rambu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yang </a:t>
            </a:r>
            <a:r>
              <a:rPr lang="en-US" dirty="0" err="1"/>
              <a:t>dipasang</a:t>
            </a:r>
            <a:r>
              <a:rPr lang="en-US" dirty="0"/>
              <a:t> </a:t>
            </a:r>
            <a:r>
              <a:rPr lang="en-US" dirty="0" smtClean="0"/>
              <a:t>	di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rambu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4.	</a:t>
            </a:r>
            <a:r>
              <a:rPr lang="en-US" dirty="0" err="1"/>
              <a:t>norma</a:t>
            </a:r>
            <a:r>
              <a:rPr lang="en-US" dirty="0"/>
              <a:t> individual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di </a:t>
            </a:r>
            <a:r>
              <a:rPr lang="en-US" dirty="0" err="1"/>
              <a:t>Indoenesia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negara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beraneka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SK </a:t>
            </a:r>
            <a:r>
              <a:rPr lang="en-US" dirty="0" err="1"/>
              <a:t>Pengangkatan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, </a:t>
            </a:r>
            <a:r>
              <a:rPr lang="en-US" dirty="0" err="1"/>
              <a:t>Izin</a:t>
            </a:r>
            <a:r>
              <a:rPr lang="en-US" dirty="0"/>
              <a:t> Usaha </a:t>
            </a:r>
            <a:r>
              <a:rPr lang="en-US" dirty="0" err="1"/>
              <a:t>Insustri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Kelakuan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Mengemudi</a:t>
            </a:r>
            <a:r>
              <a:rPr lang="en-US" dirty="0"/>
              <a:t> (SIM),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Tanah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3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PerUUan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Sifat</a:t>
            </a:r>
            <a:r>
              <a:rPr lang="en-US" dirty="0" smtClean="0"/>
              <a:t> 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komprehensif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Universal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mengoreksi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/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klausul</a:t>
            </a:r>
            <a:r>
              <a:rPr lang="en-US" dirty="0" smtClean="0"/>
              <a:t> </a:t>
            </a:r>
            <a:r>
              <a:rPr lang="en-US" dirty="0" err="1" smtClean="0"/>
              <a:t>Peninjauan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477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</a:t>
            </a:r>
            <a:r>
              <a:rPr lang="en-US" i="1" dirty="0" smtClean="0"/>
              <a:t>WELFARE STATE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Neg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kew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menjalan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 (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legislasi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zaman </a:t>
            </a:r>
            <a:r>
              <a:rPr lang="en-US" dirty="0" err="1" smtClean="0"/>
              <a:t>pembuat</a:t>
            </a:r>
            <a:r>
              <a:rPr lang="en-US" dirty="0" smtClean="0"/>
              <a:t> </a:t>
            </a:r>
            <a:r>
              <a:rPr lang="en-US" dirty="0" err="1" smtClean="0"/>
              <a:t>uu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leg,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eks</a:t>
            </a:r>
            <a:r>
              <a:rPr lang="en-US" dirty="0" smtClean="0"/>
              <a:t>..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hal2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b="1" dirty="0" smtClean="0"/>
              <a:t>leg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instrumen</a:t>
            </a:r>
            <a:r>
              <a:rPr lang="en-US" b="1" dirty="0" smtClean="0"/>
              <a:t> </a:t>
            </a:r>
            <a:r>
              <a:rPr lang="en-US" b="1" dirty="0" err="1" smtClean="0"/>
              <a:t>pelaksana</a:t>
            </a:r>
            <a:r>
              <a:rPr lang="en-US" b="1" dirty="0" smtClean="0"/>
              <a:t>, </a:t>
            </a:r>
            <a:r>
              <a:rPr lang="en-US" b="1" dirty="0" err="1" smtClean="0"/>
              <a:t>waktus</a:t>
            </a:r>
            <a:r>
              <a:rPr lang="en-US" b="1" dirty="0" smtClean="0"/>
              <a:t> </a:t>
            </a:r>
            <a:r>
              <a:rPr lang="en-US" b="1" dirty="0" err="1" smtClean="0"/>
              <a:t>erta</a:t>
            </a:r>
            <a:r>
              <a:rPr lang="en-US" b="1" dirty="0" smtClean="0"/>
              <a:t> SDM </a:t>
            </a:r>
            <a:r>
              <a:rPr lang="en-US" b="1" dirty="0" err="1" smtClean="0"/>
              <a:t>memadai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DALAM KONSEP HAN PENGATURAN YG UMUM –ABSTRAK SUATU PERATURAN DIBUTUHKAN INSTRUMEN YG LEBIH INDIVIDUAL-KONKRIT</a:t>
            </a:r>
          </a:p>
        </p:txBody>
      </p:sp>
    </p:spTree>
    <p:extLst>
      <p:ext uri="{BB962C8B-B14F-4D97-AF65-F5344CB8AC3E}">
        <p14:creationId xmlns:p14="http://schemas.microsoft.com/office/powerpoint/2010/main" val="632554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b. KTUN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1 </a:t>
            </a:r>
            <a:r>
              <a:rPr lang="en-US" dirty="0" err="1"/>
              <a:t>angka</a:t>
            </a:r>
            <a:r>
              <a:rPr lang="en-US" dirty="0"/>
              <a:t> 3 UU No 5 </a:t>
            </a:r>
            <a:r>
              <a:rPr lang="en-US" dirty="0" err="1"/>
              <a:t>Tahun</a:t>
            </a:r>
            <a:r>
              <a:rPr lang="en-US" dirty="0"/>
              <a:t> 1986,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, “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penetapan</a:t>
            </a:r>
            <a:r>
              <a:rPr lang="en-US" b="1" dirty="0"/>
              <a:t> </a:t>
            </a:r>
            <a:r>
              <a:rPr lang="en-US" b="1" dirty="0" err="1"/>
              <a:t>tertulis</a:t>
            </a:r>
            <a:r>
              <a:rPr lang="en-US" b="1" dirty="0"/>
              <a:t> yang </a:t>
            </a:r>
            <a:r>
              <a:rPr lang="en-US" b="1" dirty="0" err="1"/>
              <a:t>dikeluarkan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Badan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Tata Usaha Negara yang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b="1" dirty="0"/>
              <a:t> yang </a:t>
            </a:r>
            <a:r>
              <a:rPr lang="en-US" b="1" dirty="0" err="1"/>
              <a:t>berlaku</a:t>
            </a:r>
            <a:r>
              <a:rPr lang="en-US" b="1" dirty="0"/>
              <a:t>, yang </a:t>
            </a:r>
            <a:r>
              <a:rPr lang="en-US" b="1" dirty="0" err="1"/>
              <a:t>bersifat</a:t>
            </a:r>
            <a:r>
              <a:rPr lang="en-US" b="1" dirty="0"/>
              <a:t> </a:t>
            </a:r>
            <a:r>
              <a:rPr lang="en-US" b="1" dirty="0" err="1"/>
              <a:t>konkret</a:t>
            </a:r>
            <a:r>
              <a:rPr lang="en-US" b="1" dirty="0"/>
              <a:t>, individual, </a:t>
            </a:r>
            <a:r>
              <a:rPr lang="en-US" b="1" dirty="0" err="1"/>
              <a:t>dan</a:t>
            </a:r>
            <a:r>
              <a:rPr lang="en-US" b="1" dirty="0"/>
              <a:t> final yang </a:t>
            </a:r>
            <a:r>
              <a:rPr lang="en-US" b="1" dirty="0" err="1"/>
              <a:t>menimbulkan</a:t>
            </a:r>
            <a:r>
              <a:rPr lang="en-US" b="1" dirty="0"/>
              <a:t> </a:t>
            </a:r>
            <a:r>
              <a:rPr lang="en-US" b="1" dirty="0" err="1"/>
              <a:t>akibat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badan</a:t>
            </a:r>
            <a:r>
              <a:rPr lang="en-US" b="1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perdata</a:t>
            </a:r>
            <a:r>
              <a:rPr lang="en-US" dirty="0"/>
              <a:t>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KTUN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b="1" dirty="0" err="1"/>
              <a:t>tertulis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	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b="1" dirty="0" err="1"/>
              <a:t>Badan</a:t>
            </a:r>
            <a:r>
              <a:rPr lang="en-US" b="1" dirty="0"/>
              <a:t> / </a:t>
            </a:r>
            <a:r>
              <a:rPr lang="en-US" b="1" dirty="0" err="1"/>
              <a:t>pejabat</a:t>
            </a:r>
            <a:r>
              <a:rPr lang="en-US" b="1" dirty="0"/>
              <a:t> TUN.</a:t>
            </a:r>
          </a:p>
          <a:p>
            <a:pPr marL="0" indent="0" algn="just">
              <a:buNone/>
            </a:pPr>
            <a:r>
              <a:rPr lang="en-US" dirty="0"/>
              <a:t>c.	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berlaku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d.	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b="1" dirty="0" err="1"/>
              <a:t>konkret</a:t>
            </a:r>
            <a:r>
              <a:rPr lang="en-US" b="1" dirty="0"/>
              <a:t>, individual </a:t>
            </a:r>
            <a:r>
              <a:rPr lang="en-US" b="1" dirty="0" err="1"/>
              <a:t>dan</a:t>
            </a:r>
            <a:r>
              <a:rPr lang="en-US" b="1" dirty="0"/>
              <a:t> final.</a:t>
            </a:r>
          </a:p>
          <a:p>
            <a:pPr marL="0" indent="0" algn="just">
              <a:buNone/>
            </a:pPr>
            <a:r>
              <a:rPr lang="en-US" dirty="0"/>
              <a:t>e.	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b="1" dirty="0" err="1" smtClean="0"/>
              <a:t>akibat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f.	</a:t>
            </a:r>
            <a:r>
              <a:rPr lang="en-US" b="1" dirty="0" err="1" smtClean="0"/>
              <a:t>Seseorang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badan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</a:t>
            </a:r>
            <a:r>
              <a:rPr lang="en-US" b="1" dirty="0" err="1" smtClean="0"/>
              <a:t>perdata</a:t>
            </a:r>
            <a:r>
              <a:rPr lang="en-US" b="1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55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Deklaratoir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Konstitutif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 smtClean="0"/>
              <a:t>Beban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nl-NL" dirty="0"/>
              <a:t>Keputusan Enmalig dan Keputusan yang </a:t>
            </a:r>
            <a:r>
              <a:rPr lang="nl-NL" dirty="0" smtClean="0"/>
              <a:t>Permanen.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nl-NL" dirty="0"/>
              <a:t>Keputusan yang Bebas dan </a:t>
            </a:r>
            <a:r>
              <a:rPr lang="nl-NL" dirty="0" smtClean="0"/>
              <a:t>Terikat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Kebendaan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03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515</TotalTime>
  <Words>1347</Words>
  <Application>Microsoft Office PowerPoint</Application>
  <PresentationFormat>Widescreen</PresentationFormat>
  <Paragraphs>156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Wingdings</vt:lpstr>
      <vt:lpstr>Wingdings 3</vt:lpstr>
      <vt:lpstr>Ion</vt:lpstr>
      <vt:lpstr>Konsep-konsep instrument pemerintahan: Peraturan perundangan,K-TUN,Peraturan kebijaksanaan,rencana-rencana,perizinan dan instrument keperdataan;</vt:lpstr>
      <vt:lpstr>A. Instrumen Pemerintahan</vt:lpstr>
      <vt:lpstr>STRUKTUR NORMA</vt:lpstr>
      <vt:lpstr> </vt:lpstr>
      <vt:lpstr>PowerPoint Presentation</vt:lpstr>
      <vt:lpstr>a. PerUUan</vt:lpstr>
      <vt:lpstr>KONSEP WELFARE STATE</vt:lpstr>
      <vt:lpstr>b. KTUN</vt:lpstr>
      <vt:lpstr>Macam – Macam Keputusan.</vt:lpstr>
      <vt:lpstr>c. Diskresi </vt:lpstr>
      <vt:lpstr>PowerPoint Presentation</vt:lpstr>
      <vt:lpstr>d. Peraturan Kebijakan</vt:lpstr>
      <vt:lpstr>PowerPoint Presentation</vt:lpstr>
      <vt:lpstr>PowerPoint Presentation</vt:lpstr>
      <vt:lpstr>PowerPoint Presentation</vt:lpstr>
      <vt:lpstr>e.Rencana</vt:lpstr>
      <vt:lpstr>Kategori Rencana</vt:lpstr>
      <vt:lpstr>Unsur rencana</vt:lpstr>
      <vt:lpstr>e. Perizinan</vt:lpstr>
      <vt:lpstr>PENGERTIAN IZIN </vt:lpstr>
      <vt:lpstr>Unsur perizinan </vt:lpstr>
      <vt:lpstr>FUNGSI&amp; TUJ PERIZINAN </vt:lpstr>
      <vt:lpstr>Bentuk dan isi izin</vt:lpstr>
      <vt:lpstr>f. Instrumen Hukum Keperdataan</vt:lpstr>
      <vt:lpstr>Keuntungan penggunaan instrument keperdataan</vt:lpstr>
      <vt:lpstr>PowerPoint Presentation</vt:lpstr>
      <vt:lpstr>Instrumen hk keperdataan yg dpt digunakan pem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Konsep-konsep instrument pemerintahan: Peraturan perundangan,K-TUN,Peraturan kebijaksanaan,rencana-rencana,perizinan dan instrument keperdataan;</dc:title>
  <dc:creator>toshiba</dc:creator>
  <cp:lastModifiedBy>toshiba</cp:lastModifiedBy>
  <cp:revision>24</cp:revision>
  <dcterms:created xsi:type="dcterms:W3CDTF">2019-04-14T10:04:16Z</dcterms:created>
  <dcterms:modified xsi:type="dcterms:W3CDTF">2019-04-14T18:39:54Z</dcterms:modified>
</cp:coreProperties>
</file>