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sldIdLst>
    <p:sldId id="262" r:id="rId3"/>
    <p:sldId id="257" r:id="rId4"/>
    <p:sldId id="263" r:id="rId5"/>
    <p:sldId id="264" r:id="rId6"/>
    <p:sldId id="265" r:id="rId7"/>
    <p:sldId id="266" r:id="rId8"/>
    <p:sldId id="258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9"/>
  </p:normalViewPr>
  <p:slideViewPr>
    <p:cSldViewPr>
      <p:cViewPr varScale="1">
        <p:scale>
          <a:sx n="106" d="100"/>
          <a:sy n="106" d="100"/>
        </p:scale>
        <p:origin x="17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94C9B3C-3A12-40F5-98E9-42B9D141D31F}" type="datetimeFigureOut">
              <a:rPr lang="en-US" smtClean="0"/>
              <a:pPr/>
              <a:t>1/23/19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38E640-760D-4CD8-AA16-5D99F2A374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9B3C-3A12-40F5-98E9-42B9D141D31F}" type="datetimeFigureOut">
              <a:rPr lang="en-US" smtClean="0"/>
              <a:pPr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8E640-760D-4CD8-AA16-5D99F2A374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94C9B3C-3A12-40F5-98E9-42B9D141D31F}" type="datetimeFigureOut">
              <a:rPr lang="en-US" smtClean="0"/>
              <a:pPr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738E640-760D-4CD8-AA16-5D99F2A374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17C7-9CB2-4249-8736-51307037DB30}" type="datetimeFigureOut">
              <a:rPr lang="en-US" smtClean="0"/>
              <a:pPr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52B4D-52A0-4C80-87B3-150DDD1A7A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4715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17C7-9CB2-4249-8736-51307037DB30}" type="datetimeFigureOut">
              <a:rPr lang="en-US" smtClean="0"/>
              <a:pPr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52B4D-52A0-4C80-87B3-150DDD1A7A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6885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17C7-9CB2-4249-8736-51307037DB30}" type="datetimeFigureOut">
              <a:rPr lang="en-US" smtClean="0"/>
              <a:pPr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52B4D-52A0-4C80-87B3-150DDD1A7A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0395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17C7-9CB2-4249-8736-51307037DB30}" type="datetimeFigureOut">
              <a:rPr lang="en-US" smtClean="0"/>
              <a:pPr/>
              <a:t>1/23/19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52B4D-52A0-4C80-87B3-150DDD1A7A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4124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17C7-9CB2-4249-8736-51307037DB30}" type="datetimeFigureOut">
              <a:rPr lang="en-US" smtClean="0"/>
              <a:pPr/>
              <a:t>1/23/19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52B4D-52A0-4C80-87B3-150DDD1A7A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831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17C7-9CB2-4249-8736-51307037DB30}" type="datetimeFigureOut">
              <a:rPr lang="en-US" smtClean="0"/>
              <a:pPr/>
              <a:t>1/23/19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52B4D-52A0-4C80-87B3-150DDD1A7A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8578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17C7-9CB2-4249-8736-51307037DB30}" type="datetimeFigureOut">
              <a:rPr lang="en-US" smtClean="0"/>
              <a:pPr/>
              <a:t>1/23/19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52B4D-52A0-4C80-87B3-150DDD1A7A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5477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17C7-9CB2-4249-8736-51307037DB30}" type="datetimeFigureOut">
              <a:rPr lang="en-US" smtClean="0"/>
              <a:pPr/>
              <a:t>1/23/19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52B4D-52A0-4C80-87B3-150DDD1A7A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578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9B3C-3A12-40F5-98E9-42B9D141D31F}" type="datetimeFigureOut">
              <a:rPr lang="en-US" smtClean="0"/>
              <a:pPr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38E640-760D-4CD8-AA16-5D99F2A374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17C7-9CB2-4249-8736-51307037DB30}" type="datetimeFigureOut">
              <a:rPr lang="en-US" smtClean="0"/>
              <a:pPr/>
              <a:t>1/23/19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52B4D-52A0-4C80-87B3-150DDD1A7A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074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17C7-9CB2-4249-8736-51307037DB30}" type="datetimeFigureOut">
              <a:rPr lang="en-US" smtClean="0"/>
              <a:pPr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52B4D-52A0-4C80-87B3-150DDD1A7A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3181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17C7-9CB2-4249-8736-51307037DB30}" type="datetimeFigureOut">
              <a:rPr lang="en-US" smtClean="0"/>
              <a:pPr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52B4D-52A0-4C80-87B3-150DDD1A7A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35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9B3C-3A12-40F5-98E9-42B9D141D31F}" type="datetimeFigureOut">
              <a:rPr lang="en-US" smtClean="0"/>
              <a:pPr/>
              <a:t>1/23/19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738E640-760D-4CD8-AA16-5D99F2A374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94C9B3C-3A12-40F5-98E9-42B9D141D31F}" type="datetimeFigureOut">
              <a:rPr lang="en-US" smtClean="0"/>
              <a:pPr/>
              <a:t>1/23/19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738E640-760D-4CD8-AA16-5D99F2A374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94C9B3C-3A12-40F5-98E9-42B9D141D31F}" type="datetimeFigureOut">
              <a:rPr lang="en-US" smtClean="0"/>
              <a:pPr/>
              <a:t>1/23/19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738E640-760D-4CD8-AA16-5D99F2A374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9B3C-3A12-40F5-98E9-42B9D141D31F}" type="datetimeFigureOut">
              <a:rPr lang="en-US" smtClean="0"/>
              <a:pPr/>
              <a:t>1/23/19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38E640-760D-4CD8-AA16-5D99F2A374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9B3C-3A12-40F5-98E9-42B9D141D31F}" type="datetimeFigureOut">
              <a:rPr lang="en-US" smtClean="0"/>
              <a:pPr/>
              <a:t>1/23/19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38E640-760D-4CD8-AA16-5D99F2A374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9B3C-3A12-40F5-98E9-42B9D141D31F}" type="datetimeFigureOut">
              <a:rPr lang="en-US" smtClean="0"/>
              <a:pPr/>
              <a:t>1/23/19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38E640-760D-4CD8-AA16-5D99F2A374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94C9B3C-3A12-40F5-98E9-42B9D141D31F}" type="datetimeFigureOut">
              <a:rPr lang="en-US" smtClean="0"/>
              <a:pPr/>
              <a:t>1/23/19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738E640-760D-4CD8-AA16-5D99F2A374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94C9B3C-3A12-40F5-98E9-42B9D141D31F}" type="datetimeFigureOut">
              <a:rPr lang="en-US" smtClean="0"/>
              <a:pPr/>
              <a:t>1/23/19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738E640-760D-4CD8-AA16-5D99F2A374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C9B3C-3A12-40F5-98E9-42B9D141D31F}" type="datetimeFigureOut">
              <a:rPr lang="en-US" smtClean="0"/>
              <a:pPr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8E640-760D-4CD8-AA16-5D99F2A374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437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Patofisiologi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Tyas</a:t>
            </a:r>
            <a:r>
              <a:rPr lang="en-US" dirty="0"/>
              <a:t> </a:t>
            </a:r>
            <a:r>
              <a:rPr lang="en-US" dirty="0" err="1"/>
              <a:t>Putri</a:t>
            </a:r>
            <a:r>
              <a:rPr lang="en-US" dirty="0"/>
              <a:t> </a:t>
            </a:r>
            <a:r>
              <a:rPr lang="en-US" dirty="0" err="1"/>
              <a:t>Utami</a:t>
            </a:r>
            <a:r>
              <a:rPr lang="en-US" dirty="0"/>
              <a:t>, </a:t>
            </a:r>
            <a:r>
              <a:rPr lang="en-US" dirty="0" err="1"/>
              <a:t>S.Pd</a:t>
            </a:r>
            <a:r>
              <a:rPr lang="en-US" dirty="0"/>
              <a:t>., </a:t>
            </a:r>
            <a:r>
              <a:rPr lang="en-US" dirty="0" err="1"/>
              <a:t>M.Biomed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Andalus" pitchFamily="18" charset="-78"/>
                <a:cs typeface="Andalus" pitchFamily="18" charset="-78"/>
              </a:rPr>
              <a:t>Hipertensi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yang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diinduksi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obesitas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0" y="5867400"/>
            <a:ext cx="5334000" cy="990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>
                <a:latin typeface="Arial Narrow" pitchFamily="34" charset="0"/>
              </a:rPr>
              <a:t>	</a:t>
            </a:r>
            <a:r>
              <a:rPr lang="en-US" sz="2000" dirty="0" err="1">
                <a:latin typeface="Arial Narrow" pitchFamily="34" charset="0"/>
              </a:rPr>
              <a:t>Mekanisme</a:t>
            </a:r>
            <a:r>
              <a:rPr lang="en-US" sz="2000" dirty="0">
                <a:latin typeface="Arial Narrow" pitchFamily="34" charset="0"/>
              </a:rPr>
              <a:t> </a:t>
            </a:r>
            <a:r>
              <a:rPr lang="en-US" sz="2000" dirty="0" err="1">
                <a:latin typeface="Arial Narrow" pitchFamily="34" charset="0"/>
              </a:rPr>
              <a:t>hipertensi</a:t>
            </a:r>
            <a:r>
              <a:rPr lang="en-US" sz="2000" dirty="0">
                <a:latin typeface="Arial Narrow" pitchFamily="34" charset="0"/>
              </a:rPr>
              <a:t> </a:t>
            </a:r>
            <a:r>
              <a:rPr lang="en-US" sz="2000" dirty="0" err="1">
                <a:latin typeface="Arial Narrow" pitchFamily="34" charset="0"/>
              </a:rPr>
              <a:t>pada</a:t>
            </a:r>
            <a:r>
              <a:rPr lang="en-US" sz="2000" dirty="0">
                <a:latin typeface="Arial Narrow" pitchFamily="34" charset="0"/>
              </a:rPr>
              <a:t> </a:t>
            </a:r>
            <a:r>
              <a:rPr lang="en-US" sz="2000" dirty="0" err="1">
                <a:latin typeface="Arial Narrow" pitchFamily="34" charset="0"/>
              </a:rPr>
              <a:t>penderita</a:t>
            </a:r>
            <a:r>
              <a:rPr lang="en-US" sz="2000" dirty="0">
                <a:latin typeface="Arial Narrow" pitchFamily="34" charset="0"/>
              </a:rPr>
              <a:t> </a:t>
            </a:r>
            <a:r>
              <a:rPr lang="en-US" sz="2000" dirty="0" err="1">
                <a:latin typeface="Arial Narrow" pitchFamily="34" charset="0"/>
              </a:rPr>
              <a:t>obesitas</a:t>
            </a:r>
            <a:r>
              <a:rPr lang="en-US" sz="2000" dirty="0">
                <a:latin typeface="Arial Narrow" pitchFamily="34" charset="0"/>
              </a:rPr>
              <a:t>, </a:t>
            </a:r>
            <a:r>
              <a:rPr lang="en-US" sz="2000" dirty="0" err="1">
                <a:latin typeface="Arial Narrow" pitchFamily="34" charset="0"/>
              </a:rPr>
              <a:t>meliputi</a:t>
            </a:r>
            <a:r>
              <a:rPr lang="en-US" sz="2000" dirty="0">
                <a:latin typeface="Arial Narrow" pitchFamily="34" charset="0"/>
              </a:rPr>
              <a:t> </a:t>
            </a:r>
            <a:r>
              <a:rPr lang="en-US" sz="2000" dirty="0" err="1">
                <a:latin typeface="Arial Narrow" pitchFamily="34" charset="0"/>
              </a:rPr>
              <a:t>aktivasi</a:t>
            </a:r>
            <a:r>
              <a:rPr lang="en-US" sz="2000" dirty="0">
                <a:latin typeface="Arial Narrow" pitchFamily="34" charset="0"/>
              </a:rPr>
              <a:t> </a:t>
            </a:r>
            <a:r>
              <a:rPr lang="en-US" sz="2000" dirty="0" err="1">
                <a:latin typeface="Arial Narrow" pitchFamily="34" charset="0"/>
              </a:rPr>
              <a:t>sistem</a:t>
            </a:r>
            <a:r>
              <a:rPr lang="en-US" sz="2000" dirty="0">
                <a:latin typeface="Arial Narrow" pitchFamily="34" charset="0"/>
              </a:rPr>
              <a:t> </a:t>
            </a:r>
            <a:r>
              <a:rPr lang="en-US" sz="2000" dirty="0" err="1">
                <a:latin typeface="Arial Narrow" pitchFamily="34" charset="0"/>
              </a:rPr>
              <a:t>saraf</a:t>
            </a:r>
            <a:r>
              <a:rPr lang="en-US" sz="2000" dirty="0">
                <a:latin typeface="Arial Narrow" pitchFamily="34" charset="0"/>
              </a:rPr>
              <a:t> </a:t>
            </a:r>
            <a:r>
              <a:rPr lang="en-US" sz="2000" dirty="0" err="1">
                <a:latin typeface="Arial Narrow" pitchFamily="34" charset="0"/>
              </a:rPr>
              <a:t>simpatis</a:t>
            </a:r>
            <a:r>
              <a:rPr lang="en-US" sz="2000" dirty="0">
                <a:latin typeface="Arial Narrow" pitchFamily="34" charset="0"/>
              </a:rPr>
              <a:t>, </a:t>
            </a:r>
            <a:r>
              <a:rPr lang="en-US" sz="2000" dirty="0" err="1">
                <a:latin typeface="Arial Narrow" pitchFamily="34" charset="0"/>
              </a:rPr>
              <a:t>ginjal</a:t>
            </a:r>
            <a:r>
              <a:rPr lang="en-US" sz="2000" dirty="0">
                <a:latin typeface="Arial Narrow" pitchFamily="34" charset="0"/>
              </a:rPr>
              <a:t>, </a:t>
            </a:r>
            <a:r>
              <a:rPr lang="en-US" sz="2000" dirty="0" err="1">
                <a:latin typeface="Arial Narrow" pitchFamily="34" charset="0"/>
              </a:rPr>
              <a:t>fungsi</a:t>
            </a:r>
            <a:r>
              <a:rPr lang="en-US" sz="2000" dirty="0">
                <a:latin typeface="Arial Narrow" pitchFamily="34" charset="0"/>
              </a:rPr>
              <a:t> </a:t>
            </a:r>
            <a:r>
              <a:rPr lang="en-US" sz="2000" dirty="0" err="1">
                <a:latin typeface="Arial Narrow" pitchFamily="34" charset="0"/>
              </a:rPr>
              <a:t>hormon</a:t>
            </a:r>
            <a:r>
              <a:rPr lang="en-US" sz="2000" dirty="0">
                <a:latin typeface="Arial Narrow" pitchFamily="34" charset="0"/>
              </a:rPr>
              <a:t> </a:t>
            </a:r>
            <a:r>
              <a:rPr lang="en-US" sz="2000" dirty="0" err="1">
                <a:latin typeface="Arial Narrow" pitchFamily="34" charset="0"/>
              </a:rPr>
              <a:t>dan</a:t>
            </a:r>
            <a:r>
              <a:rPr lang="en-US" sz="2000" dirty="0">
                <a:latin typeface="Arial Narrow" pitchFamily="34" charset="0"/>
              </a:rPr>
              <a:t> </a:t>
            </a:r>
            <a:r>
              <a:rPr lang="en-US" sz="2000" dirty="0" err="1">
                <a:latin typeface="Arial Narrow" pitchFamily="34" charset="0"/>
              </a:rPr>
              <a:t>pembuluh</a:t>
            </a:r>
            <a:r>
              <a:rPr lang="en-US" sz="2000" dirty="0">
                <a:latin typeface="Arial Narrow" pitchFamily="34" charset="0"/>
              </a:rPr>
              <a:t> </a:t>
            </a:r>
            <a:r>
              <a:rPr lang="en-US" sz="2000" dirty="0" err="1">
                <a:latin typeface="Arial Narrow" pitchFamily="34" charset="0"/>
              </a:rPr>
              <a:t>darah</a:t>
            </a:r>
            <a:r>
              <a:rPr lang="en-US" sz="2000" dirty="0">
                <a:latin typeface="Arial Narrow" pitchFamily="34" charset="0"/>
              </a:rPr>
              <a:t>.</a:t>
            </a:r>
          </a:p>
        </p:txBody>
      </p:sp>
      <p:pic>
        <p:nvPicPr>
          <p:cNvPr id="7" name="Content Placeholder 6" descr="D:\s2\semester2\maju seminar\mekanisme hipertensi dengan obesitas.png"/>
          <p:cNvPicPr>
            <a:picLocks noGrp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1295400"/>
            <a:ext cx="7467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ounded Rectangle 7"/>
          <p:cNvSpPr/>
          <p:nvPr/>
        </p:nvSpPr>
        <p:spPr>
          <a:xfrm>
            <a:off x="5410200" y="5867400"/>
            <a:ext cx="36576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/>
              <a:t>Mekanisme</a:t>
            </a:r>
            <a:r>
              <a:rPr lang="en-US" sz="1400" b="1" dirty="0"/>
              <a:t> pathogenesis </a:t>
            </a:r>
            <a:r>
              <a:rPr lang="en-US" sz="1400" b="1" dirty="0" err="1"/>
              <a:t>hipertensi</a:t>
            </a:r>
            <a:r>
              <a:rPr lang="en-US" sz="1400" b="1" dirty="0"/>
              <a:t> </a:t>
            </a:r>
            <a:r>
              <a:rPr lang="en-US" sz="1400" b="1" dirty="0" err="1"/>
              <a:t>dengan</a:t>
            </a:r>
            <a:r>
              <a:rPr lang="en-US" sz="1400" b="1" dirty="0"/>
              <a:t> </a:t>
            </a:r>
            <a:r>
              <a:rPr lang="en-US" sz="1400" b="1" dirty="0" err="1"/>
              <a:t>obesitas</a:t>
            </a:r>
            <a:endParaRPr lang="en-US" sz="1400" b="1" dirty="0"/>
          </a:p>
          <a:p>
            <a:pPr algn="ctr"/>
            <a:r>
              <a:rPr lang="en-US" sz="1400" b="1" dirty="0"/>
              <a:t>(</a:t>
            </a:r>
            <a:r>
              <a:rPr lang="en-US" sz="1400" b="1" dirty="0" err="1"/>
              <a:t>Vasilios</a:t>
            </a:r>
            <a:r>
              <a:rPr lang="en-US" sz="1400" b="1" dirty="0"/>
              <a:t> K, Stella S, Sofia P, Zoe R, Gianfranco P. 2010)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Andalus" pitchFamily="18" charset="-78"/>
                <a:cs typeface="Andalus" pitchFamily="18" charset="-78"/>
              </a:rPr>
              <a:t>Hipertensi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Arial Narrow" pitchFamily="34" charset="0"/>
              </a:rPr>
              <a:t>Hipertensi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adalah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keadaan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persisten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tekanan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darah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sistolik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lebih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dari</a:t>
            </a:r>
            <a:r>
              <a:rPr lang="en-US" dirty="0">
                <a:latin typeface="Arial Narrow" pitchFamily="34" charset="0"/>
              </a:rPr>
              <a:t> 140 mmHg </a:t>
            </a:r>
            <a:r>
              <a:rPr lang="en-US" dirty="0" err="1">
                <a:latin typeface="Arial Narrow" pitchFamily="34" charset="0"/>
              </a:rPr>
              <a:t>dan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tekanan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diastolik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lebih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dari</a:t>
            </a:r>
            <a:r>
              <a:rPr lang="en-US" dirty="0">
                <a:latin typeface="Arial Narrow" pitchFamily="34" charset="0"/>
              </a:rPr>
              <a:t> 90 mmHg.</a:t>
            </a:r>
          </a:p>
          <a:p>
            <a:endParaRPr lang="en-US" baseline="30000" dirty="0">
              <a:latin typeface="Arial Narrow" pitchFamily="34" charset="0"/>
            </a:endParaRPr>
          </a:p>
          <a:p>
            <a:r>
              <a:rPr lang="en-US" dirty="0" err="1">
                <a:latin typeface="Arial Narrow" pitchFamily="34" charset="0"/>
              </a:rPr>
              <a:t>Menurut</a:t>
            </a:r>
            <a:r>
              <a:rPr lang="en-US" dirty="0">
                <a:latin typeface="Arial Narrow" pitchFamily="34" charset="0"/>
              </a:rPr>
              <a:t> WHO, prognosis </a:t>
            </a:r>
            <a:r>
              <a:rPr lang="en-US" dirty="0" err="1">
                <a:latin typeface="Arial Narrow" pitchFamily="34" charset="0"/>
              </a:rPr>
              <a:t>hipertensi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diklasifikasikan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ke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dalam</a:t>
            </a:r>
            <a:r>
              <a:rPr lang="en-US" dirty="0">
                <a:latin typeface="Arial Narrow" pitchFamily="34" charset="0"/>
              </a:rPr>
              <a:t> 3 </a:t>
            </a:r>
            <a:r>
              <a:rPr lang="en-US" dirty="0" err="1">
                <a:latin typeface="Arial Narrow" pitchFamily="34" charset="0"/>
              </a:rPr>
              <a:t>tingkatan</a:t>
            </a:r>
            <a:r>
              <a:rPr lang="en-US" dirty="0">
                <a:latin typeface="Arial Narrow" pitchFamily="34" charset="0"/>
              </a:rPr>
              <a:t>, </a:t>
            </a:r>
            <a:r>
              <a:rPr lang="en-US" dirty="0" err="1">
                <a:latin typeface="Arial Narrow" pitchFamily="34" charset="0"/>
              </a:rPr>
              <a:t>yaitu</a:t>
            </a:r>
            <a:r>
              <a:rPr lang="en-US" dirty="0">
                <a:latin typeface="Arial Narrow" pitchFamily="34" charset="0"/>
              </a:rPr>
              <a:t>: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 err="1">
                <a:latin typeface="Arial Narrow" pitchFamily="34" charset="0"/>
              </a:rPr>
              <a:t>tingkatan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pertama</a:t>
            </a:r>
            <a:r>
              <a:rPr lang="en-US" dirty="0">
                <a:latin typeface="Arial Narrow" pitchFamily="34" charset="0"/>
              </a:rPr>
              <a:t> (140-159/90-99 mmHg)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 err="1">
                <a:latin typeface="Arial Narrow" pitchFamily="34" charset="0"/>
              </a:rPr>
              <a:t>tingkat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kedua</a:t>
            </a:r>
            <a:r>
              <a:rPr lang="en-US" dirty="0">
                <a:latin typeface="Arial Narrow" pitchFamily="34" charset="0"/>
              </a:rPr>
              <a:t> (160-179/100-109 mmHg)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 err="1">
                <a:latin typeface="Arial Narrow" pitchFamily="34" charset="0"/>
              </a:rPr>
              <a:t>tingkatan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ketiga</a:t>
            </a:r>
            <a:r>
              <a:rPr lang="en-US" dirty="0">
                <a:latin typeface="Arial Narrow" pitchFamily="34" charset="0"/>
              </a:rPr>
              <a:t> (≥180/≥110 mmHg).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>
                <a:latin typeface="Andalus"/>
              </a:rPr>
              <a:t>Gejala Tekanan darah tinggi</a:t>
            </a:r>
            <a:endParaRPr lang="en-US" dirty="0">
              <a:latin typeface="Andalus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905000"/>
            <a:ext cx="8153400" cy="4495800"/>
          </a:xfrm>
        </p:spPr>
        <p:txBody>
          <a:bodyPr>
            <a:noAutofit/>
          </a:bodyPr>
          <a:lstStyle/>
          <a:p>
            <a:pPr eaLnBrk="1" hangingPunct="1"/>
            <a:r>
              <a:rPr lang="en-US" sz="2800" dirty="0">
                <a:latin typeface="Arial Narrow" panose="020B0606020202030204" pitchFamily="34" charset="0"/>
              </a:rPr>
              <a:t>S</a:t>
            </a:r>
            <a:r>
              <a:rPr lang="id-ID" sz="2800" dirty="0">
                <a:latin typeface="Arial Narrow" panose="020B0606020202030204" pitchFamily="34" charset="0"/>
              </a:rPr>
              <a:t>akit kepala</a:t>
            </a:r>
            <a:endParaRPr lang="en-US" sz="2800" dirty="0">
              <a:latin typeface="Arial Narrow" panose="020B0606020202030204" pitchFamily="34" charset="0"/>
            </a:endParaRPr>
          </a:p>
          <a:p>
            <a:pPr eaLnBrk="1" hangingPunct="1"/>
            <a:r>
              <a:rPr lang="en-US" sz="2800" dirty="0" err="1">
                <a:latin typeface="Arial Narrow" panose="020B0606020202030204" pitchFamily="34" charset="0"/>
              </a:rPr>
              <a:t>Sakit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kuduk</a:t>
            </a:r>
            <a:endParaRPr lang="en-US" sz="2800" dirty="0">
              <a:latin typeface="Arial Narrow" panose="020B0606020202030204" pitchFamily="34" charset="0"/>
            </a:endParaRPr>
          </a:p>
          <a:p>
            <a:pPr eaLnBrk="1" hangingPunct="1"/>
            <a:r>
              <a:rPr lang="en-US" sz="2800" dirty="0" err="1">
                <a:latin typeface="Arial Narrow" panose="020B0606020202030204" pitchFamily="34" charset="0"/>
              </a:rPr>
              <a:t>Sulit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Tidur</a:t>
            </a:r>
            <a:endParaRPr lang="id-ID" sz="2800" dirty="0">
              <a:latin typeface="Arial Narrow" panose="020B0606020202030204" pitchFamily="34" charset="0"/>
            </a:endParaRPr>
          </a:p>
          <a:p>
            <a:pPr eaLnBrk="1" hangingPunct="1"/>
            <a:r>
              <a:rPr lang="id-ID" sz="2800" dirty="0">
                <a:latin typeface="Arial Narrow" panose="020B0606020202030204" pitchFamily="34" charset="0"/>
              </a:rPr>
              <a:t>Kelelahan</a:t>
            </a:r>
          </a:p>
          <a:p>
            <a:pPr eaLnBrk="1" hangingPunct="1"/>
            <a:r>
              <a:rPr lang="en-US" sz="2800" dirty="0">
                <a:latin typeface="Arial Narrow" panose="020B0606020202030204" pitchFamily="34" charset="0"/>
              </a:rPr>
              <a:t>M</a:t>
            </a:r>
            <a:r>
              <a:rPr lang="id-ID" sz="2800" dirty="0">
                <a:latin typeface="Arial Narrow" panose="020B0606020202030204" pitchFamily="34" charset="0"/>
              </a:rPr>
              <a:t>ual</a:t>
            </a:r>
          </a:p>
          <a:p>
            <a:pPr eaLnBrk="1" hangingPunct="1"/>
            <a:r>
              <a:rPr lang="en-US" sz="2800" dirty="0">
                <a:latin typeface="Arial Narrow" panose="020B0606020202030204" pitchFamily="34" charset="0"/>
              </a:rPr>
              <a:t>M</a:t>
            </a:r>
            <a:r>
              <a:rPr lang="id-ID" sz="2800" dirty="0">
                <a:latin typeface="Arial Narrow" panose="020B0606020202030204" pitchFamily="34" charset="0"/>
              </a:rPr>
              <a:t>untah</a:t>
            </a:r>
          </a:p>
          <a:p>
            <a:pPr eaLnBrk="1" hangingPunct="1"/>
            <a:r>
              <a:rPr lang="en-US" sz="2800" dirty="0">
                <a:latin typeface="Arial Narrow" panose="020B0606020202030204" pitchFamily="34" charset="0"/>
              </a:rPr>
              <a:t>S</a:t>
            </a:r>
            <a:r>
              <a:rPr lang="id-ID" sz="2800" dirty="0">
                <a:latin typeface="Arial Narrow" panose="020B0606020202030204" pitchFamily="34" charset="0"/>
              </a:rPr>
              <a:t>esak nafas</a:t>
            </a:r>
          </a:p>
          <a:p>
            <a:pPr eaLnBrk="1" hangingPunct="1"/>
            <a:r>
              <a:rPr lang="id-ID" sz="2800" dirty="0">
                <a:latin typeface="Arial Narrow" panose="020B0606020202030204" pitchFamily="34" charset="0"/>
              </a:rPr>
              <a:t>Gelisah</a:t>
            </a:r>
            <a:endParaRPr lang="en-US" sz="2800" dirty="0">
              <a:latin typeface="Arial Narrow" panose="020B0606020202030204" pitchFamily="34" charset="0"/>
            </a:endParaRPr>
          </a:p>
          <a:p>
            <a:pPr eaLnBrk="1" hangingPunct="1"/>
            <a:r>
              <a:rPr lang="en-US" sz="2800" dirty="0" err="1">
                <a:latin typeface="Arial Narrow" panose="020B0606020202030204" pitchFamily="34" charset="0"/>
              </a:rPr>
              <a:t>Pandangan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kabur</a:t>
            </a:r>
            <a:endParaRPr lang="en-US" sz="2800" dirty="0">
              <a:latin typeface="Arial Narrow" panose="020B0606020202030204" pitchFamily="34" charset="0"/>
            </a:endParaRPr>
          </a:p>
          <a:p>
            <a:pPr eaLnBrk="1" hangingPunct="1"/>
            <a:endParaRPr lang="id-ID" sz="2800" dirty="0">
              <a:latin typeface="Arial Narrow" panose="020B0606020202030204" pitchFamily="34" charset="0"/>
            </a:endParaRPr>
          </a:p>
          <a:p>
            <a:pPr eaLnBrk="1" hangingPunct="1"/>
            <a:endParaRPr lang="id-ID" sz="2800" dirty="0">
              <a:latin typeface="Arial Narrow" panose="020B0606020202030204" pitchFamily="34" charset="0"/>
            </a:endParaRPr>
          </a:p>
        </p:txBody>
      </p:sp>
      <p:pic>
        <p:nvPicPr>
          <p:cNvPr id="5" name="Picture 4" descr="C:\Users\Azhar Zain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8060" y="4870072"/>
            <a:ext cx="1857375" cy="195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C:\Users\Azhar Zain\Desktop\sakit leh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357313"/>
            <a:ext cx="2322513" cy="192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C:\Users\Azhar Zain\Desktop\kelelaha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75" y="1357313"/>
            <a:ext cx="1947863" cy="192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C:\Users\Azhar Zain\Desktop\mual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5" y="3200400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C:\Users\Azhar Zain\Desktop\sesak nafas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0" y="3500438"/>
            <a:ext cx="1981200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C:\Users\Azhar Zain\Desktop\sesak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841"/>
          <a:stretch>
            <a:fillRect/>
          </a:stretch>
        </p:blipFill>
        <p:spPr bwMode="auto">
          <a:xfrm>
            <a:off x="7705725" y="3357563"/>
            <a:ext cx="1438275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373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>
                <a:latin typeface="Andalus"/>
              </a:rPr>
              <a:t>Etiologi</a:t>
            </a:r>
            <a:endParaRPr lang="en-US" dirty="0">
              <a:latin typeface="Andalu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endParaRPr lang="en-ID" sz="3600" dirty="0">
              <a:latin typeface="Arial Narrow" panose="020B0606020202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ID" sz="3600" dirty="0">
              <a:latin typeface="Arial Narrow" panose="020B0606020202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id-ID" sz="3600" dirty="0">
              <a:latin typeface="Arial Narrow" panose="020B0606020202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id-ID" sz="3600" dirty="0">
                <a:latin typeface="Arial Narrow" panose="020B0606020202030204" pitchFamily="34" charset="0"/>
              </a:rPr>
              <a:t>Hipertensi essensial ( hipertensi primer ) : tidak diketahui penyebabnya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d-ID" sz="3600" dirty="0">
                <a:latin typeface="Arial Narrow" panose="020B0606020202030204" pitchFamily="34" charset="0"/>
              </a:rPr>
              <a:t>Hipertensi sekunder : di sebabkan oleh penyakit lain</a:t>
            </a:r>
          </a:p>
        </p:txBody>
      </p:sp>
      <p:pic>
        <p:nvPicPr>
          <p:cNvPr id="1026" name="Picture 2" descr="Hasil gambar untuk hipertens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14338"/>
            <a:ext cx="4800600" cy="278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8350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>
                <a:latin typeface="Andalus"/>
              </a:rPr>
              <a:t>Faktor</a:t>
            </a:r>
            <a:r>
              <a:rPr lang="en-ID" dirty="0">
                <a:latin typeface="Andalus"/>
              </a:rPr>
              <a:t> </a:t>
            </a:r>
            <a:r>
              <a:rPr lang="en-ID" dirty="0" err="1">
                <a:latin typeface="Andalus"/>
              </a:rPr>
              <a:t>Risiko</a:t>
            </a:r>
            <a:endParaRPr lang="en-US" dirty="0">
              <a:latin typeface="Andalu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905000"/>
            <a:ext cx="8153400" cy="4495800"/>
          </a:xfrm>
        </p:spPr>
        <p:txBody>
          <a:bodyPr>
            <a:normAutofit lnSpcReduction="10000"/>
          </a:bodyPr>
          <a:lstStyle/>
          <a:p>
            <a:r>
              <a:rPr lang="en-US" dirty="0" err="1">
                <a:latin typeface="Arial Narrow" panose="020B0606020202030204" pitchFamily="34" charset="0"/>
              </a:rPr>
              <a:t>Usia</a:t>
            </a:r>
            <a:endParaRPr lang="en-US" dirty="0">
              <a:latin typeface="Arial Narrow" panose="020B0606020202030204" pitchFamily="34" charset="0"/>
            </a:endParaRPr>
          </a:p>
          <a:p>
            <a:r>
              <a:rPr lang="en-US" dirty="0">
                <a:latin typeface="Arial Narrow" panose="020B0606020202030204" pitchFamily="34" charset="0"/>
              </a:rPr>
              <a:t>Diet</a:t>
            </a:r>
          </a:p>
          <a:p>
            <a:r>
              <a:rPr lang="id-ID" dirty="0">
                <a:latin typeface="Arial Narrow" panose="020B0606020202030204" pitchFamily="34" charset="0"/>
              </a:rPr>
              <a:t>Stress</a:t>
            </a:r>
          </a:p>
          <a:p>
            <a:r>
              <a:rPr lang="id-ID" dirty="0">
                <a:latin typeface="Arial Narrow" panose="020B0606020202030204" pitchFamily="34" charset="0"/>
              </a:rPr>
              <a:t>Keturunan</a:t>
            </a:r>
          </a:p>
          <a:p>
            <a:r>
              <a:rPr lang="id-ID" dirty="0">
                <a:latin typeface="Arial Narrow" panose="020B0606020202030204" pitchFamily="34" charset="0"/>
              </a:rPr>
              <a:t>Merokok</a:t>
            </a:r>
          </a:p>
          <a:p>
            <a:r>
              <a:rPr lang="id-ID" dirty="0">
                <a:latin typeface="Arial Narrow" panose="020B0606020202030204" pitchFamily="34" charset="0"/>
              </a:rPr>
              <a:t>Kegemukan</a:t>
            </a:r>
          </a:p>
          <a:p>
            <a:r>
              <a:rPr lang="id-ID" dirty="0">
                <a:latin typeface="Arial Narrow" panose="020B0606020202030204" pitchFamily="34" charset="0"/>
              </a:rPr>
              <a:t>Kurang aktivitas fisik/ berolahraga</a:t>
            </a:r>
          </a:p>
          <a:p>
            <a:r>
              <a:rPr lang="id-ID" dirty="0">
                <a:latin typeface="Arial Narrow" panose="020B0606020202030204" pitchFamily="34" charset="0"/>
              </a:rPr>
              <a:t>Konsumsi minuman keras</a:t>
            </a:r>
          </a:p>
          <a:p>
            <a:r>
              <a:rPr lang="id-ID" dirty="0">
                <a:latin typeface="Arial Narrow" panose="020B0606020202030204" pitchFamily="34" charset="0"/>
              </a:rPr>
              <a:t>Kelainan ginjal, dll</a:t>
            </a:r>
          </a:p>
        </p:txBody>
      </p:sp>
    </p:spTree>
    <p:extLst>
      <p:ext uri="{BB962C8B-B14F-4D97-AF65-F5344CB8AC3E}">
        <p14:creationId xmlns:p14="http://schemas.microsoft.com/office/powerpoint/2010/main" val="2778183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962455"/>
              </p:ext>
            </p:extLst>
          </p:nvPr>
        </p:nvGraphicFramePr>
        <p:xfrm>
          <a:off x="0" y="0"/>
          <a:ext cx="9144000" cy="6858003"/>
        </p:xfrm>
        <a:graphic>
          <a:graphicData uri="http://schemas.openxmlformats.org/drawingml/2006/table">
            <a:tbl>
              <a:tblPr/>
              <a:tblGrid>
                <a:gridCol w="7414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1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84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189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ndalus"/>
                          <a:ea typeface="Times New Roman"/>
                          <a:cs typeface="Arial"/>
                        </a:rPr>
                        <a:t>No</a:t>
                      </a:r>
                      <a:endParaRPr lang="id-ID" sz="2400" b="1" dirty="0">
                        <a:solidFill>
                          <a:schemeClr val="bg1">
                            <a:lumMod val="10000"/>
                          </a:schemeClr>
                        </a:solidFill>
                        <a:latin typeface="Andalus"/>
                        <a:ea typeface="Calibri"/>
                        <a:cs typeface="Arial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ndalus"/>
                          <a:ea typeface="Times New Roman"/>
                          <a:cs typeface="Arial"/>
                        </a:rPr>
                        <a:t>Kategori</a:t>
                      </a:r>
                      <a:endParaRPr lang="id-ID" sz="2400" b="1" dirty="0">
                        <a:solidFill>
                          <a:schemeClr val="bg1">
                            <a:lumMod val="10000"/>
                          </a:schemeClr>
                        </a:solidFill>
                        <a:latin typeface="Andalus"/>
                        <a:ea typeface="Calibri"/>
                        <a:cs typeface="Arial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ndalus"/>
                          <a:ea typeface="Times New Roman"/>
                          <a:cs typeface="Arial"/>
                        </a:rPr>
                        <a:t>Sistolik</a:t>
                      </a:r>
                      <a:r>
                        <a:rPr lang="en-ID" sz="2400" b="1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ndalus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id-ID" sz="2400" b="1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ndalus"/>
                          <a:ea typeface="Times New Roman"/>
                          <a:cs typeface="Arial"/>
                        </a:rPr>
                        <a:t>(mmHg)</a:t>
                      </a:r>
                      <a:endParaRPr lang="id-ID" sz="2400" b="1" dirty="0">
                        <a:solidFill>
                          <a:schemeClr val="bg1">
                            <a:lumMod val="10000"/>
                          </a:schemeClr>
                        </a:solidFill>
                        <a:latin typeface="Andalus"/>
                        <a:ea typeface="Calibri"/>
                        <a:cs typeface="Arial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ndalus"/>
                          <a:ea typeface="Times New Roman"/>
                          <a:cs typeface="Arial"/>
                        </a:rPr>
                        <a:t>Diastolik</a:t>
                      </a:r>
                      <a:r>
                        <a:rPr lang="en-ID" sz="2400" b="1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ndalus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id-ID" sz="2400" b="1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ndalus"/>
                          <a:ea typeface="Times New Roman"/>
                          <a:cs typeface="Arial"/>
                        </a:rPr>
                        <a:t>(mmHg)</a:t>
                      </a:r>
                      <a:endParaRPr lang="id-ID" sz="2400" b="1" dirty="0">
                        <a:solidFill>
                          <a:schemeClr val="bg1">
                            <a:lumMod val="10000"/>
                          </a:schemeClr>
                        </a:solidFill>
                        <a:latin typeface="Andalus"/>
                        <a:ea typeface="Calibri"/>
                        <a:cs typeface="Arial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189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 Narrow" panose="020B0606020202030204" pitchFamily="34" charset="0"/>
                          <a:ea typeface="Times New Roman"/>
                          <a:cs typeface="Arial"/>
                        </a:rPr>
                        <a:t>1.</a:t>
                      </a:r>
                      <a:endParaRPr lang="id-ID" sz="2400" b="1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 Narrow" panose="020B0606020202030204" pitchFamily="34" charset="0"/>
                        <a:ea typeface="Calibri"/>
                        <a:cs typeface="Arial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 Narrow" panose="020B0606020202030204" pitchFamily="34" charset="0"/>
                          <a:ea typeface="Times New Roman"/>
                          <a:cs typeface="Arial"/>
                        </a:rPr>
                        <a:t>Optimal</a:t>
                      </a:r>
                      <a:endParaRPr lang="id-ID" sz="2400" b="1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 Narrow" panose="020B0606020202030204" pitchFamily="34" charset="0"/>
                        <a:ea typeface="Calibri"/>
                        <a:cs typeface="Arial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 Narrow" panose="020B0606020202030204" pitchFamily="34" charset="0"/>
                          <a:ea typeface="Times New Roman"/>
                          <a:cs typeface="Arial"/>
                        </a:rPr>
                        <a:t>&lt;120</a:t>
                      </a:r>
                      <a:endParaRPr lang="id-ID" sz="2400" b="1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 Narrow" panose="020B0606020202030204" pitchFamily="34" charset="0"/>
                        <a:ea typeface="Calibri"/>
                        <a:cs typeface="Arial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 Narrow" panose="020B0606020202030204" pitchFamily="34" charset="0"/>
                          <a:ea typeface="Times New Roman"/>
                          <a:cs typeface="Arial"/>
                        </a:rPr>
                        <a:t>&lt;80</a:t>
                      </a:r>
                      <a:endParaRPr lang="id-ID" sz="2400" b="1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 Narrow" panose="020B0606020202030204" pitchFamily="34" charset="0"/>
                        <a:ea typeface="Calibri"/>
                        <a:cs typeface="Arial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189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 Narrow" panose="020B0606020202030204" pitchFamily="34" charset="0"/>
                          <a:ea typeface="Times New Roman"/>
                          <a:cs typeface="Arial"/>
                        </a:rPr>
                        <a:t>2.</a:t>
                      </a:r>
                      <a:endParaRPr lang="id-ID" sz="2400" b="1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 Narrow" panose="020B0606020202030204" pitchFamily="34" charset="0"/>
                        <a:ea typeface="Calibri"/>
                        <a:cs typeface="Arial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 Narrow" panose="020B0606020202030204" pitchFamily="34" charset="0"/>
                          <a:ea typeface="Times New Roman"/>
                          <a:cs typeface="Arial"/>
                        </a:rPr>
                        <a:t>Normal</a:t>
                      </a:r>
                      <a:endParaRPr lang="id-ID" sz="2400" b="1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 Narrow" panose="020B0606020202030204" pitchFamily="34" charset="0"/>
                        <a:ea typeface="Calibri"/>
                        <a:cs typeface="Arial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 Narrow" panose="020B0606020202030204" pitchFamily="34" charset="0"/>
                          <a:ea typeface="Times New Roman"/>
                          <a:cs typeface="Arial"/>
                        </a:rPr>
                        <a:t>120 – 129</a:t>
                      </a:r>
                      <a:endParaRPr lang="id-ID" sz="2400" b="1">
                        <a:solidFill>
                          <a:schemeClr val="bg1">
                            <a:lumMod val="10000"/>
                          </a:schemeClr>
                        </a:solidFill>
                        <a:latin typeface="Arial Narrow" panose="020B0606020202030204" pitchFamily="34" charset="0"/>
                        <a:ea typeface="Calibri"/>
                        <a:cs typeface="Arial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 Narrow" panose="020B0606020202030204" pitchFamily="34" charset="0"/>
                          <a:ea typeface="Times New Roman"/>
                          <a:cs typeface="Arial"/>
                        </a:rPr>
                        <a:t>80 – 84</a:t>
                      </a:r>
                      <a:endParaRPr lang="id-ID" sz="2400" b="1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 Narrow" panose="020B0606020202030204" pitchFamily="34" charset="0"/>
                        <a:ea typeface="Calibri"/>
                        <a:cs typeface="Arial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189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 Narrow" panose="020B0606020202030204" pitchFamily="34" charset="0"/>
                          <a:ea typeface="Times New Roman"/>
                          <a:cs typeface="Arial"/>
                        </a:rPr>
                        <a:t>3.</a:t>
                      </a:r>
                      <a:endParaRPr lang="id-ID" sz="2400" b="1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 Narrow" panose="020B0606020202030204" pitchFamily="34" charset="0"/>
                        <a:ea typeface="Calibri"/>
                        <a:cs typeface="Arial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 Narrow" panose="020B0606020202030204" pitchFamily="34" charset="0"/>
                          <a:ea typeface="Times New Roman"/>
                          <a:cs typeface="Arial"/>
                        </a:rPr>
                        <a:t>High Normal</a:t>
                      </a:r>
                      <a:endParaRPr lang="id-ID" sz="2400" b="1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 Narrow" panose="020B0606020202030204" pitchFamily="34" charset="0"/>
                        <a:ea typeface="Calibri"/>
                        <a:cs typeface="Arial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 Narrow" panose="020B0606020202030204" pitchFamily="34" charset="0"/>
                          <a:ea typeface="Times New Roman"/>
                          <a:cs typeface="Arial"/>
                        </a:rPr>
                        <a:t>130 – 139</a:t>
                      </a:r>
                      <a:endParaRPr lang="id-ID" sz="2400" b="1">
                        <a:solidFill>
                          <a:schemeClr val="bg1">
                            <a:lumMod val="10000"/>
                          </a:schemeClr>
                        </a:solidFill>
                        <a:latin typeface="Arial Narrow" panose="020B0606020202030204" pitchFamily="34" charset="0"/>
                        <a:ea typeface="Calibri"/>
                        <a:cs typeface="Arial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 Narrow" panose="020B0606020202030204" pitchFamily="34" charset="0"/>
                          <a:ea typeface="Times New Roman"/>
                          <a:cs typeface="Arial"/>
                        </a:rPr>
                        <a:t>85 – 89</a:t>
                      </a:r>
                      <a:endParaRPr lang="id-ID" sz="2400" b="1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 Narrow" panose="020B0606020202030204" pitchFamily="34" charset="0"/>
                        <a:ea typeface="Calibri"/>
                        <a:cs typeface="Arial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189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 Narrow" panose="020B0606020202030204" pitchFamily="34" charset="0"/>
                          <a:ea typeface="Times New Roman"/>
                          <a:cs typeface="Arial"/>
                        </a:rPr>
                        <a:t>4.</a:t>
                      </a:r>
                      <a:endParaRPr lang="id-ID" sz="2400" b="1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 Narrow" panose="020B0606020202030204" pitchFamily="34" charset="0"/>
                        <a:ea typeface="Calibri"/>
                        <a:cs typeface="Arial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 Narrow" panose="020B0606020202030204" pitchFamily="34" charset="0"/>
                          <a:ea typeface="Times New Roman"/>
                          <a:cs typeface="Arial"/>
                        </a:rPr>
                        <a:t>Hipertensi</a:t>
                      </a:r>
                      <a:endParaRPr lang="id-ID" sz="2400" b="1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 Narrow" panose="020B0606020202030204" pitchFamily="34" charset="0"/>
                        <a:ea typeface="Calibri"/>
                        <a:cs typeface="Arial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 sz="2400" b="1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 Narrow" panose="020B0606020202030204" pitchFamily="34" charset="0"/>
                        <a:ea typeface="Calibri"/>
                        <a:cs typeface="Arial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 sz="2400" b="1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 Narrow" panose="020B0606020202030204" pitchFamily="34" charset="0"/>
                        <a:ea typeface="Calibri"/>
                        <a:cs typeface="Arial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1895">
                <a:tc>
                  <a:txBody>
                    <a:bodyPr/>
                    <a:lstStyle/>
                    <a:p>
                      <a:endParaRPr lang="id-ID" sz="2400" b="1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 Narrow" panose="020B0606020202030204" pitchFamily="34" charset="0"/>
                        <a:ea typeface="Calibri"/>
                        <a:cs typeface="Arial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 Narrow" panose="020B0606020202030204" pitchFamily="34" charset="0"/>
                          <a:ea typeface="Times New Roman"/>
                          <a:cs typeface="Arial"/>
                        </a:rPr>
                        <a:t>Grade 1 (ringan)</a:t>
                      </a:r>
                      <a:endParaRPr lang="id-ID" sz="2400" b="1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 Narrow" panose="020B0606020202030204" pitchFamily="34" charset="0"/>
                        <a:ea typeface="Calibri"/>
                        <a:cs typeface="Arial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 Narrow" panose="020B0606020202030204" pitchFamily="34" charset="0"/>
                          <a:ea typeface="Times New Roman"/>
                          <a:cs typeface="Arial"/>
                        </a:rPr>
                        <a:t>140 – 159</a:t>
                      </a:r>
                      <a:endParaRPr lang="id-ID" sz="2400" b="1">
                        <a:solidFill>
                          <a:schemeClr val="bg1">
                            <a:lumMod val="10000"/>
                          </a:schemeClr>
                        </a:solidFill>
                        <a:latin typeface="Arial Narrow" panose="020B0606020202030204" pitchFamily="34" charset="0"/>
                        <a:ea typeface="Calibri"/>
                        <a:cs typeface="Arial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 Narrow" panose="020B0606020202030204" pitchFamily="34" charset="0"/>
                          <a:ea typeface="Times New Roman"/>
                          <a:cs typeface="Arial"/>
                        </a:rPr>
                        <a:t>90 – 99</a:t>
                      </a:r>
                      <a:endParaRPr lang="id-ID" sz="2400" b="1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 Narrow" panose="020B0606020202030204" pitchFamily="34" charset="0"/>
                        <a:ea typeface="Calibri"/>
                        <a:cs typeface="Arial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1895">
                <a:tc>
                  <a:txBody>
                    <a:bodyPr/>
                    <a:lstStyle/>
                    <a:p>
                      <a:endParaRPr lang="id-ID" sz="2400" b="1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 Narrow" panose="020B0606020202030204" pitchFamily="34" charset="0"/>
                        <a:ea typeface="Calibri"/>
                        <a:cs typeface="Arial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 Narrow" panose="020B0606020202030204" pitchFamily="34" charset="0"/>
                          <a:ea typeface="Times New Roman"/>
                          <a:cs typeface="Arial"/>
                        </a:rPr>
                        <a:t>Grade 2 (sedang)</a:t>
                      </a:r>
                      <a:endParaRPr lang="id-ID" sz="2400" b="1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 Narrow" panose="020B0606020202030204" pitchFamily="34" charset="0"/>
                        <a:ea typeface="Calibri"/>
                        <a:cs typeface="Arial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 Narrow" panose="020B0606020202030204" pitchFamily="34" charset="0"/>
                          <a:ea typeface="Times New Roman"/>
                          <a:cs typeface="Arial"/>
                        </a:rPr>
                        <a:t>160 – 179</a:t>
                      </a:r>
                      <a:endParaRPr lang="id-ID" sz="2400" b="1">
                        <a:solidFill>
                          <a:schemeClr val="bg1">
                            <a:lumMod val="10000"/>
                          </a:schemeClr>
                        </a:solidFill>
                        <a:latin typeface="Arial Narrow" panose="020B0606020202030204" pitchFamily="34" charset="0"/>
                        <a:ea typeface="Calibri"/>
                        <a:cs typeface="Arial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 Narrow" panose="020B0606020202030204" pitchFamily="34" charset="0"/>
                          <a:ea typeface="Times New Roman"/>
                          <a:cs typeface="Arial"/>
                        </a:rPr>
                        <a:t>100 – 109</a:t>
                      </a:r>
                      <a:endParaRPr lang="id-ID" sz="2400" b="1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 Narrow" panose="020B0606020202030204" pitchFamily="34" charset="0"/>
                        <a:ea typeface="Calibri"/>
                        <a:cs typeface="Arial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1895">
                <a:tc>
                  <a:txBody>
                    <a:bodyPr/>
                    <a:lstStyle/>
                    <a:p>
                      <a:endParaRPr lang="id-ID" sz="2400" b="1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 Narrow" panose="020B0606020202030204" pitchFamily="34" charset="0"/>
                        <a:ea typeface="Calibri"/>
                        <a:cs typeface="Arial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 Narrow" panose="020B0606020202030204" pitchFamily="34" charset="0"/>
                          <a:ea typeface="Times New Roman"/>
                          <a:cs typeface="Arial"/>
                        </a:rPr>
                        <a:t>Grade 3 (berat)</a:t>
                      </a:r>
                      <a:endParaRPr lang="id-ID" sz="2400" b="1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 Narrow" panose="020B0606020202030204" pitchFamily="34" charset="0"/>
                        <a:ea typeface="Calibri"/>
                        <a:cs typeface="Arial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 Narrow" panose="020B0606020202030204" pitchFamily="34" charset="0"/>
                          <a:ea typeface="Times New Roman"/>
                          <a:cs typeface="Arial"/>
                        </a:rPr>
                        <a:t>180 – 209</a:t>
                      </a:r>
                      <a:endParaRPr lang="id-ID" sz="2400" b="1">
                        <a:solidFill>
                          <a:schemeClr val="bg1">
                            <a:lumMod val="10000"/>
                          </a:schemeClr>
                        </a:solidFill>
                        <a:latin typeface="Arial Narrow" panose="020B0606020202030204" pitchFamily="34" charset="0"/>
                        <a:ea typeface="Calibri"/>
                        <a:cs typeface="Arial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 Narrow" panose="020B0606020202030204" pitchFamily="34" charset="0"/>
                          <a:ea typeface="Times New Roman"/>
                          <a:cs typeface="Arial"/>
                        </a:rPr>
                        <a:t>100 – 119</a:t>
                      </a:r>
                      <a:endParaRPr lang="id-ID" sz="2400" b="1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 Narrow" panose="020B0606020202030204" pitchFamily="34" charset="0"/>
                        <a:ea typeface="Calibri"/>
                        <a:cs typeface="Arial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82843">
                <a:tc>
                  <a:txBody>
                    <a:bodyPr/>
                    <a:lstStyle/>
                    <a:p>
                      <a:endParaRPr lang="id-ID" sz="2400" b="1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 Narrow" panose="020B0606020202030204" pitchFamily="34" charset="0"/>
                        <a:ea typeface="Calibri"/>
                        <a:cs typeface="Arial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 Narrow" panose="020B0606020202030204" pitchFamily="34" charset="0"/>
                          <a:ea typeface="Times New Roman"/>
                          <a:cs typeface="Arial"/>
                        </a:rPr>
                        <a:t>Grade 4 (sangat berat)</a:t>
                      </a:r>
                      <a:endParaRPr lang="id-ID" sz="2400" b="1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 Narrow" panose="020B0606020202030204" pitchFamily="34" charset="0"/>
                        <a:ea typeface="Calibri"/>
                        <a:cs typeface="Arial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 Narrow" panose="020B0606020202030204" pitchFamily="34" charset="0"/>
                          <a:ea typeface="Times New Roman"/>
                          <a:cs typeface="Arial"/>
                        </a:rPr>
                        <a:t>&gt;210</a:t>
                      </a:r>
                      <a:endParaRPr lang="id-ID" sz="2400" b="1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 Narrow" panose="020B0606020202030204" pitchFamily="34" charset="0"/>
                        <a:ea typeface="Calibri"/>
                        <a:cs typeface="Arial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Arial Narrow" panose="020B0606020202030204" pitchFamily="34" charset="0"/>
                          <a:ea typeface="Times New Roman"/>
                          <a:cs typeface="Arial"/>
                        </a:rPr>
                        <a:t>&gt;120</a:t>
                      </a:r>
                      <a:endParaRPr lang="id-ID" sz="2400" b="1" dirty="0">
                        <a:solidFill>
                          <a:schemeClr val="bg1">
                            <a:lumMod val="10000"/>
                          </a:schemeClr>
                        </a:solidFill>
                        <a:latin typeface="Arial Narrow" panose="020B0606020202030204" pitchFamily="34" charset="0"/>
                        <a:ea typeface="Calibri"/>
                        <a:cs typeface="Arial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372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Andalus" pitchFamily="18" charset="-78"/>
                <a:cs typeface="Andalus" pitchFamily="18" charset="-78"/>
              </a:rPr>
              <a:t>Obesitas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05000"/>
            <a:ext cx="8153400" cy="4495800"/>
          </a:xfrm>
        </p:spPr>
        <p:txBody>
          <a:bodyPr>
            <a:normAutofit lnSpcReduction="10000"/>
          </a:bodyPr>
          <a:lstStyle/>
          <a:p>
            <a:r>
              <a:rPr lang="en-US" dirty="0" err="1">
                <a:latin typeface="Arial Narrow" pitchFamily="34" charset="0"/>
              </a:rPr>
              <a:t>Obesitas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adalah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kondisi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kelebihan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massa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jaringan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lemak</a:t>
            </a:r>
            <a:endParaRPr lang="en-US" dirty="0">
              <a:latin typeface="Arial Narrow" pitchFamily="34" charset="0"/>
            </a:endParaRPr>
          </a:p>
          <a:p>
            <a:endParaRPr lang="en-US" dirty="0">
              <a:latin typeface="Arial Narrow" pitchFamily="34" charset="0"/>
            </a:endParaRPr>
          </a:p>
          <a:p>
            <a:r>
              <a:rPr lang="en-US" dirty="0" err="1">
                <a:latin typeface="Arial Narrow" pitchFamily="34" charset="0"/>
              </a:rPr>
              <a:t>Metode</a:t>
            </a:r>
            <a:r>
              <a:rPr lang="en-US" dirty="0">
                <a:latin typeface="Arial Narrow" pitchFamily="34" charset="0"/>
              </a:rPr>
              <a:t> yang paling </a:t>
            </a:r>
            <a:r>
              <a:rPr lang="en-US" dirty="0" err="1">
                <a:latin typeface="Arial Narrow" pitchFamily="34" charset="0"/>
              </a:rPr>
              <a:t>sering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digunakan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untuk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menentukan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obesitas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adalah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dengan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mengukur</a:t>
            </a:r>
            <a:r>
              <a:rPr lang="en-US" dirty="0">
                <a:latin typeface="Arial Narrow" pitchFamily="34" charset="0"/>
              </a:rPr>
              <a:t> BMI. </a:t>
            </a:r>
            <a:r>
              <a:rPr lang="en-US" dirty="0" err="1">
                <a:latin typeface="Arial Narrow" pitchFamily="34" charset="0"/>
              </a:rPr>
              <a:t>Berdasarkan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klasifikasi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obesitas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dengan</a:t>
            </a:r>
            <a:r>
              <a:rPr lang="en-US" dirty="0">
                <a:latin typeface="Arial Narrow" pitchFamily="34" charset="0"/>
              </a:rPr>
              <a:t> BMI, </a:t>
            </a:r>
            <a:r>
              <a:rPr lang="en-US" dirty="0" err="1">
                <a:latin typeface="Arial Narrow" pitchFamily="34" charset="0"/>
              </a:rPr>
              <a:t>seseorang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dengan</a:t>
            </a:r>
            <a:r>
              <a:rPr lang="en-US" dirty="0">
                <a:latin typeface="Arial Narrow" pitchFamily="34" charset="0"/>
              </a:rPr>
              <a:t> BMI 25-29,9 </a:t>
            </a:r>
            <a:r>
              <a:rPr lang="en-US" dirty="0" err="1">
                <a:latin typeface="Arial Narrow" pitchFamily="34" charset="0"/>
              </a:rPr>
              <a:t>dikategorikan</a:t>
            </a:r>
            <a:r>
              <a:rPr lang="en-US" dirty="0">
                <a:latin typeface="Arial Narrow" pitchFamily="34" charset="0"/>
              </a:rPr>
              <a:t> overweight, </a:t>
            </a:r>
            <a:r>
              <a:rPr lang="en-US" dirty="0" err="1">
                <a:latin typeface="Arial Narrow" pitchFamily="34" charset="0"/>
              </a:rPr>
              <a:t>sedangkan</a:t>
            </a:r>
            <a:r>
              <a:rPr lang="en-US" dirty="0">
                <a:latin typeface="Arial Narrow" pitchFamily="34" charset="0"/>
              </a:rPr>
              <a:t> BMI ≥30 </a:t>
            </a:r>
            <a:r>
              <a:rPr lang="en-US" dirty="0" err="1">
                <a:latin typeface="Arial Narrow" pitchFamily="34" charset="0"/>
              </a:rPr>
              <a:t>dikategorikan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mengalami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obesitas</a:t>
            </a:r>
            <a:r>
              <a:rPr lang="en-US" dirty="0">
                <a:latin typeface="Arial Narrow" pitchFamily="34" charset="0"/>
              </a:rPr>
              <a:t>.</a:t>
            </a:r>
          </a:p>
          <a:p>
            <a:endParaRPr lang="en-US" dirty="0">
              <a:latin typeface="Arial Narrow" pitchFamily="34" charset="0"/>
            </a:endParaRPr>
          </a:p>
          <a:p>
            <a:r>
              <a:rPr lang="en-US" dirty="0" err="1">
                <a:latin typeface="Arial Narrow" pitchFamily="34" charset="0"/>
              </a:rPr>
              <a:t>Obesitas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viseral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atau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sentral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diukur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dengan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lingkar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pinggang</a:t>
            </a:r>
            <a:endParaRPr lang="en-US" dirty="0">
              <a:latin typeface="Arial Narrow" pitchFamily="34" charset="0"/>
            </a:endParaRPr>
          </a:p>
          <a:p>
            <a:pPr>
              <a:buNone/>
            </a:pPr>
            <a:endParaRPr lang="en-US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D:\s2\semester2\maju seminar\klasifikasi BMI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28600"/>
            <a:ext cx="7772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>
          <a:xfrm>
            <a:off x="457200" y="5791200"/>
            <a:ext cx="8382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Klasifikasi</a:t>
            </a:r>
            <a:r>
              <a:rPr lang="en-US" dirty="0"/>
              <a:t> </a:t>
            </a:r>
            <a:r>
              <a:rPr lang="en-US" dirty="0" err="1"/>
              <a:t>kelebihan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obesitas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BMI</a:t>
            </a:r>
          </a:p>
          <a:p>
            <a:pPr algn="ctr"/>
            <a:r>
              <a:rPr lang="en-US" dirty="0"/>
              <a:t>(John, EH et al., 2007)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latin typeface="Andalus" pitchFamily="18" charset="-78"/>
                <a:cs typeface="Andalus" pitchFamily="18" charset="-78"/>
              </a:rPr>
              <a:t>Adiposit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mensekresikan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berbagai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molekul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4" name="Content Placeholder 3" descr="D:\s2\semester2\maju seminar\molekul yang dilepaskan oleh adiposit.png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676400"/>
            <a:ext cx="6561473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>
          <a:xfrm>
            <a:off x="1447800" y="5791200"/>
            <a:ext cx="60960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yang </a:t>
            </a:r>
            <a:r>
              <a:rPr lang="en-US" dirty="0" err="1"/>
              <a:t>dilepaskan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adiposit</a:t>
            </a:r>
            <a:endParaRPr lang="en-US" dirty="0"/>
          </a:p>
          <a:p>
            <a:pPr algn="ctr"/>
            <a:r>
              <a:rPr lang="en-US" dirty="0"/>
              <a:t>(Jeffrey SF, </a:t>
            </a:r>
            <a:r>
              <a:rPr lang="en-US" dirty="0" err="1"/>
              <a:t>Eleftheria</a:t>
            </a:r>
            <a:r>
              <a:rPr lang="en-US" dirty="0"/>
              <a:t> MF. 2010)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ustom 1">
      <a:dk1>
        <a:srgbClr val="7030A0"/>
      </a:dk1>
      <a:lt1>
        <a:srgbClr val="DBF5F9"/>
      </a:lt1>
      <a:dk2>
        <a:srgbClr val="701069"/>
      </a:dk2>
      <a:lt2>
        <a:srgbClr val="C9FAED"/>
      </a:lt2>
      <a:accent1>
        <a:srgbClr val="5C03D3"/>
      </a:accent1>
      <a:accent2>
        <a:srgbClr val="680CCE"/>
      </a:accent2>
      <a:accent3>
        <a:srgbClr val="8427BD"/>
      </a:accent3>
      <a:accent4>
        <a:srgbClr val="7B419F"/>
      </a:accent4>
      <a:accent5>
        <a:srgbClr val="5DF0F6"/>
      </a:accent5>
      <a:accent6>
        <a:srgbClr val="B0DFA0"/>
      </a:accent6>
      <a:hlink>
        <a:srgbClr val="FFC0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324</Words>
  <Application>Microsoft Macintosh PowerPoint</Application>
  <PresentationFormat>On-screen Show (4:3)</PresentationFormat>
  <Paragraphs>80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Andalus</vt:lpstr>
      <vt:lpstr>Arial</vt:lpstr>
      <vt:lpstr>Arial Narrow</vt:lpstr>
      <vt:lpstr>Calibri</vt:lpstr>
      <vt:lpstr>Calibri Light</vt:lpstr>
      <vt:lpstr>Times New Roman</vt:lpstr>
      <vt:lpstr>Tw Cen MT</vt:lpstr>
      <vt:lpstr>Wingdings</vt:lpstr>
      <vt:lpstr>Wingdings 2</vt:lpstr>
      <vt:lpstr>Median</vt:lpstr>
      <vt:lpstr>Office Theme</vt:lpstr>
      <vt:lpstr>Patofisiologi</vt:lpstr>
      <vt:lpstr>Hipertensi</vt:lpstr>
      <vt:lpstr>Gejala Tekanan darah tinggi</vt:lpstr>
      <vt:lpstr>Etiologi</vt:lpstr>
      <vt:lpstr>Faktor Risiko</vt:lpstr>
      <vt:lpstr>PowerPoint Presentation</vt:lpstr>
      <vt:lpstr>Obesitas</vt:lpstr>
      <vt:lpstr>PowerPoint Presentation</vt:lpstr>
      <vt:lpstr>Adiposit mensekresikan berbagai molekul</vt:lpstr>
      <vt:lpstr>Hipertensi yang diinduksi obesitas</vt:lpstr>
    </vt:vector>
  </TitlesOfParts>
  <Company>021.7000.5358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Patologi Umum</dc:title>
  <dc:creator>BATAVIA COMPUTER</dc:creator>
  <cp:lastModifiedBy>afre raya</cp:lastModifiedBy>
  <cp:revision>11</cp:revision>
  <dcterms:created xsi:type="dcterms:W3CDTF">2016-01-13T08:48:22Z</dcterms:created>
  <dcterms:modified xsi:type="dcterms:W3CDTF">2019-01-23T14:39:56Z</dcterms:modified>
</cp:coreProperties>
</file>