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1"/>
  </p:sldMasterIdLst>
  <p:notesMasterIdLst>
    <p:notesMasterId r:id="rId19"/>
  </p:notesMasterIdLst>
  <p:handoutMasterIdLst>
    <p:handoutMasterId r:id="rId20"/>
  </p:handoutMasterIdLst>
  <p:sldIdLst>
    <p:sldId id="284" r:id="rId2"/>
    <p:sldId id="283" r:id="rId3"/>
    <p:sldId id="267" r:id="rId4"/>
    <p:sldId id="268" r:id="rId5"/>
    <p:sldId id="269" r:id="rId6"/>
    <p:sldId id="270" r:id="rId7"/>
    <p:sldId id="271" r:id="rId8"/>
    <p:sldId id="272" r:id="rId9"/>
    <p:sldId id="273" r:id="rId10"/>
    <p:sldId id="275" r:id="rId11"/>
    <p:sldId id="276" r:id="rId12"/>
    <p:sldId id="277" r:id="rId13"/>
    <p:sldId id="278" r:id="rId14"/>
    <p:sldId id="279" r:id="rId15"/>
    <p:sldId id="280" r:id="rId16"/>
    <p:sldId id="281" r:id="rId17"/>
    <p:sldId id="282" r:id="rId18"/>
  </p:sldIdLst>
  <p:sldSz cx="9144000" cy="6858000" type="screen4x3"/>
  <p:notesSz cx="6858000" cy="9144000"/>
  <p:embeddedFontLst>
    <p:embeddedFont>
      <p:font typeface="Gill Sans MT" pitchFamily="34" charset="0"/>
      <p:regular r:id="rId21"/>
      <p:bold r:id="rId22"/>
      <p:italic r:id="rId23"/>
      <p:boldItalic r:id="rId24"/>
    </p:embeddedFont>
    <p:embeddedFont>
      <p:font typeface="Wingdings 2" pitchFamily="18" charset="2"/>
      <p:regular r:id="rId25"/>
    </p:embeddedFont>
    <p:embeddedFont>
      <p:font typeface="Verdana" pitchFamily="34" charset="0"/>
      <p:regular r:id="rId26"/>
      <p:bold r:id="rId27"/>
      <p:italic r:id="rId28"/>
      <p:boldItalic r:id="rId29"/>
    </p:embeddedFont>
  </p:embeddedFontLst>
  <p:defaultTextStyle>
    <a:defPPr>
      <a:defRPr lang="en-US"/>
    </a:defPPr>
    <a:lvl1pPr algn="l"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sz="1200" kern="1200">
        <a:solidFill>
          <a:schemeClr val="tx1"/>
        </a:solidFill>
        <a:latin typeface="Arial" charset="0"/>
        <a:ea typeface="+mn-ea"/>
        <a:cs typeface="+mn-cs"/>
      </a:defRPr>
    </a:lvl2pPr>
    <a:lvl3pPr marL="914400" algn="l" rtl="0" fontAlgn="base">
      <a:spcBef>
        <a:spcPct val="0"/>
      </a:spcBef>
      <a:spcAft>
        <a:spcPct val="0"/>
      </a:spcAft>
      <a:defRPr sz="1200" kern="1200">
        <a:solidFill>
          <a:schemeClr val="tx1"/>
        </a:solidFill>
        <a:latin typeface="Arial" charset="0"/>
        <a:ea typeface="+mn-ea"/>
        <a:cs typeface="+mn-cs"/>
      </a:defRPr>
    </a:lvl3pPr>
    <a:lvl4pPr marL="1371600" algn="l" rtl="0" fontAlgn="base">
      <a:spcBef>
        <a:spcPct val="0"/>
      </a:spcBef>
      <a:spcAft>
        <a:spcPct val="0"/>
      </a:spcAft>
      <a:defRPr sz="1200" kern="1200">
        <a:solidFill>
          <a:schemeClr val="tx1"/>
        </a:solidFill>
        <a:latin typeface="Arial" charset="0"/>
        <a:ea typeface="+mn-ea"/>
        <a:cs typeface="+mn-cs"/>
      </a:defRPr>
    </a:lvl4pPr>
    <a:lvl5pPr marL="1828800" algn="l" rtl="0" fontAlgn="base">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4728" autoAdjust="0"/>
  </p:normalViewPr>
  <p:slideViewPr>
    <p:cSldViewPr>
      <p:cViewPr>
        <p:scale>
          <a:sx n="66" d="100"/>
          <a:sy n="66" d="100"/>
        </p:scale>
        <p:origin x="-52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126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B350657E-D5E7-4FCF-98E8-0D2B7C6D59B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lvl1pPr>
          </a:lstStyle>
          <a:p>
            <a:pPr>
              <a:defRPr/>
            </a:pPr>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lvl1pPr>
          </a:lstStyle>
          <a:p>
            <a:pPr>
              <a:defRPr/>
            </a:pPr>
            <a:fld id="{CA6EB785-92EB-4D3E-A47C-4BFEC8C0BA4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r>
              <a:rPr lang="en-US"/>
              <a:t>Bina Nusantara</a:t>
            </a:r>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5116A842-9F36-4EB4-B767-68B649F3278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r>
              <a:rPr lang="en-US"/>
              <a:t>Bina Nusantara</a:t>
            </a:r>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051A43B3-970B-443A-9913-0093C8D77A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r>
              <a:rPr lang="en-US"/>
              <a:t>Bina Nusantara</a:t>
            </a:r>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0B443B6-3153-4959-9F23-1F8439A0CF3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r>
              <a:rPr lang="en-US"/>
              <a:t>Bina Nusantara</a:t>
            </a:r>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5A9A5B1-9B9A-484A-BA99-009DFF11B7A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r>
              <a:rPr lang="en-US"/>
              <a:t>Bina Nusantara</a:t>
            </a:r>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142F7486-AE5B-484C-9C92-FFEF93DB53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r>
              <a:rPr lang="en-US"/>
              <a:t>Bina Nusantara</a:t>
            </a:r>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0042F9AD-775A-462D-86D1-C4487B2DDA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r>
              <a:rPr lang="en-US"/>
              <a:t>Bina Nusantara</a:t>
            </a:r>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3C468447-268B-44F3-BAC6-9977E1C21E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r>
              <a:rPr lang="en-US"/>
              <a:t>Bina Nusantara</a:t>
            </a:r>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CCDE1322-A7A7-4B99-82BC-ED51975757E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r>
              <a:rPr lang="en-US"/>
              <a:t>Bina Nusantara</a:t>
            </a:r>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60670800-28BE-4BF6-96CA-45866EFC13F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r>
              <a:rPr lang="en-US"/>
              <a:t>Bina Nusantara</a:t>
            </a:r>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4BDBE81-A33F-4B4C-857E-3D2313944A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r>
              <a:rPr lang="en-US"/>
              <a:t>Bina Nusantara</a:t>
            </a:r>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56839445-B97E-409C-BC84-8C578FA49E5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smtClean="0">
                <a:solidFill>
                  <a:schemeClr val="bg2">
                    <a:shade val="50000"/>
                    <a:satMod val="200000"/>
                  </a:schemeClr>
                </a:solidFill>
              </a:defRPr>
            </a:lvl1pPr>
            <a:extLst/>
          </a:lstStyle>
          <a:p>
            <a:pPr>
              <a:defRPr/>
            </a:pPr>
            <a:r>
              <a:rPr lang="en-US"/>
              <a:t>Bina Nusantara</a:t>
            </a: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61ABD244-D7E0-4FCE-881E-6D3AF5F8D6F9}"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95" r:id="rId1"/>
    <p:sldLayoutId id="2147483690" r:id="rId2"/>
    <p:sldLayoutId id="2147483696" r:id="rId3"/>
    <p:sldLayoutId id="2147483691" r:id="rId4"/>
    <p:sldLayoutId id="2147483697" r:id="rId5"/>
    <p:sldLayoutId id="2147483692" r:id="rId6"/>
    <p:sldLayoutId id="2147483698" r:id="rId7"/>
    <p:sldLayoutId id="2147483699" r:id="rId8"/>
    <p:sldLayoutId id="2147483700" r:id="rId9"/>
    <p:sldLayoutId id="2147483693" r:id="rId10"/>
    <p:sldLayoutId id="2147483694" r:id="rId11"/>
  </p:sldLayoutIdLst>
  <p:hf sldNum="0" hdr="0" ftr="0"/>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Grp="1" noChangeArrowheads="1"/>
          </p:cNvSpPr>
          <p:nvPr>
            <p:ph idx="1"/>
          </p:nvPr>
        </p:nvSpPr>
        <p:spPr>
          <a:xfrm>
            <a:off x="1428728" y="1857364"/>
            <a:ext cx="7499350" cy="2571768"/>
          </a:xfrm>
        </p:spPr>
        <p:txBody>
          <a:bodyPr>
            <a:normAutofit fontScale="97500"/>
          </a:bodyPr>
          <a:lstStyle/>
          <a:p>
            <a:pPr fontAlgn="auto">
              <a:spcAft>
                <a:spcPts val="0"/>
              </a:spcAft>
              <a:defRPr/>
            </a:pPr>
            <a:r>
              <a:rPr lang="en-US" sz="2800" dirty="0" smtClean="0"/>
              <a:t>KOMUNIKASI ANTARBUDAYA (KAB)</a:t>
            </a:r>
            <a:r>
              <a:rPr lang="en-AU" sz="2800" dirty="0" smtClean="0"/>
              <a:t> </a:t>
            </a:r>
            <a:br>
              <a:rPr lang="en-AU" sz="2800" dirty="0" smtClean="0"/>
            </a:br>
            <a:r>
              <a:rPr lang="en-US" sz="2800" dirty="0" err="1" smtClean="0"/>
              <a:t>Nuriyati</a:t>
            </a:r>
            <a:r>
              <a:rPr lang="en-US" sz="2800" dirty="0" smtClean="0"/>
              <a:t> </a:t>
            </a:r>
            <a:r>
              <a:rPr lang="en-US" sz="2800" dirty="0" err="1" smtClean="0"/>
              <a:t>Samatan</a:t>
            </a:r>
            <a:r>
              <a:rPr lang="en-US" sz="2800" dirty="0" smtClean="0"/>
              <a:t>, </a:t>
            </a:r>
            <a:r>
              <a:rPr lang="en-US" sz="2800" dirty="0" err="1" smtClean="0"/>
              <a:t>Dra.,M.Ag</a:t>
            </a:r>
            <a:r>
              <a:rPr lang="en-US" sz="2800" dirty="0" smtClean="0"/>
              <a:t>., Dr.</a:t>
            </a:r>
            <a:br>
              <a:rPr lang="en-US" sz="2800" dirty="0" smtClean="0"/>
            </a:br>
            <a:r>
              <a:rPr lang="en-US" sz="2800" dirty="0" err="1" smtClean="0"/>
              <a:t>Buku</a:t>
            </a:r>
            <a:r>
              <a:rPr lang="en-US" sz="2800" dirty="0" smtClean="0"/>
              <a:t>: </a:t>
            </a:r>
            <a:r>
              <a:rPr lang="en-US" sz="2800" dirty="0" err="1" smtClean="0"/>
              <a:t>Sasa</a:t>
            </a:r>
            <a:r>
              <a:rPr lang="en-US" sz="2800" dirty="0" smtClean="0"/>
              <a:t> </a:t>
            </a:r>
            <a:r>
              <a:rPr lang="en-US" sz="2800" dirty="0" err="1" smtClean="0"/>
              <a:t>Juarsa</a:t>
            </a:r>
            <a:r>
              <a:rPr lang="en-US" sz="2800" dirty="0" smtClean="0"/>
              <a:t>: </a:t>
            </a:r>
            <a:r>
              <a:rPr lang="en-US" sz="2800" dirty="0" err="1" smtClean="0"/>
              <a:t>Modul</a:t>
            </a:r>
            <a:r>
              <a:rPr lang="en-US" sz="2800" dirty="0" smtClean="0"/>
              <a:t> 7:1, Judith Martin &amp; Nakayama </a:t>
            </a:r>
            <a:r>
              <a:rPr lang="en-US" sz="2800" dirty="0" err="1" smtClean="0"/>
              <a:t>Bab</a:t>
            </a:r>
            <a:r>
              <a:rPr lang="en-US" sz="2800" dirty="0" smtClean="0"/>
              <a:t> I </a:t>
            </a:r>
            <a:r>
              <a:rPr lang="en-US" sz="2800" dirty="0" err="1" smtClean="0"/>
              <a:t>dan</a:t>
            </a:r>
            <a:r>
              <a:rPr lang="en-US" sz="2800" dirty="0" smtClean="0"/>
              <a:t> </a:t>
            </a:r>
            <a:r>
              <a:rPr lang="en-US" sz="2800" dirty="0" err="1" smtClean="0"/>
              <a:t>Bab</a:t>
            </a:r>
            <a:r>
              <a:rPr lang="en-US" sz="2800" dirty="0" smtClean="0"/>
              <a:t> 4</a:t>
            </a:r>
            <a:r>
              <a:rPr lang="en-AU" sz="2800" dirty="0" smtClean="0"/>
              <a:t> </a:t>
            </a:r>
            <a:r>
              <a:rPr lang="en-AU" sz="2800" smtClean="0"/>
              <a:t/>
            </a:r>
            <a:br>
              <a:rPr lang="en-AU" sz="2800" smtClean="0"/>
            </a:br>
            <a:endParaRPr lang="en-US"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1341438"/>
            <a:ext cx="8229600" cy="1143000"/>
          </a:xfrm>
        </p:spPr>
        <p:txBody>
          <a:bodyPr>
            <a:normAutofit fontScale="90000"/>
          </a:bodyPr>
          <a:lstStyle/>
          <a:p>
            <a:pPr fontAlgn="auto">
              <a:spcAft>
                <a:spcPts val="0"/>
              </a:spcAft>
              <a:defRPr/>
            </a:pPr>
            <a:r>
              <a:rPr lang="en-US" sz="4200" smtClean="0">
                <a:solidFill>
                  <a:schemeClr val="tx2">
                    <a:satMod val="130000"/>
                  </a:schemeClr>
                </a:solidFill>
              </a:rPr>
              <a:t>PENGERTIAN KOMUNIKASI ANTAR BUDAYA (KAB)</a:t>
            </a:r>
          </a:p>
        </p:txBody>
      </p:sp>
      <p:sp>
        <p:nvSpPr>
          <p:cNvPr id="17411" name="Rectangle 3"/>
          <p:cNvSpPr>
            <a:spLocks noGrp="1" noChangeArrowheads="1"/>
          </p:cNvSpPr>
          <p:nvPr>
            <p:ph idx="1"/>
          </p:nvPr>
        </p:nvSpPr>
        <p:spPr>
          <a:xfrm>
            <a:off x="250825" y="2747963"/>
            <a:ext cx="8713788" cy="3776662"/>
          </a:xfrm>
        </p:spPr>
        <p:txBody>
          <a:bodyPr/>
          <a:lstStyle/>
          <a:p>
            <a:pPr>
              <a:lnSpc>
                <a:spcPct val="80000"/>
              </a:lnSpc>
            </a:pPr>
            <a:r>
              <a:rPr lang="en-US" i="1" smtClean="0"/>
              <a:t>Intercultural Communication..the art of understanding and understood by the audience of onether culture </a:t>
            </a:r>
            <a:r>
              <a:rPr lang="en-US" smtClean="0"/>
              <a:t>(Sitaram, 1970)</a:t>
            </a:r>
          </a:p>
          <a:p>
            <a:pPr>
              <a:lnSpc>
                <a:spcPct val="80000"/>
              </a:lnSpc>
            </a:pPr>
            <a:r>
              <a:rPr lang="en-US" smtClean="0"/>
              <a:t>“</a:t>
            </a:r>
            <a:r>
              <a:rPr lang="en-US" i="1" smtClean="0"/>
              <a:t>Communication is cultural when accuring between peoples of different culture” </a:t>
            </a:r>
            <a:r>
              <a:rPr lang="en-US" smtClean="0"/>
              <a:t>(Rich, 1974)</a:t>
            </a:r>
            <a:endParaRPr lang="en-US" i="1" smtClean="0"/>
          </a:p>
          <a:p>
            <a:pPr>
              <a:lnSpc>
                <a:spcPct val="80000"/>
              </a:lnSpc>
            </a:pPr>
            <a:r>
              <a:rPr lang="en-US" i="1" smtClean="0"/>
              <a:t>“Intercultural Communication…communicating in wich occurs under condition of cultural difference-language, value, costums and habbits” </a:t>
            </a:r>
            <a:r>
              <a:rPr lang="en-US" smtClean="0"/>
              <a:t>(Stewart, 1974)</a:t>
            </a:r>
            <a:endParaRPr lang="en-US" i="1"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457200" y="1349375"/>
            <a:ext cx="8229600" cy="1143000"/>
          </a:xfrm>
        </p:spPr>
        <p:txBody>
          <a:bodyPr>
            <a:normAutofit fontScale="90000"/>
          </a:bodyPr>
          <a:lstStyle/>
          <a:p>
            <a:pPr fontAlgn="auto">
              <a:spcAft>
                <a:spcPts val="0"/>
              </a:spcAft>
              <a:defRPr/>
            </a:pPr>
            <a:r>
              <a:rPr lang="en-US" sz="4200" smtClean="0">
                <a:solidFill>
                  <a:schemeClr val="tx2">
                    <a:satMod val="130000"/>
                  </a:schemeClr>
                </a:solidFill>
              </a:rPr>
              <a:t>DIMENSI KOMUNIKASI ANTARBUDAYA</a:t>
            </a:r>
          </a:p>
        </p:txBody>
      </p:sp>
      <p:sp>
        <p:nvSpPr>
          <p:cNvPr id="12292" name="Rectangle 3"/>
          <p:cNvSpPr>
            <a:spLocks noGrp="1" noChangeArrowheads="1"/>
          </p:cNvSpPr>
          <p:nvPr>
            <p:ph idx="1"/>
          </p:nvPr>
        </p:nvSpPr>
        <p:spPr>
          <a:xfrm>
            <a:off x="457200" y="2719388"/>
            <a:ext cx="8229600" cy="3517900"/>
          </a:xfrm>
        </p:spPr>
        <p:txBody>
          <a:bodyPr>
            <a:normAutofit lnSpcReduction="10000"/>
          </a:bodyPr>
          <a:lstStyle/>
          <a:p>
            <a:pPr marL="609600" indent="-609600" fontAlgn="auto">
              <a:spcAft>
                <a:spcPts val="0"/>
              </a:spcAft>
              <a:buFont typeface="Wingdings 2"/>
              <a:buChar char=""/>
              <a:defRPr/>
            </a:pPr>
            <a:r>
              <a:rPr lang="en-US" smtClean="0"/>
              <a:t>Terdapat tiga dimensi Komunikasi Antar Budaya:</a:t>
            </a:r>
          </a:p>
          <a:p>
            <a:pPr marL="609600" indent="-609600" fontAlgn="auto">
              <a:spcAft>
                <a:spcPts val="0"/>
              </a:spcAft>
              <a:buFont typeface="Wingdings" pitchFamily="2" charset="2"/>
              <a:buAutoNum type="arabicPeriod"/>
              <a:defRPr/>
            </a:pPr>
            <a:r>
              <a:rPr lang="en-US" smtClean="0"/>
              <a:t>Tingkat masyarakat kelompok budaya dari para partisipan</a:t>
            </a:r>
          </a:p>
          <a:p>
            <a:pPr marL="609600" indent="-609600" fontAlgn="auto">
              <a:spcAft>
                <a:spcPts val="0"/>
              </a:spcAft>
              <a:buFont typeface="Wingdings" pitchFamily="2" charset="2"/>
              <a:buAutoNum type="arabicPeriod"/>
              <a:defRPr/>
            </a:pPr>
            <a:r>
              <a:rPr lang="en-US" smtClean="0"/>
              <a:t>Konteks sosial tempat terjadinya KAB</a:t>
            </a:r>
          </a:p>
          <a:p>
            <a:pPr marL="609600" indent="-609600" fontAlgn="auto">
              <a:spcAft>
                <a:spcPts val="0"/>
              </a:spcAft>
              <a:buFont typeface="Wingdings" pitchFamily="2" charset="2"/>
              <a:buAutoNum type="arabicPeriod"/>
              <a:defRPr/>
            </a:pPr>
            <a:r>
              <a:rPr lang="en-US" smtClean="0"/>
              <a:t>Pesan-pesan yang dilalui oleh pesan-pesan KAB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519113" y="908050"/>
            <a:ext cx="8229600" cy="1143000"/>
          </a:xfrm>
        </p:spPr>
        <p:txBody>
          <a:bodyPr/>
          <a:lstStyle/>
          <a:p>
            <a:pPr fontAlgn="auto">
              <a:spcAft>
                <a:spcPts val="0"/>
              </a:spcAft>
              <a:defRPr/>
            </a:pPr>
            <a:r>
              <a:rPr lang="en-US" sz="4200" smtClean="0">
                <a:solidFill>
                  <a:schemeClr val="tx2">
                    <a:satMod val="130000"/>
                  </a:schemeClr>
                </a:solidFill>
              </a:rPr>
              <a:t>1. Dimensi pertama</a:t>
            </a:r>
          </a:p>
        </p:txBody>
      </p:sp>
      <p:sp>
        <p:nvSpPr>
          <p:cNvPr id="19459" name="Rectangle 3"/>
          <p:cNvSpPr>
            <a:spLocks noGrp="1" noChangeArrowheads="1"/>
          </p:cNvSpPr>
          <p:nvPr>
            <p:ph idx="1"/>
          </p:nvPr>
        </p:nvSpPr>
        <p:spPr>
          <a:xfrm>
            <a:off x="250825" y="2032000"/>
            <a:ext cx="8588375" cy="4276725"/>
          </a:xfrm>
        </p:spPr>
        <p:txBody>
          <a:bodyPr/>
          <a:lstStyle/>
          <a:p>
            <a:pPr marL="609600" indent="-609600">
              <a:lnSpc>
                <a:spcPct val="80000"/>
              </a:lnSpc>
            </a:pPr>
            <a:r>
              <a:rPr lang="en-US" sz="2800" smtClean="0"/>
              <a:t>Masyarakat dan kelompok budaya:</a:t>
            </a:r>
          </a:p>
          <a:p>
            <a:pPr marL="609600" indent="-609600">
              <a:lnSpc>
                <a:spcPct val="80000"/>
              </a:lnSpc>
              <a:buFont typeface="Wingdings" pitchFamily="2" charset="2"/>
              <a:buAutoNum type="arabicPeriod"/>
            </a:pPr>
            <a:r>
              <a:rPr lang="en-US" sz="2800" smtClean="0"/>
              <a:t>Kawasan dunia: budaya Timur dan Barat;</a:t>
            </a:r>
          </a:p>
          <a:p>
            <a:pPr marL="609600" indent="-609600">
              <a:lnSpc>
                <a:spcPct val="80000"/>
              </a:lnSpc>
              <a:buFont typeface="Wingdings" pitchFamily="2" charset="2"/>
              <a:buAutoNum type="arabicPeriod"/>
            </a:pPr>
            <a:r>
              <a:rPr lang="en-US" sz="2800" smtClean="0"/>
              <a:t>Sub-kawasan dunia: budaya Amerika Utara, budaya Asia Tenggara</a:t>
            </a:r>
          </a:p>
          <a:p>
            <a:pPr marL="609600" indent="-609600">
              <a:lnSpc>
                <a:spcPct val="80000"/>
              </a:lnSpc>
              <a:buFont typeface="Wingdings" pitchFamily="2" charset="2"/>
              <a:buAutoNum type="arabicPeriod"/>
            </a:pPr>
            <a:r>
              <a:rPr lang="en-US" sz="2800" smtClean="0"/>
              <a:t>Nasional/negara: budaya Indonesia, budaya Perancis, budaya Jepang, dan lain-lain</a:t>
            </a:r>
          </a:p>
          <a:p>
            <a:pPr marL="609600" indent="-609600">
              <a:lnSpc>
                <a:spcPct val="80000"/>
              </a:lnSpc>
              <a:buFont typeface="Wingdings" pitchFamily="2" charset="2"/>
              <a:buAutoNum type="arabicPeriod"/>
            </a:pPr>
            <a:r>
              <a:rPr lang="en-US" sz="2800" smtClean="0"/>
              <a:t>Kelompok-kelompok etnik ras: Budaya Afro-Amerika; budaya Amerika-Asia; budaya Cina-Indonesia</a:t>
            </a:r>
          </a:p>
          <a:p>
            <a:pPr marL="609600" indent="-609600">
              <a:lnSpc>
                <a:spcPct val="80000"/>
              </a:lnSpc>
              <a:buFont typeface="Wingdings" pitchFamily="2" charset="2"/>
              <a:buAutoNum type="arabicPeriod"/>
            </a:pPr>
            <a:r>
              <a:rPr lang="en-US" sz="2800" smtClean="0"/>
              <a:t>Kelompok kategori berdasarkan jenis kelamin, kelas sosial, </a:t>
            </a:r>
            <a:r>
              <a:rPr lang="en-US" sz="2800" i="1" smtClean="0"/>
              <a:t>coundercultures </a:t>
            </a:r>
            <a:r>
              <a:rPr lang="en-US" sz="2800" smtClean="0"/>
              <a:t>(budaya Hippis, budaya orang di penjara, budaya gelandangan, dan lain-lain)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457200" y="1206500"/>
            <a:ext cx="8229600" cy="1143000"/>
          </a:xfrm>
        </p:spPr>
        <p:txBody>
          <a:bodyPr/>
          <a:lstStyle/>
          <a:p>
            <a:pPr fontAlgn="auto">
              <a:spcAft>
                <a:spcPts val="0"/>
              </a:spcAft>
              <a:defRPr/>
            </a:pPr>
            <a:r>
              <a:rPr lang="en-US" sz="4200" smtClean="0">
                <a:solidFill>
                  <a:schemeClr val="tx2">
                    <a:satMod val="130000"/>
                  </a:schemeClr>
                </a:solidFill>
              </a:rPr>
              <a:t>2. Dimensi kedua</a:t>
            </a:r>
          </a:p>
        </p:txBody>
      </p:sp>
      <p:sp>
        <p:nvSpPr>
          <p:cNvPr id="14340" name="Rectangle 3"/>
          <p:cNvSpPr>
            <a:spLocks noGrp="1" noChangeArrowheads="1"/>
          </p:cNvSpPr>
          <p:nvPr>
            <p:ph idx="1"/>
          </p:nvPr>
        </p:nvSpPr>
        <p:spPr>
          <a:xfrm>
            <a:off x="611188" y="2503488"/>
            <a:ext cx="8229600" cy="3517900"/>
          </a:xfrm>
        </p:spPr>
        <p:txBody>
          <a:bodyPr>
            <a:normAutofit fontScale="92500"/>
          </a:bodyPr>
          <a:lstStyle/>
          <a:p>
            <a:pPr marL="365760" indent="-283464" fontAlgn="auto">
              <a:lnSpc>
                <a:spcPct val="90000"/>
              </a:lnSpc>
              <a:spcAft>
                <a:spcPts val="0"/>
              </a:spcAft>
              <a:buFont typeface="Wingdings 2"/>
              <a:buChar char=""/>
              <a:defRPr/>
            </a:pPr>
            <a:r>
              <a:rPr lang="en-US" smtClean="0"/>
              <a:t>Konteks sosial Komunikasi Antarbudaya meliputi: Bisnis, organisasi, pendidikan, akulturasi imigran, politik,pelancong/pendatang sementara, alih teknologi, pembangunan, difusi-inovasi</a:t>
            </a:r>
          </a:p>
          <a:p>
            <a:pPr marL="365760" indent="-283464" fontAlgn="auto">
              <a:lnSpc>
                <a:spcPct val="90000"/>
              </a:lnSpc>
              <a:spcAft>
                <a:spcPts val="0"/>
              </a:spcAft>
              <a:buFont typeface="Wingdings 2"/>
              <a:buChar char=""/>
              <a:defRPr/>
            </a:pPr>
            <a:r>
              <a:rPr lang="en-US" smtClean="0"/>
              <a:t>Pengaruh kebudayaan: latar belakang individu, yang dapat membentuk pola persepsi, pemikiran, dan penggunaan pesan verbal dan non-verbal</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539750" y="1133475"/>
            <a:ext cx="8229600" cy="1143000"/>
          </a:xfrm>
        </p:spPr>
        <p:txBody>
          <a:bodyPr/>
          <a:lstStyle/>
          <a:p>
            <a:pPr fontAlgn="auto">
              <a:spcAft>
                <a:spcPts val="0"/>
              </a:spcAft>
              <a:defRPr/>
            </a:pPr>
            <a:r>
              <a:rPr lang="en-US" sz="4200" smtClean="0">
                <a:solidFill>
                  <a:schemeClr val="tx2">
                    <a:satMod val="130000"/>
                  </a:schemeClr>
                </a:solidFill>
              </a:rPr>
              <a:t>3. Dimensi ketiga:Saluran Komunikasi</a:t>
            </a:r>
          </a:p>
        </p:txBody>
      </p:sp>
      <p:sp>
        <p:nvSpPr>
          <p:cNvPr id="15364" name="Rectangle 3"/>
          <p:cNvSpPr>
            <a:spLocks noGrp="1" noChangeArrowheads="1"/>
          </p:cNvSpPr>
          <p:nvPr>
            <p:ph idx="1"/>
          </p:nvPr>
        </p:nvSpPr>
        <p:spPr>
          <a:xfrm>
            <a:off x="179388" y="2536825"/>
            <a:ext cx="8748712" cy="3700463"/>
          </a:xfrm>
        </p:spPr>
        <p:txBody>
          <a:bodyPr>
            <a:normAutofit lnSpcReduction="10000"/>
          </a:bodyPr>
          <a:lstStyle/>
          <a:p>
            <a:pPr marL="365760" indent="-283464" fontAlgn="auto">
              <a:lnSpc>
                <a:spcPct val="80000"/>
              </a:lnSpc>
              <a:spcAft>
                <a:spcPts val="0"/>
              </a:spcAft>
              <a:buFont typeface="Wingdings 2"/>
              <a:buChar char=""/>
              <a:defRPr/>
            </a:pPr>
            <a:r>
              <a:rPr lang="en-US" sz="2800" b="1" smtClean="0"/>
              <a:t>Saluran antarpribadi/ perorangan</a:t>
            </a:r>
          </a:p>
          <a:p>
            <a:pPr marL="365760" indent="-283464" fontAlgn="auto">
              <a:lnSpc>
                <a:spcPct val="80000"/>
              </a:lnSpc>
              <a:spcAft>
                <a:spcPts val="0"/>
              </a:spcAft>
              <a:buFontTx/>
              <a:buNone/>
              <a:defRPr/>
            </a:pPr>
            <a:r>
              <a:rPr lang="en-US" sz="2800" b="1" smtClean="0"/>
              <a:t>   </a:t>
            </a:r>
            <a:r>
              <a:rPr lang="en-US" sz="2800" smtClean="0"/>
              <a:t>Saluran antarpribadi sangat mempengaruhi proses secara keseluruhan Komunikasi Antarbudaya. Pengalaman Komunikasi Antarpribadi dianggap memiliki kesan mendalam</a:t>
            </a:r>
            <a:endParaRPr lang="en-US" sz="2800" b="1" smtClean="0"/>
          </a:p>
          <a:p>
            <a:pPr marL="365760" indent="-283464" fontAlgn="auto">
              <a:lnSpc>
                <a:spcPct val="80000"/>
              </a:lnSpc>
              <a:spcAft>
                <a:spcPts val="0"/>
              </a:spcAft>
              <a:buFont typeface="Wingdings 2"/>
              <a:buChar char=""/>
              <a:defRPr/>
            </a:pPr>
            <a:r>
              <a:rPr lang="en-US" sz="2800" b="1" smtClean="0"/>
              <a:t>Saluran media massa.</a:t>
            </a:r>
          </a:p>
          <a:p>
            <a:pPr marL="365760" indent="-283464" fontAlgn="auto">
              <a:lnSpc>
                <a:spcPct val="80000"/>
              </a:lnSpc>
              <a:spcAft>
                <a:spcPts val="0"/>
              </a:spcAft>
              <a:buFontTx/>
              <a:buNone/>
              <a:defRPr/>
            </a:pPr>
            <a:r>
              <a:rPr lang="en-US" sz="2800" smtClean="0"/>
              <a:t>    Peran media massa dalam KAB  memiliki potensi ketersebaran pengalaman secara massif dan menerobos batas-batas kebudayaan. Namun, peran media massa kurang mendalam dalam hal </a:t>
            </a:r>
            <a:r>
              <a:rPr lang="en-US" sz="2800" i="1" smtClean="0"/>
              <a:t>feedback</a:t>
            </a:r>
            <a:r>
              <a:rPr lang="en-US" sz="2800" smtClean="0"/>
              <a:t> karena sifatnya yang satu arah.</a:t>
            </a:r>
          </a:p>
          <a:p>
            <a:pPr marL="365760" indent="-283464" fontAlgn="auto">
              <a:lnSpc>
                <a:spcPct val="80000"/>
              </a:lnSpc>
              <a:spcAft>
                <a:spcPts val="0"/>
              </a:spcAft>
              <a:buFontTx/>
              <a:buNone/>
              <a:defRPr/>
            </a:pPr>
            <a:endParaRPr lang="en-US" sz="280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457200" y="1125538"/>
            <a:ext cx="8229600" cy="1143000"/>
          </a:xfrm>
        </p:spPr>
        <p:txBody>
          <a:bodyPr/>
          <a:lstStyle/>
          <a:p>
            <a:pPr fontAlgn="auto">
              <a:spcAft>
                <a:spcPts val="0"/>
              </a:spcAft>
              <a:defRPr/>
            </a:pPr>
            <a:r>
              <a:rPr lang="en-US" sz="4200" smtClean="0">
                <a:solidFill>
                  <a:schemeClr val="tx2">
                    <a:satMod val="130000"/>
                  </a:schemeClr>
                </a:solidFill>
              </a:rPr>
              <a:t>Konteks sejarah</a:t>
            </a:r>
          </a:p>
        </p:txBody>
      </p:sp>
      <p:sp>
        <p:nvSpPr>
          <p:cNvPr id="16388" name="Rectangle 3"/>
          <p:cNvSpPr>
            <a:spLocks noGrp="1" noChangeArrowheads="1"/>
          </p:cNvSpPr>
          <p:nvPr>
            <p:ph idx="1"/>
          </p:nvPr>
        </p:nvSpPr>
        <p:spPr>
          <a:xfrm>
            <a:off x="323850" y="2349500"/>
            <a:ext cx="8640763" cy="3517900"/>
          </a:xfrm>
        </p:spPr>
        <p:txBody>
          <a:bodyPr>
            <a:normAutofit fontScale="92500" lnSpcReduction="10000"/>
          </a:bodyPr>
          <a:lstStyle/>
          <a:p>
            <a:pPr marL="365760" indent="-283464" fontAlgn="auto">
              <a:lnSpc>
                <a:spcPct val="90000"/>
              </a:lnSpc>
              <a:spcAft>
                <a:spcPts val="0"/>
              </a:spcAft>
              <a:buFont typeface="Wingdings 2"/>
              <a:buChar char=""/>
              <a:defRPr/>
            </a:pPr>
            <a:r>
              <a:rPr lang="en-US" sz="3000" b="1" smtClean="0"/>
              <a:t>Sejarah politik, intelektual dan sosial;</a:t>
            </a:r>
          </a:p>
          <a:p>
            <a:pPr marL="365760" indent="-283464" fontAlgn="auto">
              <a:lnSpc>
                <a:spcPct val="90000"/>
              </a:lnSpc>
              <a:spcAft>
                <a:spcPts val="0"/>
              </a:spcAft>
              <a:buFont typeface="Wingdings 2"/>
              <a:buChar char=""/>
              <a:defRPr/>
            </a:pPr>
            <a:r>
              <a:rPr lang="en-US" sz="3000" smtClean="0"/>
              <a:t>Mencakup kajian kajian ketika seseorang menjadikan rujukan di luar negara dan bangsanya sendiri. Jika rujukan mencakup masalah politik, terkait dengan sejarah politik; sementara jika menyangkut keterkaitan  dengan ide-ide intelektual, disebut dengan sejah intelektual disebut sejarah intelektual, sementara yang meyangkut keterkaitan sosial saat seseorang belajar dari kelompok lain disebut sejarah sosial</a:t>
            </a:r>
            <a:endParaRPr lang="en-US" sz="3000" b="1"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457200" y="765175"/>
            <a:ext cx="8229600" cy="1143000"/>
          </a:xfrm>
        </p:spPr>
        <p:txBody>
          <a:bodyPr/>
          <a:lstStyle/>
          <a:p>
            <a:pPr fontAlgn="auto">
              <a:spcAft>
                <a:spcPts val="0"/>
              </a:spcAft>
              <a:defRPr/>
            </a:pPr>
            <a:r>
              <a:rPr lang="en-US" sz="4200" smtClean="0">
                <a:solidFill>
                  <a:schemeClr val="tx2">
                    <a:satMod val="130000"/>
                  </a:schemeClr>
                </a:solidFill>
              </a:rPr>
              <a:t>Sambungan …</a:t>
            </a:r>
          </a:p>
        </p:txBody>
      </p:sp>
      <p:sp>
        <p:nvSpPr>
          <p:cNvPr id="17412" name="Rectangle 3"/>
          <p:cNvSpPr>
            <a:spLocks noGrp="1" noChangeArrowheads="1"/>
          </p:cNvSpPr>
          <p:nvPr>
            <p:ph idx="1"/>
          </p:nvPr>
        </p:nvSpPr>
        <p:spPr>
          <a:xfrm>
            <a:off x="395288" y="1671638"/>
            <a:ext cx="8424862" cy="4781550"/>
          </a:xfrm>
        </p:spPr>
        <p:txBody>
          <a:bodyPr>
            <a:normAutofit lnSpcReduction="10000"/>
          </a:bodyPr>
          <a:lstStyle/>
          <a:p>
            <a:pPr marL="365760" indent="-283464" fontAlgn="auto">
              <a:lnSpc>
                <a:spcPct val="80000"/>
              </a:lnSpc>
              <a:spcAft>
                <a:spcPts val="0"/>
              </a:spcAft>
              <a:buFont typeface="Wingdings 2"/>
              <a:buChar char=""/>
              <a:defRPr/>
            </a:pPr>
            <a:r>
              <a:rPr lang="en-US" sz="2800" b="1" smtClean="0"/>
              <a:t>Sejarah keluarga:</a:t>
            </a:r>
          </a:p>
          <a:p>
            <a:pPr marL="365760" indent="-283464" fontAlgn="auto">
              <a:lnSpc>
                <a:spcPct val="80000"/>
              </a:lnSpc>
              <a:spcAft>
                <a:spcPts val="0"/>
              </a:spcAft>
              <a:buFont typeface="Wingdings 2"/>
              <a:buChar char=""/>
              <a:defRPr/>
            </a:pPr>
            <a:r>
              <a:rPr lang="en-US" sz="2800" smtClean="0"/>
              <a:t>Konteks ini menyangkut sejarah keluarga. Konteks sejarah ini menjadi kesadaran yang penting karena ternyata, pada sebagian besar keluarga (kondisi ini terutama di Amerika dan tentunya juga di Indonesia), banyak keluarga denga latarbelakang keluarga imigran</a:t>
            </a:r>
          </a:p>
          <a:p>
            <a:pPr marL="365760" indent="-283464" fontAlgn="auto">
              <a:lnSpc>
                <a:spcPct val="80000"/>
              </a:lnSpc>
              <a:spcAft>
                <a:spcPts val="0"/>
              </a:spcAft>
              <a:buFont typeface="Wingdings 2"/>
              <a:buChar char=""/>
              <a:defRPr/>
            </a:pPr>
            <a:r>
              <a:rPr lang="en-US" sz="2800" b="1" smtClean="0"/>
              <a:t>Sejarah nasional:</a:t>
            </a:r>
          </a:p>
          <a:p>
            <a:pPr marL="365760" indent="-283464" fontAlgn="auto">
              <a:lnSpc>
                <a:spcPct val="80000"/>
              </a:lnSpc>
              <a:spcAft>
                <a:spcPts val="0"/>
              </a:spcAft>
              <a:buFont typeface="Wingdings 2"/>
              <a:buChar char=""/>
              <a:defRPr/>
            </a:pPr>
            <a:r>
              <a:rPr lang="en-US" sz="2800" smtClean="0"/>
              <a:t>Sejarah nasional merupakan kajian yang dilakukan di sekolah. Dicontohkan, sejarah Amerika ternyata tidak dapat dilepaskan dari benua Eropa, karena para pendiri negara Amerika, seperti George Washington, Benjamin Franklin, John Jay, Alexander Hamilton, yang berasal dari Eropa dan masuk ke Amerika Utara pada Abad ke 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57200" y="1062038"/>
            <a:ext cx="8229600" cy="1143000"/>
          </a:xfrm>
        </p:spPr>
        <p:txBody>
          <a:bodyPr/>
          <a:lstStyle/>
          <a:p>
            <a:pPr fontAlgn="auto">
              <a:spcAft>
                <a:spcPts val="0"/>
              </a:spcAft>
              <a:defRPr/>
            </a:pPr>
            <a:r>
              <a:rPr lang="en-US" sz="4200" smtClean="0">
                <a:solidFill>
                  <a:schemeClr val="tx2">
                    <a:satMod val="130000"/>
                  </a:schemeClr>
                </a:solidFill>
              </a:rPr>
              <a:t>Sambungan …</a:t>
            </a:r>
          </a:p>
        </p:txBody>
      </p:sp>
      <p:sp>
        <p:nvSpPr>
          <p:cNvPr id="24579" name="Rectangle 3"/>
          <p:cNvSpPr>
            <a:spLocks noGrp="1" noChangeArrowheads="1"/>
          </p:cNvSpPr>
          <p:nvPr>
            <p:ph idx="1"/>
          </p:nvPr>
        </p:nvSpPr>
        <p:spPr>
          <a:xfrm>
            <a:off x="457200" y="2359025"/>
            <a:ext cx="8229600" cy="3517900"/>
          </a:xfrm>
        </p:spPr>
        <p:txBody>
          <a:bodyPr/>
          <a:lstStyle/>
          <a:p>
            <a:r>
              <a:rPr lang="en-US" sz="3000" b="1" smtClean="0"/>
              <a:t>Sejarah kelompok budaya</a:t>
            </a:r>
          </a:p>
          <a:p>
            <a:r>
              <a:rPr lang="en-US" sz="3000" smtClean="0"/>
              <a:t>Kebanyakan orang-orang mungkin mempunyai sejarah nasional yang tunggal, namun dalam beberapa kasus, kemungkinan setiap kelompok sosial memiliki sejarah tersendiri. Kondisi ini disebut dengan sejarah kelompok budaya</a:t>
            </a:r>
          </a:p>
          <a:p>
            <a:pPr>
              <a:buFontTx/>
              <a:buNone/>
            </a:pPr>
            <a:endParaRPr lang="en-US" sz="300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id-ID" dirty="0" smtClean="0">
                <a:solidFill>
                  <a:schemeClr val="tx2">
                    <a:satMod val="130000"/>
                  </a:schemeClr>
                </a:solidFill>
              </a:rPr>
              <a:t>Komunikasi Antar Budaya</a:t>
            </a:r>
            <a:endParaRPr lang="id-ID" dirty="0">
              <a:solidFill>
                <a:schemeClr val="tx2">
                  <a:satMod val="130000"/>
                </a:schemeClr>
              </a:solidFill>
            </a:endParaRPr>
          </a:p>
        </p:txBody>
      </p:sp>
      <p:sp>
        <p:nvSpPr>
          <p:cNvPr id="9219" name="Content Placeholder 2"/>
          <p:cNvSpPr>
            <a:spLocks noGrp="1"/>
          </p:cNvSpPr>
          <p:nvPr>
            <p:ph idx="1"/>
          </p:nvPr>
        </p:nvSpPr>
        <p:spPr>
          <a:xfrm>
            <a:off x="1435100" y="2643188"/>
            <a:ext cx="7499350" cy="2857500"/>
          </a:xfrm>
        </p:spPr>
        <p:txBody>
          <a:bodyPr/>
          <a:lstStyle/>
          <a:p>
            <a:r>
              <a:rPr lang="en-US" smtClean="0"/>
              <a:t>Buku: Sasa Juarsa: </a:t>
            </a:r>
            <a:endParaRPr lang="id-ID" smtClean="0"/>
          </a:p>
          <a:p>
            <a:r>
              <a:rPr lang="en-US" smtClean="0"/>
              <a:t>Modul 7:1, Judith Martin &amp; Nakayama </a:t>
            </a:r>
            <a:endParaRPr lang="id-ID" smtClean="0"/>
          </a:p>
          <a:p>
            <a:r>
              <a:rPr lang="en-US" smtClean="0"/>
              <a:t>Bab I dan Bab 4</a:t>
            </a:r>
            <a:endParaRPr lang="id-ID"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457200" y="1422400"/>
            <a:ext cx="8229600" cy="1143000"/>
          </a:xfrm>
        </p:spPr>
        <p:txBody>
          <a:bodyPr>
            <a:normAutofit fontScale="90000"/>
          </a:bodyPr>
          <a:lstStyle/>
          <a:p>
            <a:pPr fontAlgn="auto">
              <a:spcAft>
                <a:spcPts val="0"/>
              </a:spcAft>
              <a:defRPr/>
            </a:pPr>
            <a:r>
              <a:rPr lang="en-US" sz="4200" smtClean="0">
                <a:solidFill>
                  <a:schemeClr val="tx2">
                    <a:satMod val="130000"/>
                  </a:schemeClr>
                </a:solidFill>
              </a:rPr>
              <a:t>LATAR BELAKANG KOMUNIKASI ANTARBUDAYA</a:t>
            </a:r>
          </a:p>
        </p:txBody>
      </p:sp>
      <p:sp>
        <p:nvSpPr>
          <p:cNvPr id="10243" name="Rectangle 3"/>
          <p:cNvSpPr>
            <a:spLocks noGrp="1" noChangeArrowheads="1"/>
          </p:cNvSpPr>
          <p:nvPr>
            <p:ph idx="1"/>
          </p:nvPr>
        </p:nvSpPr>
        <p:spPr>
          <a:xfrm>
            <a:off x="457200" y="2935288"/>
            <a:ext cx="8229600" cy="3517900"/>
          </a:xfrm>
        </p:spPr>
        <p:txBody>
          <a:bodyPr/>
          <a:lstStyle/>
          <a:p>
            <a:r>
              <a:rPr lang="en-US" sz="4000" smtClean="0"/>
              <a:t>Kesadaran Internasional</a:t>
            </a:r>
          </a:p>
          <a:p>
            <a:r>
              <a:rPr lang="en-US" sz="4000" smtClean="0"/>
              <a:t>Kesadaran Domestik</a:t>
            </a:r>
          </a:p>
          <a:p>
            <a:r>
              <a:rPr lang="en-US" sz="4000" smtClean="0"/>
              <a:t>Kesadaran Pribadi</a:t>
            </a:r>
          </a:p>
          <a:p>
            <a:r>
              <a:rPr lang="en-US" sz="4000" smtClean="0"/>
              <a:t>Konteks Sejarah</a:t>
            </a:r>
          </a:p>
          <a:p>
            <a:pPr>
              <a:buFontTx/>
              <a:buNone/>
            </a:pPr>
            <a:endParaRPr lang="en-US" sz="400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457200" y="1133475"/>
            <a:ext cx="8229600" cy="1143000"/>
          </a:xfrm>
        </p:spPr>
        <p:txBody>
          <a:bodyPr/>
          <a:lstStyle/>
          <a:p>
            <a:pPr fontAlgn="auto">
              <a:spcAft>
                <a:spcPts val="0"/>
              </a:spcAft>
              <a:defRPr/>
            </a:pPr>
            <a:r>
              <a:rPr lang="en-US" sz="4200" smtClean="0">
                <a:solidFill>
                  <a:schemeClr val="tx2">
                    <a:satMod val="130000"/>
                  </a:schemeClr>
                </a:solidFill>
              </a:rPr>
              <a:t>Kesadaran Internasional</a:t>
            </a:r>
          </a:p>
        </p:txBody>
      </p:sp>
      <p:sp>
        <p:nvSpPr>
          <p:cNvPr id="4100" name="Rectangle 3"/>
          <p:cNvSpPr>
            <a:spLocks noGrp="1" noChangeArrowheads="1"/>
          </p:cNvSpPr>
          <p:nvPr>
            <p:ph idx="1"/>
          </p:nvPr>
        </p:nvSpPr>
        <p:spPr>
          <a:xfrm>
            <a:off x="457200" y="2216150"/>
            <a:ext cx="8229600" cy="3517900"/>
          </a:xfrm>
        </p:spPr>
        <p:txBody>
          <a:bodyPr>
            <a:normAutofit fontScale="92500" lnSpcReduction="10000"/>
          </a:bodyPr>
          <a:lstStyle/>
          <a:p>
            <a:pPr marL="609600" indent="-609600" fontAlgn="auto">
              <a:lnSpc>
                <a:spcPct val="90000"/>
              </a:lnSpc>
              <a:spcAft>
                <a:spcPts val="0"/>
              </a:spcAft>
              <a:buFont typeface="Wingdings 2"/>
              <a:buChar char=""/>
              <a:defRPr/>
            </a:pPr>
            <a:r>
              <a:rPr lang="en-US" sz="3600" smtClean="0"/>
              <a:t>Kesadaran yang timbul sejak 1960-an, bahwa dunia semakin menyempit</a:t>
            </a:r>
          </a:p>
          <a:p>
            <a:pPr marL="609600" indent="-609600" fontAlgn="auto">
              <a:lnSpc>
                <a:spcPct val="90000"/>
              </a:lnSpc>
              <a:spcAft>
                <a:spcPts val="0"/>
              </a:spcAft>
              <a:buFont typeface="Wingdings 2"/>
              <a:buChar char=""/>
              <a:defRPr/>
            </a:pPr>
            <a:r>
              <a:rPr lang="en-US" sz="3600" smtClean="0"/>
              <a:t>Intensitas pertemuan yang semakin sering, karena kemajuan transportasi dan hubungan antar negara dan antar benua</a:t>
            </a:r>
          </a:p>
          <a:p>
            <a:pPr marL="609600" indent="-609600" fontAlgn="auto">
              <a:lnSpc>
                <a:spcPct val="90000"/>
              </a:lnSpc>
              <a:spcAft>
                <a:spcPts val="0"/>
              </a:spcAft>
              <a:buFont typeface="Wingdings 2"/>
              <a:buChar char=""/>
              <a:defRPr/>
            </a:pPr>
            <a:r>
              <a:rPr lang="en-US" sz="3600" smtClean="0"/>
              <a:t>Satelit komunikasi yang memudahkan interaksi: manusia dapat diajar, dibujuk dan dihibur secara serempak.</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917575"/>
            <a:ext cx="8229600" cy="1143000"/>
          </a:xfrm>
        </p:spPr>
        <p:txBody>
          <a:bodyPr/>
          <a:lstStyle/>
          <a:p>
            <a:pPr fontAlgn="auto">
              <a:spcAft>
                <a:spcPts val="0"/>
              </a:spcAft>
              <a:defRPr/>
            </a:pPr>
            <a:r>
              <a:rPr lang="en-US" sz="4200" smtClean="0">
                <a:solidFill>
                  <a:schemeClr val="tx2">
                    <a:satMod val="130000"/>
                  </a:schemeClr>
                </a:solidFill>
              </a:rPr>
              <a:t>Lanjutan…</a:t>
            </a:r>
          </a:p>
        </p:txBody>
      </p:sp>
      <p:sp>
        <p:nvSpPr>
          <p:cNvPr id="5124" name="Rectangle 3"/>
          <p:cNvSpPr>
            <a:spLocks noGrp="1" noChangeArrowheads="1"/>
          </p:cNvSpPr>
          <p:nvPr>
            <p:ph idx="1"/>
          </p:nvPr>
        </p:nvSpPr>
        <p:spPr>
          <a:xfrm>
            <a:off x="457200" y="1855788"/>
            <a:ext cx="8229600" cy="3517900"/>
          </a:xfrm>
        </p:spPr>
        <p:txBody>
          <a:bodyPr>
            <a:normAutofit fontScale="92500" lnSpcReduction="20000"/>
          </a:bodyPr>
          <a:lstStyle/>
          <a:p>
            <a:pPr marL="365760" indent="-283464" fontAlgn="auto">
              <a:spcAft>
                <a:spcPts val="0"/>
              </a:spcAft>
              <a:buFont typeface="Wingdings 2"/>
              <a:buChar char=""/>
              <a:defRPr/>
            </a:pPr>
            <a:r>
              <a:rPr lang="en-US" sz="3600" smtClean="0"/>
              <a:t>Tercipta komunikasi dunia karena berkurangnya hambatan komunikasi</a:t>
            </a:r>
          </a:p>
          <a:p>
            <a:pPr marL="365760" indent="-283464" fontAlgn="auto">
              <a:spcAft>
                <a:spcPts val="0"/>
              </a:spcAft>
              <a:buFont typeface="Wingdings 2"/>
              <a:buChar char=""/>
              <a:defRPr/>
            </a:pPr>
            <a:r>
              <a:rPr lang="en-US" sz="3600" smtClean="0"/>
              <a:t>Adanya kebutuhan untuk tercapainya saling pengertian antara sesama umat manusia.</a:t>
            </a:r>
          </a:p>
          <a:p>
            <a:pPr marL="365760" indent="-283464" fontAlgn="auto">
              <a:spcAft>
                <a:spcPts val="0"/>
              </a:spcAft>
              <a:buFont typeface="Wingdings 2"/>
              <a:buChar char=""/>
              <a:defRPr/>
            </a:pPr>
            <a:r>
              <a:rPr lang="en-US" sz="3600" smtClean="0"/>
              <a:t>Kesadaran masyarakat negara “maju” untuk dapat lebih memahami budaya masyarakat dan komunitas lain, terutama sejak Perang Dunia II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908050"/>
            <a:ext cx="8229600" cy="1143000"/>
          </a:xfrm>
        </p:spPr>
        <p:txBody>
          <a:bodyPr/>
          <a:lstStyle/>
          <a:p>
            <a:pPr fontAlgn="auto">
              <a:spcAft>
                <a:spcPts val="0"/>
              </a:spcAft>
              <a:defRPr/>
            </a:pPr>
            <a:r>
              <a:rPr lang="en-US" sz="4200" smtClean="0">
                <a:solidFill>
                  <a:schemeClr val="tx2">
                    <a:satMod val="130000"/>
                  </a:schemeClr>
                </a:solidFill>
              </a:rPr>
              <a:t>Sambungan …</a:t>
            </a:r>
          </a:p>
        </p:txBody>
      </p:sp>
      <p:sp>
        <p:nvSpPr>
          <p:cNvPr id="6148" name="Rectangle 3"/>
          <p:cNvSpPr>
            <a:spLocks noGrp="1" noChangeArrowheads="1"/>
          </p:cNvSpPr>
          <p:nvPr>
            <p:ph idx="1"/>
          </p:nvPr>
        </p:nvSpPr>
        <p:spPr>
          <a:xfrm>
            <a:off x="519113" y="1916113"/>
            <a:ext cx="8229600" cy="3517900"/>
          </a:xfrm>
        </p:spPr>
        <p:txBody>
          <a:bodyPr>
            <a:normAutofit fontScale="92500" lnSpcReduction="20000"/>
          </a:bodyPr>
          <a:lstStyle/>
          <a:p>
            <a:pPr marL="365760" indent="-283464" fontAlgn="auto">
              <a:lnSpc>
                <a:spcPct val="80000"/>
              </a:lnSpc>
              <a:spcAft>
                <a:spcPts val="0"/>
              </a:spcAft>
              <a:buFont typeface="Wingdings 2"/>
              <a:buChar char=""/>
              <a:defRPr/>
            </a:pPr>
            <a:r>
              <a:rPr lang="en-US" sz="3600" smtClean="0"/>
              <a:t>Terciptanya “isolasionistik” negara-negara Barat berubah menuju kesadaran dunia.</a:t>
            </a:r>
          </a:p>
          <a:p>
            <a:pPr marL="365760" indent="-283464" fontAlgn="auto">
              <a:lnSpc>
                <a:spcPct val="80000"/>
              </a:lnSpc>
              <a:spcAft>
                <a:spcPts val="0"/>
              </a:spcAft>
              <a:buFont typeface="Wingdings 2"/>
              <a:buChar char=""/>
              <a:defRPr/>
            </a:pPr>
            <a:r>
              <a:rPr lang="en-US" sz="3600" smtClean="0"/>
              <a:t>Adanya tendensi peneliti pada aspek antropologi budaya untuk memahami frame budaya lain</a:t>
            </a:r>
          </a:p>
          <a:p>
            <a:pPr marL="365760" indent="-283464" fontAlgn="auto">
              <a:lnSpc>
                <a:spcPct val="80000"/>
              </a:lnSpc>
              <a:spcAft>
                <a:spcPts val="0"/>
              </a:spcAft>
              <a:buFont typeface="Wingdings 2"/>
              <a:buChar char=""/>
              <a:defRPr/>
            </a:pPr>
            <a:r>
              <a:rPr lang="en-US" sz="3600" smtClean="0"/>
              <a:t>Beberapa penemuan baru setelah PD II, antaranya Edward T Hall, bahwa lembaga-lembaga di Amerika misalnya </a:t>
            </a:r>
            <a:r>
              <a:rPr lang="en-US" sz="3600" i="1" smtClean="0"/>
              <a:t>Voice of America</a:t>
            </a:r>
            <a:r>
              <a:rPr lang="en-US" sz="3600" smtClean="0"/>
              <a:t> kadang kurang mempunyai pengetahuan tentang kebudayaan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68313" y="990600"/>
            <a:ext cx="8229600" cy="1143000"/>
          </a:xfrm>
        </p:spPr>
        <p:txBody>
          <a:bodyPr/>
          <a:lstStyle/>
          <a:p>
            <a:pPr fontAlgn="auto">
              <a:spcAft>
                <a:spcPts val="0"/>
              </a:spcAft>
              <a:defRPr/>
            </a:pPr>
            <a:r>
              <a:rPr lang="en-US" sz="4200" smtClean="0">
                <a:solidFill>
                  <a:schemeClr val="tx2">
                    <a:satMod val="130000"/>
                  </a:schemeClr>
                </a:solidFill>
              </a:rPr>
              <a:t>Kesadaran Domestik</a:t>
            </a:r>
          </a:p>
        </p:txBody>
      </p:sp>
      <p:sp>
        <p:nvSpPr>
          <p:cNvPr id="7172" name="Rectangle 3"/>
          <p:cNvSpPr>
            <a:spLocks noGrp="1" noChangeArrowheads="1"/>
          </p:cNvSpPr>
          <p:nvPr>
            <p:ph idx="1"/>
          </p:nvPr>
        </p:nvSpPr>
        <p:spPr>
          <a:xfrm>
            <a:off x="457200" y="2143125"/>
            <a:ext cx="8229600" cy="3517900"/>
          </a:xfrm>
        </p:spPr>
        <p:txBody>
          <a:bodyPr>
            <a:normAutofit fontScale="92500" lnSpcReduction="10000"/>
          </a:bodyPr>
          <a:lstStyle/>
          <a:p>
            <a:pPr marL="365760" indent="-283464" fontAlgn="auto">
              <a:spcAft>
                <a:spcPts val="0"/>
              </a:spcAft>
              <a:buFont typeface="Wingdings 2"/>
              <a:buChar char=""/>
              <a:defRPr/>
            </a:pPr>
            <a:r>
              <a:rPr lang="en-US" sz="3600" smtClean="0"/>
              <a:t>Munculnya sub-budaya yang menyimpang dari budaya dominan dalam masyarakat.</a:t>
            </a:r>
          </a:p>
          <a:p>
            <a:pPr marL="365760" indent="-283464" fontAlgn="auto">
              <a:spcAft>
                <a:spcPts val="0"/>
              </a:spcAft>
              <a:buFont typeface="Wingdings 2"/>
              <a:buChar char=""/>
              <a:defRPr/>
            </a:pPr>
            <a:r>
              <a:rPr lang="en-US" sz="3600" smtClean="0"/>
              <a:t>Sub-Budaya yang muncul antara lain: kelompok kulit hitam, kalangan wanita, homoseksual dan kalangan miskin.</a:t>
            </a:r>
          </a:p>
          <a:p>
            <a:pPr marL="365760" indent="-283464" fontAlgn="auto">
              <a:spcAft>
                <a:spcPts val="0"/>
              </a:spcAft>
              <a:buFont typeface="Wingdings 2"/>
              <a:buChar char=""/>
              <a:defRPr/>
            </a:pPr>
            <a:r>
              <a:rPr lang="en-US" sz="3600" smtClean="0"/>
              <a:t>Kelompok ini semakin keras menyuarakan kepentingan mereka</a:t>
            </a:r>
          </a:p>
          <a:p>
            <a:pPr marL="365760" indent="-283464" fontAlgn="auto">
              <a:spcAft>
                <a:spcPts val="0"/>
              </a:spcAft>
              <a:buFont typeface="Wingdings 2"/>
              <a:buChar char=""/>
              <a:defRPr/>
            </a:pPr>
            <a:endParaRPr lang="en-US" sz="36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917575"/>
            <a:ext cx="8229600" cy="1143000"/>
          </a:xfrm>
        </p:spPr>
        <p:txBody>
          <a:bodyPr/>
          <a:lstStyle/>
          <a:p>
            <a:pPr fontAlgn="auto">
              <a:spcAft>
                <a:spcPts val="0"/>
              </a:spcAft>
              <a:defRPr/>
            </a:pPr>
            <a:r>
              <a:rPr lang="en-US" sz="4200" smtClean="0">
                <a:solidFill>
                  <a:schemeClr val="tx2">
                    <a:satMod val="130000"/>
                  </a:schemeClr>
                </a:solidFill>
              </a:rPr>
              <a:t>Sambungan…</a:t>
            </a:r>
          </a:p>
        </p:txBody>
      </p:sp>
      <p:sp>
        <p:nvSpPr>
          <p:cNvPr id="8196" name="Rectangle 3"/>
          <p:cNvSpPr>
            <a:spLocks noGrp="1" noChangeArrowheads="1"/>
          </p:cNvSpPr>
          <p:nvPr>
            <p:ph idx="1"/>
          </p:nvPr>
        </p:nvSpPr>
        <p:spPr>
          <a:xfrm>
            <a:off x="457200" y="1855788"/>
            <a:ext cx="8229600" cy="3517900"/>
          </a:xfrm>
        </p:spPr>
        <p:txBody>
          <a:bodyPr>
            <a:normAutofit fontScale="92500" lnSpcReduction="20000"/>
          </a:bodyPr>
          <a:lstStyle/>
          <a:p>
            <a:pPr marL="365760" indent="-283464" fontAlgn="auto">
              <a:spcAft>
                <a:spcPts val="0"/>
              </a:spcAft>
              <a:buFont typeface="Wingdings 2"/>
              <a:buChar char=""/>
              <a:defRPr/>
            </a:pPr>
            <a:r>
              <a:rPr lang="en-US" sz="3600" smtClean="0"/>
              <a:t>Pengesahan undang-undang di Amerika, tentang Anti Diskriminasi</a:t>
            </a:r>
          </a:p>
          <a:p>
            <a:pPr marL="365760" indent="-283464" fontAlgn="auto">
              <a:spcAft>
                <a:spcPts val="0"/>
              </a:spcAft>
              <a:buFont typeface="Wingdings 2"/>
              <a:buChar char=""/>
              <a:defRPr/>
            </a:pPr>
            <a:r>
              <a:rPr lang="en-US" sz="3600" smtClean="0"/>
              <a:t>Di Indonesia sendiri, pada dasarnya merupakan bangsa yang multikultur</a:t>
            </a:r>
          </a:p>
          <a:p>
            <a:pPr marL="365760" indent="-283464" fontAlgn="auto">
              <a:spcAft>
                <a:spcPts val="0"/>
              </a:spcAft>
              <a:buFont typeface="Wingdings 2"/>
              <a:buChar char=""/>
              <a:defRPr/>
            </a:pPr>
            <a:r>
              <a:rPr lang="en-US" sz="3600" smtClean="0"/>
              <a:t>Kondisi ini ditambah dengan munculnya berbagai komunitas yang muncul di kota-kota besar: kaum “homoseksual”, “kawula muda” dan “gang dan bahasa prokemnya”</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57200" y="846138"/>
            <a:ext cx="8229600" cy="1143000"/>
          </a:xfrm>
        </p:spPr>
        <p:txBody>
          <a:bodyPr/>
          <a:lstStyle/>
          <a:p>
            <a:pPr fontAlgn="auto">
              <a:spcAft>
                <a:spcPts val="0"/>
              </a:spcAft>
              <a:defRPr/>
            </a:pPr>
            <a:r>
              <a:rPr lang="en-US" sz="4200" smtClean="0">
                <a:solidFill>
                  <a:schemeClr val="tx2">
                    <a:satMod val="130000"/>
                  </a:schemeClr>
                </a:solidFill>
              </a:rPr>
              <a:t>Kesadaran Pribadi</a:t>
            </a:r>
          </a:p>
        </p:txBody>
      </p:sp>
      <p:sp>
        <p:nvSpPr>
          <p:cNvPr id="9220" name="Rectangle 3"/>
          <p:cNvSpPr>
            <a:spLocks noGrp="1" noChangeArrowheads="1"/>
          </p:cNvSpPr>
          <p:nvPr>
            <p:ph idx="1"/>
          </p:nvPr>
        </p:nvSpPr>
        <p:spPr>
          <a:xfrm>
            <a:off x="519113" y="1855788"/>
            <a:ext cx="8229600" cy="3517900"/>
          </a:xfrm>
        </p:spPr>
        <p:txBody>
          <a:bodyPr>
            <a:normAutofit fontScale="92500" lnSpcReduction="20000"/>
          </a:bodyPr>
          <a:lstStyle/>
          <a:p>
            <a:pPr marL="365760" indent="-283464" fontAlgn="auto">
              <a:lnSpc>
                <a:spcPct val="80000"/>
              </a:lnSpc>
              <a:spcAft>
                <a:spcPts val="0"/>
              </a:spcAft>
              <a:buFont typeface="Wingdings 2"/>
              <a:buChar char=""/>
              <a:defRPr/>
            </a:pPr>
            <a:r>
              <a:rPr lang="en-US" sz="3400" smtClean="0"/>
              <a:t>Keuntungan yang didapatkan secara pribadi, antaranya:</a:t>
            </a:r>
          </a:p>
          <a:p>
            <a:pPr marL="365760" indent="-283464" fontAlgn="auto">
              <a:lnSpc>
                <a:spcPct val="80000"/>
              </a:lnSpc>
              <a:spcAft>
                <a:spcPts val="0"/>
              </a:spcAft>
              <a:buFont typeface="Wingdings 2"/>
              <a:buChar char=""/>
              <a:defRPr/>
            </a:pPr>
            <a:r>
              <a:rPr lang="en-US" sz="3400" smtClean="0"/>
              <a:t>Perasaan puas dan senang karena menemukan sesuatu yang baru</a:t>
            </a:r>
          </a:p>
          <a:p>
            <a:pPr marL="365760" indent="-283464" fontAlgn="auto">
              <a:lnSpc>
                <a:spcPct val="80000"/>
              </a:lnSpc>
              <a:spcAft>
                <a:spcPts val="0"/>
              </a:spcAft>
              <a:buFont typeface="Wingdings 2"/>
              <a:buChar char=""/>
              <a:defRPr/>
            </a:pPr>
            <a:r>
              <a:rPr lang="en-US" sz="3400" smtClean="0"/>
              <a:t>Dapat menghindari masalah dalam Komunikasi Antarbudaya</a:t>
            </a:r>
          </a:p>
          <a:p>
            <a:pPr marL="365760" indent="-283464" fontAlgn="auto">
              <a:lnSpc>
                <a:spcPct val="80000"/>
              </a:lnSpc>
              <a:spcAft>
                <a:spcPts val="0"/>
              </a:spcAft>
              <a:buFont typeface="Wingdings 2"/>
              <a:buChar char=""/>
              <a:defRPr/>
            </a:pPr>
            <a:r>
              <a:rPr lang="en-US" sz="3400" smtClean="0"/>
              <a:t>Terbukanya kesempatan kerja bidang Komunikasi Antarbudaya</a:t>
            </a:r>
          </a:p>
          <a:p>
            <a:pPr marL="365760" indent="-283464" fontAlgn="auto">
              <a:lnSpc>
                <a:spcPct val="80000"/>
              </a:lnSpc>
              <a:spcAft>
                <a:spcPts val="0"/>
              </a:spcAft>
              <a:buFont typeface="Wingdings 2"/>
              <a:buChar char=""/>
              <a:defRPr/>
            </a:pPr>
            <a:r>
              <a:rPr lang="en-US" sz="3400" smtClean="0"/>
              <a:t>Kesempatan untuk mampu mempersepsikan dalam memahami diri sendiri</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1327</TotalTime>
  <Words>780</Words>
  <Application>Microsoft PowerPoint</Application>
  <PresentationFormat>On-screen Show (4:3)</PresentationFormat>
  <Paragraphs>71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Gill Sans MT</vt:lpstr>
      <vt:lpstr>Wingdings 2</vt:lpstr>
      <vt:lpstr>Wingdings</vt:lpstr>
      <vt:lpstr>Verdana</vt:lpstr>
      <vt:lpstr>Solstice</vt:lpstr>
      <vt:lpstr>Slide 1</vt:lpstr>
      <vt:lpstr>Komunikasi Antar Budaya</vt:lpstr>
      <vt:lpstr>LATAR BELAKANG KOMUNIKASI ANTARBUDAYA</vt:lpstr>
      <vt:lpstr>Kesadaran Internasional</vt:lpstr>
      <vt:lpstr>Lanjutan…</vt:lpstr>
      <vt:lpstr>Sambungan …</vt:lpstr>
      <vt:lpstr>Kesadaran Domestik</vt:lpstr>
      <vt:lpstr>Sambungan…</vt:lpstr>
      <vt:lpstr>Kesadaran Pribadi</vt:lpstr>
      <vt:lpstr>PENGERTIAN KOMUNIKASI ANTAR BUDAYA (KAB)</vt:lpstr>
      <vt:lpstr>DIMENSI KOMUNIKASI ANTARBUDAYA</vt:lpstr>
      <vt:lpstr>1. Dimensi pertama</vt:lpstr>
      <vt:lpstr>2. Dimensi kedua</vt:lpstr>
      <vt:lpstr>3. Dimensi ketiga:Saluran Komunikasi</vt:lpstr>
      <vt:lpstr>Konteks sejarah</vt:lpstr>
      <vt:lpstr>Sambungan …</vt:lpstr>
      <vt:lpstr>Sambungan …</vt:lpstr>
    </vt:vector>
  </TitlesOfParts>
  <Company>fasilkom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sablin yusuf</dc:creator>
  <cp:lastModifiedBy>User_2</cp:lastModifiedBy>
  <cp:revision>44</cp:revision>
  <dcterms:created xsi:type="dcterms:W3CDTF">2007-02-22T08:40:35Z</dcterms:created>
  <dcterms:modified xsi:type="dcterms:W3CDTF">2018-08-28T02:37:03Z</dcterms:modified>
</cp:coreProperties>
</file>