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128571-7630-41A9-A9C9-1AED14AD6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FEBF91-D0D4-44E5-89CD-E0050F7A77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84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id-ID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3761F62-D114-4D9C-8BE1-075425C15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Dr. Iphov Kumala Sriwana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id-ID" sz="3200" b="1" dirty="0" smtClean="0"/>
              <a:t>Penelitian Operasional II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Game Theory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rgbClr val="FF0000"/>
                </a:solidFill>
              </a:rPr>
              <a:t>ELEMEN-ELEMEN DASAR GAME THEORY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Font typeface="Arial" panose="020B0604020202020204" pitchFamily="34" charset="0"/>
              <a:buAutoNum type="arabicPeriod" startAt="6"/>
            </a:pPr>
            <a:r>
              <a:rPr lang="en-US" dirty="0" err="1" smtClean="0">
                <a:solidFill>
                  <a:schemeClr val="tx1"/>
                </a:solidFill>
              </a:rPr>
              <a:t>Tujuan</a:t>
            </a:r>
            <a:r>
              <a:rPr lang="en-US" dirty="0" smtClean="0">
                <a:solidFill>
                  <a:schemeClr val="tx1"/>
                </a:solidFill>
              </a:rPr>
              <a:t> model </a:t>
            </a:r>
            <a:r>
              <a:rPr lang="en-US" dirty="0" err="1" smtClean="0">
                <a:solidFill>
                  <a:schemeClr val="tx1"/>
                </a:solidFill>
              </a:rPr>
              <a:t>permainan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mengidentifikasi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strategi</a:t>
            </a:r>
            <a:r>
              <a:rPr lang="en-US" dirty="0" smtClean="0">
                <a:solidFill>
                  <a:schemeClr val="tx1"/>
                </a:solidFill>
              </a:rPr>
              <a:t> optimum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masing-masing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pemain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strategi</a:t>
            </a:r>
            <a:r>
              <a:rPr lang="en-US" dirty="0" smtClean="0">
                <a:solidFill>
                  <a:schemeClr val="tx1"/>
                </a:solidFill>
              </a:rPr>
              <a:t> optimum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strategi</a:t>
            </a:r>
            <a:r>
              <a:rPr lang="en-US" dirty="0" smtClean="0">
                <a:solidFill>
                  <a:schemeClr val="tx1"/>
                </a:solidFill>
              </a:rPr>
              <a:t> A2, </a:t>
            </a:r>
            <a:r>
              <a:rPr lang="en-US" dirty="0" err="1" smtClean="0">
                <a:solidFill>
                  <a:schemeClr val="tx1"/>
                </a:solidFill>
              </a:rPr>
              <a:t>sedangkan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B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strategi</a:t>
            </a:r>
            <a:r>
              <a:rPr lang="en-US" dirty="0" smtClean="0">
                <a:solidFill>
                  <a:schemeClr val="tx1"/>
                </a:solidFill>
              </a:rPr>
              <a:t> B3.</a:t>
            </a:r>
          </a:p>
          <a:p>
            <a:pPr marL="609600" indent="-609600" algn="just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08BC027-517F-4535-A0F6-CA3F07E60517}" type="slidenum">
              <a:rPr lang="en-US">
                <a:solidFill>
                  <a:srgbClr val="898989"/>
                </a:solidFill>
              </a:rPr>
              <a:pPr/>
              <a:t>10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1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Two-person, Zero-sum Game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Dua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jenis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persoalan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two-person zero-sum game 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Permainan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posisi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pilihan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terbaiknya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setiap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dicapai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tunggal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disebut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permainan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strategi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murni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(pure-strategy game).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Permainan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kedua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pencampuran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terhadap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strategi-strategi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berbeda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maksud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mencapai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posisi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pilihan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terbaik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permainan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strategi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campuran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(mixed-strategy game).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7A28FBF-B844-407B-83B7-F343F9D308E0}" type="slidenum">
              <a:rPr lang="en-US">
                <a:solidFill>
                  <a:srgbClr val="898989"/>
                </a:solidFill>
              </a:rPr>
              <a:pPr/>
              <a:t>11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0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Pure-strategy Game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pure-strategy game,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memaksimumkan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contoh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A)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mengidentifikasi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optimumnya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kriteria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maksimum</a:t>
            </a:r>
            <a:r>
              <a:rPr lang="en-US" sz="2800" i="1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sedangkan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meminimumkan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B)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mengidentifikasi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optimumnya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kriteria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minimaks</a:t>
            </a:r>
            <a:r>
              <a:rPr lang="en-US" sz="2800" i="1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maksimin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minimaks</a:t>
            </a:r>
            <a:r>
              <a:rPr lang="en-US" sz="2800" dirty="0" smtClean="0">
                <a:solidFill>
                  <a:schemeClr val="tx1"/>
                </a:solidFill>
              </a:rPr>
              <a:t>    saddle point 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1431785-F502-4633-8F67-4A58657C5D9E}" type="slidenum">
              <a:rPr lang="en-US">
                <a:solidFill>
                  <a:srgbClr val="898989"/>
                </a:solidFill>
              </a:rPr>
              <a:pPr/>
              <a:t>12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6323108" y="4953000"/>
            <a:ext cx="3603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633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smtClean="0">
                <a:solidFill>
                  <a:srgbClr val="000099"/>
                </a:solidFill>
                <a:latin typeface="Rage Italic" panose="03070502040507070304" pitchFamily="66" charset="0"/>
              </a:rPr>
              <a:t>Catatan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Jika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tidak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terjadi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i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saddle point,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permainan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tidak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dapat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diselesaikan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strategi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murni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harus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diselesaikan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menggunakan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strategi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campuran</a:t>
            </a:r>
            <a:r>
              <a:rPr lang="en-US" sz="4000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932510-1B19-4333-9A77-BDFE023FAB05}" type="slidenum">
              <a:rPr lang="en-US">
                <a:solidFill>
                  <a:srgbClr val="898989"/>
                </a:solidFill>
              </a:rPr>
              <a:pPr/>
              <a:t>13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6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 1:</a:t>
            </a:r>
          </a:p>
        </p:txBody>
      </p:sp>
      <p:graphicFrame>
        <p:nvGraphicFramePr>
          <p:cNvPr id="20726" name="Group 246"/>
          <p:cNvGraphicFramePr>
            <a:graphicFrameLocks noGrp="1"/>
          </p:cNvGraphicFramePr>
          <p:nvPr>
            <p:ph type="tbl" idx="1"/>
          </p:nvPr>
        </p:nvGraphicFramePr>
        <p:xfrm>
          <a:off x="323850" y="1557338"/>
          <a:ext cx="8480425" cy="3527425"/>
        </p:xfrm>
        <a:graphic>
          <a:graphicData uri="http://schemas.openxmlformats.org/drawingml/2006/table">
            <a:tbl>
              <a:tblPr/>
              <a:tblGrid>
                <a:gridCol w="2557463"/>
                <a:gridCol w="1641475"/>
                <a:gridCol w="514350"/>
                <a:gridCol w="1473200"/>
                <a:gridCol w="2293937"/>
              </a:tblGrid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Perusahaan        B1       B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B3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Minimum baris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Perusahaan 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A1   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A2    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      maksimin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Maksimum kolom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minimaks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F6930EE-8132-461A-98EC-8F9ED645C10D}" type="slidenum">
              <a:rPr lang="en-US">
                <a:solidFill>
                  <a:srgbClr val="898989"/>
                </a:solidFill>
              </a:rPr>
              <a:pPr/>
              <a:t>14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17446" name="Line 242"/>
          <p:cNvSpPr>
            <a:spLocks noChangeShapeType="1"/>
          </p:cNvSpPr>
          <p:nvPr/>
        </p:nvSpPr>
        <p:spPr bwMode="auto">
          <a:xfrm flipV="1">
            <a:off x="5724525" y="4149725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47" name="Line 243"/>
          <p:cNvSpPr>
            <a:spLocks noChangeShapeType="1"/>
          </p:cNvSpPr>
          <p:nvPr/>
        </p:nvSpPr>
        <p:spPr bwMode="auto">
          <a:xfrm flipH="1">
            <a:off x="6877050" y="3357563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8317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LANJUTAN CONTOH 1 </a:t>
            </a:r>
            <a:br>
              <a:rPr lang="en-US" sz="4000" b="1" smtClean="0"/>
            </a:br>
            <a:r>
              <a:rPr lang="en-US" sz="2800" b="1" smtClean="0"/>
              <a:t>(DILIHAT DARI KEPENTINGAN PEMAIN A)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A1,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B1,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payoff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1.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A2,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B3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payoff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4.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demikian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jelas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bahwa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posisi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pilihan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terbaik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tunggal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yaitu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A2.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0D1240D-3399-467C-A3E4-F53146070560}" type="slidenum">
              <a:rPr lang="en-US">
                <a:solidFill>
                  <a:srgbClr val="898989"/>
                </a:solidFill>
              </a:rPr>
              <a:pPr/>
              <a:t>15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18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LANJUTAN CONTOH 1 </a:t>
            </a:r>
            <a:br>
              <a:rPr lang="en-US" sz="4000" b="1" smtClean="0"/>
            </a:br>
            <a:r>
              <a:rPr lang="en-US" sz="2800" b="1" smtClean="0"/>
              <a:t>(DILIHAT DARI KEPENTINGAN PEMAIN B)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B3 </a:t>
            </a:r>
            <a:r>
              <a:rPr lang="en-US" sz="2800" dirty="0" err="1" smtClean="0">
                <a:solidFill>
                  <a:schemeClr val="tx1"/>
                </a:solidFill>
              </a:rPr>
              <a:t>mendominasi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B2,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B2,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kolom</a:t>
            </a:r>
            <a:r>
              <a:rPr lang="en-US" sz="2800" dirty="0" smtClean="0">
                <a:solidFill>
                  <a:schemeClr val="tx1"/>
                </a:solidFill>
              </a:rPr>
              <a:t> B2 </a:t>
            </a:r>
            <a:r>
              <a:rPr lang="en-US" sz="2800" dirty="0" err="1" smtClean="0">
                <a:solidFill>
                  <a:schemeClr val="tx1"/>
                </a:solidFill>
              </a:rPr>
              <a:t>dapat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dieliminasi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matriks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payoff  </a:t>
            </a:r>
            <a:r>
              <a:rPr lang="en-US" sz="2800" dirty="0" err="1" smtClean="0">
                <a:solidFill>
                  <a:schemeClr val="tx1"/>
                </a:solidFill>
              </a:rPr>
              <a:t>tanpa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mempengaruhi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B1 </a:t>
            </a:r>
            <a:r>
              <a:rPr lang="en-US" sz="2800" dirty="0" err="1" smtClean="0">
                <a:solidFill>
                  <a:schemeClr val="tx1"/>
                </a:solidFill>
              </a:rPr>
              <a:t>dipilih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jelas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A2,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kehilangan</a:t>
            </a:r>
            <a:r>
              <a:rPr lang="en-US" sz="2800" dirty="0" smtClean="0">
                <a:solidFill>
                  <a:schemeClr val="tx1"/>
                </a:solidFill>
              </a:rPr>
              <a:t> 8 unit. </a:t>
            </a: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B3 </a:t>
            </a:r>
            <a:r>
              <a:rPr lang="en-US" sz="2800" dirty="0" err="1" smtClean="0">
                <a:solidFill>
                  <a:schemeClr val="tx1"/>
                </a:solidFill>
              </a:rPr>
              <a:t>dipilih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masih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A2, </a:t>
            </a:r>
            <a:r>
              <a:rPr lang="en-US" sz="2800" dirty="0" err="1" smtClean="0">
                <a:solidFill>
                  <a:schemeClr val="tx1"/>
                </a:solidFill>
              </a:rPr>
              <a:t>tetapi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kerugian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diderita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hanya</a:t>
            </a:r>
            <a:r>
              <a:rPr lang="en-US" sz="2800" dirty="0" smtClean="0">
                <a:solidFill>
                  <a:schemeClr val="tx1"/>
                </a:solidFill>
              </a:rPr>
              <a:t> 4 unit.</a:t>
            </a:r>
          </a:p>
          <a:p>
            <a:pPr marL="457200" indent="-4572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demikian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posisi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pilihan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terbaiknya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tunggal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yaitu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B3.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D20585-AA8B-4EC2-9D9D-9C07ADA360CA}" type="slidenum">
              <a:rPr lang="en-US">
                <a:solidFill>
                  <a:srgbClr val="898989"/>
                </a:solidFill>
              </a:rPr>
              <a:pPr/>
              <a:t>16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2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Mixed Strategy Game</a:t>
            </a:r>
          </a:p>
        </p:txBody>
      </p:sp>
      <p:graphicFrame>
        <p:nvGraphicFramePr>
          <p:cNvPr id="26752" name="Group 128"/>
          <p:cNvGraphicFramePr>
            <a:graphicFrameLocks noGrp="1"/>
          </p:cNvGraphicFramePr>
          <p:nvPr>
            <p:ph type="tbl" idx="1"/>
          </p:nvPr>
        </p:nvGraphicFramePr>
        <p:xfrm>
          <a:off x="611188" y="1628775"/>
          <a:ext cx="7920037" cy="3313202"/>
        </p:xfrm>
        <a:graphic>
          <a:graphicData uri="http://schemas.openxmlformats.org/drawingml/2006/table">
            <a:tbl>
              <a:tblPr/>
              <a:tblGrid>
                <a:gridCol w="2362200"/>
                <a:gridCol w="808037"/>
                <a:gridCol w="2400300"/>
                <a:gridCol w="2349500"/>
              </a:tblGrid>
              <a:tr h="114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Pemain B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2                3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Minimum baris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63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Pemain A        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          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-2                 2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4                -3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3                -4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 «— maksimin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4                 2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  minimaks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Maksimum kolom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A8F6D1-A255-4207-8FD2-71C06C694690}" type="slidenum">
              <a:rPr lang="en-US">
                <a:solidFill>
                  <a:srgbClr val="898989"/>
                </a:solidFill>
              </a:rPr>
              <a:pPr/>
              <a:t>17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20507" name="Line 121"/>
          <p:cNvSpPr>
            <a:spLocks noChangeShapeType="1"/>
          </p:cNvSpPr>
          <p:nvPr/>
        </p:nvSpPr>
        <p:spPr bwMode="auto">
          <a:xfrm flipV="1">
            <a:off x="5435600" y="41497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6753" name="Rectangle 129"/>
          <p:cNvSpPr>
            <a:spLocks noRot="1" noChangeArrowheads="1"/>
          </p:cNvSpPr>
          <p:nvPr/>
        </p:nvSpPr>
        <p:spPr bwMode="auto">
          <a:xfrm>
            <a:off x="395288" y="5013325"/>
            <a:ext cx="85407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Nilai maksimin tidak sama dengan nilai minimaks, sehingga permainan di atas tidak mempunyai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saddle point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5704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Solusi Grafis dari Permainan (2xn) dan (mx2)</a:t>
            </a:r>
            <a:r>
              <a:rPr lang="en-US" sz="4000" smtClean="0"/>
              <a:t> </a:t>
            </a:r>
          </a:p>
        </p:txBody>
      </p:sp>
      <p:graphicFrame>
        <p:nvGraphicFramePr>
          <p:cNvPr id="27859" name="Group 211"/>
          <p:cNvGraphicFramePr>
            <a:graphicFrameLocks noGrp="1"/>
          </p:cNvGraphicFramePr>
          <p:nvPr>
            <p:ph type="tbl" idx="1"/>
          </p:nvPr>
        </p:nvGraphicFramePr>
        <p:xfrm>
          <a:off x="1258888" y="1700213"/>
          <a:ext cx="5480050" cy="2303641"/>
        </p:xfrm>
        <a:graphic>
          <a:graphicData uri="http://schemas.openxmlformats.org/drawingml/2006/table">
            <a:tbl>
              <a:tblPr/>
              <a:tblGrid>
                <a:gridCol w="885825"/>
                <a:gridCol w="1655762"/>
                <a:gridCol w="784225"/>
                <a:gridCol w="784225"/>
                <a:gridCol w="1370013"/>
              </a:tblGrid>
              <a:tr h="74919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1808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Y1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Y2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……Yn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8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A12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……A1n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8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X2=1-X1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A22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……A2n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C912FD-54DD-42D2-A075-B952477AC1EA}" type="slidenum">
              <a:rPr lang="en-US">
                <a:solidFill>
                  <a:srgbClr val="898989"/>
                </a:solidFill>
              </a:rPr>
              <a:pPr/>
              <a:t>18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38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smtClean="0"/>
              <a:t>Berdasarkan strategi murni dari B, maka ekspektasi </a:t>
            </a:r>
            <a:r>
              <a:rPr lang="en-US" sz="3600" i="1" smtClean="0"/>
              <a:t>payoff </a:t>
            </a:r>
            <a:r>
              <a:rPr lang="en-US" sz="3600" smtClean="0"/>
              <a:t>untuk A adalah:</a:t>
            </a:r>
          </a:p>
        </p:txBody>
      </p:sp>
      <p:graphicFrame>
        <p:nvGraphicFramePr>
          <p:cNvPr id="28725" name="Group 53"/>
          <p:cNvGraphicFramePr>
            <a:graphicFrameLocks noGrp="1"/>
          </p:cNvGraphicFramePr>
          <p:nvPr>
            <p:ph type="tbl" idx="1"/>
          </p:nvPr>
        </p:nvGraphicFramePr>
        <p:xfrm>
          <a:off x="1258888" y="1989138"/>
          <a:ext cx="6384925" cy="2743200"/>
        </p:xfrm>
        <a:graphic>
          <a:graphicData uri="http://schemas.openxmlformats.org/drawingml/2006/table">
            <a:tbl>
              <a:tblPr/>
              <a:tblGrid>
                <a:gridCol w="2157412"/>
                <a:gridCol w="4227513"/>
              </a:tblGrid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Strategi murni 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Ekspektasi payoff 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(A11 - A2l) X1  + A21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(A12 - A22) X1 + A22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(Ain - A2n) X1 + A2n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4FD6D20-1C6B-4BCF-B5BC-BD1CD43A58E3}" type="slidenum">
              <a:rPr lang="en-US">
                <a:solidFill>
                  <a:srgbClr val="898989"/>
                </a:solidFill>
              </a:rPr>
              <a:pPr/>
              <a:t>19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2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DEFINISI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700213"/>
            <a:ext cx="8229600" cy="4525962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Teori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</a:t>
            </a:r>
            <a:r>
              <a:rPr lang="en-US" sz="2800" dirty="0" smtClean="0">
                <a:solidFill>
                  <a:schemeClr val="tx1"/>
                </a:solidFill>
              </a:rPr>
              <a:t> (game theory)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bagian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ilmu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pengetahuan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berkaitan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pembuatan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keputusan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dua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pihak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lebih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kondisi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persaingan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konflik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Asumsi</a:t>
            </a:r>
            <a:r>
              <a:rPr lang="en-US" sz="2800" dirty="0" smtClean="0">
                <a:solidFill>
                  <a:schemeClr val="tx1"/>
                </a:solidFill>
              </a:rPr>
              <a:t> : </a:t>
            </a:r>
            <a:r>
              <a:rPr lang="en-US" sz="2800" dirty="0" err="1" smtClean="0">
                <a:solidFill>
                  <a:schemeClr val="tx1"/>
                </a:solidFill>
              </a:rPr>
              <a:t>masing-masing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pihak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tindakan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rasional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memenangkan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persaingan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masing-masing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pihak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juga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mengetahui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pihak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lawannya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Pihak-pihak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disebut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66656F-DC91-4ACE-A0F6-285573B8EF03}" type="slidenum">
              <a:rPr lang="en-US">
                <a:solidFill>
                  <a:srgbClr val="898989"/>
                </a:solidFill>
              </a:rPr>
              <a:pPr/>
              <a:t>2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5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99"/>
                </a:solidFill>
              </a:rPr>
              <a:t>CONTOH 2:</a:t>
            </a:r>
          </a:p>
        </p:txBody>
      </p:sp>
      <p:graphicFrame>
        <p:nvGraphicFramePr>
          <p:cNvPr id="29794" name="Group 98"/>
          <p:cNvGraphicFramePr>
            <a:graphicFrameLocks noGrp="1"/>
          </p:cNvGraphicFramePr>
          <p:nvPr>
            <p:ph type="tbl" idx="1"/>
          </p:nvPr>
        </p:nvGraphicFramePr>
        <p:xfrm>
          <a:off x="1403350" y="1628775"/>
          <a:ext cx="6862763" cy="1911350"/>
        </p:xfrm>
        <a:graphic>
          <a:graphicData uri="http://schemas.openxmlformats.org/drawingml/2006/table">
            <a:tbl>
              <a:tblPr/>
              <a:tblGrid>
                <a:gridCol w="3276600"/>
                <a:gridCol w="3586163"/>
              </a:tblGrid>
              <a:tr h="909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1                 2                   3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                 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                -2            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5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4                  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6991B1C-FC3E-48C1-AA34-D0E127ADB64F}" type="slidenum">
              <a:rPr lang="en-US">
                <a:solidFill>
                  <a:srgbClr val="898989"/>
                </a:solidFill>
              </a:rPr>
              <a:pPr/>
              <a:t>20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70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Berdasarkan strategi murni dari B, maka ekspektasi payoff untuk A adalah:</a:t>
            </a:r>
          </a:p>
        </p:txBody>
      </p:sp>
      <p:graphicFrame>
        <p:nvGraphicFramePr>
          <p:cNvPr id="30755" name="Group 35"/>
          <p:cNvGraphicFramePr>
            <a:graphicFrameLocks noGrp="1"/>
          </p:cNvGraphicFramePr>
          <p:nvPr>
            <p:ph type="tbl" idx="1"/>
          </p:nvPr>
        </p:nvGraphicFramePr>
        <p:xfrm>
          <a:off x="1619250" y="1989138"/>
          <a:ext cx="5230813" cy="1646237"/>
        </p:xfrm>
        <a:graphic>
          <a:graphicData uri="http://schemas.openxmlformats.org/drawingml/2006/table">
            <a:tbl>
              <a:tblPr/>
              <a:tblGrid>
                <a:gridCol w="2370138"/>
                <a:gridCol w="2860675"/>
              </a:tblGrid>
              <a:tr h="457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Strategi murni B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Ekspektasi payoff 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9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-5x1 + 5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-6x1 + 4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5x1  - 3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DACCAAA-30AB-4488-9888-F3727D552638}" type="slidenum">
              <a:rPr lang="en-US">
                <a:solidFill>
                  <a:srgbClr val="898989"/>
                </a:solidFill>
              </a:rPr>
              <a:pPr/>
              <a:t>21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14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8DDBBF1-1654-4270-BAAD-93211953795E}" type="slidenum">
              <a:rPr lang="en-US">
                <a:solidFill>
                  <a:srgbClr val="898989"/>
                </a:solidFill>
              </a:rPr>
              <a:pPr/>
              <a:t>22</a:t>
            </a:fld>
            <a:endParaRPr lang="en-US">
              <a:solidFill>
                <a:srgbClr val="898989"/>
              </a:solidFill>
            </a:endParaRP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982" y="1339850"/>
            <a:ext cx="60483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7575550" y="4884738"/>
            <a:ext cx="442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/>
              <a:t>X1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1713956" y="842561"/>
            <a:ext cx="1312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dirty="0" err="1">
                <a:solidFill>
                  <a:srgbClr val="000000"/>
                </a:solidFill>
              </a:rPr>
              <a:t>Ekspektasi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>
                <a:solidFill>
                  <a:srgbClr val="000000"/>
                </a:solidFill>
              </a:rPr>
              <a:t>payyoff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7793038" y="5027613"/>
            <a:ext cx="442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X1</a:t>
            </a:r>
          </a:p>
        </p:txBody>
      </p:sp>
    </p:spTree>
    <p:extLst>
      <p:ext uri="{BB962C8B-B14F-4D97-AF65-F5344CB8AC3E}">
        <p14:creationId xmlns:p14="http://schemas.microsoft.com/office/powerpoint/2010/main" val="449767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Maksimin ekspektasi </a:t>
            </a:r>
            <a:r>
              <a:rPr lang="en-US" i="1" smtClean="0"/>
              <a:t>payoff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32179" y="1417638"/>
            <a:ext cx="8229600" cy="4525963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v =  </a:t>
            </a:r>
            <a:r>
              <a:rPr lang="en-US" sz="2400" dirty="0" err="1" smtClean="0">
                <a:solidFill>
                  <a:schemeClr val="tx1"/>
                </a:solidFill>
              </a:rPr>
              <a:t>maks</a:t>
            </a:r>
            <a:r>
              <a:rPr lang="en-US" sz="2400" dirty="0" smtClean="0">
                <a:solidFill>
                  <a:schemeClr val="tx1"/>
                </a:solidFill>
              </a:rPr>
              <a:t> [min (5-5x1), (4-6x1), (-3+5x1)]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v =</a:t>
            </a:r>
            <a:r>
              <a:rPr lang="en-US" sz="2400" i="1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maks</a:t>
            </a:r>
            <a:r>
              <a:rPr lang="en-US" sz="2400" dirty="0" smtClean="0">
                <a:solidFill>
                  <a:schemeClr val="tx1"/>
                </a:solidFill>
              </a:rPr>
              <a:t> [min (4 - 6x1), (-3 + 5x1)]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potong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dicari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aljabar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biasa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id-ID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4 - 6x1 </a:t>
            </a:r>
            <a:r>
              <a:rPr lang="id-ID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smtClean="0">
                <a:solidFill>
                  <a:schemeClr val="tx1"/>
                </a:solidFill>
              </a:rPr>
              <a:t>= -3 + 5x1 </a:t>
            </a:r>
            <a:endParaRPr lang="id-ID" sz="2400" dirty="0" smtClean="0">
              <a:solidFill>
                <a:schemeClr val="tx1"/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11x1    = 7 </a:t>
            </a:r>
          </a:p>
          <a:p>
            <a:pPr>
              <a:buFont typeface="Arial" panose="020B0604020202020204" pitchFamily="34" charset="0"/>
              <a:buNone/>
            </a:pP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id-ID" sz="2400" dirty="0" smtClean="0">
                <a:solidFill>
                  <a:schemeClr val="tx1"/>
                </a:solidFill>
              </a:rPr>
              <a:t>         </a:t>
            </a:r>
            <a:r>
              <a:rPr lang="en-US" sz="2400" dirty="0" smtClean="0">
                <a:solidFill>
                  <a:schemeClr val="tx1"/>
                </a:solidFill>
              </a:rPr>
              <a:t> x1*  = 7/11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21A6EAC-89B8-4F39-859B-0449144C9BD9}" type="slidenum">
              <a:rPr lang="en-US">
                <a:solidFill>
                  <a:srgbClr val="898989"/>
                </a:solidFill>
              </a:rPr>
              <a:pPr/>
              <a:t>23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27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</a:rPr>
              <a:t>  X1* + X2*  =1   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X2*  = 4/11</a:t>
            </a:r>
          </a:p>
          <a:p>
            <a:r>
              <a:rPr lang="en-US" sz="2800" u="sng" dirty="0" smtClean="0">
                <a:solidFill>
                  <a:schemeClr val="tx1"/>
                </a:solidFill>
              </a:rPr>
              <a:t>V</a:t>
            </a:r>
            <a:r>
              <a:rPr lang="en-US" sz="2800" dirty="0" smtClean="0">
                <a:solidFill>
                  <a:schemeClr val="tx1"/>
                </a:solidFill>
              </a:rPr>
              <a:t> = v* = -3 + 5(7/11) = 2/11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Padahal</a:t>
            </a:r>
            <a:r>
              <a:rPr lang="en-US" sz="2800" dirty="0" smtClean="0">
                <a:solidFill>
                  <a:schemeClr val="tx1"/>
                </a:solidFill>
              </a:rPr>
              <a:t> v* = v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v* = </a:t>
            </a:r>
            <a:r>
              <a:rPr lang="el-GR" sz="2800" dirty="0" smtClean="0">
                <a:solidFill>
                  <a:schemeClr val="tx1"/>
                </a:solidFill>
                <a:cs typeface="Tahoma" panose="020B0604030504040204" pitchFamily="34" charset="0"/>
              </a:rPr>
              <a:t>Σ</a:t>
            </a:r>
            <a:r>
              <a:rPr lang="en-US" sz="2800" dirty="0" smtClean="0">
                <a:solidFill>
                  <a:schemeClr val="tx1"/>
                </a:solidFill>
                <a:cs typeface="Tahoma" panose="020B0604030504040204" pitchFamily="34" charset="0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cs typeface="Tahoma" panose="020B0604030504040204" pitchFamily="34" charset="0"/>
              </a:rPr>
              <a:t>Σ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aij.xi.yj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y1*(5-5x1)+ y2*(4-6x1) + y3*(-3+5x1) = 2/11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2/11 y1* + 2/11 y2* + 2/11 y3* = 2/11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y1* + y2* + y3* = 1…………………..(1)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13F83F-0038-487E-9299-D38F61E70944}" type="slidenum">
              <a:rPr lang="en-US">
                <a:solidFill>
                  <a:srgbClr val="898989"/>
                </a:solidFill>
              </a:rPr>
              <a:pPr/>
              <a:t>24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608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ini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persamaan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l-GR" sz="2400" dirty="0" smtClean="0">
                <a:solidFill>
                  <a:schemeClr val="tx1"/>
                </a:solidFill>
                <a:cs typeface="Tahoma" panose="020B0604030504040204" pitchFamily="34" charset="0"/>
              </a:rPr>
              <a:t>Σ</a:t>
            </a:r>
            <a:r>
              <a:rPr lang="en-US" sz="2400" dirty="0" err="1" smtClean="0">
                <a:solidFill>
                  <a:schemeClr val="tx1"/>
                </a:solidFill>
              </a:rPr>
              <a:t>aij</a:t>
            </a:r>
            <a:r>
              <a:rPr lang="en-US" sz="2400" dirty="0" smtClean="0">
                <a:solidFill>
                  <a:schemeClr val="tx1"/>
                </a:solidFill>
              </a:rPr>
              <a:t> xi yang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melewati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maksimin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berkorespondensi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  </a:t>
            </a:r>
            <a:r>
              <a:rPr lang="en-US" sz="2400" dirty="0" err="1" smtClean="0">
                <a:solidFill>
                  <a:schemeClr val="tx1"/>
                </a:solidFill>
              </a:rPr>
              <a:t>yj</a:t>
            </a:r>
            <a:r>
              <a:rPr lang="en-US" sz="2400" dirty="0" smtClean="0">
                <a:solidFill>
                  <a:schemeClr val="tx1"/>
                </a:solidFill>
              </a:rPr>
              <a:t>   = 0 (</a:t>
            </a:r>
            <a:r>
              <a:rPr lang="en-US" sz="2400" dirty="0" err="1" smtClean="0">
                <a:solidFill>
                  <a:schemeClr val="tx1"/>
                </a:solidFill>
              </a:rPr>
              <a:t>supaya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menaikkan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expected payoff). </a:t>
            </a:r>
            <a:r>
              <a:rPr lang="en-US" sz="2400" dirty="0" err="1" smtClean="0">
                <a:solidFill>
                  <a:schemeClr val="tx1"/>
                </a:solidFill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yi</a:t>
            </a:r>
            <a:r>
              <a:rPr lang="en-US" sz="2400" dirty="0" smtClean="0">
                <a:solidFill>
                  <a:schemeClr val="tx1"/>
                </a:solidFill>
              </a:rPr>
              <a:t>*   = 0 </a:t>
            </a:r>
            <a:r>
              <a:rPr 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</a:rPr>
              <a:t>  y2*+y3*=1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y3*= l - y2*  </a:t>
            </a:r>
            <a:r>
              <a:rPr lang="en-US" sz="2400" dirty="0" err="1" smtClean="0">
                <a:solidFill>
                  <a:schemeClr val="tx1"/>
                </a:solidFill>
              </a:rPr>
              <a:t>masukkan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persamaan</a:t>
            </a:r>
            <a:r>
              <a:rPr lang="en-US" sz="2400" dirty="0" smtClean="0">
                <a:solidFill>
                  <a:schemeClr val="tx1"/>
                </a:solidFill>
              </a:rPr>
              <a:t> (1), </a:t>
            </a:r>
            <a:r>
              <a:rPr lang="en-US" sz="2400" dirty="0" err="1" smtClean="0">
                <a:solidFill>
                  <a:schemeClr val="tx1"/>
                </a:solidFill>
              </a:rPr>
              <a:t>didapat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chemeClr val="tx1"/>
                </a:solidFill>
              </a:rPr>
              <a:t>		</a:t>
            </a:r>
            <a:r>
              <a:rPr lang="en-US" sz="2400" dirty="0" err="1" smtClean="0">
                <a:solidFill>
                  <a:schemeClr val="tx1"/>
                </a:solidFill>
              </a:rPr>
              <a:t>jika</a:t>
            </a:r>
            <a:r>
              <a:rPr lang="en-US" sz="2400" dirty="0" smtClean="0">
                <a:solidFill>
                  <a:schemeClr val="tx1"/>
                </a:solidFill>
              </a:rPr>
              <a:t>        x1 = 0	      4y2* - 3y3*  = 2/11</a:t>
            </a:r>
          </a:p>
          <a:p>
            <a:pPr algn="just">
              <a:lnSpc>
                <a:spcPct val="90000"/>
              </a:lnSpc>
            </a:pPr>
            <a:r>
              <a:rPr lang="id-ID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	       </a:t>
            </a:r>
            <a:r>
              <a:rPr lang="id-ID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smtClean="0">
                <a:solidFill>
                  <a:schemeClr val="tx1"/>
                </a:solidFill>
              </a:rPr>
              <a:t>x1 = 1        -2y2* + 2y3* = 2/11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didapat</a:t>
            </a:r>
            <a:r>
              <a:rPr lang="en-US" sz="2400" dirty="0" smtClean="0">
                <a:solidFill>
                  <a:schemeClr val="tx1"/>
                </a:solidFill>
              </a:rPr>
              <a:t> :      Y3* = 6/11</a:t>
            </a:r>
          </a:p>
          <a:p>
            <a:pPr algn="just">
              <a:lnSpc>
                <a:spcPct val="90000"/>
              </a:lnSpc>
            </a:pP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 Y2* = 5/11 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EABD88-190E-48E1-98D2-FC7ADB3FBBB5}" type="slidenum">
              <a:rPr lang="en-US">
                <a:solidFill>
                  <a:srgbClr val="898989"/>
                </a:solidFill>
              </a:rPr>
              <a:pPr/>
              <a:t>25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596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KESIMPULAN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demikian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solusi</a:t>
            </a:r>
            <a:r>
              <a:rPr lang="en-US" dirty="0" smtClean="0">
                <a:solidFill>
                  <a:schemeClr val="tx1"/>
                </a:solidFill>
              </a:rPr>
              <a:t> optimum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kedua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pemain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Pemain</a:t>
            </a:r>
            <a:r>
              <a:rPr lang="en-US" dirty="0" smtClean="0">
                <a:solidFill>
                  <a:schemeClr val="tx1"/>
                </a:solidFill>
              </a:rPr>
              <a:t> A: (x1, X2)        = (7/11, 4/11)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Pemain</a:t>
            </a:r>
            <a:r>
              <a:rPr lang="en-US" dirty="0" smtClean="0">
                <a:solidFill>
                  <a:schemeClr val="tx1"/>
                </a:solidFill>
              </a:rPr>
              <a:t> B: (y1, y2, y3)   =(0, 5/11, 6/11)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game </a:t>
            </a:r>
            <a:r>
              <a:rPr lang="en-US" dirty="0" smtClean="0">
                <a:solidFill>
                  <a:schemeClr val="tx1"/>
                </a:solidFill>
              </a:rPr>
              <a:t>v* = 2/11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B7BB73-0E3B-4512-9E91-9841C5B19E7D}" type="slidenum">
              <a:rPr lang="en-US">
                <a:solidFill>
                  <a:srgbClr val="898989"/>
                </a:solidFill>
              </a:rPr>
              <a:pPr/>
              <a:t>26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7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MODEL-MODEL</a:t>
            </a:r>
            <a:r>
              <a:rPr lang="en-US" sz="4000" smtClean="0"/>
              <a:t> </a:t>
            </a:r>
            <a:r>
              <a:rPr lang="en-US" sz="4000" b="1" smtClean="0"/>
              <a:t>GAME THEORY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Bergantung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faktor-faktor</a:t>
            </a:r>
            <a:r>
              <a:rPr lang="en-US" sz="2400" dirty="0" smtClean="0">
                <a:solidFill>
                  <a:schemeClr val="tx1"/>
                </a:solidFill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</a:rPr>
              <a:t>banyaknya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jumlah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keuntungan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kerugian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banyaknya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dilakukan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seperti</a:t>
            </a:r>
            <a:r>
              <a:rPr lang="en-US" sz="2400" dirty="0" smtClean="0">
                <a:solidFill>
                  <a:schemeClr val="tx1"/>
                </a:solidFill>
              </a:rPr>
              <a:t> :  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Two-person game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pemain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(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N person game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pemain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N </a:t>
            </a:r>
            <a:r>
              <a:rPr lang="en-US" sz="2400" dirty="0" err="1" smtClean="0"/>
              <a:t>pihak</a:t>
            </a:r>
            <a:r>
              <a:rPr lang="en-US" sz="2400" dirty="0" smtClean="0"/>
              <a:t> (N</a:t>
            </a:r>
            <a:r>
              <a:rPr lang="en-US" sz="2400" dirty="0" smtClean="0">
                <a:cs typeface="Tahoma" pitchFamily="34" charset="0"/>
              </a:rPr>
              <a:t>≥</a:t>
            </a:r>
            <a:r>
              <a:rPr lang="en-US" sz="2400" dirty="0" smtClean="0"/>
              <a:t>3), 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Zero-sum game,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permainan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nol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permainan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konstan</a:t>
            </a:r>
            <a:r>
              <a:rPr lang="en-US" sz="2400" i="1" dirty="0" smtClean="0"/>
              <a:t> </a:t>
            </a:r>
            <a:r>
              <a:rPr lang="en-US" sz="2400" dirty="0" smtClean="0"/>
              <a:t>(constant-sum game/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kerugian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permainannya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nol</a:t>
            </a:r>
            <a:r>
              <a:rPr lang="en-US" sz="2400" dirty="0" smtClean="0"/>
              <a:t>) 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Non­zero-sum game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permainan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bukan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nol</a:t>
            </a:r>
            <a:r>
              <a:rPr lang="en-US" sz="2400" i="1" dirty="0" smtClean="0"/>
              <a:t> </a:t>
            </a:r>
            <a:r>
              <a:rPr lang="en-US" sz="2400" dirty="0" smtClean="0"/>
              <a:t>.</a:t>
            </a:r>
            <a:endParaRPr lang="en-US" sz="2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0D9A37-B7BD-400E-93DC-E2007C9EBE39}" type="slidenum">
              <a:rPr lang="en-US">
                <a:solidFill>
                  <a:srgbClr val="898989"/>
                </a:solidFill>
              </a:rPr>
              <a:pPr/>
              <a:t>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0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 CONTOH TWO-PERSON     ZERO-SUM GAME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permainan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catur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kedua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pemain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setuju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bahwa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membayar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sebanyak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 500,00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menang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situasi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perusahaan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bersaing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daerah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pemasaran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E10F04-0B97-41A1-BA23-87FFE06A8A02}" type="slidenum">
              <a:rPr lang="en-US">
                <a:solidFill>
                  <a:srgbClr val="898989"/>
                </a:solidFill>
              </a:rPr>
              <a:pPr/>
              <a:t>4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4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 CONTOH N-PERSON NONZERO-SUM GAME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Situasi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ketika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sejumlah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kampanye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advertensi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intensif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memperoleh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daerah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pemasaran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lebih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besar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Kasus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merupakan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non zero-sum </a:t>
            </a:r>
            <a:r>
              <a:rPr lang="en-US" sz="2800" dirty="0" err="1" smtClean="0">
                <a:solidFill>
                  <a:schemeClr val="tx1"/>
                </a:solidFill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ukuran</a:t>
            </a:r>
            <a:r>
              <a:rPr lang="en-US" sz="2800" dirty="0" smtClean="0">
                <a:solidFill>
                  <a:schemeClr val="tx1"/>
                </a:solidFill>
              </a:rPr>
              <a:t> total </a:t>
            </a:r>
            <a:r>
              <a:rPr lang="en-US" sz="2800" dirty="0" err="1" smtClean="0">
                <a:solidFill>
                  <a:schemeClr val="tx1"/>
                </a:solidFill>
              </a:rPr>
              <a:t>pasar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biasanya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meningkat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akibat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advertensi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intensif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Demikian</a:t>
            </a:r>
            <a:r>
              <a:rPr lang="en-US" sz="2800" dirty="0" smtClean="0">
                <a:solidFill>
                  <a:schemeClr val="tx1"/>
                </a:solidFill>
              </a:rPr>
              <a:t> pula 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kerugian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keuntungannya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positif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6A168B4-5B95-4E45-BCCC-BC91A3C4E008}" type="slidenum">
              <a:rPr lang="en-US">
                <a:solidFill>
                  <a:srgbClr val="898989"/>
                </a:solidFill>
              </a:rPr>
              <a:pPr/>
              <a:t>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9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476250"/>
            <a:ext cx="8540750" cy="1143000"/>
          </a:xfrm>
        </p:spPr>
        <p:txBody>
          <a:bodyPr/>
          <a:lstStyle/>
          <a:p>
            <a:r>
              <a:rPr lang="en-US" sz="3200" b="1" smtClean="0">
                <a:solidFill>
                  <a:srgbClr val="FF0000"/>
                </a:solidFill>
              </a:rPr>
              <a:t>ELEMEN-ELEMEN DASAR GAME THEORY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8518525" cy="4498975"/>
          </a:xfrm>
        </p:spPr>
        <p:txBody>
          <a:bodyPr/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</a:rPr>
              <a:t>Perhatikan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persoalan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two-person zero-sum game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matriks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pembayaran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seperti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tabel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berikut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1507" name="Group 243"/>
          <p:cNvGraphicFramePr>
            <a:graphicFrameLocks noGrp="1"/>
          </p:cNvGraphicFramePr>
          <p:nvPr>
            <p:ph sz="half" idx="2"/>
          </p:nvPr>
        </p:nvGraphicFramePr>
        <p:xfrm>
          <a:off x="1258888" y="3357563"/>
          <a:ext cx="6577012" cy="1828800"/>
        </p:xfrm>
        <a:graphic>
          <a:graphicData uri="http://schemas.openxmlformats.org/drawingml/2006/table">
            <a:tbl>
              <a:tblPr/>
              <a:tblGrid>
                <a:gridCol w="1749425"/>
                <a:gridCol w="842962"/>
                <a:gridCol w="1222375"/>
                <a:gridCol w="1831975"/>
                <a:gridCol w="930275"/>
              </a:tblGrid>
              <a:tr h="288925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Pemain B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0975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Pemain 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8F8FDA0-B7F9-4B15-B712-DC557F793FB1}" type="slidenum">
              <a:rPr lang="en-US">
                <a:solidFill>
                  <a:srgbClr val="898989"/>
                </a:solidFill>
              </a:rPr>
              <a:pPr/>
              <a:t>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rgbClr val="FF0000"/>
                </a:solidFill>
              </a:rPr>
              <a:t>ELEMEN-ELEMEN DASAR GAME THEORY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00200"/>
            <a:ext cx="8842375" cy="4781550"/>
          </a:xfrm>
        </p:spPr>
        <p:txBody>
          <a:bodyPr/>
          <a:lstStyle/>
          <a:p>
            <a:pPr marL="381000" indent="-381000" algn="just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Bilangan-bilangan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ada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matriks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pembayaran</a:t>
            </a:r>
            <a:r>
              <a:rPr lang="en-US" sz="2400" dirty="0" smtClean="0">
                <a:solidFill>
                  <a:schemeClr val="tx1"/>
                </a:solidFill>
              </a:rPr>
              <a:t> (payoff matrix) </a:t>
            </a:r>
            <a:r>
              <a:rPr lang="en-US" sz="2400" dirty="0" err="1" smtClean="0">
                <a:solidFill>
                  <a:schemeClr val="tx1"/>
                </a:solidFill>
              </a:rPr>
              <a:t>menyatakan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outcome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pembayaran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berbeda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en-US" sz="2000" i="1" dirty="0" smtClean="0"/>
              <a:t>Payoff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diartikan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keefektifan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uang</a:t>
            </a:r>
            <a:r>
              <a:rPr lang="en-US" sz="2000" dirty="0" smtClean="0"/>
              <a:t>, </a:t>
            </a:r>
            <a:r>
              <a:rPr lang="en-US" sz="2000" dirty="0" err="1" smtClean="0"/>
              <a:t>persentase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utilitas</a:t>
            </a:r>
            <a:r>
              <a:rPr lang="en-US" sz="2000" dirty="0" smtClean="0"/>
              <a:t>.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perjanjian</a:t>
            </a:r>
            <a:r>
              <a:rPr lang="en-US" sz="2000" dirty="0" smtClean="0"/>
              <a:t>,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i="1" dirty="0" smtClean="0"/>
              <a:t>two-person zero-sum game, </a:t>
            </a:r>
            <a:r>
              <a:rPr lang="en-US" sz="2000" dirty="0" err="1" smtClean="0"/>
              <a:t>bilangan</a:t>
            </a:r>
            <a:r>
              <a:rPr lang="en-US" sz="2000" dirty="0" smtClean="0"/>
              <a:t>  </a:t>
            </a:r>
            <a:r>
              <a:rPr lang="en-US" sz="2000" dirty="0" err="1" smtClean="0"/>
              <a:t>positif</a:t>
            </a:r>
            <a:r>
              <a:rPr lang="en-US" sz="2000" dirty="0" smtClean="0"/>
              <a:t>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perolehan</a:t>
            </a:r>
            <a:r>
              <a:rPr lang="en-US" sz="2000" dirty="0" smtClean="0"/>
              <a:t> (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)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pemain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memaksimumkan</a:t>
            </a:r>
            <a:r>
              <a:rPr lang="en-US" sz="2000" i="1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sekaligus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pemain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meminimumkan</a:t>
            </a:r>
            <a:r>
              <a:rPr lang="en-US" sz="2000" i="1" dirty="0" smtClean="0"/>
              <a:t>.</a:t>
            </a:r>
            <a:endParaRPr lang="en-US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, </a:t>
            </a:r>
            <a:r>
              <a:rPr lang="en-US" sz="2000" dirty="0" err="1" smtClean="0"/>
              <a:t>jika</a:t>
            </a:r>
            <a:r>
              <a:rPr lang="en-US" sz="2000" dirty="0" smtClean="0"/>
              <a:t> A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A1 </a:t>
            </a:r>
            <a:r>
              <a:rPr lang="en-US" sz="2000" dirty="0" err="1" smtClean="0"/>
              <a:t>dan</a:t>
            </a:r>
            <a:r>
              <a:rPr lang="en-US" sz="2000" dirty="0" smtClean="0"/>
              <a:t> B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B2, </a:t>
            </a:r>
            <a:r>
              <a:rPr lang="en-US" sz="2000" dirty="0" err="1" smtClean="0"/>
              <a:t>maka</a:t>
            </a:r>
            <a:r>
              <a:rPr lang="en-US" sz="2000" dirty="0" smtClean="0"/>
              <a:t> A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9 </a:t>
            </a:r>
            <a:r>
              <a:rPr lang="en-US" sz="2000" dirty="0" err="1" smtClean="0"/>
              <a:t>dan</a:t>
            </a:r>
            <a:r>
              <a:rPr lang="en-US" sz="2000" dirty="0" smtClean="0"/>
              <a:t> B </a:t>
            </a:r>
            <a:r>
              <a:rPr lang="en-US" sz="2000" dirty="0" err="1" smtClean="0"/>
              <a:t>kehilangan</a:t>
            </a:r>
            <a:r>
              <a:rPr lang="en-US" sz="2000" dirty="0" smtClean="0"/>
              <a:t> (</a:t>
            </a:r>
            <a:r>
              <a:rPr lang="en-US" sz="2000" dirty="0" err="1" smtClean="0"/>
              <a:t>membayar</a:t>
            </a:r>
            <a:r>
              <a:rPr lang="en-US" sz="2000" dirty="0" smtClean="0"/>
              <a:t>) 9.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diasumsikan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matriks</a:t>
            </a:r>
            <a:r>
              <a:rPr lang="en-US" sz="2000" dirty="0" smtClean="0"/>
              <a:t>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pemain</a:t>
            </a:r>
            <a:r>
              <a:rPr lang="en-US" sz="2000" dirty="0" smtClean="0"/>
              <a:t>.</a:t>
            </a:r>
          </a:p>
          <a:p>
            <a:pPr marL="381000" indent="-381000" algn="just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53D9EF9-7AD7-4C96-AA2A-C973857BA475}" type="slidenum">
              <a:rPr lang="en-US">
                <a:solidFill>
                  <a:srgbClr val="898989"/>
                </a:solidFill>
              </a:rPr>
              <a:pPr/>
              <a:t>7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09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ELEMEN-ELEMEN DASAR GAME THEORY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AutoNum type="arabicPeriod" startAt="2"/>
            </a:pP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dapat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dibolak-balik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para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. (</a:t>
            </a:r>
            <a:r>
              <a:rPr lang="en-US" sz="2800" dirty="0" err="1" smtClean="0">
                <a:solidFill>
                  <a:schemeClr val="tx1"/>
                </a:solidFill>
              </a:rPr>
              <a:t>contoh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tabel</a:t>
            </a:r>
            <a:r>
              <a:rPr lang="en-US" sz="2800" dirty="0" smtClean="0">
                <a:solidFill>
                  <a:schemeClr val="tx1"/>
                </a:solidFill>
              </a:rPr>
              <a:t> di </a:t>
            </a:r>
            <a:r>
              <a:rPr lang="en-US" sz="2800" dirty="0" err="1" smtClean="0">
                <a:solidFill>
                  <a:schemeClr val="tx1"/>
                </a:solidFill>
              </a:rPr>
              <a:t>atas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mempunyai</a:t>
            </a:r>
            <a:r>
              <a:rPr lang="en-US" sz="2800" dirty="0" smtClean="0">
                <a:solidFill>
                  <a:schemeClr val="tx1"/>
                </a:solidFill>
              </a:rPr>
              <a:t> 2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memiliki</a:t>
            </a:r>
            <a:r>
              <a:rPr lang="en-US" sz="2800" dirty="0" smtClean="0">
                <a:solidFill>
                  <a:schemeClr val="tx1"/>
                </a:solidFill>
              </a:rPr>
              <a:t> 3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id-ID" sz="2800" dirty="0" smtClean="0">
              <a:solidFill>
                <a:schemeClr val="tx1"/>
              </a:solidFill>
            </a:endParaRPr>
          </a:p>
          <a:p>
            <a:pPr algn="just"/>
            <a:endParaRPr lang="id-ID" sz="2800" dirty="0">
              <a:solidFill>
                <a:schemeClr val="tx1"/>
              </a:solidFill>
            </a:endParaRPr>
          </a:p>
          <a:p>
            <a:pPr algn="just"/>
            <a:r>
              <a:rPr lang="id-ID" sz="2800" dirty="0" smtClean="0">
                <a:solidFill>
                  <a:schemeClr val="tx1"/>
                </a:solidFill>
              </a:rPr>
              <a:t>3. </a:t>
            </a:r>
            <a:r>
              <a:rPr lang="en-US" sz="2800" dirty="0" err="1" smtClean="0">
                <a:solidFill>
                  <a:schemeClr val="tx1"/>
                </a:solidFill>
              </a:rPr>
              <a:t>Aturan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menjelaskan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tentang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bagaimana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cara</a:t>
            </a:r>
            <a:r>
              <a:rPr lang="en-US" sz="2800" dirty="0" smtClean="0">
                <a:solidFill>
                  <a:schemeClr val="tx1"/>
                </a:solidFill>
              </a:rPr>
              <a:t> para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strategi-strategi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mereka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Misalnya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asumsikan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bahwa</a:t>
            </a:r>
            <a:r>
              <a:rPr lang="en-US" sz="2800" dirty="0" smtClean="0">
                <a:solidFill>
                  <a:schemeClr val="tx1"/>
                </a:solidFill>
              </a:rPr>
              <a:t> para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harus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memiliki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mereka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serentak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bahwa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dilakukan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berulang-ulang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CC5340-524A-4E34-AB4C-045E64EFEE74}" type="slidenum">
              <a:rPr lang="en-US">
                <a:solidFill>
                  <a:srgbClr val="898989"/>
                </a:solidFill>
              </a:rPr>
              <a:pPr/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4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rgbClr val="FF0000"/>
                </a:solidFill>
              </a:rPr>
              <a:t>ELEMEN-ELEMEN DASAR GAME THEORY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79400" y="1196975"/>
            <a:ext cx="8540750" cy="4498975"/>
          </a:xfrm>
        </p:spPr>
        <p:txBody>
          <a:bodyPr rtlCol="0">
            <a:normAutofit lnSpcReduction="10000"/>
          </a:bodyPr>
          <a:lstStyle/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 startAt="4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Sutu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dinyatakan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dominan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apabila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setiap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payoff </a:t>
            </a:r>
            <a:r>
              <a:rPr lang="en-US" sz="2400" dirty="0" smtClean="0">
                <a:solidFill>
                  <a:schemeClr val="tx1"/>
                </a:solidFill>
              </a:rPr>
              <a:t>yang </a:t>
            </a:r>
            <a:r>
              <a:rPr lang="en-US" sz="2400" dirty="0" err="1" smtClean="0">
                <a:solidFill>
                  <a:schemeClr val="tx1"/>
                </a:solidFill>
              </a:rPr>
              <a:t>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bersifat</a:t>
            </a:r>
            <a:r>
              <a:rPr lang="en-US" sz="2400" dirty="0" smtClean="0">
                <a:solidFill>
                  <a:schemeClr val="tx1"/>
                </a:solidFill>
              </a:rPr>
              <a:t> superior (paling </a:t>
            </a:r>
            <a:r>
              <a:rPr lang="en-US" sz="2400" dirty="0" err="1" smtClean="0">
                <a:solidFill>
                  <a:schemeClr val="tx1"/>
                </a:solidFill>
              </a:rPr>
              <a:t>tinggi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dibandingkan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setiap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payoff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lainnya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contoh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 B,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B1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B2 </a:t>
            </a:r>
            <a:r>
              <a:rPr lang="en-US" sz="2400" dirty="0" err="1" smtClean="0">
                <a:solidFill>
                  <a:schemeClr val="tx1"/>
                </a:solidFill>
              </a:rPr>
              <a:t>didominasi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B3 </a:t>
            </a:r>
            <a:r>
              <a:rPr 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menyelesaikan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 B </a:t>
            </a:r>
            <a:r>
              <a:rPr lang="en-US" sz="2400" dirty="0" err="1" smtClean="0">
                <a:solidFill>
                  <a:schemeClr val="tx1"/>
                </a:solidFill>
              </a:rPr>
              <a:t>harus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memilih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B3,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 A </a:t>
            </a:r>
            <a:r>
              <a:rPr lang="en-US" sz="2400" dirty="0" err="1" smtClean="0">
                <a:solidFill>
                  <a:schemeClr val="tx1"/>
                </a:solidFill>
              </a:rPr>
              <a:t>memilih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A2. </a:t>
            </a: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4. </a:t>
            </a:r>
            <a:r>
              <a:rPr lang="en-US" sz="2400" dirty="0" err="1" smtClean="0">
                <a:solidFill>
                  <a:schemeClr val="tx1"/>
                </a:solidFill>
              </a:rPr>
              <a:t>Aturan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dominansi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digunakan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mengurangi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ukuran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matriks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payoff 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menyederhanakan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perhitungan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 startAt="4"/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ekspektasi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outcome </a:t>
            </a:r>
            <a:r>
              <a:rPr lang="en-US" sz="2400" dirty="0" smtClean="0">
                <a:solidFill>
                  <a:schemeClr val="tx1"/>
                </a:solidFill>
              </a:rPr>
              <a:t>per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jika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kedua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melakukan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terbaik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strategi</a:t>
            </a:r>
            <a:r>
              <a:rPr lang="en-US" sz="2400" dirty="0" smtClean="0">
                <a:solidFill>
                  <a:schemeClr val="tx1"/>
                </a:solidFill>
              </a:rPr>
              <a:t> optimum) </a:t>
            </a:r>
            <a:r>
              <a:rPr lang="en-US" sz="2400" dirty="0" err="1" smtClean="0">
                <a:solidFill>
                  <a:schemeClr val="tx1"/>
                </a:solidFill>
              </a:rPr>
              <a:t>mereka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dikatakan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fair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adil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jika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nol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dinyatakan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fair </a:t>
            </a:r>
            <a:r>
              <a:rPr lang="en-US" sz="2400" dirty="0" err="1" smtClean="0">
                <a:solidFill>
                  <a:schemeClr val="tx1"/>
                </a:solidFill>
              </a:rPr>
              <a:t>jika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bukan</a:t>
            </a:r>
            <a:r>
              <a:rPr lang="en-US" sz="2400" dirty="0" smtClean="0">
                <a:solidFill>
                  <a:schemeClr val="tx1"/>
                </a:solidFill>
              </a:rPr>
              <a:t> nol.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contoh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diperoleh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4 </a:t>
            </a:r>
            <a:r>
              <a:rPr 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dinyatakan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permainan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fair.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609600" indent="-609600" algn="just"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171B93-ABB1-4EFC-A54F-FCF54AE83BCE}" type="slidenum">
              <a:rPr lang="en-US">
                <a:solidFill>
                  <a:srgbClr val="898989"/>
                </a:solidFill>
              </a:rPr>
              <a:pPr/>
              <a:t>9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27390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16</TotalTime>
  <Words>1381</Words>
  <Application>Microsoft Office PowerPoint</Application>
  <PresentationFormat>On-screen Show (4:3)</PresentationFormat>
  <Paragraphs>220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Bradley Hand ITC</vt:lpstr>
      <vt:lpstr>Calibri</vt:lpstr>
      <vt:lpstr>Rage Italic</vt:lpstr>
      <vt:lpstr>Tahoma</vt:lpstr>
      <vt:lpstr>Times New Roman</vt:lpstr>
      <vt:lpstr>0-Blanko-PPT-sesi-2-14 baru (1)</vt:lpstr>
      <vt:lpstr>Dr. Iphov Kumala Sriwana</vt:lpstr>
      <vt:lpstr>DEFINISI</vt:lpstr>
      <vt:lpstr>MODEL-MODEL GAME THEORY</vt:lpstr>
      <vt:lpstr> CONTOH TWO-PERSON     ZERO-SUM GAME</vt:lpstr>
      <vt:lpstr> CONTOH N-PERSON NONZERO-SUM GAME</vt:lpstr>
      <vt:lpstr>ELEMEN-ELEMEN DASAR GAME THEORY</vt:lpstr>
      <vt:lpstr>ELEMEN-ELEMEN DASAR GAME THEORY</vt:lpstr>
      <vt:lpstr>ELEMEN-ELEMEN DASAR GAME THEORY</vt:lpstr>
      <vt:lpstr>ELEMEN-ELEMEN DASAR GAME THEORY</vt:lpstr>
      <vt:lpstr>ELEMEN-ELEMEN DASAR GAME THEORY</vt:lpstr>
      <vt:lpstr>Two-person, Zero-sum Game</vt:lpstr>
      <vt:lpstr> Pure-strategy Game</vt:lpstr>
      <vt:lpstr>Catatan</vt:lpstr>
      <vt:lpstr>CONTOH 1:</vt:lpstr>
      <vt:lpstr>LANJUTAN CONTOH 1  (DILIHAT DARI KEPENTINGAN PEMAIN A)</vt:lpstr>
      <vt:lpstr>LANJUTAN CONTOH 1  (DILIHAT DARI KEPENTINGAN PEMAIN B)</vt:lpstr>
      <vt:lpstr>Mixed Strategy Game</vt:lpstr>
      <vt:lpstr>Solusi Grafis dari Permainan (2xn) dan (mx2) </vt:lpstr>
      <vt:lpstr>Berdasarkan strategi murni dari B, maka ekspektasi payoff untuk A adalah:</vt:lpstr>
      <vt:lpstr>CONTOH 2:</vt:lpstr>
      <vt:lpstr>Berdasarkan strategi murni dari B, maka ekspektasi payoff untuk A adalah:</vt:lpstr>
      <vt:lpstr>PowerPoint Presentation</vt:lpstr>
      <vt:lpstr>Maksimin ekspektasi payoff</vt:lpstr>
      <vt:lpstr>PowerPoint Presentation</vt:lpstr>
      <vt:lpstr>PowerPoint Presentation</vt:lpstr>
      <vt:lpstr>KESIMPULAN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iphov</cp:lastModifiedBy>
  <cp:revision>4</cp:revision>
  <dcterms:created xsi:type="dcterms:W3CDTF">2019-09-17T08:28:18Z</dcterms:created>
  <dcterms:modified xsi:type="dcterms:W3CDTF">2020-03-22T04:31:34Z</dcterms:modified>
</cp:coreProperties>
</file>