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89" r:id="rId3"/>
    <p:sldId id="291" r:id="rId4"/>
    <p:sldId id="295" r:id="rId5"/>
    <p:sldId id="296" r:id="rId6"/>
    <p:sldId id="294" r:id="rId7"/>
    <p:sldId id="297" r:id="rId8"/>
    <p:sldId id="298" r:id="rId9"/>
    <p:sldId id="308" r:id="rId10"/>
    <p:sldId id="304" r:id="rId11"/>
    <p:sldId id="299" r:id="rId12"/>
    <p:sldId id="302" r:id="rId13"/>
    <p:sldId id="293" r:id="rId14"/>
    <p:sldId id="305" r:id="rId15"/>
    <p:sldId id="306" r:id="rId16"/>
    <p:sldId id="307" r:id="rId17"/>
    <p:sldId id="301" r:id="rId18"/>
    <p:sldId id="28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64" autoAdjust="0"/>
    <p:restoredTop sz="94660"/>
  </p:normalViewPr>
  <p:slideViewPr>
    <p:cSldViewPr showGuides="1">
      <p:cViewPr varScale="1">
        <p:scale>
          <a:sx n="69" d="100"/>
          <a:sy n="69" d="100"/>
        </p:scale>
        <p:origin x="-1160"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02D7BD-AF62-0C4F-93E7-C8DD61015D94}" type="datetimeFigureOut">
              <a:rPr lang="en-US" smtClean="0"/>
              <a:t>12/23/19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363D2B-BB6F-9046-9648-31DA315E6268}" type="slidenum">
              <a:rPr lang="en-US" smtClean="0"/>
              <a:t>‹#›</a:t>
            </a:fld>
            <a:endParaRPr lang="en-US"/>
          </a:p>
        </p:txBody>
      </p:sp>
    </p:spTree>
    <p:extLst>
      <p:ext uri="{BB962C8B-B14F-4D97-AF65-F5344CB8AC3E}">
        <p14:creationId xmlns:p14="http://schemas.microsoft.com/office/powerpoint/2010/main" val="14926969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AFB87D-38D7-4FEC-AC0F-7D539262653F}" type="datetimeFigureOut">
              <a:rPr lang="en-US" smtClean="0"/>
              <a:t>12/23/19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2478549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AFB87D-38D7-4FEC-AC0F-7D539262653F}" type="datetimeFigureOut">
              <a:rPr lang="en-US" smtClean="0"/>
              <a:t>12/23/19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911576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AFB87D-38D7-4FEC-AC0F-7D539262653F}" type="datetimeFigureOut">
              <a:rPr lang="en-US" smtClean="0"/>
              <a:t>12/23/19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1290381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AFB87D-38D7-4FEC-AC0F-7D539262653F}" type="datetimeFigureOut">
              <a:rPr lang="en-US" smtClean="0"/>
              <a:t>12/23/19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2517578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AFB87D-38D7-4FEC-AC0F-7D539262653F}" type="datetimeFigureOut">
              <a:rPr lang="en-US" smtClean="0"/>
              <a:t>12/23/19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2819839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AFB87D-38D7-4FEC-AC0F-7D539262653F}" type="datetimeFigureOut">
              <a:rPr lang="en-US" smtClean="0"/>
              <a:t>12/23/19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3523881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AFB87D-38D7-4FEC-AC0F-7D539262653F}" type="datetimeFigureOut">
              <a:rPr lang="en-US" smtClean="0"/>
              <a:t>12/23/19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1256887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AFB87D-38D7-4FEC-AC0F-7D539262653F}" type="datetimeFigureOut">
              <a:rPr lang="en-US" smtClean="0"/>
              <a:t>12/23/19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178773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AFB87D-38D7-4FEC-AC0F-7D539262653F}" type="datetimeFigureOut">
              <a:rPr lang="en-US" smtClean="0"/>
              <a:t>12/23/19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3924346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AFB87D-38D7-4FEC-AC0F-7D539262653F}" type="datetimeFigureOut">
              <a:rPr lang="en-US" smtClean="0"/>
              <a:t>12/23/19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4145465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AFB87D-38D7-4FEC-AC0F-7D539262653F}" type="datetimeFigureOut">
              <a:rPr lang="en-US" smtClean="0"/>
              <a:t>12/23/19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39672339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AFB87D-38D7-4FEC-AC0F-7D539262653F}" type="datetimeFigureOut">
              <a:rPr lang="en-US" smtClean="0"/>
              <a:t>12/23/19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998C16-3685-40E2-B16C-428ED1DC65B6}" type="slidenum">
              <a:rPr lang="en-US" smtClean="0"/>
              <a:t>‹#›</a:t>
            </a:fld>
            <a:endParaRPr lang="en-US"/>
          </a:p>
        </p:txBody>
      </p:sp>
    </p:spTree>
    <p:extLst>
      <p:ext uri="{BB962C8B-B14F-4D97-AF65-F5344CB8AC3E}">
        <p14:creationId xmlns:p14="http://schemas.microsoft.com/office/powerpoint/2010/main" val="3927037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 Id="rId3"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2" descr="C:\Users\arsil\Desktop\Smartcreative.jpg"/>
          <p:cNvPicPr>
            <a:picLocks noChangeAspect="1" noChangeArrowheads="1"/>
          </p:cNvPicPr>
          <p:nvPr/>
        </p:nvPicPr>
        <p:blipFill>
          <a:blip r:embed="rId2">
            <a:extLst>
              <a:ext uri="{28A0092B-C50C-407E-A947-70E740481C1C}">
                <a14:useLocalDpi xmlns:a14="http://schemas.microsoft.com/office/drawing/2010/main" val="0"/>
              </a:ext>
            </a:extLst>
          </a:blip>
          <a:srcRect l="1051" r="800" b="504"/>
          <a:stretch>
            <a:fillRect/>
          </a:stretch>
        </p:blipFill>
        <p:spPr bwMode="auto">
          <a:xfrm>
            <a:off x="0" y="0"/>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1"/>
          <p:cNvSpPr txBox="1">
            <a:spLocks noChangeArrowheads="1"/>
          </p:cNvSpPr>
          <p:nvPr/>
        </p:nvSpPr>
        <p:spPr bwMode="auto">
          <a:xfrm>
            <a:off x="3276600" y="3352800"/>
            <a:ext cx="56388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2200" b="1" dirty="0" smtClean="0">
                <a:solidFill>
                  <a:schemeClr val="bg1"/>
                </a:solidFill>
              </a:rPr>
              <a:t>GIZI KEBUGARAN</a:t>
            </a:r>
          </a:p>
          <a:p>
            <a:pPr algn="ctr" eaLnBrk="1" hangingPunct="1"/>
            <a:r>
              <a:rPr lang="en-US" sz="2200" b="1" dirty="0" smtClean="0">
                <a:solidFill>
                  <a:schemeClr val="bg1"/>
                </a:solidFill>
              </a:rPr>
              <a:t>PERTEMUAN XIII</a:t>
            </a:r>
            <a:endParaRPr lang="en-US" sz="2200" b="1" dirty="0">
              <a:solidFill>
                <a:schemeClr val="bg1"/>
              </a:solidFill>
            </a:endParaRPr>
          </a:p>
          <a:p>
            <a:pPr algn="ctr" eaLnBrk="1" hangingPunct="1"/>
            <a:r>
              <a:rPr lang="en-US" sz="2200" b="1" dirty="0" smtClean="0">
                <a:solidFill>
                  <a:schemeClr val="bg1"/>
                </a:solidFill>
              </a:rPr>
              <a:t>Program </a:t>
            </a:r>
            <a:r>
              <a:rPr lang="en-US" sz="2200" b="1" dirty="0" err="1" smtClean="0">
                <a:solidFill>
                  <a:schemeClr val="bg1"/>
                </a:solidFill>
              </a:rPr>
              <a:t>Studi</a:t>
            </a:r>
            <a:r>
              <a:rPr lang="en-US" sz="2200" b="1" dirty="0" smtClean="0">
                <a:solidFill>
                  <a:schemeClr val="bg1"/>
                </a:solidFill>
              </a:rPr>
              <a:t> </a:t>
            </a:r>
            <a:r>
              <a:rPr lang="en-US" sz="2200" b="1" dirty="0" err="1">
                <a:solidFill>
                  <a:schemeClr val="bg1"/>
                </a:solidFill>
              </a:rPr>
              <a:t>Gizi</a:t>
            </a:r>
            <a:r>
              <a:rPr lang="en-US" sz="2200" b="1" dirty="0">
                <a:solidFill>
                  <a:schemeClr val="bg1"/>
                </a:solidFill>
              </a:rPr>
              <a:t> </a:t>
            </a:r>
            <a:endParaRPr lang="en-US" sz="2200" b="1" dirty="0" smtClean="0">
              <a:solidFill>
                <a:schemeClr val="bg1"/>
              </a:solidFill>
            </a:endParaRPr>
          </a:p>
          <a:p>
            <a:pPr algn="ctr" eaLnBrk="1" hangingPunct="1"/>
            <a:r>
              <a:rPr lang="en-US" sz="2200" b="1" dirty="0" err="1" smtClean="0">
                <a:solidFill>
                  <a:schemeClr val="bg1"/>
                </a:solidFill>
              </a:rPr>
              <a:t>Fakultas</a:t>
            </a:r>
            <a:r>
              <a:rPr lang="en-US" sz="2200" b="1" dirty="0" smtClean="0">
                <a:solidFill>
                  <a:schemeClr val="bg1"/>
                </a:solidFill>
              </a:rPr>
              <a:t> </a:t>
            </a:r>
            <a:r>
              <a:rPr lang="en-US" sz="2200" b="1" dirty="0" err="1" smtClean="0">
                <a:solidFill>
                  <a:schemeClr val="bg1"/>
                </a:solidFill>
              </a:rPr>
              <a:t>Ilmu-ilmu</a:t>
            </a:r>
            <a:r>
              <a:rPr lang="en-US" sz="2200" b="1" dirty="0" smtClean="0">
                <a:solidFill>
                  <a:schemeClr val="bg1"/>
                </a:solidFill>
              </a:rPr>
              <a:t> </a:t>
            </a:r>
            <a:r>
              <a:rPr lang="en-US" sz="2200" b="1" dirty="0" err="1" smtClean="0">
                <a:solidFill>
                  <a:schemeClr val="bg1"/>
                </a:solidFill>
              </a:rPr>
              <a:t>Kesehatan</a:t>
            </a:r>
            <a:endParaRPr lang="en-US" sz="2200" b="1" dirty="0">
              <a:solidFill>
                <a:schemeClr val="bg1"/>
              </a:solidFill>
            </a:endParaRPr>
          </a:p>
        </p:txBody>
      </p:sp>
    </p:spTree>
    <p:extLst>
      <p:ext uri="{BB962C8B-B14F-4D97-AF65-F5344CB8AC3E}">
        <p14:creationId xmlns:p14="http://schemas.microsoft.com/office/powerpoint/2010/main" val="69926287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a:bodyPr>
          <a:lstStyle/>
          <a:p>
            <a:pPr algn="l"/>
            <a:r>
              <a:rPr lang="en-US" b="1" dirty="0">
                <a:latin typeface="Tw Cen MT"/>
                <a:cs typeface="Tw Cen MT"/>
              </a:rPr>
              <a:t>Anorexia Nervosa </a:t>
            </a:r>
          </a:p>
        </p:txBody>
      </p:sp>
      <p:sp>
        <p:nvSpPr>
          <p:cNvPr id="3" name="Content Placeholder 2"/>
          <p:cNvSpPr>
            <a:spLocks noGrp="1"/>
          </p:cNvSpPr>
          <p:nvPr>
            <p:ph idx="1"/>
          </p:nvPr>
        </p:nvSpPr>
        <p:spPr/>
        <p:txBody>
          <a:bodyPr>
            <a:normAutofit/>
          </a:bodyPr>
          <a:lstStyle/>
          <a:p>
            <a:r>
              <a:rPr lang="en-US" sz="2800" dirty="0">
                <a:latin typeface="Tw Cen MT"/>
                <a:cs typeface="Tw Cen MT"/>
              </a:rPr>
              <a:t>Anorexia is </a:t>
            </a:r>
            <a:r>
              <a:rPr lang="en-US" sz="2800" dirty="0" err="1">
                <a:latin typeface="Tw Cen MT"/>
                <a:cs typeface="Tw Cen MT"/>
              </a:rPr>
              <a:t>characterised</a:t>
            </a:r>
            <a:r>
              <a:rPr lang="en-US" sz="2800" dirty="0">
                <a:latin typeface="Tw Cen MT"/>
                <a:cs typeface="Tw Cen MT"/>
              </a:rPr>
              <a:t> by a psychological need for thinness and an intense fear of becoming fat. Sufferers from anorexia restrict their food intake or exercise excessively in order to lose weight. </a:t>
            </a:r>
          </a:p>
          <a:p>
            <a:r>
              <a:rPr lang="en-US" sz="2800" dirty="0">
                <a:latin typeface="Tw Cen MT"/>
                <a:cs typeface="Tw Cen MT"/>
              </a:rPr>
              <a:t>It is the combination of fear of fatness, distorted body image and extreme weight loss </a:t>
            </a:r>
            <a:r>
              <a:rPr lang="en-US" sz="2800" dirty="0" err="1">
                <a:latin typeface="Tw Cen MT"/>
                <a:cs typeface="Tw Cen MT"/>
              </a:rPr>
              <a:t>behaviours</a:t>
            </a:r>
            <a:r>
              <a:rPr lang="en-US" sz="2800" dirty="0">
                <a:latin typeface="Tw Cen MT"/>
                <a:cs typeface="Tw Cen MT"/>
              </a:rPr>
              <a:t> that enable a diagnosis to be made, not just the fact the athlete has lost weight. </a:t>
            </a:r>
          </a:p>
          <a:p>
            <a:endParaRPr lang="en-US" sz="2800" dirty="0">
              <a:latin typeface="Tw Cen MT"/>
              <a:cs typeface="Tw Cen MT"/>
            </a:endParaRPr>
          </a:p>
        </p:txBody>
      </p:sp>
    </p:spTree>
    <p:extLst>
      <p:ext uri="{BB962C8B-B14F-4D97-AF65-F5344CB8AC3E}">
        <p14:creationId xmlns:p14="http://schemas.microsoft.com/office/powerpoint/2010/main" val="149347467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808038"/>
          </a:xfrm>
        </p:spPr>
        <p:txBody>
          <a:bodyPr>
            <a:normAutofit/>
          </a:bodyPr>
          <a:lstStyle/>
          <a:p>
            <a:pPr algn="l"/>
            <a:r>
              <a:rPr lang="en-US" sz="4000" b="1" dirty="0">
                <a:latin typeface="Tw Cen MT"/>
                <a:cs typeface="Tw Cen MT"/>
              </a:rPr>
              <a:t>Anorexia Nervosa - core symptoms </a:t>
            </a:r>
          </a:p>
        </p:txBody>
      </p:sp>
      <p:sp>
        <p:nvSpPr>
          <p:cNvPr id="3" name="Content Placeholder 2"/>
          <p:cNvSpPr>
            <a:spLocks noGrp="1"/>
          </p:cNvSpPr>
          <p:nvPr>
            <p:ph idx="1"/>
          </p:nvPr>
        </p:nvSpPr>
        <p:spPr>
          <a:xfrm>
            <a:off x="457200" y="1905000"/>
            <a:ext cx="8229600" cy="4221163"/>
          </a:xfrm>
        </p:spPr>
        <p:txBody>
          <a:bodyPr/>
          <a:lstStyle/>
          <a:p>
            <a:r>
              <a:rPr lang="en-US" sz="2800" dirty="0">
                <a:latin typeface="Tw Cen MT"/>
                <a:cs typeface="Tw Cen MT"/>
              </a:rPr>
              <a:t>Weight is 85% or less of </a:t>
            </a:r>
            <a:r>
              <a:rPr lang="en-US" sz="2800" dirty="0" smtClean="0">
                <a:latin typeface="Tw Cen MT"/>
                <a:cs typeface="Tw Cen MT"/>
              </a:rPr>
              <a:t>expected</a:t>
            </a:r>
            <a:endParaRPr lang="en-US" sz="2800" dirty="0">
              <a:latin typeface="Tw Cen MT"/>
              <a:cs typeface="Tw Cen MT"/>
            </a:endParaRPr>
          </a:p>
          <a:p>
            <a:r>
              <a:rPr lang="en-US" sz="2800" dirty="0" smtClean="0">
                <a:latin typeface="Tw Cen MT"/>
                <a:cs typeface="Tw Cen MT"/>
              </a:rPr>
              <a:t>Intense </a:t>
            </a:r>
            <a:r>
              <a:rPr lang="en-US" sz="2800" dirty="0">
                <a:latin typeface="Tw Cen MT"/>
                <a:cs typeface="Tw Cen MT"/>
              </a:rPr>
              <a:t>fear of fatness/weight gain (even though underweight</a:t>
            </a:r>
            <a:r>
              <a:rPr lang="en-US" sz="2800" dirty="0" smtClean="0">
                <a:latin typeface="Tw Cen MT"/>
                <a:cs typeface="Tw Cen MT"/>
              </a:rPr>
              <a:t>)</a:t>
            </a:r>
          </a:p>
          <a:p>
            <a:r>
              <a:rPr lang="en-US" sz="2800" dirty="0" smtClean="0">
                <a:latin typeface="Tw Cen MT"/>
                <a:cs typeface="Tw Cen MT"/>
              </a:rPr>
              <a:t>Body </a:t>
            </a:r>
            <a:r>
              <a:rPr lang="en-US" sz="2800" dirty="0">
                <a:latin typeface="Tw Cen MT"/>
                <a:cs typeface="Tw Cen MT"/>
              </a:rPr>
              <a:t>image </a:t>
            </a:r>
            <a:r>
              <a:rPr lang="en-US" sz="2800" dirty="0" smtClean="0">
                <a:latin typeface="Tw Cen MT"/>
                <a:cs typeface="Tw Cen MT"/>
              </a:rPr>
              <a:t>disturbance</a:t>
            </a:r>
            <a:endParaRPr lang="en-US" sz="2800" dirty="0">
              <a:latin typeface="Tw Cen MT"/>
              <a:cs typeface="Tw Cen MT"/>
            </a:endParaRPr>
          </a:p>
          <a:p>
            <a:r>
              <a:rPr lang="en-US" sz="2800" dirty="0" smtClean="0">
                <a:latin typeface="Tw Cen MT"/>
                <a:cs typeface="Tw Cen MT"/>
              </a:rPr>
              <a:t>Amenorrhea </a:t>
            </a:r>
            <a:endParaRPr lang="en-US" sz="2800" dirty="0">
              <a:latin typeface="Tw Cen MT"/>
              <a:cs typeface="Tw Cen MT"/>
            </a:endParaRPr>
          </a:p>
          <a:p>
            <a:endParaRPr lang="en-US" dirty="0">
              <a:latin typeface="Tw Cen MT"/>
              <a:cs typeface="Tw Cen MT"/>
            </a:endParaRPr>
          </a:p>
        </p:txBody>
      </p:sp>
    </p:spTree>
    <p:extLst>
      <p:ext uri="{BB962C8B-B14F-4D97-AF65-F5344CB8AC3E}">
        <p14:creationId xmlns:p14="http://schemas.microsoft.com/office/powerpoint/2010/main" val="178243508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pPr algn="l"/>
            <a:r>
              <a:rPr lang="en-US" b="1" dirty="0">
                <a:latin typeface="Tw Cen MT"/>
                <a:cs typeface="Tw Cen MT"/>
              </a:rPr>
              <a:t>Bulimia</a:t>
            </a:r>
            <a:endParaRPr lang="en-US" b="1" dirty="0"/>
          </a:p>
        </p:txBody>
      </p:sp>
      <p:sp>
        <p:nvSpPr>
          <p:cNvPr id="3" name="Content Placeholder 2"/>
          <p:cNvSpPr>
            <a:spLocks noGrp="1"/>
          </p:cNvSpPr>
          <p:nvPr>
            <p:ph idx="1"/>
          </p:nvPr>
        </p:nvSpPr>
        <p:spPr/>
        <p:txBody>
          <a:bodyPr>
            <a:normAutofit/>
          </a:bodyPr>
          <a:lstStyle/>
          <a:p>
            <a:pPr marL="0" indent="0">
              <a:lnSpc>
                <a:spcPct val="110000"/>
              </a:lnSpc>
              <a:buNone/>
            </a:pPr>
            <a:r>
              <a:rPr lang="en-US" sz="2800" dirty="0">
                <a:latin typeface="Tw Cen MT"/>
                <a:cs typeface="Tw Cen MT"/>
              </a:rPr>
              <a:t>Bulimia is </a:t>
            </a:r>
            <a:r>
              <a:rPr lang="en-US" sz="2800" dirty="0" err="1">
                <a:latin typeface="Tw Cen MT"/>
                <a:cs typeface="Tw Cen MT"/>
              </a:rPr>
              <a:t>characterised</a:t>
            </a:r>
            <a:r>
              <a:rPr lang="en-US" sz="2800" dirty="0">
                <a:latin typeface="Tw Cen MT"/>
                <a:cs typeface="Tw Cen MT"/>
              </a:rPr>
              <a:t> by the search for the perfect body; an over concern with body size. There is a cycle of restricted eating, bingeing, and purging by laxatives, vomiting and diuretics to get rid of the food. The athlete with bulimia can be of any weight and may be difficult </a:t>
            </a:r>
            <a:r>
              <a:rPr lang="en-US" sz="2800" dirty="0" smtClean="0">
                <a:latin typeface="Tw Cen MT"/>
                <a:cs typeface="Tw Cen MT"/>
              </a:rPr>
              <a:t>to </a:t>
            </a:r>
            <a:r>
              <a:rPr lang="en-US" sz="2800" dirty="0">
                <a:latin typeface="Tw Cen MT"/>
                <a:cs typeface="Tw Cen MT"/>
              </a:rPr>
              <a:t>identify. </a:t>
            </a:r>
          </a:p>
        </p:txBody>
      </p:sp>
    </p:spTree>
    <p:extLst>
      <p:ext uri="{BB962C8B-B14F-4D97-AF65-F5344CB8AC3E}">
        <p14:creationId xmlns:p14="http://schemas.microsoft.com/office/powerpoint/2010/main" val="324521839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08038"/>
          </a:xfrm>
        </p:spPr>
        <p:txBody>
          <a:bodyPr>
            <a:normAutofit/>
          </a:bodyPr>
          <a:lstStyle/>
          <a:p>
            <a:pPr algn="l"/>
            <a:r>
              <a:rPr lang="en-US" sz="4000" b="1" dirty="0">
                <a:latin typeface="Tw Cen MT"/>
                <a:cs typeface="Tw Cen MT"/>
              </a:rPr>
              <a:t>Bulimia Nervosa - core symptoms </a:t>
            </a:r>
          </a:p>
        </p:txBody>
      </p:sp>
      <p:sp>
        <p:nvSpPr>
          <p:cNvPr id="3" name="Content Placeholder 2"/>
          <p:cNvSpPr>
            <a:spLocks noGrp="1"/>
          </p:cNvSpPr>
          <p:nvPr>
            <p:ph idx="1"/>
          </p:nvPr>
        </p:nvSpPr>
        <p:spPr>
          <a:xfrm>
            <a:off x="457200" y="1905000"/>
            <a:ext cx="8229600" cy="4221163"/>
          </a:xfrm>
        </p:spPr>
        <p:txBody>
          <a:bodyPr>
            <a:normAutofit/>
          </a:bodyPr>
          <a:lstStyle/>
          <a:p>
            <a:r>
              <a:rPr lang="en-US" sz="2500" dirty="0">
                <a:latin typeface="Tw Cen MT"/>
                <a:cs typeface="Tw Cen MT"/>
              </a:rPr>
              <a:t>Recurrent binge eating (excessive amounts and loss of control</a:t>
            </a:r>
            <a:r>
              <a:rPr lang="en-US" sz="2500" dirty="0" smtClean="0">
                <a:latin typeface="Tw Cen MT"/>
                <a:cs typeface="Tw Cen MT"/>
              </a:rPr>
              <a:t>)</a:t>
            </a:r>
          </a:p>
          <a:p>
            <a:r>
              <a:rPr lang="en-US" sz="2500" dirty="0" smtClean="0">
                <a:latin typeface="Tw Cen MT"/>
                <a:cs typeface="Tw Cen MT"/>
              </a:rPr>
              <a:t>Compensatory </a:t>
            </a:r>
            <a:r>
              <a:rPr lang="en-US" sz="2500" dirty="0">
                <a:latin typeface="Tw Cen MT"/>
                <a:cs typeface="Tw Cen MT"/>
              </a:rPr>
              <a:t>purging (fasting/over exercising) - at least twice </a:t>
            </a:r>
            <a:r>
              <a:rPr lang="en-US" sz="2500" dirty="0" smtClean="0">
                <a:latin typeface="Tw Cen MT"/>
                <a:cs typeface="Tw Cen MT"/>
              </a:rPr>
              <a:t>a week </a:t>
            </a:r>
            <a:r>
              <a:rPr lang="en-US" sz="2500" dirty="0">
                <a:latin typeface="Tw Cen MT"/>
                <a:cs typeface="Tw Cen MT"/>
              </a:rPr>
              <a:t>for three </a:t>
            </a:r>
            <a:r>
              <a:rPr lang="en-US" sz="2500" dirty="0" smtClean="0">
                <a:latin typeface="Tw Cen MT"/>
                <a:cs typeface="Tw Cen MT"/>
              </a:rPr>
              <a:t>months</a:t>
            </a:r>
            <a:endParaRPr lang="en-US" sz="2500" dirty="0">
              <a:latin typeface="Tw Cen MT"/>
              <a:cs typeface="Tw Cen MT"/>
            </a:endParaRPr>
          </a:p>
          <a:p>
            <a:r>
              <a:rPr lang="en-US" sz="2500" dirty="0" smtClean="0">
                <a:latin typeface="Tw Cen MT"/>
                <a:cs typeface="Tw Cen MT"/>
              </a:rPr>
              <a:t>Self </a:t>
            </a:r>
            <a:r>
              <a:rPr lang="en-US" sz="2500" dirty="0">
                <a:latin typeface="Tw Cen MT"/>
                <a:cs typeface="Tw Cen MT"/>
              </a:rPr>
              <a:t>evaluation and self-esteem are over-influenced by weight/shape </a:t>
            </a:r>
          </a:p>
        </p:txBody>
      </p:sp>
    </p:spTree>
    <p:extLst>
      <p:ext uri="{BB962C8B-B14F-4D97-AF65-F5344CB8AC3E}">
        <p14:creationId xmlns:p14="http://schemas.microsoft.com/office/powerpoint/2010/main" val="134393987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686800" cy="5135563"/>
          </a:xfrm>
        </p:spPr>
        <p:txBody>
          <a:bodyPr>
            <a:normAutofit/>
          </a:bodyPr>
          <a:lstStyle/>
          <a:p>
            <a:pPr marL="0" indent="0">
              <a:buNone/>
            </a:pPr>
            <a:r>
              <a:rPr lang="en-US" sz="2800" dirty="0">
                <a:latin typeface="Tw Cen MT"/>
                <a:cs typeface="Tw Cen MT"/>
              </a:rPr>
              <a:t>F</a:t>
            </a:r>
            <a:r>
              <a:rPr lang="en-US" sz="2800" dirty="0" smtClean="0">
                <a:latin typeface="Tw Cen MT"/>
                <a:cs typeface="Tw Cen MT"/>
              </a:rPr>
              <a:t>emale </a:t>
            </a:r>
            <a:r>
              <a:rPr lang="en-US" sz="2800" dirty="0">
                <a:latin typeface="Tw Cen MT"/>
                <a:cs typeface="Tw Cen MT"/>
              </a:rPr>
              <a:t>athlete displays one of the symptoms of the triad, it is important to check whether other symptoms are present and therefore whether the athlete may have an eating disorder. </a:t>
            </a:r>
          </a:p>
          <a:p>
            <a:endParaRPr lang="en-US" sz="2800" dirty="0">
              <a:latin typeface="Tw Cen MT"/>
              <a:cs typeface="Tw Cen MT"/>
            </a:endParaRPr>
          </a:p>
        </p:txBody>
      </p:sp>
      <p:pic>
        <p:nvPicPr>
          <p:cNvPr id="4" name="Picture 3" descr="Screen Shot 2019-12-06 at 10.20.08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0799" y="2438400"/>
            <a:ext cx="5393531" cy="3810000"/>
          </a:xfrm>
          <a:prstGeom prst="rect">
            <a:avLst/>
          </a:prstGeom>
        </p:spPr>
      </p:pic>
    </p:spTree>
    <p:extLst>
      <p:ext uri="{BB962C8B-B14F-4D97-AF65-F5344CB8AC3E}">
        <p14:creationId xmlns:p14="http://schemas.microsoft.com/office/powerpoint/2010/main" val="80208074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44562"/>
            <a:ext cx="8229600" cy="808038"/>
          </a:xfrm>
        </p:spPr>
        <p:txBody>
          <a:bodyPr>
            <a:normAutofit/>
          </a:bodyPr>
          <a:lstStyle/>
          <a:p>
            <a:pPr algn="l"/>
            <a:r>
              <a:rPr lang="en-US" b="1" dirty="0">
                <a:latin typeface="Tw Cen MT"/>
                <a:cs typeface="Tw Cen MT"/>
              </a:rPr>
              <a:t>Achieving the ideal </a:t>
            </a:r>
            <a:r>
              <a:rPr lang="en-US" b="1" dirty="0" smtClean="0">
                <a:latin typeface="Tw Cen MT"/>
                <a:cs typeface="Tw Cen MT"/>
              </a:rPr>
              <a:t>diet</a:t>
            </a:r>
            <a:endParaRPr lang="en-US" b="1" dirty="0">
              <a:latin typeface="Tw Cen MT"/>
              <a:cs typeface="Tw Cen MT"/>
            </a:endParaRPr>
          </a:p>
        </p:txBody>
      </p:sp>
      <p:sp>
        <p:nvSpPr>
          <p:cNvPr id="3" name="Content Placeholder 2"/>
          <p:cNvSpPr>
            <a:spLocks noGrp="1"/>
          </p:cNvSpPr>
          <p:nvPr>
            <p:ph idx="1"/>
          </p:nvPr>
        </p:nvSpPr>
        <p:spPr>
          <a:xfrm>
            <a:off x="457200" y="1828800"/>
            <a:ext cx="8229600" cy="4297363"/>
          </a:xfrm>
        </p:spPr>
        <p:txBody>
          <a:bodyPr>
            <a:normAutofit/>
          </a:bodyPr>
          <a:lstStyle/>
          <a:p>
            <a:r>
              <a:rPr lang="en-US" sz="4000" dirty="0" err="1" smtClean="0">
                <a:latin typeface="Tw Cen MT"/>
                <a:cs typeface="Tw Cen MT"/>
              </a:rPr>
              <a:t>Zat</a:t>
            </a:r>
            <a:r>
              <a:rPr lang="en-US" sz="4000" dirty="0" smtClean="0">
                <a:latin typeface="Tw Cen MT"/>
                <a:cs typeface="Tw Cen MT"/>
              </a:rPr>
              <a:t> </a:t>
            </a:r>
            <a:r>
              <a:rPr lang="en-US" sz="4000" dirty="0" err="1" smtClean="0">
                <a:latin typeface="Tw Cen MT"/>
                <a:cs typeface="Tw Cen MT"/>
              </a:rPr>
              <a:t>Gizi</a:t>
            </a:r>
            <a:r>
              <a:rPr lang="en-US" sz="4000" dirty="0" smtClean="0">
                <a:latin typeface="Tw Cen MT"/>
                <a:cs typeface="Tw Cen MT"/>
              </a:rPr>
              <a:t> </a:t>
            </a:r>
            <a:r>
              <a:rPr lang="en-US" sz="4000" dirty="0" err="1" smtClean="0">
                <a:latin typeface="Tw Cen MT"/>
                <a:cs typeface="Tw Cen MT"/>
              </a:rPr>
              <a:t>Makro</a:t>
            </a:r>
            <a:endParaRPr lang="en-US" sz="4000" dirty="0" smtClean="0">
              <a:latin typeface="Tw Cen MT"/>
              <a:cs typeface="Tw Cen MT"/>
            </a:endParaRPr>
          </a:p>
          <a:p>
            <a:r>
              <a:rPr lang="en-US" sz="4000" dirty="0" err="1" smtClean="0">
                <a:latin typeface="Tw Cen MT"/>
                <a:cs typeface="Tw Cen MT"/>
              </a:rPr>
              <a:t>Zat</a:t>
            </a:r>
            <a:r>
              <a:rPr lang="en-US" sz="4000" dirty="0" smtClean="0">
                <a:latin typeface="Tw Cen MT"/>
                <a:cs typeface="Tw Cen MT"/>
              </a:rPr>
              <a:t> </a:t>
            </a:r>
            <a:r>
              <a:rPr lang="en-US" sz="4000" dirty="0" err="1" smtClean="0">
                <a:latin typeface="Tw Cen MT"/>
                <a:cs typeface="Tw Cen MT"/>
              </a:rPr>
              <a:t>Gizi</a:t>
            </a:r>
            <a:r>
              <a:rPr lang="en-US" sz="4000" dirty="0" smtClean="0">
                <a:latin typeface="Tw Cen MT"/>
                <a:cs typeface="Tw Cen MT"/>
              </a:rPr>
              <a:t> </a:t>
            </a:r>
            <a:r>
              <a:rPr lang="en-US" sz="4000" dirty="0" err="1" smtClean="0">
                <a:latin typeface="Tw Cen MT"/>
                <a:cs typeface="Tw Cen MT"/>
              </a:rPr>
              <a:t>Mikro</a:t>
            </a:r>
            <a:endParaRPr lang="en-US" sz="4000" dirty="0">
              <a:latin typeface="Tw Cen MT"/>
              <a:cs typeface="Tw Cen MT"/>
            </a:endParaRPr>
          </a:p>
          <a:p>
            <a:endParaRPr lang="en-US" sz="4000" dirty="0">
              <a:latin typeface="Tw Cen MT"/>
              <a:cs typeface="Tw Cen MT"/>
            </a:endParaRPr>
          </a:p>
        </p:txBody>
      </p:sp>
    </p:spTree>
    <p:extLst>
      <p:ext uri="{BB962C8B-B14F-4D97-AF65-F5344CB8AC3E}">
        <p14:creationId xmlns:p14="http://schemas.microsoft.com/office/powerpoint/2010/main" val="264920005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808038"/>
          </a:xfrm>
        </p:spPr>
        <p:txBody>
          <a:bodyPr/>
          <a:lstStyle/>
          <a:p>
            <a:pPr algn="l"/>
            <a:r>
              <a:rPr lang="en-US" b="1" dirty="0" smtClean="0">
                <a:latin typeface="Tw Cen MT"/>
                <a:cs typeface="Tw Cen MT"/>
              </a:rPr>
              <a:t>Preventing Risk</a:t>
            </a:r>
            <a:endParaRPr lang="en-US" b="1" dirty="0">
              <a:latin typeface="Tw Cen MT"/>
              <a:cs typeface="Tw Cen MT"/>
            </a:endParaRPr>
          </a:p>
        </p:txBody>
      </p:sp>
      <p:sp>
        <p:nvSpPr>
          <p:cNvPr id="3" name="Content Placeholder 2"/>
          <p:cNvSpPr>
            <a:spLocks noGrp="1"/>
          </p:cNvSpPr>
          <p:nvPr>
            <p:ph idx="1"/>
          </p:nvPr>
        </p:nvSpPr>
        <p:spPr>
          <a:xfrm>
            <a:off x="152400" y="1493837"/>
            <a:ext cx="8686800" cy="4754563"/>
          </a:xfrm>
        </p:spPr>
        <p:txBody>
          <a:bodyPr>
            <a:noAutofit/>
          </a:bodyPr>
          <a:lstStyle/>
          <a:p>
            <a:pPr>
              <a:lnSpc>
                <a:spcPct val="90000"/>
              </a:lnSpc>
            </a:pPr>
            <a:r>
              <a:rPr lang="en-US" sz="2250" dirty="0">
                <a:latin typeface="Tw Cen MT"/>
                <a:cs typeface="Tw Cen MT"/>
              </a:rPr>
              <a:t>Avoid public weighing. Offer privacy from other team members, staff, the public, etc. This includes not publicly displaying weight measurements </a:t>
            </a:r>
            <a:endParaRPr lang="en-US" sz="2250" dirty="0" smtClean="0">
              <a:latin typeface="Tw Cen MT"/>
              <a:cs typeface="Tw Cen MT"/>
            </a:endParaRPr>
          </a:p>
          <a:p>
            <a:pPr>
              <a:lnSpc>
                <a:spcPct val="90000"/>
              </a:lnSpc>
            </a:pPr>
            <a:r>
              <a:rPr lang="en-US" sz="2250" dirty="0" smtClean="0">
                <a:latin typeface="Tw Cen MT"/>
                <a:cs typeface="Tw Cen MT"/>
              </a:rPr>
              <a:t>Be </a:t>
            </a:r>
            <a:r>
              <a:rPr lang="en-US" sz="2250" dirty="0">
                <a:latin typeface="Tw Cen MT"/>
                <a:cs typeface="Tw Cen MT"/>
              </a:rPr>
              <a:t>sensitive to the feeling of athletes and how they may respond to comments concerning their body </a:t>
            </a:r>
          </a:p>
          <a:p>
            <a:pPr>
              <a:lnSpc>
                <a:spcPct val="90000"/>
              </a:lnSpc>
            </a:pPr>
            <a:r>
              <a:rPr lang="en-US" sz="2250" dirty="0" smtClean="0">
                <a:latin typeface="Tw Cen MT"/>
                <a:cs typeface="Tw Cen MT"/>
              </a:rPr>
              <a:t>Remember </a:t>
            </a:r>
            <a:r>
              <a:rPr lang="en-US" sz="2250" dirty="0">
                <a:latin typeface="Tw Cen MT"/>
                <a:cs typeface="Tw Cen MT"/>
              </a:rPr>
              <a:t>that there are limitations to the use of body fat </a:t>
            </a:r>
            <a:r>
              <a:rPr lang="en-US" sz="2250" dirty="0" smtClean="0">
                <a:latin typeface="Tw Cen MT"/>
                <a:cs typeface="Tw Cen MT"/>
              </a:rPr>
              <a:t>measurements. </a:t>
            </a:r>
            <a:r>
              <a:rPr lang="en-US" sz="2250" dirty="0">
                <a:latin typeface="Tw Cen MT"/>
                <a:cs typeface="Tw Cen MT"/>
              </a:rPr>
              <a:t>Measurements should be undertaken with caution as there is the potential to initiate or exacerbate unhealthy eating concerns </a:t>
            </a:r>
            <a:endParaRPr lang="en-US" sz="2250" dirty="0" smtClean="0">
              <a:latin typeface="Tw Cen MT"/>
              <a:cs typeface="Tw Cen MT"/>
            </a:endParaRPr>
          </a:p>
          <a:p>
            <a:pPr>
              <a:lnSpc>
                <a:spcPct val="90000"/>
              </a:lnSpc>
            </a:pPr>
            <a:r>
              <a:rPr lang="en-US" sz="2250" dirty="0">
                <a:latin typeface="Tw Cen MT"/>
                <a:cs typeface="Tw Cen MT"/>
              </a:rPr>
              <a:t>Remember that the relationship between weight and </a:t>
            </a:r>
            <a:r>
              <a:rPr lang="en-US" sz="2250" dirty="0" smtClean="0">
                <a:latin typeface="Tw Cen MT"/>
                <a:cs typeface="Tw Cen MT"/>
              </a:rPr>
              <a:t>performance is </a:t>
            </a:r>
            <a:r>
              <a:rPr lang="en-US" sz="2250" dirty="0">
                <a:latin typeface="Tw Cen MT"/>
                <a:cs typeface="Tw Cen MT"/>
              </a:rPr>
              <a:t>complex and that decreasing weight will not </a:t>
            </a:r>
            <a:r>
              <a:rPr lang="en-US" sz="2250" dirty="0" smtClean="0">
                <a:latin typeface="Tw Cen MT"/>
                <a:cs typeface="Tw Cen MT"/>
              </a:rPr>
              <a:t>guarantee improved performance</a:t>
            </a:r>
            <a:endParaRPr lang="en-US" sz="2250" dirty="0">
              <a:latin typeface="Tw Cen MT"/>
              <a:cs typeface="Tw Cen MT"/>
            </a:endParaRPr>
          </a:p>
          <a:p>
            <a:pPr>
              <a:lnSpc>
                <a:spcPct val="90000"/>
              </a:lnSpc>
            </a:pPr>
            <a:r>
              <a:rPr lang="en-US" sz="2250" dirty="0" smtClean="0">
                <a:latin typeface="Tw Cen MT"/>
                <a:cs typeface="Tw Cen MT"/>
              </a:rPr>
              <a:t>Any </a:t>
            </a:r>
            <a:r>
              <a:rPr lang="en-US" sz="2250" dirty="0">
                <a:latin typeface="Tw Cen MT"/>
                <a:cs typeface="Tw Cen MT"/>
              </a:rPr>
              <a:t>weight loss </a:t>
            </a:r>
            <a:r>
              <a:rPr lang="en-US" sz="2250" dirty="0" err="1" smtClean="0">
                <a:latin typeface="Tw Cen MT"/>
                <a:cs typeface="Tw Cen MT"/>
              </a:rPr>
              <a:t>programme</a:t>
            </a:r>
            <a:r>
              <a:rPr lang="en-US" sz="2250" dirty="0" smtClean="0">
                <a:latin typeface="Tw Cen MT"/>
                <a:cs typeface="Tw Cen MT"/>
              </a:rPr>
              <a:t> </a:t>
            </a:r>
            <a:r>
              <a:rPr lang="en-US" sz="2250" dirty="0">
                <a:latin typeface="Tw Cen MT"/>
                <a:cs typeface="Tw Cen MT"/>
              </a:rPr>
              <a:t>should be carefully supervised </a:t>
            </a:r>
            <a:r>
              <a:rPr lang="en-US" sz="2250" dirty="0" smtClean="0">
                <a:latin typeface="Tw Cen MT"/>
                <a:cs typeface="Tw Cen MT"/>
              </a:rPr>
              <a:t>by </a:t>
            </a:r>
            <a:r>
              <a:rPr lang="en-US" sz="2250" dirty="0">
                <a:latin typeface="Tw Cen MT"/>
                <a:cs typeface="Tw Cen MT"/>
              </a:rPr>
              <a:t>someone qualified to do so (e.g., a nutritionist/dietitian and/or physiologist) </a:t>
            </a:r>
          </a:p>
          <a:p>
            <a:pPr>
              <a:lnSpc>
                <a:spcPct val="90000"/>
              </a:lnSpc>
            </a:pPr>
            <a:endParaRPr lang="en-US" sz="2250" dirty="0">
              <a:latin typeface="Tw Cen MT"/>
              <a:cs typeface="Tw Cen MT"/>
            </a:endParaRPr>
          </a:p>
          <a:p>
            <a:pPr>
              <a:lnSpc>
                <a:spcPct val="90000"/>
              </a:lnSpc>
            </a:pPr>
            <a:endParaRPr lang="en-US" sz="2250" dirty="0">
              <a:latin typeface="Tw Cen MT"/>
              <a:cs typeface="Tw Cen MT"/>
            </a:endParaRPr>
          </a:p>
        </p:txBody>
      </p:sp>
    </p:spTree>
    <p:extLst>
      <p:ext uri="{BB962C8B-B14F-4D97-AF65-F5344CB8AC3E}">
        <p14:creationId xmlns:p14="http://schemas.microsoft.com/office/powerpoint/2010/main" val="361231207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08038"/>
          </a:xfrm>
        </p:spPr>
        <p:txBody>
          <a:bodyPr>
            <a:normAutofit fontScale="90000"/>
          </a:bodyPr>
          <a:lstStyle/>
          <a:p>
            <a:pPr algn="l"/>
            <a:r>
              <a:rPr lang="en-US" b="1" dirty="0">
                <a:latin typeface="Tw Cen MT"/>
                <a:cs typeface="Tw Cen MT"/>
              </a:rPr>
              <a:t>OPTIMUM PERFORMANCE WEIGHT </a:t>
            </a:r>
            <a:endParaRPr lang="en-US" dirty="0">
              <a:latin typeface="Tw Cen MT"/>
              <a:cs typeface="Tw Cen MT"/>
            </a:endParaRPr>
          </a:p>
        </p:txBody>
      </p:sp>
      <p:sp>
        <p:nvSpPr>
          <p:cNvPr id="3" name="Content Placeholder 2"/>
          <p:cNvSpPr>
            <a:spLocks noGrp="1"/>
          </p:cNvSpPr>
          <p:nvPr>
            <p:ph idx="1"/>
          </p:nvPr>
        </p:nvSpPr>
        <p:spPr>
          <a:xfrm>
            <a:off x="457200" y="1676400"/>
            <a:ext cx="8382000" cy="4449763"/>
          </a:xfrm>
        </p:spPr>
        <p:txBody>
          <a:bodyPr>
            <a:normAutofit/>
          </a:bodyPr>
          <a:lstStyle/>
          <a:p>
            <a:r>
              <a:rPr lang="en-US" sz="2600" dirty="0" smtClean="0">
                <a:latin typeface="Tw Cen MT"/>
                <a:cs typeface="Tw Cen MT"/>
              </a:rPr>
              <a:t>An </a:t>
            </a:r>
            <a:r>
              <a:rPr lang="en-US" sz="2600" dirty="0">
                <a:latin typeface="Tw Cen MT"/>
                <a:cs typeface="Tw Cen MT"/>
              </a:rPr>
              <a:t>optimum performance weight might not be an ideal long-term </a:t>
            </a:r>
            <a:r>
              <a:rPr lang="en-US" sz="2600" dirty="0" smtClean="0">
                <a:latin typeface="Tw Cen MT"/>
                <a:cs typeface="Tw Cen MT"/>
              </a:rPr>
              <a:t>weight</a:t>
            </a:r>
          </a:p>
          <a:p>
            <a:r>
              <a:rPr lang="en-US" sz="2600" dirty="0" smtClean="0">
                <a:latin typeface="Tw Cen MT"/>
                <a:cs typeface="Tw Cen MT"/>
              </a:rPr>
              <a:t>It </a:t>
            </a:r>
            <a:r>
              <a:rPr lang="en-US" sz="2600" dirty="0">
                <a:latin typeface="Tw Cen MT"/>
                <a:cs typeface="Tw Cen MT"/>
              </a:rPr>
              <a:t>might not be sustainable </a:t>
            </a:r>
            <a:endParaRPr lang="en-US" sz="2600" dirty="0" smtClean="0">
              <a:latin typeface="Tw Cen MT"/>
              <a:cs typeface="Tw Cen MT"/>
            </a:endParaRPr>
          </a:p>
          <a:p>
            <a:r>
              <a:rPr lang="en-US" sz="2600" dirty="0" smtClean="0">
                <a:latin typeface="Tw Cen MT"/>
                <a:cs typeface="Tw Cen MT"/>
              </a:rPr>
              <a:t>Any </a:t>
            </a:r>
            <a:r>
              <a:rPr lang="en-US" sz="2600" dirty="0">
                <a:latin typeface="Tw Cen MT"/>
                <a:cs typeface="Tw Cen MT"/>
              </a:rPr>
              <a:t>risk must be managed</a:t>
            </a:r>
            <a:r>
              <a:rPr lang="en-US" sz="2600" dirty="0" smtClean="0">
                <a:latin typeface="Tw Cen MT"/>
                <a:cs typeface="Tw Cen MT"/>
              </a:rPr>
              <a:t>/minimized </a:t>
            </a:r>
            <a:r>
              <a:rPr lang="en-US" sz="2600" dirty="0">
                <a:latin typeface="Tw Cen MT"/>
                <a:cs typeface="Tw Cen MT"/>
              </a:rPr>
              <a:t>by the support team </a:t>
            </a:r>
            <a:endParaRPr lang="en-US" sz="2600" dirty="0" smtClean="0">
              <a:latin typeface="Tw Cen MT"/>
              <a:cs typeface="Tw Cen MT"/>
            </a:endParaRPr>
          </a:p>
          <a:p>
            <a:r>
              <a:rPr lang="en-US" sz="2600" dirty="0" smtClean="0">
                <a:latin typeface="Tw Cen MT"/>
                <a:cs typeface="Tw Cen MT"/>
              </a:rPr>
              <a:t>Maintaining </a:t>
            </a:r>
            <a:r>
              <a:rPr lang="en-US" sz="2600" dirty="0">
                <a:latin typeface="Tw Cen MT"/>
                <a:cs typeface="Tw Cen MT"/>
              </a:rPr>
              <a:t>a weight which is too light for too long will endanger </a:t>
            </a:r>
            <a:r>
              <a:rPr lang="en-US" sz="2600" dirty="0" smtClean="0">
                <a:latin typeface="Tw Cen MT"/>
                <a:cs typeface="Tw Cen MT"/>
              </a:rPr>
              <a:t>health </a:t>
            </a:r>
            <a:r>
              <a:rPr lang="en-US" sz="2600" dirty="0">
                <a:latin typeface="Tw Cen MT"/>
                <a:cs typeface="Tw Cen MT"/>
              </a:rPr>
              <a:t>and performance </a:t>
            </a:r>
          </a:p>
          <a:p>
            <a:endParaRPr lang="en-US" sz="2600" dirty="0">
              <a:latin typeface="Tw Cen MT"/>
              <a:cs typeface="Tw Cen MT"/>
            </a:endParaRPr>
          </a:p>
        </p:txBody>
      </p:sp>
    </p:spTree>
    <p:extLst>
      <p:ext uri="{BB962C8B-B14F-4D97-AF65-F5344CB8AC3E}">
        <p14:creationId xmlns:p14="http://schemas.microsoft.com/office/powerpoint/2010/main" val="253503113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1828800"/>
            <a:ext cx="6858000" cy="1107996"/>
          </a:xfrm>
          <a:prstGeom prst="rect">
            <a:avLst/>
          </a:prstGeom>
          <a:noFill/>
        </p:spPr>
        <p:txBody>
          <a:bodyPr wrap="square" rtlCol="0">
            <a:spAutoFit/>
          </a:bodyPr>
          <a:lstStyle/>
          <a:p>
            <a:r>
              <a:rPr lang="en-US" sz="6600" b="1" dirty="0" smtClean="0">
                <a:solidFill>
                  <a:srgbClr val="1F497D"/>
                </a:solidFill>
                <a:latin typeface="Calibri"/>
                <a:cs typeface="Calibri"/>
              </a:rPr>
              <a:t>TERIMA KASIH</a:t>
            </a:r>
            <a:endParaRPr lang="en-US" sz="6600" b="1" dirty="0">
              <a:solidFill>
                <a:srgbClr val="1F497D"/>
              </a:solidFill>
              <a:latin typeface="Calibri"/>
              <a:cs typeface="Calibri"/>
            </a:endParaRPr>
          </a:p>
        </p:txBody>
      </p:sp>
    </p:spTree>
    <p:extLst>
      <p:ext uri="{BB962C8B-B14F-4D97-AF65-F5344CB8AC3E}">
        <p14:creationId xmlns:p14="http://schemas.microsoft.com/office/powerpoint/2010/main" val="28310195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6000" b="1" dirty="0">
                <a:latin typeface="Tw Cen MT"/>
                <a:cs typeface="Tw Cen MT"/>
              </a:rPr>
              <a:t>EATING DISORDERS IN SPORT </a:t>
            </a:r>
            <a:r>
              <a:rPr lang="en-US" sz="6000" dirty="0" smtClean="0">
                <a:latin typeface="Tw Cen MT"/>
                <a:cs typeface="Tw Cen MT"/>
              </a:rPr>
              <a:t>? </a:t>
            </a:r>
            <a:endParaRPr lang="en-US" sz="6000" dirty="0">
              <a:latin typeface="Tw Cen MT"/>
              <a:cs typeface="Tw Cen MT"/>
            </a:endParaRPr>
          </a:p>
        </p:txBody>
      </p:sp>
    </p:spTree>
    <p:extLst>
      <p:ext uri="{BB962C8B-B14F-4D97-AF65-F5344CB8AC3E}">
        <p14:creationId xmlns:p14="http://schemas.microsoft.com/office/powerpoint/2010/main" val="191702802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55638"/>
          </a:xfrm>
        </p:spPr>
        <p:txBody>
          <a:bodyPr>
            <a:normAutofit fontScale="90000"/>
          </a:bodyPr>
          <a:lstStyle/>
          <a:p>
            <a:pPr algn="l"/>
            <a:r>
              <a:rPr lang="en-US" dirty="0" smtClean="0">
                <a:latin typeface="Tw Cen MT"/>
                <a:cs typeface="Tw Cen MT"/>
              </a:rPr>
              <a:t>Background</a:t>
            </a:r>
            <a:endParaRPr lang="en-US" dirty="0">
              <a:latin typeface="Tw Cen MT"/>
              <a:cs typeface="Tw Cen MT"/>
            </a:endParaRPr>
          </a:p>
        </p:txBody>
      </p:sp>
      <p:sp>
        <p:nvSpPr>
          <p:cNvPr id="3" name="Content Placeholder 2"/>
          <p:cNvSpPr>
            <a:spLocks noGrp="1"/>
          </p:cNvSpPr>
          <p:nvPr>
            <p:ph idx="1"/>
          </p:nvPr>
        </p:nvSpPr>
        <p:spPr>
          <a:xfrm>
            <a:off x="457200" y="1600200"/>
            <a:ext cx="8382000" cy="4525963"/>
          </a:xfrm>
        </p:spPr>
        <p:txBody>
          <a:bodyPr>
            <a:normAutofit/>
          </a:bodyPr>
          <a:lstStyle/>
          <a:p>
            <a:r>
              <a:rPr lang="en-US" sz="2600" dirty="0">
                <a:latin typeface="Tw Cen MT"/>
                <a:cs typeface="Tw Cen MT"/>
              </a:rPr>
              <a:t>Eating disorders are complex, serious and multi-faceted medical conditions. Whether or not they occur in a sporting context, they will seriously compromise the health of the sufferer and can be life-threatening. </a:t>
            </a:r>
            <a:endParaRPr lang="en-US" sz="2600" dirty="0" smtClean="0">
              <a:latin typeface="Tw Cen MT"/>
              <a:cs typeface="Tw Cen MT"/>
            </a:endParaRPr>
          </a:p>
          <a:p>
            <a:r>
              <a:rPr lang="en-US" sz="2600" dirty="0">
                <a:latin typeface="Tw Cen MT"/>
                <a:cs typeface="Tw Cen MT"/>
              </a:rPr>
              <a:t>The </a:t>
            </a:r>
            <a:r>
              <a:rPr lang="en-US" sz="2600" dirty="0" smtClean="0">
                <a:latin typeface="Tw Cen MT"/>
                <a:cs typeface="Tw Cen MT"/>
              </a:rPr>
              <a:t>session </a:t>
            </a:r>
            <a:r>
              <a:rPr lang="en-US" sz="2600" dirty="0">
                <a:latin typeface="Tw Cen MT"/>
                <a:cs typeface="Tw Cen MT"/>
              </a:rPr>
              <a:t>should be read as a source of information and as a guideline for prevention, detection and risk management in the area of eating disorders in high performance sport. </a:t>
            </a:r>
          </a:p>
          <a:p>
            <a:endParaRPr lang="en-US" sz="2600" dirty="0">
              <a:latin typeface="Tw Cen MT"/>
              <a:cs typeface="Tw Cen MT"/>
            </a:endParaRPr>
          </a:p>
        </p:txBody>
      </p:sp>
    </p:spTree>
    <p:extLst>
      <p:ext uri="{BB962C8B-B14F-4D97-AF65-F5344CB8AC3E}">
        <p14:creationId xmlns:p14="http://schemas.microsoft.com/office/powerpoint/2010/main" val="304321111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84238"/>
          </a:xfrm>
        </p:spPr>
        <p:txBody>
          <a:bodyPr>
            <a:normAutofit/>
          </a:bodyPr>
          <a:lstStyle/>
          <a:p>
            <a:r>
              <a:rPr lang="en-US" b="1" dirty="0">
                <a:latin typeface="Tw Cen MT"/>
                <a:cs typeface="Tw Cen MT"/>
              </a:rPr>
              <a:t>EATING DISORDERS AND SPORT </a:t>
            </a:r>
            <a:endParaRPr lang="en-US" dirty="0">
              <a:latin typeface="Tw Cen MT"/>
              <a:cs typeface="Tw Cen MT"/>
            </a:endParaRPr>
          </a:p>
        </p:txBody>
      </p:sp>
      <p:sp>
        <p:nvSpPr>
          <p:cNvPr id="3" name="Content Placeholder 2"/>
          <p:cNvSpPr>
            <a:spLocks noGrp="1"/>
          </p:cNvSpPr>
          <p:nvPr>
            <p:ph idx="1"/>
          </p:nvPr>
        </p:nvSpPr>
        <p:spPr>
          <a:xfrm>
            <a:off x="304800" y="1905000"/>
            <a:ext cx="8382000" cy="4221163"/>
          </a:xfrm>
        </p:spPr>
        <p:txBody>
          <a:bodyPr>
            <a:normAutofit/>
          </a:bodyPr>
          <a:lstStyle/>
          <a:p>
            <a:r>
              <a:rPr lang="en-US" sz="2800" dirty="0">
                <a:latin typeface="Tw Cen MT"/>
                <a:cs typeface="Tw Cen MT"/>
              </a:rPr>
              <a:t>Elite athletes would be viewed by most of the general population as ‘healthy’. However, the eating </a:t>
            </a:r>
            <a:r>
              <a:rPr lang="en-US" sz="2800" dirty="0" err="1">
                <a:latin typeface="Tw Cen MT"/>
                <a:cs typeface="Tw Cen MT"/>
              </a:rPr>
              <a:t>behaviours</a:t>
            </a:r>
            <a:r>
              <a:rPr lang="en-US" sz="2800" dirty="0">
                <a:latin typeface="Tw Cen MT"/>
                <a:cs typeface="Tw Cen MT"/>
              </a:rPr>
              <a:t> of some athletes may be associated with harm (disordered eating) or may even be part of a clinical condition such as </a:t>
            </a:r>
            <a:r>
              <a:rPr lang="en-US" sz="2800" b="1" dirty="0">
                <a:latin typeface="Tw Cen MT"/>
                <a:cs typeface="Tw Cen MT"/>
              </a:rPr>
              <a:t>anorexia</a:t>
            </a:r>
            <a:r>
              <a:rPr lang="en-US" sz="2800" dirty="0">
                <a:latin typeface="Tw Cen MT"/>
                <a:cs typeface="Tw Cen MT"/>
              </a:rPr>
              <a:t> or </a:t>
            </a:r>
            <a:r>
              <a:rPr lang="en-US" sz="2800" b="1" dirty="0">
                <a:latin typeface="Tw Cen MT"/>
                <a:cs typeface="Tw Cen MT"/>
              </a:rPr>
              <a:t>bulimia </a:t>
            </a:r>
            <a:r>
              <a:rPr lang="en-US" sz="2800" b="1" dirty="0" smtClean="0">
                <a:latin typeface="Tw Cen MT"/>
                <a:cs typeface="Tw Cen MT"/>
              </a:rPr>
              <a:t>nervosa</a:t>
            </a:r>
            <a:r>
              <a:rPr lang="en-US" sz="2800" dirty="0" smtClean="0">
                <a:latin typeface="Tw Cen MT"/>
                <a:cs typeface="Tw Cen MT"/>
              </a:rPr>
              <a:t>.</a:t>
            </a:r>
            <a:endParaRPr lang="en-US" sz="2800" dirty="0">
              <a:latin typeface="Tw Cen MT"/>
              <a:cs typeface="Tw Cen MT"/>
            </a:endParaRPr>
          </a:p>
        </p:txBody>
      </p:sp>
    </p:spTree>
    <p:extLst>
      <p:ext uri="{BB962C8B-B14F-4D97-AF65-F5344CB8AC3E}">
        <p14:creationId xmlns:p14="http://schemas.microsoft.com/office/powerpoint/2010/main" val="7801655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pPr algn="l"/>
            <a:r>
              <a:rPr lang="en-US" sz="3600" b="1" dirty="0">
                <a:latin typeface="Tw Cen MT"/>
                <a:cs typeface="Tw Cen MT"/>
              </a:rPr>
              <a:t>High risk sports have been identified as</a:t>
            </a:r>
            <a:r>
              <a:rPr lang="en-US" sz="3600" b="1" dirty="0" smtClean="0">
                <a:latin typeface="Tw Cen MT"/>
                <a:cs typeface="Tw Cen MT"/>
              </a:rPr>
              <a:t>:</a:t>
            </a:r>
            <a:endParaRPr lang="en-US" sz="3600" b="1" dirty="0">
              <a:latin typeface="Tw Cen MT"/>
              <a:cs typeface="Tw Cen MT"/>
            </a:endParaRPr>
          </a:p>
        </p:txBody>
      </p:sp>
      <p:sp>
        <p:nvSpPr>
          <p:cNvPr id="3" name="Content Placeholder 2"/>
          <p:cNvSpPr>
            <a:spLocks noGrp="1"/>
          </p:cNvSpPr>
          <p:nvPr>
            <p:ph idx="1"/>
          </p:nvPr>
        </p:nvSpPr>
        <p:spPr/>
        <p:txBody>
          <a:bodyPr>
            <a:normAutofit/>
          </a:bodyPr>
          <a:lstStyle/>
          <a:p>
            <a:r>
              <a:rPr lang="en-US" sz="2800" dirty="0" smtClean="0">
                <a:latin typeface="Tw Cen MT"/>
                <a:cs typeface="Tw Cen MT"/>
              </a:rPr>
              <a:t>Swimming</a:t>
            </a:r>
            <a:endParaRPr lang="en-US" sz="2800" dirty="0">
              <a:latin typeface="Tw Cen MT"/>
              <a:cs typeface="Tw Cen MT"/>
            </a:endParaRPr>
          </a:p>
          <a:p>
            <a:r>
              <a:rPr lang="en-US" sz="2800" dirty="0" smtClean="0">
                <a:latin typeface="Tw Cen MT"/>
                <a:cs typeface="Tw Cen MT"/>
              </a:rPr>
              <a:t>Running </a:t>
            </a:r>
            <a:r>
              <a:rPr lang="en-US" sz="2800" dirty="0">
                <a:latin typeface="Tw Cen MT"/>
                <a:cs typeface="Tw Cen MT"/>
              </a:rPr>
              <a:t>(track &amp; field and cross country</a:t>
            </a:r>
            <a:r>
              <a:rPr lang="en-US" sz="2800" dirty="0" smtClean="0">
                <a:latin typeface="Tw Cen MT"/>
                <a:cs typeface="Tw Cen MT"/>
              </a:rPr>
              <a:t>)</a:t>
            </a:r>
          </a:p>
          <a:p>
            <a:r>
              <a:rPr lang="en-US" sz="2800" dirty="0" smtClean="0">
                <a:latin typeface="Tw Cen MT"/>
                <a:cs typeface="Tw Cen MT"/>
              </a:rPr>
              <a:t>Gymnastics</a:t>
            </a:r>
            <a:endParaRPr lang="en-US" sz="2800" dirty="0">
              <a:latin typeface="Tw Cen MT"/>
              <a:cs typeface="Tw Cen MT"/>
            </a:endParaRPr>
          </a:p>
          <a:p>
            <a:r>
              <a:rPr lang="en-US" sz="2800" dirty="0" smtClean="0">
                <a:latin typeface="Tw Cen MT"/>
                <a:cs typeface="Tw Cen MT"/>
              </a:rPr>
              <a:t>Diving</a:t>
            </a:r>
            <a:endParaRPr lang="en-US" sz="2800" dirty="0">
              <a:latin typeface="Tw Cen MT"/>
              <a:cs typeface="Tw Cen MT"/>
            </a:endParaRPr>
          </a:p>
          <a:p>
            <a:r>
              <a:rPr lang="en-US" sz="2800" dirty="0" smtClean="0">
                <a:latin typeface="Tw Cen MT"/>
                <a:cs typeface="Tw Cen MT"/>
              </a:rPr>
              <a:t>Swimming</a:t>
            </a:r>
            <a:endParaRPr lang="en-US" sz="2800" dirty="0">
              <a:latin typeface="Tw Cen MT"/>
              <a:cs typeface="Tw Cen MT"/>
            </a:endParaRPr>
          </a:p>
          <a:p>
            <a:r>
              <a:rPr lang="en-US" sz="2800" dirty="0" smtClean="0">
                <a:latin typeface="Tw Cen MT"/>
                <a:cs typeface="Tw Cen MT"/>
              </a:rPr>
              <a:t>Wrestling</a:t>
            </a:r>
            <a:endParaRPr lang="en-US" sz="2800" dirty="0">
              <a:latin typeface="Tw Cen MT"/>
              <a:cs typeface="Tw Cen MT"/>
            </a:endParaRPr>
          </a:p>
          <a:p>
            <a:r>
              <a:rPr lang="en-US" sz="2800" dirty="0" smtClean="0">
                <a:latin typeface="Tw Cen MT"/>
                <a:cs typeface="Tw Cen MT"/>
              </a:rPr>
              <a:t>Judo</a:t>
            </a:r>
            <a:endParaRPr lang="en-US" sz="2800" dirty="0">
              <a:latin typeface="Tw Cen MT"/>
              <a:cs typeface="Tw Cen MT"/>
            </a:endParaRPr>
          </a:p>
          <a:p>
            <a:r>
              <a:rPr lang="en-US" sz="2800" dirty="0" smtClean="0">
                <a:latin typeface="Tw Cen MT"/>
                <a:cs typeface="Tw Cen MT"/>
              </a:rPr>
              <a:t>Lightweight Rowing</a:t>
            </a:r>
            <a:endParaRPr lang="en-US" sz="2800" dirty="0">
              <a:latin typeface="Tw Cen MT"/>
              <a:cs typeface="Tw Cen MT"/>
            </a:endParaRPr>
          </a:p>
        </p:txBody>
      </p:sp>
    </p:spTree>
    <p:extLst>
      <p:ext uri="{BB962C8B-B14F-4D97-AF65-F5344CB8AC3E}">
        <p14:creationId xmlns:p14="http://schemas.microsoft.com/office/powerpoint/2010/main" val="173089432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305800" cy="4983163"/>
          </a:xfrm>
        </p:spPr>
        <p:txBody>
          <a:bodyPr>
            <a:normAutofit/>
          </a:bodyPr>
          <a:lstStyle/>
          <a:p>
            <a:pPr algn="just">
              <a:lnSpc>
                <a:spcPct val="110000"/>
              </a:lnSpc>
            </a:pPr>
            <a:r>
              <a:rPr lang="en-US" sz="2400" dirty="0">
                <a:latin typeface="Tw Cen MT"/>
                <a:cs typeface="Tw Cen MT"/>
              </a:rPr>
              <a:t>The normal dietary concerns and eating habits of an elite performer may appear unusual or extreme to the non-athlete but for the most part are functional and productive in enhancing performance. </a:t>
            </a:r>
            <a:endParaRPr lang="en-US" sz="2400" dirty="0" smtClean="0">
              <a:latin typeface="Tw Cen MT"/>
              <a:cs typeface="Tw Cen MT"/>
            </a:endParaRPr>
          </a:p>
          <a:p>
            <a:pPr algn="just">
              <a:lnSpc>
                <a:spcPct val="110000"/>
              </a:lnSpc>
            </a:pPr>
            <a:r>
              <a:rPr lang="en-US" sz="2400" dirty="0" smtClean="0">
                <a:latin typeface="Tw Cen MT"/>
                <a:cs typeface="Tw Cen MT"/>
              </a:rPr>
              <a:t>More </a:t>
            </a:r>
            <a:r>
              <a:rPr lang="en-US" sz="2400" dirty="0">
                <a:latin typeface="Tw Cen MT"/>
                <a:cs typeface="Tw Cen MT"/>
              </a:rPr>
              <a:t>unusual or extreme eating attitudes and </a:t>
            </a:r>
            <a:r>
              <a:rPr lang="en-US" sz="2400" dirty="0" err="1">
                <a:latin typeface="Tw Cen MT"/>
                <a:cs typeface="Tw Cen MT"/>
              </a:rPr>
              <a:t>behaviours</a:t>
            </a:r>
            <a:r>
              <a:rPr lang="en-US" sz="2400" dirty="0">
                <a:latin typeface="Tw Cen MT"/>
                <a:cs typeface="Tw Cen MT"/>
              </a:rPr>
              <a:t> merge into disordered and potentially harmful eating, which in turn greatly increases the chances of a full-blown eating disorder syndrome </a:t>
            </a:r>
            <a:r>
              <a:rPr lang="en-US" sz="2400" dirty="0" smtClean="0">
                <a:latin typeface="Tw Cen MT"/>
                <a:cs typeface="Tw Cen MT"/>
              </a:rPr>
              <a:t>developing (</a:t>
            </a:r>
            <a:r>
              <a:rPr lang="en-US" sz="2400" b="1" dirty="0" smtClean="0">
                <a:latin typeface="Tw Cen MT"/>
                <a:cs typeface="Tw Cen MT"/>
              </a:rPr>
              <a:t>anorexia </a:t>
            </a:r>
            <a:r>
              <a:rPr lang="en-US" sz="2400" b="1" dirty="0">
                <a:latin typeface="Tw Cen MT"/>
                <a:cs typeface="Tw Cen MT"/>
              </a:rPr>
              <a:t>nervosa</a:t>
            </a:r>
            <a:r>
              <a:rPr lang="en-US" sz="2400" b="1" dirty="0" smtClean="0">
                <a:latin typeface="Tw Cen MT"/>
                <a:cs typeface="Tw Cen MT"/>
              </a:rPr>
              <a:t>, the </a:t>
            </a:r>
            <a:r>
              <a:rPr lang="en-US" sz="2400" b="1" dirty="0">
                <a:latin typeface="Tw Cen MT"/>
                <a:cs typeface="Tw Cen MT"/>
              </a:rPr>
              <a:t>female athlete triad, or bulimia </a:t>
            </a:r>
            <a:r>
              <a:rPr lang="en-US" sz="2400" b="1" dirty="0" smtClean="0">
                <a:latin typeface="Tw Cen MT"/>
                <a:cs typeface="Tw Cen MT"/>
              </a:rPr>
              <a:t>nervosa</a:t>
            </a:r>
            <a:r>
              <a:rPr lang="en-US" sz="2400" dirty="0" smtClean="0">
                <a:latin typeface="Tw Cen MT"/>
                <a:cs typeface="Tw Cen MT"/>
              </a:rPr>
              <a:t>).</a:t>
            </a:r>
            <a:endParaRPr lang="en-US" sz="2400" dirty="0">
              <a:latin typeface="Tw Cen MT"/>
              <a:cs typeface="Tw Cen MT"/>
            </a:endParaRPr>
          </a:p>
          <a:p>
            <a:pPr algn="just">
              <a:lnSpc>
                <a:spcPct val="110000"/>
              </a:lnSpc>
            </a:pPr>
            <a:endParaRPr lang="en-US" sz="2400" dirty="0">
              <a:latin typeface="Tw Cen MT"/>
              <a:cs typeface="Tw Cen MT"/>
            </a:endParaRPr>
          </a:p>
          <a:p>
            <a:pPr algn="just">
              <a:lnSpc>
                <a:spcPct val="110000"/>
              </a:lnSpc>
            </a:pPr>
            <a:endParaRPr lang="en-US" sz="2400" dirty="0">
              <a:latin typeface="Tw Cen MT"/>
              <a:cs typeface="Tw Cen MT"/>
            </a:endParaRPr>
          </a:p>
        </p:txBody>
      </p:sp>
    </p:spTree>
    <p:extLst>
      <p:ext uri="{BB962C8B-B14F-4D97-AF65-F5344CB8AC3E}">
        <p14:creationId xmlns:p14="http://schemas.microsoft.com/office/powerpoint/2010/main" val="68367891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84238"/>
          </a:xfrm>
        </p:spPr>
        <p:txBody>
          <a:bodyPr>
            <a:normAutofit/>
          </a:bodyPr>
          <a:lstStyle/>
          <a:p>
            <a:pPr algn="l"/>
            <a:r>
              <a:rPr lang="en-US" sz="3600" b="1" dirty="0">
                <a:latin typeface="Tw Cen MT"/>
                <a:cs typeface="Tw Cen MT"/>
              </a:rPr>
              <a:t>Normal athlete dietary concerns </a:t>
            </a:r>
          </a:p>
        </p:txBody>
      </p:sp>
      <p:sp>
        <p:nvSpPr>
          <p:cNvPr id="3" name="Content Placeholder 2"/>
          <p:cNvSpPr>
            <a:spLocks noGrp="1"/>
          </p:cNvSpPr>
          <p:nvPr>
            <p:ph idx="1"/>
          </p:nvPr>
        </p:nvSpPr>
        <p:spPr>
          <a:xfrm>
            <a:off x="685800" y="1752600"/>
            <a:ext cx="8001000" cy="4373563"/>
          </a:xfrm>
        </p:spPr>
        <p:txBody>
          <a:bodyPr>
            <a:normAutofit/>
          </a:bodyPr>
          <a:lstStyle/>
          <a:p>
            <a:r>
              <a:rPr lang="en-US" sz="2800" dirty="0">
                <a:latin typeface="Tw Cen MT"/>
                <a:cs typeface="Tw Cen MT"/>
              </a:rPr>
              <a:t>A</a:t>
            </a:r>
            <a:r>
              <a:rPr lang="en-US" sz="2800" dirty="0" smtClean="0">
                <a:latin typeface="Tw Cen MT"/>
                <a:cs typeface="Tw Cen MT"/>
              </a:rPr>
              <a:t>ttention </a:t>
            </a:r>
            <a:r>
              <a:rPr lang="en-US" sz="2800" dirty="0">
                <a:latin typeface="Tw Cen MT"/>
                <a:cs typeface="Tw Cen MT"/>
              </a:rPr>
              <a:t>to diet and weight </a:t>
            </a:r>
          </a:p>
          <a:p>
            <a:r>
              <a:rPr lang="en-US" sz="2800" dirty="0" smtClean="0">
                <a:latin typeface="Tw Cen MT"/>
                <a:cs typeface="Tw Cen MT"/>
              </a:rPr>
              <a:t>Goal </a:t>
            </a:r>
            <a:r>
              <a:rPr lang="en-US" sz="2800" dirty="0">
                <a:latin typeface="Tw Cen MT"/>
                <a:cs typeface="Tw Cen MT"/>
              </a:rPr>
              <a:t>directed </a:t>
            </a:r>
          </a:p>
          <a:p>
            <a:pPr marL="514350" indent="-514350">
              <a:buFont typeface="+mj-lt"/>
              <a:buAutoNum type="alphaLcPeriod"/>
            </a:pPr>
            <a:r>
              <a:rPr lang="en-US" sz="2800" dirty="0" smtClean="0">
                <a:latin typeface="Tw Cen MT"/>
                <a:cs typeface="Tw Cen MT"/>
              </a:rPr>
              <a:t>Aim </a:t>
            </a:r>
            <a:r>
              <a:rPr lang="en-US" sz="2800" dirty="0">
                <a:latin typeface="Tw Cen MT"/>
                <a:cs typeface="Tw Cen MT"/>
              </a:rPr>
              <a:t>is performance </a:t>
            </a:r>
            <a:r>
              <a:rPr lang="en-US" sz="2800" dirty="0" smtClean="0">
                <a:latin typeface="Tw Cen MT"/>
                <a:cs typeface="Tw Cen MT"/>
              </a:rPr>
              <a:t>enhancement</a:t>
            </a:r>
            <a:endParaRPr lang="en-US" sz="2800" dirty="0">
              <a:latin typeface="Tw Cen MT"/>
              <a:cs typeface="Tw Cen MT"/>
            </a:endParaRPr>
          </a:p>
          <a:p>
            <a:pPr marL="514350" indent="-514350">
              <a:buFont typeface="+mj-lt"/>
              <a:buAutoNum type="alphaLcPeriod"/>
            </a:pPr>
            <a:r>
              <a:rPr lang="en-US" sz="2800" dirty="0" err="1" smtClean="0">
                <a:latin typeface="Tw Cen MT"/>
                <a:cs typeface="Tw Cen MT"/>
              </a:rPr>
              <a:t>Emphasises</a:t>
            </a:r>
            <a:r>
              <a:rPr lang="en-US" sz="2800" dirty="0" smtClean="0">
                <a:latin typeface="Tw Cen MT"/>
                <a:cs typeface="Tw Cen MT"/>
              </a:rPr>
              <a:t> </a:t>
            </a:r>
            <a:r>
              <a:rPr lang="en-US" sz="2800" dirty="0">
                <a:latin typeface="Tw Cen MT"/>
                <a:cs typeface="Tw Cen MT"/>
              </a:rPr>
              <a:t>adequate intake rather than </a:t>
            </a:r>
            <a:r>
              <a:rPr lang="en-US" sz="2800" dirty="0" smtClean="0">
                <a:latin typeface="Tw Cen MT"/>
                <a:cs typeface="Tw Cen MT"/>
              </a:rPr>
              <a:t>restriction</a:t>
            </a:r>
          </a:p>
          <a:p>
            <a:pPr marL="514350" indent="-514350">
              <a:buFont typeface="+mj-lt"/>
              <a:buAutoNum type="alphaLcPeriod"/>
            </a:pPr>
            <a:r>
              <a:rPr lang="en-US" sz="2800" dirty="0" smtClean="0">
                <a:latin typeface="Tw Cen MT"/>
                <a:cs typeface="Tw Cen MT"/>
              </a:rPr>
              <a:t>Likely </a:t>
            </a:r>
            <a:r>
              <a:rPr lang="en-US" sz="2800" dirty="0">
                <a:latin typeface="Tw Cen MT"/>
                <a:cs typeface="Tw Cen MT"/>
              </a:rPr>
              <a:t>to revert to normal at end of sporting career </a:t>
            </a:r>
          </a:p>
          <a:p>
            <a:pPr marL="514350" indent="-514350">
              <a:buFont typeface="+mj-lt"/>
              <a:buAutoNum type="alphaLcPeriod"/>
            </a:pPr>
            <a:endParaRPr lang="en-US" sz="2800" dirty="0">
              <a:latin typeface="Tw Cen MT"/>
              <a:cs typeface="Tw Cen MT"/>
            </a:endParaRPr>
          </a:p>
        </p:txBody>
      </p:sp>
    </p:spTree>
    <p:extLst>
      <p:ext uri="{BB962C8B-B14F-4D97-AF65-F5344CB8AC3E}">
        <p14:creationId xmlns:p14="http://schemas.microsoft.com/office/powerpoint/2010/main" val="267876503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08038"/>
          </a:xfrm>
        </p:spPr>
        <p:txBody>
          <a:bodyPr/>
          <a:lstStyle/>
          <a:p>
            <a:pPr algn="l"/>
            <a:r>
              <a:rPr lang="en-US" b="1" dirty="0">
                <a:latin typeface="Tw Cen MT"/>
                <a:cs typeface="Tw Cen MT"/>
              </a:rPr>
              <a:t>Disordered </a:t>
            </a:r>
            <a:r>
              <a:rPr lang="en-US" b="1" dirty="0" smtClean="0">
                <a:latin typeface="Tw Cen MT"/>
                <a:cs typeface="Tw Cen MT"/>
              </a:rPr>
              <a:t>eating</a:t>
            </a:r>
            <a:endParaRPr lang="en-US" b="1" dirty="0">
              <a:effectLst/>
              <a:latin typeface="Tw Cen MT"/>
              <a:cs typeface="Tw Cen MT"/>
            </a:endParaRPr>
          </a:p>
        </p:txBody>
      </p:sp>
      <p:sp>
        <p:nvSpPr>
          <p:cNvPr id="3" name="Content Placeholder 2"/>
          <p:cNvSpPr>
            <a:spLocks noGrp="1"/>
          </p:cNvSpPr>
          <p:nvPr>
            <p:ph idx="1"/>
          </p:nvPr>
        </p:nvSpPr>
        <p:spPr>
          <a:xfrm>
            <a:off x="457200" y="1752600"/>
            <a:ext cx="8229600" cy="4373563"/>
          </a:xfrm>
        </p:spPr>
        <p:txBody>
          <a:bodyPr>
            <a:normAutofit/>
          </a:bodyPr>
          <a:lstStyle/>
          <a:p>
            <a:pPr marL="0" indent="0">
              <a:buNone/>
            </a:pPr>
            <a:r>
              <a:rPr lang="en-US" sz="2800" dirty="0">
                <a:latin typeface="Tw Cen MT"/>
                <a:cs typeface="Tw Cen MT"/>
              </a:rPr>
              <a:t>Use of potentially harmful weight control </a:t>
            </a:r>
            <a:r>
              <a:rPr lang="en-US" sz="2800" dirty="0" smtClean="0">
                <a:latin typeface="Tw Cen MT"/>
                <a:cs typeface="Tw Cen MT"/>
              </a:rPr>
              <a:t>measures:</a:t>
            </a:r>
          </a:p>
          <a:p>
            <a:pPr>
              <a:buFont typeface="Arial"/>
              <a:buChar char="•"/>
            </a:pPr>
            <a:r>
              <a:rPr lang="en-US" sz="2800" dirty="0" smtClean="0">
                <a:latin typeface="Tw Cen MT"/>
                <a:cs typeface="Tw Cen MT"/>
              </a:rPr>
              <a:t>Excessive exercise</a:t>
            </a:r>
            <a:endParaRPr lang="en-US" sz="2800" dirty="0">
              <a:latin typeface="Tw Cen MT"/>
              <a:cs typeface="Tw Cen MT"/>
            </a:endParaRPr>
          </a:p>
          <a:p>
            <a:pPr>
              <a:buFont typeface="Arial"/>
              <a:buChar char="•"/>
            </a:pPr>
            <a:r>
              <a:rPr lang="en-US" sz="2800" dirty="0" smtClean="0">
                <a:latin typeface="Tw Cen MT"/>
                <a:cs typeface="Tw Cen MT"/>
              </a:rPr>
              <a:t>Extreme, restrictive </a:t>
            </a:r>
            <a:r>
              <a:rPr lang="en-US" sz="2800" dirty="0">
                <a:latin typeface="Tw Cen MT"/>
                <a:cs typeface="Tw Cen MT"/>
              </a:rPr>
              <a:t>or faddy </a:t>
            </a:r>
            <a:r>
              <a:rPr lang="en-US" sz="2800" dirty="0" smtClean="0">
                <a:latin typeface="Tw Cen MT"/>
                <a:cs typeface="Tw Cen MT"/>
              </a:rPr>
              <a:t>diets</a:t>
            </a:r>
            <a:endParaRPr lang="en-US" sz="2800" dirty="0">
              <a:latin typeface="Tw Cen MT"/>
              <a:cs typeface="Tw Cen MT"/>
            </a:endParaRPr>
          </a:p>
          <a:p>
            <a:pPr>
              <a:buFont typeface="Arial"/>
              <a:buChar char="•"/>
            </a:pPr>
            <a:r>
              <a:rPr lang="en-US" sz="2800" dirty="0" smtClean="0">
                <a:latin typeface="Tw Cen MT"/>
                <a:cs typeface="Tw Cen MT"/>
              </a:rPr>
              <a:t>Self</a:t>
            </a:r>
            <a:r>
              <a:rPr lang="en-US" sz="2800" dirty="0">
                <a:latin typeface="Tw Cen MT"/>
                <a:cs typeface="Tw Cen MT"/>
              </a:rPr>
              <a:t>-induced </a:t>
            </a:r>
            <a:r>
              <a:rPr lang="en-US" sz="2800" dirty="0" smtClean="0">
                <a:latin typeface="Tw Cen MT"/>
                <a:cs typeface="Tw Cen MT"/>
              </a:rPr>
              <a:t>vomiting</a:t>
            </a:r>
          </a:p>
          <a:p>
            <a:pPr>
              <a:buFont typeface="Arial"/>
              <a:buChar char="•"/>
            </a:pPr>
            <a:r>
              <a:rPr lang="en-US" sz="2800" dirty="0" smtClean="0">
                <a:latin typeface="Tw Cen MT"/>
                <a:cs typeface="Tw Cen MT"/>
              </a:rPr>
              <a:t>Laxatives</a:t>
            </a:r>
            <a:r>
              <a:rPr lang="en-US" sz="2800" dirty="0">
                <a:latin typeface="Tw Cen MT"/>
                <a:cs typeface="Tw Cen MT"/>
              </a:rPr>
              <a:t>, diuretics, enemas, diet pills and stimulants </a:t>
            </a:r>
          </a:p>
          <a:p>
            <a:endParaRPr lang="en-US" sz="2800" dirty="0">
              <a:latin typeface="Tw Cen MT"/>
              <a:cs typeface="Tw Cen MT"/>
            </a:endParaRPr>
          </a:p>
        </p:txBody>
      </p:sp>
    </p:spTree>
    <p:extLst>
      <p:ext uri="{BB962C8B-B14F-4D97-AF65-F5344CB8AC3E}">
        <p14:creationId xmlns:p14="http://schemas.microsoft.com/office/powerpoint/2010/main" val="402674739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11.-Bulimia.jpg"/>
          <p:cNvPicPr>
            <a:picLocks noChangeAspect="1"/>
          </p:cNvPicPr>
          <p:nvPr/>
        </p:nvPicPr>
        <p:blipFill rotWithShape="1">
          <a:blip r:embed="rId2">
            <a:extLst>
              <a:ext uri="{28A0092B-C50C-407E-A947-70E740481C1C}">
                <a14:useLocalDpi xmlns:a14="http://schemas.microsoft.com/office/drawing/2010/main" val="0"/>
              </a:ext>
            </a:extLst>
          </a:blip>
          <a:srcRect l="7090" r="13399"/>
          <a:stretch/>
        </p:blipFill>
        <p:spPr>
          <a:xfrm>
            <a:off x="4800600" y="2209800"/>
            <a:ext cx="4021488" cy="3371869"/>
          </a:xfrm>
          <a:prstGeom prst="rect">
            <a:avLst/>
          </a:prstGeom>
        </p:spPr>
      </p:pic>
      <p:pic>
        <p:nvPicPr>
          <p:cNvPr id="5" name="Picture 4" descr="anorexia file-20180828-86120-1rv531r.jpg"/>
          <p:cNvPicPr>
            <a:picLocks noChangeAspect="1"/>
          </p:cNvPicPr>
          <p:nvPr/>
        </p:nvPicPr>
        <p:blipFill rotWithShape="1">
          <a:blip r:embed="rId3">
            <a:extLst>
              <a:ext uri="{28A0092B-C50C-407E-A947-70E740481C1C}">
                <a14:useLocalDpi xmlns:a14="http://schemas.microsoft.com/office/drawing/2010/main" val="0"/>
              </a:ext>
            </a:extLst>
          </a:blip>
          <a:srcRect l="14590" r="17175"/>
          <a:stretch/>
        </p:blipFill>
        <p:spPr>
          <a:xfrm>
            <a:off x="228600" y="1905000"/>
            <a:ext cx="4298270" cy="4203700"/>
          </a:xfrm>
          <a:prstGeom prst="rect">
            <a:avLst/>
          </a:prstGeom>
        </p:spPr>
      </p:pic>
    </p:spTree>
    <p:extLst>
      <p:ext uri="{BB962C8B-B14F-4D97-AF65-F5344CB8AC3E}">
        <p14:creationId xmlns:p14="http://schemas.microsoft.com/office/powerpoint/2010/main" val="166123986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8385</TotalTime>
  <Words>728</Words>
  <Application>Microsoft Macintosh PowerPoint</Application>
  <PresentationFormat>On-screen Show (4:3)</PresentationFormat>
  <Paragraphs>63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Background</vt:lpstr>
      <vt:lpstr>EATING DISORDERS AND SPORT </vt:lpstr>
      <vt:lpstr>High risk sports have been identified as:</vt:lpstr>
      <vt:lpstr>PowerPoint Presentation</vt:lpstr>
      <vt:lpstr>Normal athlete dietary concerns </vt:lpstr>
      <vt:lpstr>Disordered eating</vt:lpstr>
      <vt:lpstr>PowerPoint Presentation</vt:lpstr>
      <vt:lpstr>Anorexia Nervosa </vt:lpstr>
      <vt:lpstr>Anorexia Nervosa - core symptoms </vt:lpstr>
      <vt:lpstr>Bulimia</vt:lpstr>
      <vt:lpstr>Bulimia Nervosa - core symptoms </vt:lpstr>
      <vt:lpstr>PowerPoint Presentation</vt:lpstr>
      <vt:lpstr>Achieving the ideal diet</vt:lpstr>
      <vt:lpstr>Preventing Risk</vt:lpstr>
      <vt:lpstr>OPTIMUM PERFORMANCE WEIGHT </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ismail - [2010]</dc:creator>
  <cp:lastModifiedBy>Nazhif Gifari</cp:lastModifiedBy>
  <cp:revision>293</cp:revision>
  <cp:lastPrinted>2018-06-03T16:36:28Z</cp:lastPrinted>
  <dcterms:created xsi:type="dcterms:W3CDTF">2018-03-13T02:49:38Z</dcterms:created>
  <dcterms:modified xsi:type="dcterms:W3CDTF">2019-12-23T03:32:40Z</dcterms:modified>
</cp:coreProperties>
</file>