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61" r:id="rId2"/>
    <p:sldId id="309" r:id="rId3"/>
    <p:sldId id="342" r:id="rId4"/>
    <p:sldId id="343" r:id="rId5"/>
    <p:sldId id="314" r:id="rId6"/>
    <p:sldId id="315" r:id="rId7"/>
    <p:sldId id="317" r:id="rId8"/>
    <p:sldId id="319" r:id="rId9"/>
    <p:sldId id="321" r:id="rId10"/>
    <p:sldId id="345" r:id="rId11"/>
    <p:sldId id="344" r:id="rId12"/>
    <p:sldId id="327" r:id="rId13"/>
    <p:sldId id="328" r:id="rId14"/>
    <p:sldId id="329" r:id="rId15"/>
    <p:sldId id="330" r:id="rId16"/>
    <p:sldId id="331" r:id="rId17"/>
    <p:sldId id="332" r:id="rId18"/>
    <p:sldId id="334" r:id="rId19"/>
    <p:sldId id="335" r:id="rId20"/>
    <p:sldId id="336" r:id="rId21"/>
    <p:sldId id="337" r:id="rId22"/>
    <p:sldId id="338" r:id="rId23"/>
    <p:sldId id="30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2514" y="-9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0650DB-F3C0-41AD-8E2C-ACB486CFF635}" type="datetimeFigureOut">
              <a:rPr lang="en-US" smtClean="0"/>
              <a:t>12/11/2019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E766EE-C145-4E27-B057-296F3ACCF435}" type="slidenum">
              <a:rPr lang="en-US" smtClean="0"/>
              <a:t>‹#›</a:t>
            </a:fld>
            <a:endParaRPr lang="en-US"/>
          </a:p>
        </p:txBody>
      </p:sp>
    </p:spTree>
    <p:extLst>
      <p:ext uri="{BB962C8B-B14F-4D97-AF65-F5344CB8AC3E}">
        <p14:creationId xmlns:p14="http://schemas.microsoft.com/office/powerpoint/2010/main" val="3119662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smtClean="0"/>
          </a:p>
        </p:txBody>
      </p:sp>
      <p:sp>
        <p:nvSpPr>
          <p:cNvPr id="41988" name="Slide Number Placeholder 3"/>
          <p:cNvSpPr>
            <a:spLocks noGrp="1"/>
          </p:cNvSpPr>
          <p:nvPr>
            <p:ph type="sldNum" sz="quarter" idx="5"/>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81AFA385-47E1-4EDB-B700-9D145DE0AB81}" type="slidenum">
              <a:rPr lang="id-ID" smtClean="0">
                <a:latin typeface="Arial" charset="0"/>
              </a:rPr>
              <a:pPr/>
              <a:t>2</a:t>
            </a:fld>
            <a:endParaRPr lang="id-ID"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p:spPr>
        <p:txBody>
          <a:bodyPr/>
          <a:lstStyle/>
          <a:p>
            <a:pPr eaLnBrk="1" hangingPunct="1"/>
            <a:endParaRPr lang="en-US" smtClean="0"/>
          </a:p>
        </p:txBody>
      </p:sp>
      <p:sp>
        <p:nvSpPr>
          <p:cNvPr id="43012" name="Header Placeholder 3"/>
          <p:cNvSpPr>
            <a:spLocks noGrp="1"/>
          </p:cNvSpPr>
          <p:nvPr>
            <p:ph type="hdr" sz="quarter"/>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smtClean="0">
                <a:latin typeface="Arial" charset="0"/>
              </a:rPr>
              <a:t>Ahmad Aulia Jusuf/ Bagian Histologi FKUI</a:t>
            </a:r>
          </a:p>
        </p:txBody>
      </p:sp>
      <p:sp>
        <p:nvSpPr>
          <p:cNvPr id="43013" name="Date Placeholder 4"/>
          <p:cNvSpPr>
            <a:spLocks noGrp="1"/>
          </p:cNvSpPr>
          <p:nvPr>
            <p:ph type="dt" sz="quarter" idx="1"/>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id-ID" smtClean="0">
                <a:latin typeface="Arial" charset="0"/>
              </a:rPr>
              <a:t>Kamis, 28 Desember 2006</a:t>
            </a:r>
            <a:endParaRPr lang="en-US" smtClean="0">
              <a:latin typeface="Arial" charset="0"/>
            </a:endParaRPr>
          </a:p>
        </p:txBody>
      </p:sp>
      <p:sp>
        <p:nvSpPr>
          <p:cNvPr id="43014" name="Footer Placeholder 5"/>
          <p:cNvSpPr>
            <a:spLocks noGrp="1"/>
          </p:cNvSpPr>
          <p:nvPr>
            <p:ph type="ftr" sz="quarter" idx="4"/>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smtClean="0">
                <a:latin typeface="Arial" charset="0"/>
              </a:rPr>
              <a:t>Dampak Sex Bebas Pada Remaja</a:t>
            </a:r>
          </a:p>
        </p:txBody>
      </p:sp>
      <p:sp>
        <p:nvSpPr>
          <p:cNvPr id="43015" name="Slide Number Placeholder 6"/>
          <p:cNvSpPr>
            <a:spLocks noGrp="1"/>
          </p:cNvSpPr>
          <p:nvPr>
            <p:ph type="sldNum" sz="quarter" idx="5"/>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99FDB10A-779E-4161-9E68-C1845114343C}" type="slidenum">
              <a:rPr lang="en-US" smtClean="0">
                <a:latin typeface="Arial" charset="0"/>
              </a:rPr>
              <a:pPr/>
              <a:t>7</a:t>
            </a:fld>
            <a:endParaRPr 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896952" y="1124744"/>
            <a:ext cx="5542384" cy="1037977"/>
          </a:xfrm>
          <a:prstGeom prst="rect">
            <a:avLst/>
          </a:prstGeom>
        </p:spPr>
        <p:txBody>
          <a:bodyPr/>
          <a:lstStyle>
            <a:lvl1pPr>
              <a:defRPr>
                <a:solidFill>
                  <a:schemeClr val="bg1"/>
                </a:solidFill>
              </a:defRPr>
            </a:lvl1pPr>
          </a:lstStyle>
          <a:p>
            <a:r>
              <a:rPr lang="en-US" dirty="0" err="1" smtClean="0"/>
              <a:t>Nama</a:t>
            </a:r>
            <a:r>
              <a:rPr lang="en-US" dirty="0" smtClean="0"/>
              <a:t> </a:t>
            </a:r>
            <a:r>
              <a:rPr lang="en-US" dirty="0" err="1" smtClean="0"/>
              <a:t>Dosen</a:t>
            </a:r>
            <a:endParaRPr lang="en-US" dirty="0"/>
          </a:p>
        </p:txBody>
      </p:sp>
      <p:sp>
        <p:nvSpPr>
          <p:cNvPr id="3" name="Subtitle 2"/>
          <p:cNvSpPr>
            <a:spLocks noGrp="1"/>
          </p:cNvSpPr>
          <p:nvPr>
            <p:ph type="subTitle" idx="1" hasCustomPrompt="1"/>
          </p:nvPr>
        </p:nvSpPr>
        <p:spPr>
          <a:xfrm>
            <a:off x="3059832" y="3573016"/>
            <a:ext cx="5360640" cy="432048"/>
          </a:xfrm>
          <a:prstGeom prst="rect">
            <a:avLst/>
          </a:prstGeom>
        </p:spPr>
        <p:txBody>
          <a:bodyPr/>
          <a:lstStyle>
            <a:lvl1pPr marL="0" indent="0" algn="ctr">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d-ID" dirty="0" smtClean="0"/>
              <a:t>SESI PERKULIHAN</a:t>
            </a:r>
            <a:endParaRPr lang="en-US" dirty="0"/>
          </a:p>
        </p:txBody>
      </p:sp>
      <p:sp>
        <p:nvSpPr>
          <p:cNvPr id="4" name="Subtitle 2"/>
          <p:cNvSpPr txBox="1">
            <a:spLocks/>
          </p:cNvSpPr>
          <p:nvPr userDrawn="1"/>
        </p:nvSpPr>
        <p:spPr>
          <a:xfrm>
            <a:off x="2987824" y="5132412"/>
            <a:ext cx="5360640" cy="456828"/>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dirty="0">
              <a:solidFill>
                <a:schemeClr val="tx1"/>
              </a:solidFill>
            </a:endParaRPr>
          </a:p>
        </p:txBody>
      </p:sp>
      <p:sp>
        <p:nvSpPr>
          <p:cNvPr id="5" name="Subtitle 2"/>
          <p:cNvSpPr txBox="1">
            <a:spLocks/>
          </p:cNvSpPr>
          <p:nvPr userDrawn="1"/>
        </p:nvSpPr>
        <p:spPr>
          <a:xfrm>
            <a:off x="2969888" y="4916388"/>
            <a:ext cx="5360640" cy="432048"/>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dirty="0"/>
          </a:p>
        </p:txBody>
      </p:sp>
      <p:sp>
        <p:nvSpPr>
          <p:cNvPr id="8" name="Text Placeholder 7"/>
          <p:cNvSpPr>
            <a:spLocks noGrp="1"/>
          </p:cNvSpPr>
          <p:nvPr>
            <p:ph type="body" sz="quarter" idx="10" hasCustomPrompt="1"/>
          </p:nvPr>
        </p:nvSpPr>
        <p:spPr>
          <a:xfrm>
            <a:off x="3635896" y="2204864"/>
            <a:ext cx="4176713" cy="720725"/>
          </a:xfrm>
          <a:prstGeom prst="rect">
            <a:avLst/>
          </a:prstGeom>
        </p:spPr>
        <p:txBody>
          <a:bodyPr/>
          <a:lstStyle>
            <a:lvl1pPr>
              <a:defRPr baseline="0">
                <a:solidFill>
                  <a:schemeClr val="bg1"/>
                </a:solidFill>
              </a:defRPr>
            </a:lvl1pPr>
          </a:lstStyle>
          <a:p>
            <a:pPr lvl="0"/>
            <a:r>
              <a:rPr lang="id-ID" dirty="0" smtClean="0"/>
              <a:t>MATA KULIAH</a:t>
            </a:r>
            <a:endParaRPr lang="en-US" dirty="0"/>
          </a:p>
        </p:txBody>
      </p:sp>
      <p:sp>
        <p:nvSpPr>
          <p:cNvPr id="10" name="Text Placeholder 9"/>
          <p:cNvSpPr>
            <a:spLocks noGrp="1"/>
          </p:cNvSpPr>
          <p:nvPr>
            <p:ph type="body" sz="quarter" idx="11" hasCustomPrompt="1"/>
          </p:nvPr>
        </p:nvSpPr>
        <p:spPr>
          <a:xfrm>
            <a:off x="3203575" y="4149725"/>
            <a:ext cx="5127625" cy="1198563"/>
          </a:xfrm>
          <a:prstGeom prst="rect">
            <a:avLst/>
          </a:prstGeom>
        </p:spPr>
        <p:txBody>
          <a:bodyPr/>
          <a:lstStyle>
            <a:lvl1pPr>
              <a:defRPr sz="3600" baseline="0">
                <a:solidFill>
                  <a:schemeClr val="tx1"/>
                </a:solidFill>
              </a:defRPr>
            </a:lvl1pPr>
          </a:lstStyle>
          <a:p>
            <a:pPr lvl="0"/>
            <a:r>
              <a:rPr lang="id-ID" dirty="0" smtClean="0"/>
              <a:t>Topik Perkuliahan</a:t>
            </a:r>
            <a:endParaRPr lang="en-US" dirty="0"/>
          </a:p>
        </p:txBody>
      </p:sp>
    </p:spTree>
    <p:extLst>
      <p:ext uri="{BB962C8B-B14F-4D97-AF65-F5344CB8AC3E}">
        <p14:creationId xmlns:p14="http://schemas.microsoft.com/office/powerpoint/2010/main" val="381273960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926976"/>
          </a:xfrm>
          <a:prstGeom prst="rect">
            <a:avLst/>
          </a:prstGeom>
        </p:spPr>
        <p:txBody>
          <a:bodyPr/>
          <a:lstStyle>
            <a:lvl1pPr>
              <a:defRPr sz="3200">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4" name="Content Placeholder 3"/>
          <p:cNvSpPr>
            <a:spLocks noGrp="1"/>
          </p:cNvSpPr>
          <p:nvPr>
            <p:ph sz="half" idx="2"/>
          </p:nvPr>
        </p:nvSpPr>
        <p:spPr>
          <a:xfrm>
            <a:off x="395536" y="1916832"/>
            <a:ext cx="7992888" cy="4176464"/>
          </a:xfrm>
          <a:prstGeom prst="rect">
            <a:avLst/>
          </a:prstGeom>
        </p:spPr>
        <p:txBody>
          <a:bodyPr/>
          <a:lstStyle>
            <a:lvl1pPr marL="342900" indent="-342900" algn="l">
              <a:buFont typeface="Courier New" panose="02070309020205020404" pitchFamily="49" charset="0"/>
              <a:buChar char="o"/>
              <a:defRPr sz="2400">
                <a:solidFill>
                  <a:schemeClr val="tx2">
                    <a:lumMod val="75000"/>
                  </a:schemeClr>
                </a:solidFill>
                <a:latin typeface="Arial" panose="020B0604020202020204" pitchFamily="34" charset="0"/>
                <a:cs typeface="Arial" panose="020B0604020202020204" pitchFamily="34" charset="0"/>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Tree>
    <p:extLst>
      <p:ext uri="{BB962C8B-B14F-4D97-AF65-F5344CB8AC3E}">
        <p14:creationId xmlns:p14="http://schemas.microsoft.com/office/powerpoint/2010/main" val="428097560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82DAF2E8-B6C4-4B01-A16E-90E9492D7CB7}" type="slidenum">
              <a:rPr lang="en-US"/>
              <a:pPr>
                <a:defRPr/>
              </a:pPr>
              <a:t>‹#›</a:t>
            </a:fld>
            <a:endParaRPr lang="en-US"/>
          </a:p>
        </p:txBody>
      </p:sp>
    </p:spTree>
    <p:extLst>
      <p:ext uri="{BB962C8B-B14F-4D97-AF65-F5344CB8AC3E}">
        <p14:creationId xmlns:p14="http://schemas.microsoft.com/office/powerpoint/2010/main" val="839097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3124200" y="6248400"/>
            <a:ext cx="2895600" cy="457200"/>
          </a:xfrm>
          <a:prstGeom prst="rect">
            <a:avLst/>
          </a:prstGeom>
        </p:spPr>
        <p:txBody>
          <a:bodyPr/>
          <a:lstStyle>
            <a:lvl1pPr>
              <a:defRPr/>
            </a:lvl1pPr>
          </a:lstStyle>
          <a:p>
            <a:pPr>
              <a:defRPr/>
            </a:pPr>
            <a:r>
              <a:rPr lang="en-US"/>
              <a:t>Dampak Sex Bebas Pada Remaja/ AAJ/Bag Histologi  FKUI</a:t>
            </a:r>
          </a:p>
        </p:txBody>
      </p:sp>
      <p:sp>
        <p:nvSpPr>
          <p:cNvPr id="6" name="Slide Number Placeholder 5"/>
          <p:cNvSpPr>
            <a:spLocks noGrp="1"/>
          </p:cNvSpPr>
          <p:nvPr>
            <p:ph type="sldNum" sz="quarter" idx="11"/>
          </p:nvPr>
        </p:nvSpPr>
        <p:spPr>
          <a:xfrm>
            <a:off x="6553200" y="6243638"/>
            <a:ext cx="2133600" cy="457200"/>
          </a:xfrm>
          <a:prstGeom prst="rect">
            <a:avLst/>
          </a:prstGeom>
        </p:spPr>
        <p:txBody>
          <a:bodyPr/>
          <a:lstStyle>
            <a:lvl1pPr>
              <a:defRPr/>
            </a:lvl1pPr>
          </a:lstStyle>
          <a:p>
            <a:pPr>
              <a:defRPr/>
            </a:pPr>
            <a:fld id="{9C257FA0-7F18-4991-95BB-76F025DCDE6B}" type="slidenum">
              <a:rPr lang="en-US"/>
              <a:pPr>
                <a:defRPr/>
              </a:pPr>
              <a:t>‹#›</a:t>
            </a:fld>
            <a:endParaRPr lang="en-US"/>
          </a:p>
        </p:txBody>
      </p:sp>
      <p:sp>
        <p:nvSpPr>
          <p:cNvPr id="7" name="Date Placeholder 6"/>
          <p:cNvSpPr>
            <a:spLocks noGrp="1"/>
          </p:cNvSpPr>
          <p:nvPr>
            <p:ph type="dt" sz="half" idx="12"/>
          </p:nvPr>
        </p:nvSpPr>
        <p:spPr>
          <a:xfrm>
            <a:off x="457200" y="6248400"/>
            <a:ext cx="2133600" cy="457200"/>
          </a:xfrm>
          <a:prstGeom prst="rect">
            <a:avLst/>
          </a:prstGeom>
        </p:spPr>
        <p:txBody>
          <a:bodyPr/>
          <a:lstStyle>
            <a:lvl1pPr>
              <a:defRPr/>
            </a:lvl1pPr>
          </a:lstStyle>
          <a:p>
            <a:pPr>
              <a:defRPr/>
            </a:pPr>
            <a:r>
              <a:rPr lang="en-US"/>
              <a:t>Kamis, 28 Desember 2006</a:t>
            </a:r>
            <a:endParaRPr lang="id-ID"/>
          </a:p>
        </p:txBody>
      </p:sp>
    </p:spTree>
    <p:extLst>
      <p:ext uri="{BB962C8B-B14F-4D97-AF65-F5344CB8AC3E}">
        <p14:creationId xmlns:p14="http://schemas.microsoft.com/office/powerpoint/2010/main" val="183284457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8514057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solidFill>
                  <a:schemeClr val="tx1"/>
                </a:solidFill>
              </a:defRPr>
            </a:lvl1pPr>
          </a:lstStyle>
          <a:p>
            <a:pPr lvl="0"/>
            <a:r>
              <a:rPr lang="en-US" smtClean="0"/>
              <a:t>Click to edit Master text styles</a:t>
            </a:r>
          </a:p>
        </p:txBody>
      </p:sp>
      <p:sp>
        <p:nvSpPr>
          <p:cNvPr id="8" name="Text Placeholder 7"/>
          <p:cNvSpPr>
            <a:spLocks noGrp="1"/>
          </p:cNvSpPr>
          <p:nvPr>
            <p:ph type="body" sz="quarter" idx="10" hasCustomPrompt="1"/>
          </p:nvPr>
        </p:nvSpPr>
        <p:spPr>
          <a:xfrm>
            <a:off x="5868144" y="6495420"/>
            <a:ext cx="3097213" cy="333375"/>
          </a:xfrm>
          <a:prstGeom prst="rect">
            <a:avLst/>
          </a:prstGeom>
        </p:spPr>
        <p:txBody>
          <a:bodyPr/>
          <a:lstStyle>
            <a:lvl1pPr>
              <a:defRPr sz="2000">
                <a:solidFill>
                  <a:schemeClr val="bg1"/>
                </a:solidFill>
              </a:defRPr>
            </a:lvl1pPr>
          </a:lstStyle>
          <a:p>
            <a:pPr lvl="0"/>
            <a:r>
              <a:rPr lang="en-US" dirty="0" smtClean="0"/>
              <a:t>www.esaunggul.ac.id</a:t>
            </a:r>
            <a:endParaRPr lang="en-US" dirty="0"/>
          </a:p>
        </p:txBody>
      </p:sp>
    </p:spTree>
    <p:extLst>
      <p:ext uri="{BB962C8B-B14F-4D97-AF65-F5344CB8AC3E}">
        <p14:creationId xmlns:p14="http://schemas.microsoft.com/office/powerpoint/2010/main" val="180738201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6"/>
          <p:cNvSpPr>
            <a:spLocks noGrp="1"/>
          </p:cNvSpPr>
          <p:nvPr>
            <p:ph type="title"/>
          </p:nvPr>
        </p:nvSpPr>
        <p:spPr>
          <a:xfrm>
            <a:off x="467544" y="476672"/>
            <a:ext cx="8229600" cy="1143000"/>
          </a:xfrm>
          <a:prstGeom prst="rect">
            <a:avLst/>
          </a:prstGeom>
        </p:spPr>
        <p:txBody>
          <a:bodyPr/>
          <a:lstStyle/>
          <a:p>
            <a:r>
              <a:rPr lang="en-US" smtClean="0"/>
              <a:t>Click to edit Master title style</a:t>
            </a:r>
            <a:endParaRPr lang="en-US" dirty="0"/>
          </a:p>
        </p:txBody>
      </p:sp>
      <p:sp>
        <p:nvSpPr>
          <p:cNvPr id="9" name="Picture Placeholder 8"/>
          <p:cNvSpPr>
            <a:spLocks noGrp="1"/>
          </p:cNvSpPr>
          <p:nvPr>
            <p:ph type="pic" sz="quarter" idx="10"/>
          </p:nvPr>
        </p:nvSpPr>
        <p:spPr>
          <a:xfrm>
            <a:off x="468313" y="1773238"/>
            <a:ext cx="3959671" cy="4176712"/>
          </a:xfrm>
          <a:prstGeom prst="rect">
            <a:avLst/>
          </a:prstGeom>
        </p:spPr>
        <p:txBody>
          <a:bodyPr/>
          <a:lstStyle/>
          <a:p>
            <a:r>
              <a:rPr lang="en-US" smtClean="0"/>
              <a:t>Click icon to add picture</a:t>
            </a:r>
            <a:endParaRPr lang="en-US" dirty="0"/>
          </a:p>
        </p:txBody>
      </p:sp>
      <p:sp>
        <p:nvSpPr>
          <p:cNvPr id="11" name="Text Placeholder 10"/>
          <p:cNvSpPr>
            <a:spLocks noGrp="1"/>
          </p:cNvSpPr>
          <p:nvPr>
            <p:ph type="body" sz="quarter" idx="11"/>
          </p:nvPr>
        </p:nvSpPr>
        <p:spPr>
          <a:xfrm>
            <a:off x="4643438" y="1773238"/>
            <a:ext cx="3960812" cy="4176712"/>
          </a:xfrm>
          <a:prstGeom prst="rect">
            <a:avLst/>
          </a:prstGeom>
        </p:spPr>
        <p:txBody>
          <a:bodyPr/>
          <a:lstStyle>
            <a:lvl1pPr marL="0" indent="0">
              <a:buNone/>
              <a:defRPr/>
            </a:lvl1pPr>
          </a:lstStyle>
          <a:p>
            <a:pPr lvl="0"/>
            <a:r>
              <a:rPr lang="en-US" smtClean="0"/>
              <a:t>Click to edit Master text styles</a:t>
            </a:r>
          </a:p>
        </p:txBody>
      </p:sp>
    </p:spTree>
    <p:extLst>
      <p:ext uri="{BB962C8B-B14F-4D97-AF65-F5344CB8AC3E}">
        <p14:creationId xmlns:p14="http://schemas.microsoft.com/office/powerpoint/2010/main" val="47046989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C21576B-E1C5-45F0-93D0-4652DD844997}" type="datetimeFigureOut">
              <a:rPr lang="en-US" smtClean="0"/>
              <a:t>12/11/2019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F864BF1-00C7-481D-B429-40D01BB62807}" type="slidenum">
              <a:rPr lang="en-US" smtClean="0"/>
              <a:t>‹#›</a:t>
            </a:fld>
            <a:endParaRPr lang="en-US"/>
          </a:p>
        </p:txBody>
      </p:sp>
    </p:spTree>
    <p:extLst>
      <p:ext uri="{BB962C8B-B14F-4D97-AF65-F5344CB8AC3E}">
        <p14:creationId xmlns:p14="http://schemas.microsoft.com/office/powerpoint/2010/main" val="192318017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Tree>
    <p:extLst>
      <p:ext uri="{BB962C8B-B14F-4D97-AF65-F5344CB8AC3E}">
        <p14:creationId xmlns:p14="http://schemas.microsoft.com/office/powerpoint/2010/main" val="276293898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232293366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3008313" cy="1296144"/>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476672"/>
            <a:ext cx="5111750" cy="5649491"/>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844824"/>
            <a:ext cx="3008313" cy="4281339"/>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28510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716031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www.esaunggul.ac.id/"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6876256" y="6489371"/>
            <a:ext cx="2177584" cy="369332"/>
          </a:xfrm>
          <a:prstGeom prst="rect">
            <a:avLst/>
          </a:prstGeom>
          <a:noFill/>
        </p:spPr>
        <p:txBody>
          <a:bodyPr wrap="none" rtlCol="0">
            <a:spAutoFit/>
          </a:bodyPr>
          <a:lstStyle/>
          <a:p>
            <a:r>
              <a:rPr lang="en-US" dirty="0" smtClean="0">
                <a:hlinkClick r:id="rId15"/>
              </a:rPr>
              <a:t>www.esaunggul.ac.id</a:t>
            </a:r>
            <a:endParaRPr lang="en-US" dirty="0"/>
          </a:p>
        </p:txBody>
      </p:sp>
    </p:spTree>
    <p:extLst>
      <p:ext uri="{BB962C8B-B14F-4D97-AF65-F5344CB8AC3E}">
        <p14:creationId xmlns:p14="http://schemas.microsoft.com/office/powerpoint/2010/main" val="20653260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6" r:id="rId8"/>
    <p:sldLayoutId id="2147483657" r:id="rId9"/>
    <p:sldLayoutId id="2147483660" r:id="rId10"/>
    <p:sldLayoutId id="2147483661" r:id="rId11"/>
    <p:sldLayoutId id="2147483662" r:id="rId1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0" indent="0" algn="ctr" defTabSz="914400" rtl="0" eaLnBrk="1" latinLnBrk="0" hangingPunct="1">
        <a:spcBef>
          <a:spcPct val="20000"/>
        </a:spcBef>
        <a:buFont typeface="Arial" pitchFamily="34" charset="0"/>
        <a:buNone/>
        <a:defRPr sz="20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5.xml"/><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02806" y="2179887"/>
            <a:ext cx="6145657" cy="648072"/>
          </a:xfrm>
        </p:spPr>
        <p:txBody>
          <a:bodyPr/>
          <a:lstStyle/>
          <a:p>
            <a:pPr algn="l"/>
            <a:r>
              <a:rPr lang="en-US" sz="2800" b="1" dirty="0" err="1"/>
              <a:t>Yuli</a:t>
            </a:r>
            <a:r>
              <a:rPr lang="en-US" sz="2800" b="1" dirty="0"/>
              <a:t>  </a:t>
            </a:r>
            <a:r>
              <a:rPr lang="en-US" sz="2800" b="1" dirty="0" err="1"/>
              <a:t>Asmi</a:t>
            </a:r>
            <a:r>
              <a:rPr lang="en-US" sz="2800" b="1" dirty="0"/>
              <a:t> </a:t>
            </a:r>
            <a:r>
              <a:rPr lang="en-US" sz="2800" b="1" dirty="0" err="1"/>
              <a:t>Rozali</a:t>
            </a:r>
            <a:r>
              <a:rPr lang="en-US" sz="2800" b="1" dirty="0"/>
              <a:t>, M.PSI., </a:t>
            </a:r>
            <a:r>
              <a:rPr lang="en-US" sz="2800" b="1" dirty="0" err="1" smtClean="0"/>
              <a:t>Psikolog</a:t>
            </a:r>
            <a:r>
              <a:rPr lang="en-US" sz="2800" b="1" dirty="0" smtClean="0"/>
              <a:t> &amp;</a:t>
            </a: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
            </a:r>
            <a:br>
              <a:rPr lang="en-US" sz="2800" dirty="0" smtClean="0">
                <a:latin typeface="Arial" panose="020B0604020202020204" pitchFamily="34" charset="0"/>
                <a:cs typeface="Arial" panose="020B0604020202020204" pitchFamily="34" charset="0"/>
              </a:rPr>
            </a:br>
            <a:r>
              <a:rPr lang="en-US" sz="2800" dirty="0" err="1" smtClean="0">
                <a:latin typeface="Arial" panose="020B0604020202020204" pitchFamily="34" charset="0"/>
                <a:cs typeface="Arial" panose="020B0604020202020204" pitchFamily="34" charset="0"/>
              </a:rPr>
              <a:t>Dra</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Safitri</a:t>
            </a:r>
            <a:r>
              <a:rPr lang="en-US" sz="2800" dirty="0" smtClean="0">
                <a:latin typeface="Arial" panose="020B0604020202020204" pitchFamily="34" charset="0"/>
                <a:cs typeface="Arial" panose="020B0604020202020204" pitchFamily="34" charset="0"/>
              </a:rPr>
              <a:t>  M  </a:t>
            </a:r>
            <a:r>
              <a:rPr lang="en-US" sz="2800" dirty="0" err="1" smtClean="0">
                <a:latin typeface="Arial" panose="020B0604020202020204" pitchFamily="34" charset="0"/>
                <a:cs typeface="Arial" panose="020B0604020202020204" pitchFamily="34" charset="0"/>
              </a:rPr>
              <a:t>M.Si</a:t>
            </a:r>
            <a:endParaRPr lang="en-US" sz="28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2987824" y="3573016"/>
            <a:ext cx="5688632" cy="432048"/>
          </a:xfrm>
        </p:spPr>
        <p:txBody>
          <a:bodyPr/>
          <a:lstStyle/>
          <a:p>
            <a:r>
              <a:rPr lang="en-US" sz="2800" dirty="0" err="1" smtClean="0">
                <a:latin typeface="Arial" panose="020B0604020202020204" pitchFamily="34" charset="0"/>
                <a:cs typeface="Arial" panose="020B0604020202020204" pitchFamily="34" charset="0"/>
              </a:rPr>
              <a:t>Sesi</a:t>
            </a:r>
            <a:r>
              <a:rPr lang="en-US" sz="2800" dirty="0" smtClean="0">
                <a:latin typeface="Arial" panose="020B0604020202020204" pitchFamily="34" charset="0"/>
                <a:cs typeface="Arial" panose="020B0604020202020204" pitchFamily="34" charset="0"/>
              </a:rPr>
              <a:t> 14</a:t>
            </a:r>
            <a:endParaRPr lang="en-US" sz="2800" dirty="0">
              <a:latin typeface="Arial" panose="020B0604020202020204" pitchFamily="34" charset="0"/>
              <a:cs typeface="Arial" panose="020B0604020202020204" pitchFamily="34" charset="0"/>
            </a:endParaRPr>
          </a:p>
        </p:txBody>
      </p:sp>
      <p:sp>
        <p:nvSpPr>
          <p:cNvPr id="4" name="Text Placeholder 3"/>
          <p:cNvSpPr>
            <a:spLocks noGrp="1"/>
          </p:cNvSpPr>
          <p:nvPr>
            <p:ph type="body" sz="quarter" idx="10"/>
          </p:nvPr>
        </p:nvSpPr>
        <p:spPr>
          <a:xfrm>
            <a:off x="2563238" y="914400"/>
            <a:ext cx="6151123" cy="990600"/>
          </a:xfrm>
        </p:spPr>
        <p:txBody>
          <a:bodyPr/>
          <a:lstStyle/>
          <a:p>
            <a:pPr algn="l"/>
            <a:r>
              <a:rPr lang="en-US" sz="2800" dirty="0" smtClean="0">
                <a:latin typeface="Arial" panose="020B0604020202020204" pitchFamily="34" charset="0"/>
                <a:cs typeface="Arial" panose="020B0604020202020204" pitchFamily="34" charset="0"/>
              </a:rPr>
              <a:t>PSIKOLOGI PERILAKU SEKSUAL</a:t>
            </a:r>
            <a:endParaRPr lang="en-US" sz="2800" dirty="0">
              <a:latin typeface="Arial" panose="020B0604020202020204" pitchFamily="34" charset="0"/>
              <a:cs typeface="Arial" panose="020B0604020202020204" pitchFamily="34" charset="0"/>
            </a:endParaRPr>
          </a:p>
        </p:txBody>
      </p:sp>
      <p:sp>
        <p:nvSpPr>
          <p:cNvPr id="7" name="TextBox 1"/>
          <p:cNvSpPr txBox="1">
            <a:spLocks noChangeArrowheads="1"/>
          </p:cNvSpPr>
          <p:nvPr/>
        </p:nvSpPr>
        <p:spPr bwMode="auto">
          <a:xfrm>
            <a:off x="2852057" y="4114800"/>
            <a:ext cx="5638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600" b="1" dirty="0">
                <a:solidFill>
                  <a:srgbClr val="FF0000"/>
                </a:solidFill>
              </a:rPr>
              <a:t>PENYAKIT MENULAR SEKSUAL (PMS)</a:t>
            </a:r>
          </a:p>
          <a:p>
            <a:pPr algn="ctr"/>
            <a:endParaRPr lang="en-US" sz="3600" dirty="0">
              <a:solidFill>
                <a:srgbClr val="FF0000"/>
              </a:solidFill>
            </a:endParaRPr>
          </a:p>
        </p:txBody>
      </p:sp>
    </p:spTree>
    <p:extLst>
      <p:ext uri="{BB962C8B-B14F-4D97-AF65-F5344CB8AC3E}">
        <p14:creationId xmlns:p14="http://schemas.microsoft.com/office/powerpoint/2010/main" val="36880858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AutoShape 3"/>
          <p:cNvSpPr>
            <a:spLocks noChangeArrowheads="1"/>
          </p:cNvSpPr>
          <p:nvPr/>
        </p:nvSpPr>
        <p:spPr bwMode="auto">
          <a:xfrm>
            <a:off x="152400" y="1143000"/>
            <a:ext cx="8763000" cy="4419600"/>
          </a:xfrm>
          <a:prstGeom prst="horizontalScroll">
            <a:avLst>
              <a:gd name="adj" fmla="val 12500"/>
            </a:avLst>
          </a:prstGeom>
          <a:solidFill>
            <a:srgbClr val="FF99CC"/>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buClr>
                <a:schemeClr val="bg1"/>
              </a:buClr>
              <a:buSzPct val="300000"/>
              <a:buFont typeface="Wingdings" pitchFamily="2" charset="2"/>
              <a:buChar char="v"/>
            </a:pPr>
            <a:r>
              <a:rPr lang="en-US" sz="1600" b="1">
                <a:solidFill>
                  <a:srgbClr val="000000"/>
                </a:solidFill>
                <a:latin typeface="Arial Narrow" pitchFamily="34" charset="0"/>
              </a:rPr>
              <a:t> </a:t>
            </a:r>
            <a:r>
              <a:rPr lang="id-ID" sz="3200" b="1">
                <a:solidFill>
                  <a:srgbClr val="000000"/>
                </a:solidFill>
                <a:latin typeface="Arial Narrow" pitchFamily="34" charset="0"/>
              </a:rPr>
              <a:t>Tanda-tanda penyakit kelamin (Wanita)</a:t>
            </a:r>
          </a:p>
          <a:p>
            <a:pPr lvl="1">
              <a:buFont typeface="Wingdings" pitchFamily="2" charset="2"/>
              <a:buChar char="Ø"/>
            </a:pPr>
            <a:r>
              <a:rPr lang="sv-SE" b="1">
                <a:solidFill>
                  <a:srgbClr val="000099"/>
                </a:solidFill>
              </a:rPr>
              <a:t>rasa sakit/nyeri saat kencing/hubungan seksual</a:t>
            </a:r>
          </a:p>
          <a:p>
            <a:pPr lvl="1">
              <a:buFont typeface="Wingdings" pitchFamily="2" charset="2"/>
              <a:buChar char="Ø"/>
            </a:pPr>
            <a:r>
              <a:rPr lang="sv-SE" b="1">
                <a:solidFill>
                  <a:srgbClr val="000099"/>
                </a:solidFill>
              </a:rPr>
              <a:t> </a:t>
            </a:r>
            <a:r>
              <a:rPr lang="id-ID" b="1">
                <a:solidFill>
                  <a:srgbClr val="000099"/>
                </a:solidFill>
              </a:rPr>
              <a:t>rasa nyeri pada perut bagian bawah</a:t>
            </a:r>
            <a:endParaRPr lang="en-US" b="1">
              <a:solidFill>
                <a:srgbClr val="000099"/>
              </a:solidFill>
            </a:endParaRPr>
          </a:p>
          <a:p>
            <a:pPr lvl="1">
              <a:buFont typeface="Wingdings" pitchFamily="2" charset="2"/>
              <a:buChar char="Ø"/>
            </a:pPr>
            <a:r>
              <a:rPr lang="id-ID" b="1">
                <a:solidFill>
                  <a:srgbClr val="000099"/>
                </a:solidFill>
              </a:rPr>
              <a:t> </a:t>
            </a:r>
            <a:r>
              <a:rPr lang="fi-FI" b="1">
                <a:solidFill>
                  <a:srgbClr val="000099"/>
                </a:solidFill>
              </a:rPr>
              <a:t>pengeluaran lendir pada vagina/alat kelamin</a:t>
            </a:r>
          </a:p>
          <a:p>
            <a:pPr lvl="1">
              <a:buFont typeface="Wingdings" pitchFamily="2" charset="2"/>
              <a:buChar char="Ø"/>
            </a:pPr>
            <a:r>
              <a:rPr lang="fi-FI" b="1">
                <a:solidFill>
                  <a:srgbClr val="000099"/>
                </a:solidFill>
              </a:rPr>
              <a:t> </a:t>
            </a:r>
            <a:r>
              <a:rPr lang="id-ID" b="1">
                <a:solidFill>
                  <a:srgbClr val="000099"/>
                </a:solidFill>
              </a:rPr>
              <a:t>keputihan berwarna putih susu, bergumpal </a:t>
            </a:r>
            <a:endParaRPr lang="en-US" b="1">
              <a:solidFill>
                <a:srgbClr val="000099"/>
              </a:solidFill>
            </a:endParaRPr>
          </a:p>
          <a:p>
            <a:pPr lvl="1">
              <a:buFont typeface="Wingdings" pitchFamily="2" charset="2"/>
              <a:buChar char="Ø"/>
            </a:pPr>
            <a:r>
              <a:rPr lang="id-ID" b="1">
                <a:solidFill>
                  <a:srgbClr val="000099"/>
                </a:solidFill>
              </a:rPr>
              <a:t>rasa gatal dan kemerahan pada alat kelamin atau sekitarnya</a:t>
            </a:r>
            <a:endParaRPr lang="en-US" b="1">
              <a:solidFill>
                <a:srgbClr val="000099"/>
              </a:solidFill>
            </a:endParaRPr>
          </a:p>
          <a:p>
            <a:pPr lvl="1">
              <a:buFont typeface="Wingdings" pitchFamily="2" charset="2"/>
              <a:buChar char="Ø"/>
            </a:pPr>
            <a:r>
              <a:rPr lang="id-ID" b="1">
                <a:solidFill>
                  <a:srgbClr val="000099"/>
                </a:solidFill>
              </a:rPr>
              <a:t> </a:t>
            </a:r>
            <a:r>
              <a:rPr lang="fi-FI" b="1">
                <a:solidFill>
                  <a:srgbClr val="000099"/>
                </a:solidFill>
              </a:rPr>
              <a:t>keputihan yang berbusa, kehijauan, berbau busuk, dan gatal</a:t>
            </a:r>
          </a:p>
          <a:p>
            <a:pPr lvl="1">
              <a:buFont typeface="Wingdings" pitchFamily="2" charset="2"/>
              <a:buChar char="Ø"/>
            </a:pPr>
            <a:r>
              <a:rPr lang="fi-FI" b="1">
                <a:solidFill>
                  <a:srgbClr val="000099"/>
                </a:solidFill>
              </a:rPr>
              <a:t> timbul bercak-bercak darah setelah berhubungan seksual</a:t>
            </a:r>
          </a:p>
          <a:p>
            <a:pPr lvl="1">
              <a:buFont typeface="Wingdings" pitchFamily="2" charset="2"/>
              <a:buChar char="Ø"/>
            </a:pPr>
            <a:r>
              <a:rPr lang="fi-FI" b="1">
                <a:solidFill>
                  <a:srgbClr val="000099"/>
                </a:solidFill>
              </a:rPr>
              <a:t> </a:t>
            </a:r>
            <a:r>
              <a:rPr lang="id-ID" b="1">
                <a:solidFill>
                  <a:srgbClr val="000099"/>
                </a:solidFill>
              </a:rPr>
              <a:t>bintil-bintil berisi cairan</a:t>
            </a:r>
            <a:endParaRPr lang="en-US" b="1">
              <a:solidFill>
                <a:srgbClr val="000099"/>
              </a:solidFill>
            </a:endParaRPr>
          </a:p>
          <a:p>
            <a:pPr lvl="1">
              <a:buFont typeface="Wingdings" pitchFamily="2" charset="2"/>
              <a:buChar char="Ø"/>
            </a:pPr>
            <a:r>
              <a:rPr lang="fi-FI" b="1">
                <a:solidFill>
                  <a:srgbClr val="000099"/>
                </a:solidFill>
              </a:rPr>
              <a:t>lecet atau borok pada alat kelamin.</a:t>
            </a:r>
            <a:r>
              <a:rPr lang="fi-FI"/>
              <a:t> </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63526602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04800" y="152400"/>
            <a:ext cx="8382000" cy="884238"/>
          </a:xfrm>
        </p:spPr>
        <p:txBody>
          <a:bodyPr/>
          <a:lstStyle/>
          <a:p>
            <a:pPr eaLnBrk="1" hangingPunct="1"/>
            <a:r>
              <a:rPr lang="id-ID" sz="3200" smtClean="0"/>
              <a:t>Candidiasis vagina dan </a:t>
            </a:r>
            <a:r>
              <a:rPr lang="en-US" sz="3200" smtClean="0"/>
              <a:t>C</a:t>
            </a:r>
            <a:r>
              <a:rPr lang="id-ID" sz="3200" smtClean="0"/>
              <a:t>ondyloma acuminata</a:t>
            </a:r>
          </a:p>
        </p:txBody>
      </p:sp>
      <p:pic>
        <p:nvPicPr>
          <p:cNvPr id="22531" name="Picture 6" descr="eritema-candidiasis"/>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381000" y="1219200"/>
            <a:ext cx="4038600" cy="3702050"/>
          </a:xfrm>
          <a:noFill/>
          <a:extLs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2532" name="Picture 8" descr="Gb-3 Condiloma"/>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572000" y="990600"/>
            <a:ext cx="3786188" cy="5105400"/>
          </a:xfrm>
          <a:noFill/>
          <a:extLs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762130303"/>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81000" y="411163"/>
            <a:ext cx="7543800" cy="808037"/>
          </a:xfrm>
        </p:spPr>
        <p:txBody>
          <a:bodyPr/>
          <a:lstStyle/>
          <a:p>
            <a:pPr eaLnBrk="1" hangingPunct="1"/>
            <a:r>
              <a:rPr lang="id-ID" smtClean="0"/>
              <a:t>Bahaya Sex Bebas</a:t>
            </a:r>
            <a:r>
              <a:rPr lang="en-US" smtClean="0"/>
              <a:t> </a:t>
            </a:r>
            <a:endParaRPr lang="id-ID" smtClean="0"/>
          </a:p>
        </p:txBody>
      </p:sp>
      <p:sp>
        <p:nvSpPr>
          <p:cNvPr id="24579" name="Rectangle 3"/>
          <p:cNvSpPr>
            <a:spLocks noGrp="1" noChangeArrowheads="1"/>
          </p:cNvSpPr>
          <p:nvPr>
            <p:ph type="body" sz="half" idx="1"/>
          </p:nvPr>
        </p:nvSpPr>
        <p:spPr>
          <a:xfrm>
            <a:off x="609600" y="1260475"/>
            <a:ext cx="8305800" cy="4911725"/>
          </a:xfrm>
        </p:spPr>
        <p:txBody>
          <a:bodyPr/>
          <a:lstStyle/>
          <a:p>
            <a:pPr marL="457200" lvl="1" indent="0" eaLnBrk="1" hangingPunct="1">
              <a:buNone/>
            </a:pPr>
            <a:r>
              <a:rPr lang="en-US" sz="2400" dirty="0" smtClean="0"/>
              <a:t>2. </a:t>
            </a:r>
            <a:r>
              <a:rPr lang="id-ID" sz="2400" dirty="0" smtClean="0"/>
              <a:t>AIDS </a:t>
            </a:r>
            <a:r>
              <a:rPr lang="id-ID" sz="2400" dirty="0" smtClean="0"/>
              <a:t>singkatan dari </a:t>
            </a:r>
            <a:r>
              <a:rPr lang="id-ID" sz="2400" i="1" dirty="0" smtClean="0"/>
              <a:t>Aquired Immuno Deficiency Syndrome</a:t>
            </a:r>
            <a:r>
              <a:rPr lang="id-ID" sz="2400" dirty="0" smtClean="0"/>
              <a:t>.</a:t>
            </a:r>
            <a:endParaRPr lang="en-US" sz="2400" dirty="0" smtClean="0"/>
          </a:p>
          <a:p>
            <a:pPr lvl="2" eaLnBrk="1" hangingPunct="1"/>
            <a:r>
              <a:rPr lang="sv-SE" sz="2000" dirty="0" smtClean="0"/>
              <a:t>penyakit ini adalah kumpulan gejala penyakit akibat menurunnya system kekebalan tubuh</a:t>
            </a:r>
          </a:p>
          <a:p>
            <a:pPr lvl="2" eaLnBrk="1" hangingPunct="1"/>
            <a:r>
              <a:rPr lang="sv-SE" sz="2000" dirty="0" smtClean="0"/>
              <a:t> Penyebabnya adalah virus HIV (Human Immunodeficiency Virus) </a:t>
            </a:r>
          </a:p>
          <a:p>
            <a:pPr lvl="2" eaLnBrk="1" hangingPunct="1"/>
            <a:r>
              <a:rPr lang="sv-SE" sz="2000" dirty="0" smtClean="0"/>
              <a:t>salah satu cara penularannya adalah melalui hubungan seksual.   </a:t>
            </a:r>
          </a:p>
          <a:p>
            <a:pPr lvl="2" eaLnBrk="1" hangingPunct="1"/>
            <a:r>
              <a:rPr lang="sv-SE" sz="2000" dirty="0" smtClean="0"/>
              <a:t>Selain itu HIV dapat menular melalui pemakaian jarum suntik bekas orang yang terinfeksi virus HIV, menerim tranfusi darah yang tercemar HIV atau dari ibu hamil yang terinfeksi virus HIV kepada bayi yang dikandungannya. </a:t>
            </a:r>
          </a:p>
          <a:p>
            <a:pPr lvl="2" eaLnBrk="1" hangingPunct="1"/>
            <a:r>
              <a:rPr lang="sv-SE" sz="2000" dirty="0" smtClean="0"/>
              <a:t>Di Indonesia penularan HIV/AIDS paling banyak melalui hubungan seksual yang tidak aman serta jarum suntik (bagi pecandu narkoba). </a:t>
            </a:r>
          </a:p>
        </p:txBody>
      </p:sp>
    </p:spTree>
    <p:extLst>
      <p:ext uri="{BB962C8B-B14F-4D97-AF65-F5344CB8AC3E}">
        <p14:creationId xmlns:p14="http://schemas.microsoft.com/office/powerpoint/2010/main" val="2681017438"/>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81000" y="411163"/>
            <a:ext cx="7543800" cy="808037"/>
          </a:xfrm>
        </p:spPr>
        <p:txBody>
          <a:bodyPr/>
          <a:lstStyle/>
          <a:p>
            <a:pPr eaLnBrk="1" hangingPunct="1"/>
            <a:r>
              <a:rPr lang="id-ID" smtClean="0"/>
              <a:t>Bahaya Sex Bebas</a:t>
            </a:r>
            <a:r>
              <a:rPr lang="en-US" smtClean="0"/>
              <a:t> </a:t>
            </a:r>
            <a:endParaRPr lang="id-ID" smtClean="0"/>
          </a:p>
        </p:txBody>
      </p:sp>
      <p:sp>
        <p:nvSpPr>
          <p:cNvPr id="71683" name="Rectangle 3"/>
          <p:cNvSpPr>
            <a:spLocks noGrp="1" noChangeArrowheads="1"/>
          </p:cNvSpPr>
          <p:nvPr>
            <p:ph type="body" sz="half" idx="1"/>
          </p:nvPr>
        </p:nvSpPr>
        <p:spPr>
          <a:xfrm>
            <a:off x="152400" y="1260475"/>
            <a:ext cx="8534400" cy="4530725"/>
          </a:xfrm>
        </p:spPr>
        <p:txBody>
          <a:bodyPr rtlCol="0">
            <a:normAutofit lnSpcReduction="10000"/>
          </a:bodyPr>
          <a:lstStyle/>
          <a:p>
            <a:pPr eaLnBrk="1" fontAlgn="auto" hangingPunct="1">
              <a:spcAft>
                <a:spcPts val="0"/>
              </a:spcAft>
              <a:buFont typeface="Arial" pitchFamily="34" charset="0"/>
              <a:buChar char="•"/>
              <a:defRPr/>
            </a:pPr>
            <a:r>
              <a:rPr lang="id-ID" sz="2800" smtClean="0"/>
              <a:t>Bahaya Fisik</a:t>
            </a:r>
          </a:p>
          <a:p>
            <a:pPr lvl="1" eaLnBrk="1" fontAlgn="auto" hangingPunct="1">
              <a:spcAft>
                <a:spcPts val="0"/>
              </a:spcAft>
              <a:buFont typeface="Arial" pitchFamily="34" charset="0"/>
              <a:buChar char="–"/>
              <a:defRPr/>
            </a:pPr>
            <a:r>
              <a:rPr lang="id-ID" sz="2400" smtClean="0"/>
              <a:t>AIDS singkatan dari </a:t>
            </a:r>
            <a:r>
              <a:rPr lang="id-ID" sz="2400" i="1" smtClean="0"/>
              <a:t>Aquired Immuno Deficiency Syndrome</a:t>
            </a:r>
            <a:r>
              <a:rPr lang="id-ID" sz="2400" smtClean="0"/>
              <a:t>.</a:t>
            </a:r>
            <a:endParaRPr lang="en-US" sz="2400" smtClean="0"/>
          </a:p>
          <a:p>
            <a:pPr lvl="2" eaLnBrk="1" fontAlgn="auto" hangingPunct="1">
              <a:spcAft>
                <a:spcPts val="0"/>
              </a:spcAft>
              <a:buFont typeface="Arial" pitchFamily="34" charset="0"/>
              <a:buChar char="•"/>
              <a:defRPr/>
            </a:pPr>
            <a:r>
              <a:rPr lang="sv-SE" sz="2000" smtClean="0"/>
              <a:t>Awalnya tidak memperlihatkan gejala-gejala khusus.</a:t>
            </a:r>
          </a:p>
          <a:p>
            <a:pPr lvl="2" eaLnBrk="1" fontAlgn="auto" hangingPunct="1">
              <a:spcAft>
                <a:spcPts val="0"/>
              </a:spcAft>
              <a:buFont typeface="Arial" pitchFamily="34" charset="0"/>
              <a:buChar char="•"/>
              <a:defRPr/>
            </a:pPr>
            <a:r>
              <a:rPr lang="sv-SE" sz="2000" smtClean="0"/>
              <a:t>Baru beberapa minggu sesudah itu orang yang terinfeksi sering menderita penyakit ringan sehari-hari seperti flu atau diare.  </a:t>
            </a:r>
          </a:p>
          <a:p>
            <a:pPr lvl="2" eaLnBrk="1" fontAlgn="auto" hangingPunct="1">
              <a:spcAft>
                <a:spcPts val="0"/>
              </a:spcAft>
              <a:buFont typeface="Arial" pitchFamily="34" charset="0"/>
              <a:buChar char="•"/>
              <a:defRPr/>
            </a:pPr>
            <a:r>
              <a:rPr lang="sv-SE" sz="2000" smtClean="0"/>
              <a:t>Pada periode 3-4 tahun kemudian penderita tidak memperlihatkan gejala khas atau disebut sebagai periode tanpa gejala, pada saat ini penderita merasa sehat dan dari luar juga tampak sehat.  </a:t>
            </a:r>
          </a:p>
          <a:p>
            <a:pPr lvl="2" eaLnBrk="1" fontAlgn="auto" hangingPunct="1">
              <a:spcAft>
                <a:spcPts val="0"/>
              </a:spcAft>
              <a:buFont typeface="Arial" pitchFamily="34" charset="0"/>
              <a:buChar char="•"/>
              <a:defRPr/>
            </a:pPr>
            <a:r>
              <a:rPr lang="sv-SE" sz="2000" smtClean="0"/>
              <a:t>Sesudahnya, tahun ke 5 atau 6 mulai timbul diare berulang, penurunan berat badan secara mendadak, sering sariawan dimulut, dan terjadi pembengkakan di kelenjar getah bening dan pada akhirnya bisa terjadi berbagai macam penyakit infeksi, kanker dan bahkan kematian</a:t>
            </a:r>
            <a:endParaRPr lang="id-ID" sz="2000" smtClean="0"/>
          </a:p>
        </p:txBody>
      </p:sp>
    </p:spTree>
    <p:extLst>
      <p:ext uri="{BB962C8B-B14F-4D97-AF65-F5344CB8AC3E}">
        <p14:creationId xmlns:p14="http://schemas.microsoft.com/office/powerpoint/2010/main" val="21198204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81000" y="228600"/>
            <a:ext cx="7543800" cy="808038"/>
          </a:xfrm>
        </p:spPr>
        <p:txBody>
          <a:bodyPr/>
          <a:lstStyle/>
          <a:p>
            <a:pPr eaLnBrk="1" hangingPunct="1"/>
            <a:r>
              <a:rPr lang="id-ID" smtClean="0"/>
              <a:t>Bahaya Sex Bebas</a:t>
            </a:r>
            <a:r>
              <a:rPr lang="en-US" smtClean="0"/>
              <a:t> </a:t>
            </a:r>
            <a:endParaRPr lang="id-ID" smtClean="0"/>
          </a:p>
        </p:txBody>
      </p:sp>
      <p:sp>
        <p:nvSpPr>
          <p:cNvPr id="26627" name="Rectangle 3"/>
          <p:cNvSpPr>
            <a:spLocks noGrp="1" noChangeArrowheads="1"/>
          </p:cNvSpPr>
          <p:nvPr>
            <p:ph type="body" sz="half" idx="1"/>
          </p:nvPr>
        </p:nvSpPr>
        <p:spPr>
          <a:xfrm>
            <a:off x="152400" y="1260475"/>
            <a:ext cx="8763000" cy="4835525"/>
          </a:xfrm>
        </p:spPr>
        <p:txBody>
          <a:bodyPr/>
          <a:lstStyle/>
          <a:p>
            <a:pPr eaLnBrk="1" hangingPunct="1"/>
            <a:r>
              <a:rPr lang="id-ID" sz="2800" dirty="0" smtClean="0">
                <a:solidFill>
                  <a:schemeClr val="tx1"/>
                </a:solidFill>
              </a:rPr>
              <a:t>Bahaya Fisik</a:t>
            </a:r>
          </a:p>
          <a:p>
            <a:pPr lvl="1" eaLnBrk="1" hangingPunct="1"/>
            <a:r>
              <a:rPr lang="sv-SE" sz="2400" dirty="0" smtClean="0"/>
              <a:t>Resiko kehamilan dini yang tak dikenhendaki </a:t>
            </a:r>
          </a:p>
          <a:p>
            <a:pPr lvl="2" eaLnBrk="1" hangingPunct="1"/>
            <a:r>
              <a:rPr lang="sv-SE" sz="2000" dirty="0" smtClean="0"/>
              <a:t>Pada Ibu</a:t>
            </a:r>
          </a:p>
          <a:p>
            <a:pPr lvl="3" eaLnBrk="1" hangingPunct="1"/>
            <a:r>
              <a:rPr lang="sv-SE" sz="1800" dirty="0" smtClean="0"/>
              <a:t>panggul sempit</a:t>
            </a:r>
            <a:endParaRPr lang="id-ID" sz="1800" dirty="0" smtClean="0"/>
          </a:p>
          <a:p>
            <a:pPr lvl="3" eaLnBrk="1" hangingPunct="1"/>
            <a:r>
              <a:rPr lang="sv-SE" sz="1800" dirty="0" smtClean="0"/>
              <a:t>kontraksi rahim yang lemah</a:t>
            </a:r>
            <a:endParaRPr lang="id-ID" sz="1800" dirty="0" smtClean="0"/>
          </a:p>
          <a:p>
            <a:pPr lvl="3" eaLnBrk="1" hangingPunct="1"/>
            <a:r>
              <a:rPr lang="sv-SE" sz="1800" dirty="0" smtClean="0"/>
              <a:t>ketidak teraturan tekanan darah yang dapat berdampak pada keracunan kehamilan serta</a:t>
            </a:r>
            <a:endParaRPr lang="id-ID" sz="1800" dirty="0" smtClean="0"/>
          </a:p>
          <a:p>
            <a:pPr lvl="3" eaLnBrk="1" hangingPunct="1"/>
            <a:r>
              <a:rPr lang="fi-FI" sz="1800" dirty="0" smtClean="0"/>
              <a:t>kejang-kejang yang dapat menyebabkan kematian</a:t>
            </a:r>
            <a:endParaRPr lang="id-ID" sz="1800" dirty="0" smtClean="0"/>
          </a:p>
          <a:p>
            <a:pPr lvl="3" eaLnBrk="1" hangingPunct="1"/>
            <a:r>
              <a:rPr lang="fi-FI" sz="1800" dirty="0" smtClean="0"/>
              <a:t>Remaja atau calon ibu merasa tidak ingin dan tidak siap untuk hamil maka ia bisa saja tidak mengurus dengan baik kehamilannya </a:t>
            </a:r>
            <a:endParaRPr lang="id-ID" sz="1800" dirty="0" smtClean="0"/>
          </a:p>
        </p:txBody>
      </p:sp>
    </p:spTree>
    <p:extLst>
      <p:ext uri="{BB962C8B-B14F-4D97-AF65-F5344CB8AC3E}">
        <p14:creationId xmlns:p14="http://schemas.microsoft.com/office/powerpoint/2010/main" val="2674255807"/>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81000" y="228600"/>
            <a:ext cx="7543800" cy="808038"/>
          </a:xfrm>
        </p:spPr>
        <p:txBody>
          <a:bodyPr/>
          <a:lstStyle/>
          <a:p>
            <a:pPr eaLnBrk="1" hangingPunct="1"/>
            <a:r>
              <a:rPr lang="id-ID" smtClean="0"/>
              <a:t>Bahaya Sex Bebas</a:t>
            </a:r>
            <a:r>
              <a:rPr lang="en-US" smtClean="0"/>
              <a:t> </a:t>
            </a:r>
            <a:endParaRPr lang="id-ID" smtClean="0"/>
          </a:p>
        </p:txBody>
      </p:sp>
      <p:sp>
        <p:nvSpPr>
          <p:cNvPr id="27651" name="Rectangle 3"/>
          <p:cNvSpPr>
            <a:spLocks noGrp="1" noChangeArrowheads="1"/>
          </p:cNvSpPr>
          <p:nvPr>
            <p:ph type="body" sz="half" idx="1"/>
          </p:nvPr>
        </p:nvSpPr>
        <p:spPr>
          <a:xfrm>
            <a:off x="914400" y="1260475"/>
            <a:ext cx="8001000" cy="4835525"/>
          </a:xfrm>
        </p:spPr>
        <p:txBody>
          <a:bodyPr/>
          <a:lstStyle/>
          <a:p>
            <a:pPr marL="457200" lvl="1" indent="0" eaLnBrk="1" hangingPunct="1">
              <a:buNone/>
            </a:pPr>
            <a:endParaRPr lang="sv-SE" sz="2400" dirty="0" smtClean="0"/>
          </a:p>
          <a:p>
            <a:pPr marL="457200" lvl="1" indent="0" eaLnBrk="1" hangingPunct="1">
              <a:buNone/>
            </a:pPr>
            <a:endParaRPr lang="sv-SE" sz="2400" dirty="0"/>
          </a:p>
          <a:p>
            <a:pPr marL="457200" lvl="1" indent="0" eaLnBrk="1" hangingPunct="1">
              <a:buNone/>
            </a:pPr>
            <a:r>
              <a:rPr lang="sv-SE" sz="2400" dirty="0" smtClean="0"/>
              <a:t>3. Resiko </a:t>
            </a:r>
            <a:r>
              <a:rPr lang="sv-SE" sz="2400" dirty="0" smtClean="0"/>
              <a:t>kehamilan dini yang tak dikenhendaki </a:t>
            </a:r>
            <a:endParaRPr lang="id-ID" sz="2400" dirty="0" smtClean="0"/>
          </a:p>
          <a:p>
            <a:pPr lvl="2" eaLnBrk="1" hangingPunct="1"/>
            <a:r>
              <a:rPr lang="fi-FI" sz="2000" dirty="0" smtClean="0"/>
              <a:t>Pada anak</a:t>
            </a:r>
          </a:p>
          <a:p>
            <a:pPr lvl="3" eaLnBrk="1" hangingPunct="1"/>
            <a:r>
              <a:rPr lang="fi-FI" sz="1800" dirty="0" smtClean="0"/>
              <a:t>Gangguan pertumbuhan organ-organ tubuh pada janin</a:t>
            </a:r>
            <a:endParaRPr lang="id-ID" sz="1800" dirty="0" smtClean="0"/>
          </a:p>
          <a:p>
            <a:pPr lvl="3" eaLnBrk="1" hangingPunct="1"/>
            <a:r>
              <a:rPr lang="fi-FI" sz="1800" dirty="0" smtClean="0"/>
              <a:t>kecacatan</a:t>
            </a:r>
            <a:endParaRPr lang="id-ID" sz="1800" dirty="0" smtClean="0"/>
          </a:p>
          <a:p>
            <a:pPr lvl="3" eaLnBrk="1" hangingPunct="1"/>
            <a:r>
              <a:rPr lang="fi-FI" sz="1800" dirty="0" smtClean="0"/>
              <a:t>Sulit mengharapkan adanya perasaan kasih sayang yang tulus dan kuat dari ibu yang tidak menghendaki kehamilan bayi yang dilahirkanya nanti.  Sehingga  masa depan anak mungkin saja terlantar </a:t>
            </a:r>
            <a:endParaRPr lang="id-ID" sz="1800" dirty="0" smtClean="0"/>
          </a:p>
        </p:txBody>
      </p:sp>
    </p:spTree>
    <p:extLst>
      <p:ext uri="{BB962C8B-B14F-4D97-AF65-F5344CB8AC3E}">
        <p14:creationId xmlns:p14="http://schemas.microsoft.com/office/powerpoint/2010/main" val="184963087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381000" y="411163"/>
            <a:ext cx="7543800" cy="808037"/>
          </a:xfrm>
        </p:spPr>
        <p:txBody>
          <a:bodyPr/>
          <a:lstStyle/>
          <a:p>
            <a:pPr eaLnBrk="1" hangingPunct="1"/>
            <a:r>
              <a:rPr lang="id-ID" smtClean="0"/>
              <a:t>Bahaya Sex Bebas</a:t>
            </a:r>
            <a:r>
              <a:rPr lang="en-US" smtClean="0"/>
              <a:t> </a:t>
            </a:r>
            <a:endParaRPr lang="id-ID" smtClean="0"/>
          </a:p>
        </p:txBody>
      </p:sp>
      <p:sp>
        <p:nvSpPr>
          <p:cNvPr id="73731" name="Rectangle 3"/>
          <p:cNvSpPr>
            <a:spLocks noGrp="1" noChangeArrowheads="1"/>
          </p:cNvSpPr>
          <p:nvPr>
            <p:ph type="body" sz="half" idx="1"/>
          </p:nvPr>
        </p:nvSpPr>
        <p:spPr>
          <a:xfrm>
            <a:off x="152400" y="1260475"/>
            <a:ext cx="8534400" cy="4987925"/>
          </a:xfrm>
        </p:spPr>
        <p:txBody>
          <a:bodyPr rtlCol="0">
            <a:normAutofit/>
          </a:bodyPr>
          <a:lstStyle/>
          <a:p>
            <a:pPr eaLnBrk="1" fontAlgn="auto" hangingPunct="1">
              <a:spcAft>
                <a:spcPts val="0"/>
              </a:spcAft>
              <a:defRPr/>
            </a:pPr>
            <a:endParaRPr lang="id-ID" sz="2800" dirty="0" smtClean="0">
              <a:solidFill>
                <a:schemeClr val="tx1"/>
              </a:solidFill>
            </a:endParaRPr>
          </a:p>
          <a:p>
            <a:pPr marL="457200" lvl="1" indent="0" eaLnBrk="1" fontAlgn="auto" hangingPunct="1">
              <a:spcAft>
                <a:spcPts val="0"/>
              </a:spcAft>
              <a:buNone/>
              <a:defRPr/>
            </a:pPr>
            <a:r>
              <a:rPr lang="fi-FI" sz="2400" dirty="0" smtClean="0"/>
              <a:t>4. Mengakhiri </a:t>
            </a:r>
            <a:r>
              <a:rPr lang="fi-FI" sz="2400" dirty="0" smtClean="0"/>
              <a:t>kehamilannya atau sering disebut dengan aborsi.  </a:t>
            </a:r>
          </a:p>
          <a:p>
            <a:pPr lvl="2" eaLnBrk="1" fontAlgn="auto" hangingPunct="1">
              <a:spcAft>
                <a:spcPts val="0"/>
              </a:spcAft>
              <a:buFont typeface="Arial" pitchFamily="34" charset="0"/>
              <a:buChar char="•"/>
              <a:defRPr/>
            </a:pPr>
            <a:r>
              <a:rPr lang="it-IT" sz="2000" dirty="0" smtClean="0"/>
              <a:t>tindakan ilegal atau melawan hukum</a:t>
            </a:r>
          </a:p>
          <a:p>
            <a:pPr lvl="3" eaLnBrk="1" fontAlgn="auto" hangingPunct="1">
              <a:spcAft>
                <a:spcPts val="0"/>
              </a:spcAft>
              <a:buFont typeface="Arial" pitchFamily="34" charset="0"/>
              <a:buChar char="–"/>
              <a:defRPr/>
            </a:pPr>
            <a:r>
              <a:rPr lang="it-IT" sz="1800" dirty="0" smtClean="0"/>
              <a:t>sering dilakukan secara sembunyi-sembunyi dan tidak aman</a:t>
            </a:r>
          </a:p>
          <a:p>
            <a:pPr lvl="3" eaLnBrk="1" fontAlgn="auto" hangingPunct="1">
              <a:spcAft>
                <a:spcPts val="0"/>
              </a:spcAft>
              <a:buFont typeface="Arial" pitchFamily="34" charset="0"/>
              <a:buChar char="–"/>
              <a:defRPr/>
            </a:pPr>
            <a:r>
              <a:rPr lang="it-IT" sz="1800" dirty="0" smtClean="0"/>
              <a:t>berkontribusi kepada kematian dan kesakitan ibu. </a:t>
            </a:r>
          </a:p>
          <a:p>
            <a:pPr lvl="2" eaLnBrk="1" fontAlgn="auto" hangingPunct="1">
              <a:spcAft>
                <a:spcPts val="0"/>
              </a:spcAft>
              <a:buFont typeface="Arial" pitchFamily="34" charset="0"/>
              <a:buChar char="•"/>
              <a:defRPr/>
            </a:pPr>
            <a:r>
              <a:rPr lang="it-IT" sz="2000" dirty="0" smtClean="0"/>
              <a:t>Aborsi sangat berbahaya bagi kesehatan dan keselamatan perempuan terutama jika dilakukan secara sembarangan yaitu oleh mereka yang tidak terlatih</a:t>
            </a:r>
          </a:p>
          <a:p>
            <a:pPr lvl="3" eaLnBrk="1" fontAlgn="auto" hangingPunct="1">
              <a:spcAft>
                <a:spcPts val="0"/>
              </a:spcAft>
              <a:buFont typeface="Arial" pitchFamily="34" charset="0"/>
              <a:buChar char="–"/>
              <a:defRPr/>
            </a:pPr>
            <a:r>
              <a:rPr lang="fi-FI" sz="1800" dirty="0" smtClean="0"/>
              <a:t>Perdarahan yang terus-menerus serta infeksi yang terjadi setelah tindakan aborsi merupakan sebab utama kematian perempuan yang melakukan aborsi </a:t>
            </a:r>
          </a:p>
          <a:p>
            <a:pPr lvl="3" eaLnBrk="1" fontAlgn="auto" hangingPunct="1">
              <a:spcAft>
                <a:spcPts val="0"/>
              </a:spcAft>
              <a:buFont typeface="Arial" pitchFamily="34" charset="0"/>
              <a:buChar char="–"/>
              <a:defRPr/>
            </a:pPr>
            <a:r>
              <a:rPr lang="fi-FI" sz="1800" dirty="0" smtClean="0"/>
              <a:t> Di samping itu aborsi juga berdampak pada kondisi psikologis.  Perasaan sedih karena kehilangan bayi, beban batin akibat timbulnya perasaan bersalah dan penyesalan yang dapat mengakibatkan depresi. </a:t>
            </a:r>
            <a:endParaRPr lang="id-ID" sz="1800" dirty="0" smtClean="0"/>
          </a:p>
        </p:txBody>
      </p:sp>
    </p:spTree>
    <p:extLst>
      <p:ext uri="{BB962C8B-B14F-4D97-AF65-F5344CB8AC3E}">
        <p14:creationId xmlns:p14="http://schemas.microsoft.com/office/powerpoint/2010/main" val="290596880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411163"/>
            <a:ext cx="7543800" cy="808037"/>
          </a:xfrm>
        </p:spPr>
        <p:txBody>
          <a:bodyPr/>
          <a:lstStyle/>
          <a:p>
            <a:pPr eaLnBrk="1" hangingPunct="1"/>
            <a:r>
              <a:rPr lang="id-ID" smtClean="0"/>
              <a:t>Bahaya Sex Bebas</a:t>
            </a:r>
            <a:r>
              <a:rPr lang="en-US" smtClean="0"/>
              <a:t> </a:t>
            </a:r>
            <a:endParaRPr lang="id-ID" smtClean="0"/>
          </a:p>
        </p:txBody>
      </p:sp>
      <p:sp>
        <p:nvSpPr>
          <p:cNvPr id="29699" name="Rectangle 3"/>
          <p:cNvSpPr>
            <a:spLocks noGrp="1" noChangeArrowheads="1"/>
          </p:cNvSpPr>
          <p:nvPr>
            <p:ph type="body" sz="half" idx="1"/>
          </p:nvPr>
        </p:nvSpPr>
        <p:spPr>
          <a:xfrm>
            <a:off x="304800" y="1143000"/>
            <a:ext cx="8534400" cy="5140325"/>
          </a:xfrm>
        </p:spPr>
        <p:txBody>
          <a:bodyPr/>
          <a:lstStyle/>
          <a:p>
            <a:pPr algn="l" eaLnBrk="1" hangingPunct="1"/>
            <a:r>
              <a:rPr lang="fi-FI" sz="2800" dirty="0" smtClean="0"/>
              <a:t>Bah</a:t>
            </a:r>
            <a:r>
              <a:rPr lang="fi-FI" sz="2800" dirty="0" smtClean="0">
                <a:solidFill>
                  <a:srgbClr val="FF0000"/>
                </a:solidFill>
              </a:rPr>
              <a:t>Perilaku </a:t>
            </a:r>
            <a:r>
              <a:rPr lang="fi-FI" sz="2800" dirty="0" smtClean="0">
                <a:solidFill>
                  <a:srgbClr val="FF0000"/>
                </a:solidFill>
              </a:rPr>
              <a:t>dan kejiwaan</a:t>
            </a:r>
          </a:p>
          <a:p>
            <a:pPr lvl="1" eaLnBrk="1" hangingPunct="1"/>
            <a:r>
              <a:rPr lang="fi-FI" sz="2400" dirty="0"/>
              <a:t>T</a:t>
            </a:r>
            <a:r>
              <a:rPr lang="fi-FI" sz="2400" dirty="0" smtClean="0"/>
              <a:t>erjadinya </a:t>
            </a:r>
            <a:r>
              <a:rPr lang="fi-FI" sz="2400" dirty="0" smtClean="0"/>
              <a:t>penyakit kelainan seksual</a:t>
            </a:r>
          </a:p>
          <a:p>
            <a:pPr lvl="2" eaLnBrk="1" hangingPunct="1"/>
            <a:r>
              <a:rPr lang="fi-FI" sz="2000" dirty="0" smtClean="0"/>
              <a:t> keinginan untuk selalu melakukan hubungan sex</a:t>
            </a:r>
          </a:p>
          <a:p>
            <a:pPr lvl="2" eaLnBrk="1" hangingPunct="1"/>
            <a:r>
              <a:rPr lang="fi-FI" sz="2000" dirty="0" smtClean="0"/>
              <a:t>Selalu menyibukkan waktunya </a:t>
            </a:r>
          </a:p>
          <a:p>
            <a:pPr lvl="3" eaLnBrk="1" hangingPunct="1"/>
            <a:r>
              <a:rPr lang="fi-FI" sz="1800" dirty="0" smtClean="0"/>
              <a:t>berbagai khayalan-khayalan seksual, jima, ciuman, rangkulan, pelukan, dan bayangan-bayangan bentuk tubuh wanita luar dan dalam</a:t>
            </a:r>
          </a:p>
          <a:p>
            <a:pPr lvl="3" eaLnBrk="1" hangingPunct="1"/>
            <a:r>
              <a:rPr lang="fi-FI" sz="1800" dirty="0" smtClean="0"/>
              <a:t>pemalas, sulit berkonsentrasi, sering lupa, bengong, ngelamun, badan jadi kurus dan kejiwaan menjadi tidak stabil. </a:t>
            </a:r>
            <a:endParaRPr lang="fi-FI" sz="1800" dirty="0" smtClean="0"/>
          </a:p>
          <a:p>
            <a:pPr lvl="2"/>
            <a:r>
              <a:rPr lang="fi-FI" sz="2000" dirty="0"/>
              <a:t>Yang ada dipikirannya hanyalah seks dan seks serta keinginan untuk melampiaskan nafsu seksualnya</a:t>
            </a:r>
          </a:p>
          <a:p>
            <a:pPr lvl="3"/>
            <a:r>
              <a:rPr lang="fi-FI" sz="1800" dirty="0"/>
              <a:t> bila tidak mendapat teman untuk sex bebas, ia akan pergi ke tempat pelacuran (prostitusi) dan menjadi pemerkosa. </a:t>
            </a:r>
          </a:p>
          <a:p>
            <a:pPr lvl="4"/>
            <a:r>
              <a:rPr lang="fi-FI" sz="1800" dirty="0"/>
              <a:t>Lebih ironis lagi bila ia tak menemukan orang dewasa sebagai korbannya, ia tak segan-segan memerkosa anak-anak dibawah umur bahkan nenek yang sudah uzur</a:t>
            </a:r>
            <a:r>
              <a:rPr lang="id-ID" sz="1800" dirty="0"/>
              <a:t> </a:t>
            </a:r>
          </a:p>
          <a:p>
            <a:pPr lvl="3" eaLnBrk="1" hangingPunct="1"/>
            <a:endParaRPr lang="fi-FI" sz="1800" dirty="0" smtClean="0"/>
          </a:p>
        </p:txBody>
      </p:sp>
    </p:spTree>
    <p:extLst>
      <p:ext uri="{BB962C8B-B14F-4D97-AF65-F5344CB8AC3E}">
        <p14:creationId xmlns:p14="http://schemas.microsoft.com/office/powerpoint/2010/main" val="584612565"/>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411163"/>
            <a:ext cx="7543800" cy="808037"/>
          </a:xfrm>
        </p:spPr>
        <p:txBody>
          <a:bodyPr/>
          <a:lstStyle/>
          <a:p>
            <a:pPr eaLnBrk="1" hangingPunct="1"/>
            <a:r>
              <a:rPr lang="id-ID" smtClean="0"/>
              <a:t>Bahaya Sex Bebas</a:t>
            </a:r>
            <a:r>
              <a:rPr lang="en-US" smtClean="0"/>
              <a:t> </a:t>
            </a:r>
            <a:endParaRPr lang="id-ID" smtClean="0"/>
          </a:p>
        </p:txBody>
      </p:sp>
      <p:sp>
        <p:nvSpPr>
          <p:cNvPr id="31747" name="Rectangle 3"/>
          <p:cNvSpPr>
            <a:spLocks noGrp="1" noChangeArrowheads="1"/>
          </p:cNvSpPr>
          <p:nvPr>
            <p:ph type="body" sz="half" idx="1"/>
          </p:nvPr>
        </p:nvSpPr>
        <p:spPr>
          <a:xfrm>
            <a:off x="609600" y="1260475"/>
            <a:ext cx="8229600" cy="4530725"/>
          </a:xfrm>
        </p:spPr>
        <p:txBody>
          <a:bodyPr/>
          <a:lstStyle/>
          <a:p>
            <a:pPr algn="l" eaLnBrk="1" hangingPunct="1"/>
            <a:r>
              <a:rPr lang="fi-FI" sz="3600" dirty="0" smtClean="0">
                <a:solidFill>
                  <a:srgbClr val="FF0000"/>
                </a:solidFill>
              </a:rPr>
              <a:t>Bahaya </a:t>
            </a:r>
            <a:r>
              <a:rPr lang="fi-FI" sz="3600" dirty="0" smtClean="0">
                <a:solidFill>
                  <a:srgbClr val="FF0000"/>
                </a:solidFill>
              </a:rPr>
              <a:t>Sosial</a:t>
            </a:r>
            <a:endParaRPr lang="fi-FI" sz="3600" dirty="0" smtClean="0">
              <a:solidFill>
                <a:srgbClr val="FF0000"/>
              </a:solidFill>
            </a:endParaRPr>
          </a:p>
          <a:p>
            <a:pPr lvl="1" eaLnBrk="1" hangingPunct="1"/>
            <a:r>
              <a:rPr lang="fi-FI" dirty="0" smtClean="0"/>
              <a:t>Sex bebas akan menyebabkan seseorang tidak lagi berpikir untuk membentuk keluarga, mempunyai anak, apalagi memikul sebuah tanggung jawab.</a:t>
            </a:r>
          </a:p>
          <a:p>
            <a:pPr lvl="1" eaLnBrk="1" hangingPunct="1"/>
            <a:r>
              <a:rPr lang="fi-FI" dirty="0" smtClean="0"/>
              <a:t>Lebih parah lagi seorang wanita yang melakukan sex bebas pada akhirnya akan terjerumus ke dalam lembah pelacuran dan prostitusi. </a:t>
            </a:r>
          </a:p>
          <a:p>
            <a:pPr lvl="1" eaLnBrk="1" hangingPunct="1"/>
            <a:r>
              <a:rPr lang="fi-FI" dirty="0" smtClean="0"/>
              <a:t>Anak yang terlanjur terlahir akibat sex bebas (perzinahan) tidak mendapatkan cinta kasih dari ayahnya dan kelembutan belainan </a:t>
            </a:r>
            <a:r>
              <a:rPr lang="fi-FI" dirty="0" smtClean="0"/>
              <a:t>ibunya. </a:t>
            </a:r>
            <a:endParaRPr lang="fi-FI" dirty="0" smtClean="0"/>
          </a:p>
        </p:txBody>
      </p:sp>
    </p:spTree>
    <p:extLst>
      <p:ext uri="{BB962C8B-B14F-4D97-AF65-F5344CB8AC3E}">
        <p14:creationId xmlns:p14="http://schemas.microsoft.com/office/powerpoint/2010/main" val="95713298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81000" y="411163"/>
            <a:ext cx="7543800" cy="808037"/>
          </a:xfrm>
        </p:spPr>
        <p:txBody>
          <a:bodyPr/>
          <a:lstStyle/>
          <a:p>
            <a:pPr eaLnBrk="1" hangingPunct="1"/>
            <a:r>
              <a:rPr lang="id-ID" smtClean="0"/>
              <a:t>Bahaya Sex Bebas</a:t>
            </a:r>
            <a:r>
              <a:rPr lang="en-US" smtClean="0"/>
              <a:t> </a:t>
            </a:r>
            <a:endParaRPr lang="id-ID" smtClean="0"/>
          </a:p>
        </p:txBody>
      </p:sp>
      <p:sp>
        <p:nvSpPr>
          <p:cNvPr id="32771" name="Rectangle 3"/>
          <p:cNvSpPr>
            <a:spLocks noGrp="1" noChangeArrowheads="1"/>
          </p:cNvSpPr>
          <p:nvPr>
            <p:ph type="body" sz="half" idx="1"/>
          </p:nvPr>
        </p:nvSpPr>
        <p:spPr>
          <a:xfrm>
            <a:off x="152400" y="1260475"/>
            <a:ext cx="8686800" cy="4530725"/>
          </a:xfrm>
        </p:spPr>
        <p:txBody>
          <a:bodyPr/>
          <a:lstStyle/>
          <a:p>
            <a:pPr marL="457200" lvl="1" indent="0">
              <a:buNone/>
            </a:pPr>
            <a:r>
              <a:rPr lang="sv-SE" sz="3200" dirty="0" smtClean="0">
                <a:solidFill>
                  <a:srgbClr val="FF0000"/>
                </a:solidFill>
              </a:rPr>
              <a:t>Bahaya Sosial</a:t>
            </a:r>
            <a:endParaRPr lang="fi-FI" sz="3200" dirty="0" smtClean="0">
              <a:solidFill>
                <a:srgbClr val="FF0000"/>
              </a:solidFill>
            </a:endParaRPr>
          </a:p>
          <a:p>
            <a:pPr lvl="1" eaLnBrk="1" hangingPunct="1"/>
            <a:r>
              <a:rPr lang="fi-FI" sz="2400" dirty="0" smtClean="0"/>
              <a:t>Sex </a:t>
            </a:r>
            <a:r>
              <a:rPr lang="fi-FI" sz="2400" dirty="0" smtClean="0"/>
              <a:t>bebas juga akan menyebabkan </a:t>
            </a:r>
          </a:p>
          <a:p>
            <a:pPr lvl="2" eaLnBrk="1" hangingPunct="1"/>
            <a:r>
              <a:rPr lang="fi-FI" sz="2000" dirty="0" smtClean="0"/>
              <a:t>berantakannya suatu keluarga</a:t>
            </a:r>
          </a:p>
          <a:p>
            <a:pPr lvl="2" eaLnBrk="1" hangingPunct="1"/>
            <a:r>
              <a:rPr lang="fi-FI" sz="2000" dirty="0" smtClean="0"/>
              <a:t> terputusnya tali silaturrahmi dan kekerabatan</a:t>
            </a:r>
          </a:p>
          <a:p>
            <a:pPr lvl="2" eaLnBrk="1" hangingPunct="1"/>
            <a:r>
              <a:rPr lang="fi-FI" sz="2000" dirty="0" smtClean="0"/>
              <a:t>Orang tua biasanya tidak akan perduli lagi pada anak yang telah jauh tersesat </a:t>
            </a:r>
          </a:p>
          <a:p>
            <a:pPr lvl="2" eaLnBrk="1" hangingPunct="1"/>
            <a:r>
              <a:rPr lang="fi-FI" sz="2000" dirty="0" smtClean="0"/>
              <a:t>seorang remaja akan semakin nekad, membangkang dan tidak patuh lagi pada orang tua</a:t>
            </a:r>
          </a:p>
          <a:p>
            <a:pPr lvl="2" eaLnBrk="1" hangingPunct="1"/>
            <a:r>
              <a:rPr lang="fi-FI" sz="2000" dirty="0" smtClean="0"/>
              <a:t>terlibat konfrontasi dengan sanak saudara lainnya. </a:t>
            </a:r>
          </a:p>
          <a:p>
            <a:pPr lvl="2" eaLnBrk="1" hangingPunct="1"/>
            <a:r>
              <a:rPr lang="fi-FI" sz="2000" dirty="0" smtClean="0"/>
              <a:t>timbul rasa frustasi dan kecewa serta dendam tak kesudahan terhadap anggota keluarga sendiri. </a:t>
            </a:r>
            <a:endParaRPr lang="id-ID" sz="2000" dirty="0" smtClean="0"/>
          </a:p>
        </p:txBody>
      </p:sp>
    </p:spTree>
    <p:extLst>
      <p:ext uri="{BB962C8B-B14F-4D97-AF65-F5344CB8AC3E}">
        <p14:creationId xmlns:p14="http://schemas.microsoft.com/office/powerpoint/2010/main" val="284270783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Title 5"/>
          <p:cNvSpPr>
            <a:spLocks noGrp="1"/>
          </p:cNvSpPr>
          <p:nvPr>
            <p:ph type="title"/>
          </p:nvPr>
        </p:nvSpPr>
        <p:spPr>
          <a:xfrm>
            <a:off x="533400" y="685800"/>
            <a:ext cx="8229600" cy="685800"/>
          </a:xfrm>
          <a:extLst/>
        </p:spPr>
        <p:txBody>
          <a:bodyPr rtlCol="0" anchor="t">
            <a:normAutofit/>
          </a:bodyPr>
          <a:lstStyle/>
          <a:p>
            <a:pPr eaLnBrk="1" fontAlgn="auto" hangingPunct="1">
              <a:spcBef>
                <a:spcPct val="50000"/>
              </a:spcBef>
              <a:spcAft>
                <a:spcPts val="0"/>
              </a:spcAft>
              <a:defRPr/>
            </a:pPr>
            <a:r>
              <a:rPr lang="en-US" sz="2800" dirty="0" smtClean="0">
                <a:solidFill>
                  <a:schemeClr val="bg1">
                    <a:lumMod val="50000"/>
                  </a:schemeClr>
                </a:solidFill>
                <a:latin typeface="Arial" charset="0"/>
                <a:cs typeface="Arial" charset="0"/>
              </a:rPr>
              <a:t>KEMAMPUAN AKHIR YANG DIHARAPKAN</a:t>
            </a:r>
          </a:p>
        </p:txBody>
      </p:sp>
      <p:sp>
        <p:nvSpPr>
          <p:cNvPr id="6148" name="Content Placeholder 5"/>
          <p:cNvSpPr>
            <a:spLocks noGrp="1"/>
          </p:cNvSpPr>
          <p:nvPr>
            <p:ph idx="1"/>
          </p:nvPr>
        </p:nvSpPr>
        <p:spPr>
          <a:xfrm>
            <a:off x="457200" y="1524001"/>
            <a:ext cx="8229600" cy="3124200"/>
          </a:xfrm>
        </p:spPr>
        <p:txBody>
          <a:bodyPr/>
          <a:lstStyle/>
          <a:p>
            <a:pPr eaLnBrk="1" hangingPunct="1"/>
            <a:endParaRPr lang="en-US" sz="2400" dirty="0" smtClean="0">
              <a:solidFill>
                <a:schemeClr val="tx1"/>
              </a:solidFill>
            </a:endParaRPr>
          </a:p>
          <a:p>
            <a:pPr algn="ctr" eaLnBrk="1" hangingPunct="1"/>
            <a:r>
              <a:rPr lang="en-US" sz="3600" dirty="0" err="1" smtClean="0">
                <a:solidFill>
                  <a:schemeClr val="tx1"/>
                </a:solidFill>
              </a:rPr>
              <a:t>Mahasiswa</a:t>
            </a:r>
            <a:r>
              <a:rPr lang="en-US" sz="3600" dirty="0" smtClean="0">
                <a:solidFill>
                  <a:schemeClr val="tx1"/>
                </a:solidFill>
              </a:rPr>
              <a:t> </a:t>
            </a:r>
            <a:r>
              <a:rPr lang="en-US" sz="3600" dirty="0" err="1" smtClean="0">
                <a:solidFill>
                  <a:schemeClr val="tx1"/>
                </a:solidFill>
              </a:rPr>
              <a:t>mampu</a:t>
            </a:r>
            <a:r>
              <a:rPr lang="en-US" sz="3600" dirty="0" smtClean="0">
                <a:solidFill>
                  <a:schemeClr val="tx1"/>
                </a:solidFill>
              </a:rPr>
              <a:t> </a:t>
            </a:r>
            <a:r>
              <a:rPr lang="en-US" sz="3600" dirty="0" err="1" smtClean="0">
                <a:solidFill>
                  <a:schemeClr val="tx1"/>
                </a:solidFill>
              </a:rPr>
              <a:t>memahami</a:t>
            </a:r>
            <a:r>
              <a:rPr lang="en-US" sz="3600" dirty="0" smtClean="0">
                <a:solidFill>
                  <a:schemeClr val="tx1"/>
                </a:solidFill>
              </a:rPr>
              <a:t> </a:t>
            </a:r>
            <a:r>
              <a:rPr lang="en-US" sz="3600" dirty="0" err="1" smtClean="0">
                <a:solidFill>
                  <a:schemeClr val="tx1"/>
                </a:solidFill>
              </a:rPr>
              <a:t>dan</a:t>
            </a:r>
            <a:r>
              <a:rPr lang="en-US" sz="3600" dirty="0" smtClean="0">
                <a:solidFill>
                  <a:schemeClr val="tx1"/>
                </a:solidFill>
              </a:rPr>
              <a:t> </a:t>
            </a:r>
            <a:r>
              <a:rPr lang="en-US" sz="3600" dirty="0" err="1" smtClean="0">
                <a:solidFill>
                  <a:schemeClr val="tx1"/>
                </a:solidFill>
              </a:rPr>
              <a:t>menjelaskan</a:t>
            </a:r>
            <a:r>
              <a:rPr lang="en-US" sz="3600" dirty="0" smtClean="0">
                <a:solidFill>
                  <a:schemeClr val="tx1"/>
                </a:solidFill>
              </a:rPr>
              <a:t> </a:t>
            </a:r>
            <a:r>
              <a:rPr lang="en-US" sz="3600" dirty="0" err="1" smtClean="0">
                <a:solidFill>
                  <a:schemeClr val="tx1"/>
                </a:solidFill>
              </a:rPr>
              <a:t>jenis</a:t>
            </a:r>
            <a:r>
              <a:rPr lang="en-US" sz="3600" dirty="0" smtClean="0">
                <a:solidFill>
                  <a:schemeClr val="tx1"/>
                </a:solidFill>
              </a:rPr>
              <a:t> </a:t>
            </a:r>
            <a:r>
              <a:rPr lang="en-US" sz="3600" dirty="0" err="1" smtClean="0">
                <a:solidFill>
                  <a:schemeClr val="tx1"/>
                </a:solidFill>
              </a:rPr>
              <a:t>dan</a:t>
            </a:r>
            <a:r>
              <a:rPr lang="en-US" sz="3600" dirty="0" smtClean="0">
                <a:solidFill>
                  <a:schemeClr val="tx1"/>
                </a:solidFill>
              </a:rPr>
              <a:t> </a:t>
            </a:r>
            <a:r>
              <a:rPr lang="en-US" sz="3600" dirty="0" err="1" smtClean="0">
                <a:solidFill>
                  <a:schemeClr val="tx1"/>
                </a:solidFill>
              </a:rPr>
              <a:t>dampak</a:t>
            </a:r>
            <a:r>
              <a:rPr lang="en-US" sz="3600" dirty="0" smtClean="0">
                <a:solidFill>
                  <a:schemeClr val="tx1"/>
                </a:solidFill>
              </a:rPr>
              <a:t> </a:t>
            </a:r>
            <a:r>
              <a:rPr lang="en-US" sz="3600" dirty="0" err="1" smtClean="0">
                <a:solidFill>
                  <a:schemeClr val="tx1"/>
                </a:solidFill>
              </a:rPr>
              <a:t>dari</a:t>
            </a:r>
            <a:r>
              <a:rPr lang="en-US" sz="3600" dirty="0" smtClean="0">
                <a:solidFill>
                  <a:schemeClr val="tx1"/>
                </a:solidFill>
              </a:rPr>
              <a:t> </a:t>
            </a:r>
            <a:r>
              <a:rPr lang="en-US" sz="3600" dirty="0" err="1" smtClean="0">
                <a:solidFill>
                  <a:schemeClr val="tx1"/>
                </a:solidFill>
              </a:rPr>
              <a:t>penyakit</a:t>
            </a:r>
            <a:r>
              <a:rPr lang="en-US" sz="3600" dirty="0" smtClean="0">
                <a:solidFill>
                  <a:schemeClr val="tx1"/>
                </a:solidFill>
              </a:rPr>
              <a:t> </a:t>
            </a:r>
            <a:r>
              <a:rPr lang="en-US" sz="3600" dirty="0" err="1" smtClean="0">
                <a:solidFill>
                  <a:schemeClr val="tx1"/>
                </a:solidFill>
              </a:rPr>
              <a:t>menular</a:t>
            </a:r>
            <a:r>
              <a:rPr lang="en-US" sz="3600" dirty="0" smtClean="0">
                <a:solidFill>
                  <a:schemeClr val="tx1"/>
                </a:solidFill>
              </a:rPr>
              <a:t> </a:t>
            </a:r>
            <a:r>
              <a:rPr lang="en-US" sz="3600" dirty="0" err="1" smtClean="0">
                <a:solidFill>
                  <a:schemeClr val="tx1"/>
                </a:solidFill>
              </a:rPr>
              <a:t>seksual</a:t>
            </a:r>
            <a:endParaRPr lang="id-ID" sz="3600" dirty="0" smtClean="0">
              <a:solidFill>
                <a:schemeClr val="tx1"/>
              </a:solidFill>
              <a:latin typeface="Arial" charset="0"/>
              <a:cs typeface="Arial" charset="0"/>
            </a:endParaRPr>
          </a:p>
        </p:txBody>
      </p:sp>
    </p:spTree>
    <p:extLst>
      <p:ext uri="{BB962C8B-B14F-4D97-AF65-F5344CB8AC3E}">
        <p14:creationId xmlns:p14="http://schemas.microsoft.com/office/powerpoint/2010/main" val="1811759562"/>
      </p:ext>
    </p:extLst>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81000" y="411163"/>
            <a:ext cx="7543800" cy="808037"/>
          </a:xfrm>
        </p:spPr>
        <p:txBody>
          <a:bodyPr/>
          <a:lstStyle/>
          <a:p>
            <a:pPr eaLnBrk="1" hangingPunct="1"/>
            <a:r>
              <a:rPr lang="id-ID" smtClean="0"/>
              <a:t>Bahaya Sex Bebas</a:t>
            </a:r>
            <a:r>
              <a:rPr lang="en-US" smtClean="0"/>
              <a:t> </a:t>
            </a:r>
            <a:endParaRPr lang="id-ID" smtClean="0"/>
          </a:p>
        </p:txBody>
      </p:sp>
      <p:sp>
        <p:nvSpPr>
          <p:cNvPr id="33795" name="Rectangle 3"/>
          <p:cNvSpPr>
            <a:spLocks noGrp="1" noChangeArrowheads="1"/>
          </p:cNvSpPr>
          <p:nvPr>
            <p:ph type="body" sz="half" idx="1"/>
          </p:nvPr>
        </p:nvSpPr>
        <p:spPr>
          <a:xfrm>
            <a:off x="762000" y="1066800"/>
            <a:ext cx="8077200" cy="5257800"/>
          </a:xfrm>
        </p:spPr>
        <p:txBody>
          <a:bodyPr/>
          <a:lstStyle/>
          <a:p>
            <a:pPr algn="l" eaLnBrk="1" hangingPunct="1"/>
            <a:r>
              <a:rPr lang="fi-FI" sz="2800" dirty="0" smtClean="0">
                <a:solidFill>
                  <a:srgbClr val="FF0000"/>
                </a:solidFill>
              </a:rPr>
              <a:t>Bahaya </a:t>
            </a:r>
            <a:r>
              <a:rPr lang="fi-FI" sz="2800" dirty="0" smtClean="0">
                <a:solidFill>
                  <a:srgbClr val="FF0000"/>
                </a:solidFill>
              </a:rPr>
              <a:t>perekonomian</a:t>
            </a:r>
          </a:p>
          <a:p>
            <a:pPr algn="l" eaLnBrk="1" hangingPunct="1"/>
            <a:endParaRPr lang="fi-FI" sz="2800" dirty="0" smtClean="0">
              <a:solidFill>
                <a:srgbClr val="FF0000"/>
              </a:solidFill>
            </a:endParaRPr>
          </a:p>
          <a:p>
            <a:pPr lvl="1" eaLnBrk="1" hangingPunct="1"/>
            <a:r>
              <a:rPr lang="fi-FI" sz="2400" dirty="0" smtClean="0"/>
              <a:t>	Sex bebas akan melemahkan perekonomian </a:t>
            </a:r>
          </a:p>
          <a:p>
            <a:pPr lvl="2" eaLnBrk="1" hangingPunct="1"/>
            <a:r>
              <a:rPr lang="fi-FI" dirty="0" smtClean="0"/>
              <a:t>menurunnya produktivitas si pelaku </a:t>
            </a:r>
          </a:p>
          <a:p>
            <a:pPr lvl="3" eaLnBrk="1" hangingPunct="1"/>
            <a:r>
              <a:rPr lang="fi-FI" sz="2400" dirty="0" smtClean="0"/>
              <a:t>akibat kondisi fisik dan mental yang menurun</a:t>
            </a:r>
          </a:p>
          <a:p>
            <a:pPr lvl="2" eaLnBrk="1" hangingPunct="1"/>
            <a:r>
              <a:rPr lang="fi-FI" dirty="0" smtClean="0"/>
              <a:t>penghamburan harta untuk memenuhi keinginan sex bebasnya</a:t>
            </a:r>
          </a:p>
          <a:p>
            <a:pPr lvl="2" eaLnBrk="1" hangingPunct="1"/>
            <a:r>
              <a:rPr lang="fi-FI" dirty="0" smtClean="0"/>
              <a:t>upaya mendapatkan harta dan uang dengan menghalalkan segala cara termasuk dari jalan yang haram dan keji </a:t>
            </a:r>
          </a:p>
          <a:p>
            <a:pPr lvl="3" eaLnBrk="1" hangingPunct="1"/>
            <a:r>
              <a:rPr lang="fi-FI" sz="2400" dirty="0" smtClean="0"/>
              <a:t>korupsi, menipu, judi, bisnis minuman keras dan narkoba dan lain sebagainya. </a:t>
            </a:r>
            <a:endParaRPr lang="id-ID" sz="2400" dirty="0" smtClean="0"/>
          </a:p>
        </p:txBody>
      </p:sp>
    </p:spTree>
    <p:extLst>
      <p:ext uri="{BB962C8B-B14F-4D97-AF65-F5344CB8AC3E}">
        <p14:creationId xmlns:p14="http://schemas.microsoft.com/office/powerpoint/2010/main" val="4294332707"/>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81000" y="411163"/>
            <a:ext cx="7543800" cy="808037"/>
          </a:xfrm>
        </p:spPr>
        <p:txBody>
          <a:bodyPr/>
          <a:lstStyle/>
          <a:p>
            <a:pPr eaLnBrk="1" hangingPunct="1"/>
            <a:r>
              <a:rPr lang="id-ID" smtClean="0"/>
              <a:t>Bahaya Sex Bebas</a:t>
            </a:r>
            <a:r>
              <a:rPr lang="en-US" smtClean="0"/>
              <a:t> </a:t>
            </a:r>
            <a:endParaRPr lang="id-ID" smtClean="0"/>
          </a:p>
        </p:txBody>
      </p:sp>
      <p:sp>
        <p:nvSpPr>
          <p:cNvPr id="80899" name="Rectangle 3"/>
          <p:cNvSpPr>
            <a:spLocks noGrp="1" noChangeArrowheads="1"/>
          </p:cNvSpPr>
          <p:nvPr>
            <p:ph type="body" sz="half" idx="1"/>
          </p:nvPr>
        </p:nvSpPr>
        <p:spPr>
          <a:xfrm>
            <a:off x="533400" y="1260475"/>
            <a:ext cx="8305800" cy="4530725"/>
          </a:xfrm>
        </p:spPr>
        <p:txBody>
          <a:bodyPr rtlCol="0">
            <a:normAutofit/>
          </a:bodyPr>
          <a:lstStyle/>
          <a:p>
            <a:pPr algn="l" eaLnBrk="1" fontAlgn="auto" hangingPunct="1">
              <a:lnSpc>
                <a:spcPct val="90000"/>
              </a:lnSpc>
              <a:spcAft>
                <a:spcPts val="0"/>
              </a:spcAft>
              <a:defRPr/>
            </a:pPr>
            <a:r>
              <a:rPr lang="sv-SE" sz="3200" dirty="0" smtClean="0">
                <a:solidFill>
                  <a:srgbClr val="FF0000"/>
                </a:solidFill>
              </a:rPr>
              <a:t>Bahaya keagamaan dan </a:t>
            </a:r>
            <a:r>
              <a:rPr lang="sv-SE" sz="3200" dirty="0" smtClean="0">
                <a:solidFill>
                  <a:srgbClr val="FF0000"/>
                </a:solidFill>
              </a:rPr>
              <a:t>akhirat</a:t>
            </a:r>
          </a:p>
          <a:p>
            <a:pPr algn="l" eaLnBrk="1" fontAlgn="auto" hangingPunct="1">
              <a:lnSpc>
                <a:spcPct val="90000"/>
              </a:lnSpc>
              <a:spcAft>
                <a:spcPts val="0"/>
              </a:spcAft>
              <a:defRPr/>
            </a:pPr>
            <a:endParaRPr lang="sv-SE" sz="3200" dirty="0" smtClean="0">
              <a:solidFill>
                <a:srgbClr val="FF0000"/>
              </a:solidFill>
            </a:endParaRPr>
          </a:p>
          <a:p>
            <a:pPr lvl="1" eaLnBrk="1" fontAlgn="auto" hangingPunct="1">
              <a:lnSpc>
                <a:spcPct val="90000"/>
              </a:lnSpc>
              <a:spcAft>
                <a:spcPts val="0"/>
              </a:spcAft>
              <a:buFont typeface="Arial" pitchFamily="34" charset="0"/>
              <a:buChar char="–"/>
              <a:defRPr/>
            </a:pPr>
            <a:r>
              <a:rPr lang="sv-SE" sz="2000" dirty="0" smtClean="0"/>
              <a:t>4 macam hal tercela</a:t>
            </a:r>
          </a:p>
          <a:p>
            <a:pPr lvl="2" eaLnBrk="1" fontAlgn="auto" hangingPunct="1">
              <a:lnSpc>
                <a:spcPct val="90000"/>
              </a:lnSpc>
              <a:spcAft>
                <a:spcPts val="0"/>
              </a:spcAft>
              <a:buFont typeface="Arial" pitchFamily="34" charset="0"/>
              <a:buChar char="•"/>
              <a:defRPr/>
            </a:pPr>
            <a:r>
              <a:rPr lang="sv-SE" sz="1800" dirty="0" smtClean="0"/>
              <a:t>Rasulullah SAW bersabda : ”Jauhilah zina karena ia mengakibatkan 4 macam hal; menghilangkan wibawa di wajah, menghalangi rezeki, dimurkai Allah dan menyebabkan kekelan dalam neraka” (HR. Ath-Thabrani)</a:t>
            </a:r>
          </a:p>
          <a:p>
            <a:pPr lvl="1" eaLnBrk="1" fontAlgn="auto" hangingPunct="1">
              <a:lnSpc>
                <a:spcPct val="90000"/>
              </a:lnSpc>
              <a:spcAft>
                <a:spcPts val="0"/>
              </a:spcAft>
              <a:buFont typeface="Arial" pitchFamily="34" charset="0"/>
              <a:buChar char="–"/>
              <a:defRPr/>
            </a:pPr>
            <a:r>
              <a:rPr lang="sv-SE" sz="2000" dirty="0" smtClean="0"/>
              <a:t>Seorang pezina ketika ia melakukan zina akan terlepas dari keimanan dan ke Islaman, sebagaimana hadist Rasulullah SAW: ” Tidak ada seorang pezina ketika melakukan zina sedangkan saat itu ia beriman....” (HR. Bukhari dan Muslim) </a:t>
            </a:r>
          </a:p>
          <a:p>
            <a:pPr lvl="1" eaLnBrk="1" fontAlgn="auto" hangingPunct="1">
              <a:lnSpc>
                <a:spcPct val="90000"/>
              </a:lnSpc>
              <a:spcAft>
                <a:spcPts val="0"/>
              </a:spcAft>
              <a:buFont typeface="Arial" pitchFamily="34" charset="0"/>
              <a:buChar char="–"/>
              <a:defRPr/>
            </a:pPr>
            <a:r>
              <a:rPr lang="sv-SE" sz="2000" dirty="0" smtClean="0"/>
              <a:t>Diantara bahaya akhirat, seorang pezina jika tidak bertaubat akan dilipat gandakan siksaanya pada hari kiamat</a:t>
            </a:r>
          </a:p>
        </p:txBody>
      </p:sp>
    </p:spTree>
    <p:extLst>
      <p:ext uri="{BB962C8B-B14F-4D97-AF65-F5344CB8AC3E}">
        <p14:creationId xmlns:p14="http://schemas.microsoft.com/office/powerpoint/2010/main" val="91778159"/>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381000" y="411163"/>
            <a:ext cx="7543800" cy="808037"/>
          </a:xfrm>
        </p:spPr>
        <p:txBody>
          <a:bodyPr/>
          <a:lstStyle/>
          <a:p>
            <a:pPr eaLnBrk="1" hangingPunct="1"/>
            <a:r>
              <a:rPr lang="id-ID" smtClean="0"/>
              <a:t>Penanggulangan Sex Bebas</a:t>
            </a:r>
            <a:r>
              <a:rPr lang="en-US" smtClean="0"/>
              <a:t> </a:t>
            </a:r>
            <a:endParaRPr lang="id-ID" smtClean="0"/>
          </a:p>
        </p:txBody>
      </p:sp>
      <p:sp>
        <p:nvSpPr>
          <p:cNvPr id="116739" name="Rectangle 3"/>
          <p:cNvSpPr>
            <a:spLocks noGrp="1" noChangeArrowheads="1"/>
          </p:cNvSpPr>
          <p:nvPr>
            <p:ph type="body" sz="half" idx="1"/>
          </p:nvPr>
        </p:nvSpPr>
        <p:spPr>
          <a:xfrm>
            <a:off x="152400" y="1260475"/>
            <a:ext cx="8686800" cy="4530725"/>
          </a:xfrm>
        </p:spPr>
        <p:txBody>
          <a:bodyPr rtlCol="0">
            <a:normAutofit/>
          </a:bodyPr>
          <a:lstStyle/>
          <a:p>
            <a:pPr algn="just" eaLnBrk="1" fontAlgn="auto" hangingPunct="1">
              <a:spcAft>
                <a:spcPts val="0"/>
              </a:spcAft>
              <a:buFont typeface="Arial" pitchFamily="34" charset="0"/>
              <a:buChar char="•"/>
              <a:defRPr/>
            </a:pPr>
            <a:r>
              <a:rPr lang="sv-SE" dirty="0" smtClean="0"/>
              <a:t>Beberapa Upaya </a:t>
            </a:r>
            <a:r>
              <a:rPr lang="sv-SE" dirty="0" smtClean="0"/>
              <a:t>unt</a:t>
            </a:r>
            <a:endParaRPr lang="sv-SE" dirty="0" smtClean="0"/>
          </a:p>
          <a:p>
            <a:pPr lvl="1" algn="just" eaLnBrk="1" fontAlgn="auto" hangingPunct="1">
              <a:spcAft>
                <a:spcPts val="0"/>
              </a:spcAft>
              <a:buFont typeface="Arial" pitchFamily="34" charset="0"/>
              <a:buChar char="–"/>
              <a:defRPr/>
            </a:pPr>
            <a:r>
              <a:rPr lang="sv-SE" sz="3200" dirty="0" smtClean="0"/>
              <a:t>Memperdalam </a:t>
            </a:r>
            <a:r>
              <a:rPr lang="sv-SE" sz="3200" dirty="0" smtClean="0"/>
              <a:t>keimanan</a:t>
            </a:r>
          </a:p>
          <a:p>
            <a:pPr lvl="1" algn="just" eaLnBrk="1" fontAlgn="auto" hangingPunct="1">
              <a:spcAft>
                <a:spcPts val="0"/>
              </a:spcAft>
              <a:buFont typeface="Arial" pitchFamily="34" charset="0"/>
              <a:buChar char="–"/>
              <a:defRPr/>
            </a:pPr>
            <a:r>
              <a:rPr lang="sv-SE" sz="3200" dirty="0" smtClean="0"/>
              <a:t>Komunikasi yang baik dalam keluarga</a:t>
            </a:r>
            <a:endParaRPr lang="sv-SE" sz="3200" dirty="0" smtClean="0"/>
          </a:p>
          <a:p>
            <a:pPr lvl="1" algn="just" eaLnBrk="1" fontAlgn="auto" hangingPunct="1">
              <a:spcAft>
                <a:spcPts val="0"/>
              </a:spcAft>
              <a:buFont typeface="Arial" pitchFamily="34" charset="0"/>
              <a:buChar char="–"/>
              <a:defRPr/>
            </a:pPr>
            <a:r>
              <a:rPr lang="sv-SE" sz="3200" dirty="0" smtClean="0"/>
              <a:t>Memanfaatkan </a:t>
            </a:r>
            <a:r>
              <a:rPr lang="sv-SE" sz="3200" dirty="0" smtClean="0"/>
              <a:t>waktu </a:t>
            </a:r>
            <a:r>
              <a:rPr lang="sv-SE" sz="3200" dirty="0" smtClean="0"/>
              <a:t>luang</a:t>
            </a:r>
          </a:p>
          <a:p>
            <a:pPr lvl="1" algn="just">
              <a:defRPr/>
            </a:pPr>
            <a:r>
              <a:rPr lang="sv-SE" sz="3200" dirty="0"/>
              <a:t>Teman yang Shalih </a:t>
            </a:r>
            <a:endParaRPr lang="sv-SE" sz="3200" dirty="0" smtClean="0"/>
          </a:p>
          <a:p>
            <a:pPr lvl="1" algn="just">
              <a:defRPr/>
            </a:pPr>
            <a:r>
              <a:rPr lang="sv-SE" sz="3200" dirty="0"/>
              <a:t>Menghindari media massa yang </a:t>
            </a:r>
            <a:r>
              <a:rPr lang="sv-SE" sz="3200" dirty="0" smtClean="0"/>
              <a:t>buruk</a:t>
            </a:r>
          </a:p>
          <a:p>
            <a:pPr lvl="1" algn="just">
              <a:defRPr/>
            </a:pPr>
            <a:r>
              <a:rPr lang="sv-SE" sz="3200" dirty="0"/>
              <a:t>Berpuasa Sunnah </a:t>
            </a:r>
            <a:endParaRPr lang="sv-SE" sz="3200" dirty="0" smtClean="0"/>
          </a:p>
          <a:p>
            <a:pPr lvl="1" algn="just">
              <a:defRPr/>
            </a:pPr>
            <a:r>
              <a:rPr lang="sv-SE" sz="3200" dirty="0"/>
              <a:t>Menggunakan cara-cara medis</a:t>
            </a:r>
          </a:p>
          <a:p>
            <a:pPr lvl="1" algn="just">
              <a:defRPr/>
            </a:pPr>
            <a:endParaRPr lang="sv-SE" sz="2400" dirty="0"/>
          </a:p>
          <a:p>
            <a:pPr lvl="1" algn="just">
              <a:defRPr/>
            </a:pPr>
            <a:endParaRPr lang="sv-SE" sz="2400" dirty="0"/>
          </a:p>
          <a:p>
            <a:pPr lvl="1" algn="just">
              <a:defRPr/>
            </a:pPr>
            <a:endParaRPr lang="sv-SE" sz="2400" dirty="0"/>
          </a:p>
          <a:p>
            <a:pPr lvl="1" algn="just" eaLnBrk="1" fontAlgn="auto" hangingPunct="1">
              <a:spcAft>
                <a:spcPts val="0"/>
              </a:spcAft>
              <a:buFont typeface="Arial" pitchFamily="34" charset="0"/>
              <a:buChar char="–"/>
              <a:defRPr/>
            </a:pPr>
            <a:endParaRPr lang="sv-SE" sz="2400" dirty="0" smtClean="0"/>
          </a:p>
          <a:p>
            <a:pPr lvl="1" algn="just" eaLnBrk="1" fontAlgn="auto" hangingPunct="1">
              <a:spcAft>
                <a:spcPts val="0"/>
              </a:spcAft>
              <a:buFont typeface="Arial" pitchFamily="34" charset="0"/>
              <a:buChar char="–"/>
              <a:defRPr/>
            </a:pPr>
            <a:endParaRPr lang="sv-SE" sz="2400" dirty="0" smtClean="0"/>
          </a:p>
        </p:txBody>
      </p:sp>
    </p:spTree>
    <p:extLst>
      <p:ext uri="{BB962C8B-B14F-4D97-AF65-F5344CB8AC3E}">
        <p14:creationId xmlns:p14="http://schemas.microsoft.com/office/powerpoint/2010/main" val="1593469730"/>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bwMode="auto">
          <a:xfrm>
            <a:off x="611188" y="2924175"/>
            <a:ext cx="8229600" cy="9271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ID" altLang="en-US" sz="4400" dirty="0" err="1" smtClean="0">
                <a:latin typeface="Arial" charset="0"/>
                <a:cs typeface="Arial" charset="0"/>
              </a:rPr>
              <a:t>Terima</a:t>
            </a:r>
            <a:r>
              <a:rPr lang="en-ID" altLang="en-US" sz="4400" dirty="0" smtClean="0">
                <a:latin typeface="Arial" charset="0"/>
                <a:cs typeface="Arial" charset="0"/>
              </a:rPr>
              <a:t> </a:t>
            </a:r>
            <a:r>
              <a:rPr lang="en-ID" altLang="en-US" sz="4400" dirty="0" err="1" smtClean="0">
                <a:latin typeface="Arial" charset="0"/>
                <a:cs typeface="Arial" charset="0"/>
              </a:rPr>
              <a:t>kasih</a:t>
            </a:r>
            <a:endParaRPr lang="en-US" altLang="en-US" sz="4400" dirty="0" smtClean="0">
              <a:latin typeface="Arial" charset="0"/>
              <a:cs typeface="Arial" charset="0"/>
            </a:endParaRPr>
          </a:p>
        </p:txBody>
      </p:sp>
    </p:spTree>
    <p:extLst>
      <p:ext uri="{BB962C8B-B14F-4D97-AF65-F5344CB8AC3E}">
        <p14:creationId xmlns:p14="http://schemas.microsoft.com/office/powerpoint/2010/main" val="12273843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9"/>
          <p:cNvSpPr>
            <a:spLocks noChangeArrowheads="1"/>
          </p:cNvSpPr>
          <p:nvPr/>
        </p:nvSpPr>
        <p:spPr bwMode="auto">
          <a:xfrm>
            <a:off x="685800" y="304800"/>
            <a:ext cx="7696200" cy="1295400"/>
          </a:xfrm>
          <a:prstGeom prst="cloudCallout">
            <a:avLst>
              <a:gd name="adj1" fmla="val 2806"/>
              <a:gd name="adj2" fmla="val 157597"/>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lvl="2"/>
            <a:r>
              <a:rPr lang="id-ID" sz="4000" b="1">
                <a:solidFill>
                  <a:schemeClr val="bg2"/>
                </a:solidFill>
                <a:latin typeface="Arial Narrow" pitchFamily="34" charset="0"/>
              </a:rPr>
              <a:t>Siapa yang salah ?</a:t>
            </a:r>
            <a:endParaRPr lang="id-ID" sz="4000" b="1">
              <a:latin typeface="Arial Narrow" pitchFamily="34" charset="0"/>
            </a:endParaRPr>
          </a:p>
        </p:txBody>
      </p:sp>
      <p:sp>
        <p:nvSpPr>
          <p:cNvPr id="9219" name="Text Box 10"/>
          <p:cNvSpPr txBox="1">
            <a:spLocks noChangeArrowheads="1"/>
          </p:cNvSpPr>
          <p:nvPr/>
        </p:nvSpPr>
        <p:spPr bwMode="auto">
          <a:xfrm>
            <a:off x="2057400" y="3200400"/>
            <a:ext cx="5562600" cy="984250"/>
          </a:xfrm>
          <a:prstGeom prst="rect">
            <a:avLst/>
          </a:prstGeom>
          <a:solidFill>
            <a:srgbClr val="FF6600"/>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id-ID" sz="2800" b="1">
                <a:latin typeface="Arial Narrow" pitchFamily="34" charset="0"/>
              </a:rPr>
              <a:t>Pesta narkoba, Miras, Sex bebas, Aborsi, kenakalan Remaja lainnya </a:t>
            </a:r>
          </a:p>
        </p:txBody>
      </p:sp>
    </p:spTree>
    <p:extLst>
      <p:ext uri="{BB962C8B-B14F-4D97-AF65-F5344CB8AC3E}">
        <p14:creationId xmlns:p14="http://schemas.microsoft.com/office/powerpoint/2010/main" val="101978659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81000" y="411163"/>
            <a:ext cx="7543800" cy="808037"/>
          </a:xfrm>
        </p:spPr>
        <p:txBody>
          <a:bodyPr/>
          <a:lstStyle/>
          <a:p>
            <a:pPr eaLnBrk="1" hangingPunct="1"/>
            <a:r>
              <a:rPr lang="en-US" dirty="0" err="1" smtClean="0"/>
              <a:t>Fakta</a:t>
            </a:r>
            <a:r>
              <a:rPr lang="en-US" dirty="0" smtClean="0"/>
              <a:t>………………. </a:t>
            </a:r>
            <a:endParaRPr lang="id-ID" dirty="0" smtClean="0"/>
          </a:p>
        </p:txBody>
      </p:sp>
      <p:sp>
        <p:nvSpPr>
          <p:cNvPr id="10243" name="Rectangle 3"/>
          <p:cNvSpPr>
            <a:spLocks noGrp="1" noChangeArrowheads="1"/>
          </p:cNvSpPr>
          <p:nvPr>
            <p:ph type="body" sz="half" idx="1"/>
          </p:nvPr>
        </p:nvSpPr>
        <p:spPr>
          <a:xfrm>
            <a:off x="228600" y="990600"/>
            <a:ext cx="8458200" cy="5257800"/>
          </a:xfrm>
        </p:spPr>
        <p:txBody>
          <a:bodyPr/>
          <a:lstStyle/>
          <a:p>
            <a:pPr eaLnBrk="1" hangingPunct="1"/>
            <a:endParaRPr lang="id-ID" sz="2800" dirty="0" smtClean="0">
              <a:solidFill>
                <a:schemeClr val="tx1"/>
              </a:solidFill>
            </a:endParaRPr>
          </a:p>
          <a:p>
            <a:pPr lvl="1" eaLnBrk="1" hangingPunct="1"/>
            <a:r>
              <a:rPr lang="id-ID" sz="2400" b="1" dirty="0" smtClean="0">
                <a:solidFill>
                  <a:srgbClr val="FFCC00"/>
                </a:solidFill>
              </a:rPr>
              <a:t>15 % remaja usia 10-24 tahun di Indonesia telah melakukan hubungan sex diluar nikah</a:t>
            </a:r>
            <a:r>
              <a:rPr lang="id-ID" sz="2400" dirty="0" smtClean="0"/>
              <a:t> </a:t>
            </a:r>
            <a:r>
              <a:rPr lang="id-ID" sz="2000" dirty="0" smtClean="0"/>
              <a:t>(Ketua PKBI, Jum’at 22/12-2006)</a:t>
            </a:r>
          </a:p>
          <a:p>
            <a:pPr lvl="2" eaLnBrk="1" hangingPunct="1"/>
            <a:r>
              <a:rPr lang="id-ID" sz="1800" dirty="0" smtClean="0"/>
              <a:t>85% hubungan sex di usia 13-15 tahun</a:t>
            </a:r>
          </a:p>
          <a:p>
            <a:pPr lvl="3" eaLnBrk="1" hangingPunct="1"/>
            <a:r>
              <a:rPr lang="id-ID" sz="1600" dirty="0" smtClean="0"/>
              <a:t>Dirumah</a:t>
            </a:r>
          </a:p>
          <a:p>
            <a:pPr lvl="3" eaLnBrk="1" hangingPunct="1"/>
            <a:r>
              <a:rPr lang="id-ID" sz="1600" dirty="0" smtClean="0"/>
              <a:t>Dengan pacar</a:t>
            </a:r>
          </a:p>
          <a:p>
            <a:pPr lvl="1" eaLnBrk="1" hangingPunct="1"/>
            <a:r>
              <a:rPr lang="id-ID" sz="2400" b="1" dirty="0" smtClean="0">
                <a:solidFill>
                  <a:srgbClr val="FFCC00"/>
                </a:solidFill>
              </a:rPr>
              <a:t>2,3 juta kasus aborsi di Indonesia / tahun</a:t>
            </a:r>
            <a:r>
              <a:rPr lang="id-ID" sz="2000" dirty="0" smtClean="0"/>
              <a:t>  (UNPF dan BKKBN 2006)</a:t>
            </a:r>
          </a:p>
          <a:p>
            <a:pPr lvl="2" eaLnBrk="1" hangingPunct="1"/>
            <a:r>
              <a:rPr lang="id-ID" sz="1800" dirty="0" smtClean="0"/>
              <a:t>20% oleh remaja</a:t>
            </a:r>
          </a:p>
          <a:p>
            <a:pPr lvl="1" eaLnBrk="1" hangingPunct="1"/>
            <a:r>
              <a:rPr lang="id-ID" sz="2400" b="1" dirty="0" smtClean="0">
                <a:solidFill>
                  <a:srgbClr val="FFCC00"/>
                </a:solidFill>
              </a:rPr>
              <a:t>Kasus perkosaan di DKI Jaya meningkat dari 89 kasus pada tahun 2001 menjadi 107 pada 2</a:t>
            </a:r>
            <a:r>
              <a:rPr lang="en-US" sz="2400" b="1" dirty="0" smtClean="0">
                <a:solidFill>
                  <a:srgbClr val="FFCC00"/>
                </a:solidFill>
              </a:rPr>
              <a:t>0</a:t>
            </a:r>
            <a:r>
              <a:rPr lang="id-ID" sz="2400" b="1" dirty="0" smtClean="0">
                <a:solidFill>
                  <a:srgbClr val="FFCC00"/>
                </a:solidFill>
              </a:rPr>
              <a:t>02 atau naik 20,22%</a:t>
            </a:r>
            <a:r>
              <a:rPr lang="id-ID" sz="2000" dirty="0" smtClean="0"/>
              <a:t> (Catatan akhir tahun 2002 Polda Metro Jaya) </a:t>
            </a:r>
          </a:p>
        </p:txBody>
      </p:sp>
    </p:spTree>
    <p:extLst>
      <p:ext uri="{BB962C8B-B14F-4D97-AF65-F5344CB8AC3E}">
        <p14:creationId xmlns:p14="http://schemas.microsoft.com/office/powerpoint/2010/main" val="1751941320"/>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411163"/>
            <a:ext cx="7543800" cy="808037"/>
          </a:xfrm>
        </p:spPr>
        <p:txBody>
          <a:bodyPr/>
          <a:lstStyle/>
          <a:p>
            <a:pPr eaLnBrk="1" hangingPunct="1"/>
            <a:r>
              <a:rPr lang="en-US" dirty="0" err="1" smtClean="0"/>
              <a:t>Fakta</a:t>
            </a:r>
            <a:r>
              <a:rPr lang="en-US" dirty="0" smtClean="0"/>
              <a:t>………………….</a:t>
            </a:r>
            <a:endParaRPr lang="id-ID" dirty="0" smtClean="0"/>
          </a:p>
        </p:txBody>
      </p:sp>
      <p:sp>
        <p:nvSpPr>
          <p:cNvPr id="11267" name="Rectangle 3"/>
          <p:cNvSpPr>
            <a:spLocks noGrp="1" noChangeArrowheads="1"/>
          </p:cNvSpPr>
          <p:nvPr>
            <p:ph type="body" sz="half" idx="1"/>
          </p:nvPr>
        </p:nvSpPr>
        <p:spPr>
          <a:xfrm>
            <a:off x="152400" y="1260475"/>
            <a:ext cx="8534400" cy="4530725"/>
          </a:xfrm>
        </p:spPr>
        <p:txBody>
          <a:bodyPr/>
          <a:lstStyle/>
          <a:p>
            <a:pPr algn="l" eaLnBrk="1" hangingPunct="1">
              <a:lnSpc>
                <a:spcPct val="90000"/>
              </a:lnSpc>
            </a:pPr>
            <a:endParaRPr lang="id-ID" sz="2800" dirty="0" smtClean="0">
              <a:solidFill>
                <a:schemeClr val="tx1"/>
              </a:solidFill>
            </a:endParaRPr>
          </a:p>
          <a:p>
            <a:pPr lvl="1" algn="just" eaLnBrk="1" hangingPunct="1">
              <a:lnSpc>
                <a:spcPct val="90000"/>
              </a:lnSpc>
            </a:pPr>
            <a:r>
              <a:rPr lang="sv-SE" sz="2400" dirty="0" smtClean="0"/>
              <a:t>Di tahun 1987 tim dari Fakultas Psikologi Universitas Indonesia meneliti perilaku seks di kalangan siswa sekolah lanjutan tingkat atas (SLTA) di Jakarta dan Banjarmasin</a:t>
            </a:r>
          </a:p>
          <a:p>
            <a:pPr lvl="2" algn="just" eaLnBrk="1" hangingPunct="1">
              <a:lnSpc>
                <a:spcPct val="90000"/>
              </a:lnSpc>
            </a:pPr>
            <a:r>
              <a:rPr lang="sv-SE" sz="2000" dirty="0" smtClean="0"/>
              <a:t>Sebanyak 2% dari total responden menyatakan pernah bersanggama (koitus)</a:t>
            </a:r>
          </a:p>
          <a:p>
            <a:pPr lvl="2" algn="just" eaLnBrk="1" hangingPunct="1">
              <a:lnSpc>
                <a:spcPct val="90000"/>
              </a:lnSpc>
            </a:pPr>
            <a:r>
              <a:rPr lang="sv-SE" sz="2000" dirty="0" smtClean="0"/>
              <a:t>Yang berciuman, meraba-raba, atau berpelukan sambil meremas-remas bagian tubuh tertentu (petting) lebih banyak lagi</a:t>
            </a:r>
          </a:p>
          <a:p>
            <a:pPr lvl="1" algn="just" eaLnBrk="1" hangingPunct="1">
              <a:lnSpc>
                <a:spcPct val="90000"/>
              </a:lnSpc>
            </a:pPr>
            <a:r>
              <a:rPr lang="sv-SE" sz="2400" dirty="0" smtClean="0"/>
              <a:t>April 1995, tim dari Universitas Diponegoro, Semarang, dan Dinas Kesehatan Jawa Tengah juga meneliti perilaku seks di kalangan siswa SLTA</a:t>
            </a:r>
          </a:p>
          <a:p>
            <a:pPr lvl="2" algn="just" eaLnBrk="1" hangingPunct="1">
              <a:lnSpc>
                <a:spcPct val="90000"/>
              </a:lnSpc>
            </a:pPr>
            <a:r>
              <a:rPr lang="sv-SE" sz="2000" dirty="0" smtClean="0"/>
              <a:t>Sekitar 10% dari 600.000 siswa SLTA di Jawa Tengah pernah melakukan hubungan intim atau sanggama. </a:t>
            </a:r>
            <a:endParaRPr lang="id-ID" sz="2000" dirty="0" smtClean="0"/>
          </a:p>
        </p:txBody>
      </p:sp>
    </p:spTree>
    <p:extLst>
      <p:ext uri="{BB962C8B-B14F-4D97-AF65-F5344CB8AC3E}">
        <p14:creationId xmlns:p14="http://schemas.microsoft.com/office/powerpoint/2010/main" val="54340963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AutoShape 4"/>
          <p:cNvSpPr>
            <a:spLocks noChangeArrowheads="1"/>
          </p:cNvSpPr>
          <p:nvPr/>
        </p:nvSpPr>
        <p:spPr bwMode="auto">
          <a:xfrm>
            <a:off x="609600" y="533400"/>
            <a:ext cx="8077200" cy="5562600"/>
          </a:xfrm>
          <a:prstGeom prst="horizontalScroll">
            <a:avLst>
              <a:gd name="adj" fmla="val 12500"/>
            </a:avLst>
          </a:prstGeom>
          <a:solidFill>
            <a:srgbClr val="FF99CC"/>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buClr>
                <a:schemeClr val="bg1"/>
              </a:buClr>
              <a:buSzPct val="300000"/>
              <a:buFont typeface="Wingdings" pitchFamily="2" charset="2"/>
              <a:buChar char="v"/>
            </a:pPr>
            <a:r>
              <a:rPr lang="en-US" sz="1600" b="1" dirty="0">
                <a:solidFill>
                  <a:srgbClr val="000000"/>
                </a:solidFill>
                <a:latin typeface="Arial Narrow" pitchFamily="34" charset="0"/>
              </a:rPr>
              <a:t> </a:t>
            </a:r>
            <a:r>
              <a:rPr lang="id-ID" sz="3600" b="1" dirty="0" smtClean="0">
                <a:solidFill>
                  <a:srgbClr val="000000"/>
                </a:solidFill>
                <a:latin typeface="Arial Narrow" pitchFamily="34" charset="0"/>
              </a:rPr>
              <a:t>Penyebab</a:t>
            </a:r>
            <a:r>
              <a:rPr lang="en-US" sz="3600" b="1" dirty="0" smtClean="0">
                <a:solidFill>
                  <a:srgbClr val="000000"/>
                </a:solidFill>
                <a:latin typeface="Arial Narrow" pitchFamily="34" charset="0"/>
              </a:rPr>
              <a:t> Sex </a:t>
            </a:r>
            <a:r>
              <a:rPr lang="en-US" sz="3600" b="1" dirty="0" err="1" smtClean="0">
                <a:solidFill>
                  <a:srgbClr val="000000"/>
                </a:solidFill>
                <a:latin typeface="Arial Narrow" pitchFamily="34" charset="0"/>
              </a:rPr>
              <a:t>Bebas</a:t>
            </a:r>
            <a:endParaRPr lang="id-ID" sz="3600" b="1" dirty="0">
              <a:solidFill>
                <a:srgbClr val="000000"/>
              </a:solidFill>
              <a:latin typeface="Arial Narrow" pitchFamily="34" charset="0"/>
            </a:endParaRPr>
          </a:p>
          <a:p>
            <a:pPr lvl="1">
              <a:buClr>
                <a:schemeClr val="bg1"/>
              </a:buClr>
              <a:buFont typeface="Wingdings" pitchFamily="2" charset="2"/>
              <a:buChar char="Ø"/>
            </a:pPr>
            <a:r>
              <a:rPr lang="sv-SE" b="1" dirty="0">
                <a:solidFill>
                  <a:srgbClr val="000099"/>
                </a:solidFill>
              </a:rPr>
              <a:t>Pengaruh Negatif Media Massa</a:t>
            </a:r>
          </a:p>
          <a:p>
            <a:pPr lvl="1">
              <a:buClr>
                <a:schemeClr val="bg1"/>
              </a:buClr>
              <a:buFont typeface="Wingdings" pitchFamily="2" charset="2"/>
              <a:buChar char="Ø"/>
            </a:pPr>
            <a:r>
              <a:rPr lang="sv-SE" b="1" dirty="0">
                <a:solidFill>
                  <a:srgbClr val="000099"/>
                </a:solidFill>
              </a:rPr>
              <a:t>Lemahnya Keimanan</a:t>
            </a:r>
          </a:p>
          <a:p>
            <a:pPr lvl="1">
              <a:buClr>
                <a:schemeClr val="bg1"/>
              </a:buClr>
              <a:buFont typeface="Wingdings" pitchFamily="2" charset="2"/>
              <a:buChar char="Ø"/>
            </a:pPr>
            <a:r>
              <a:rPr lang="fi-FI" b="1" dirty="0">
                <a:solidFill>
                  <a:srgbClr val="000099"/>
                </a:solidFill>
              </a:rPr>
              <a:t>Tidak adanya pendidikan sex yang benar, tepat dan</a:t>
            </a:r>
          </a:p>
          <a:p>
            <a:pPr lvl="1">
              <a:buClr>
                <a:schemeClr val="bg1"/>
              </a:buClr>
              <a:buFont typeface="Wingdings" pitchFamily="2" charset="2"/>
              <a:buNone/>
            </a:pPr>
            <a:r>
              <a:rPr lang="fi-FI" b="1" dirty="0">
                <a:solidFill>
                  <a:srgbClr val="000099"/>
                </a:solidFill>
              </a:rPr>
              <a:t>   dilandasi nilai-nilai agama </a:t>
            </a:r>
          </a:p>
          <a:p>
            <a:pPr lvl="1">
              <a:buClr>
                <a:schemeClr val="bg1"/>
              </a:buClr>
              <a:buFont typeface="Wingdings" pitchFamily="2" charset="2"/>
              <a:buChar char="Ø"/>
            </a:pPr>
            <a:r>
              <a:rPr lang="fi-FI" b="1" dirty="0">
                <a:solidFill>
                  <a:srgbClr val="000099"/>
                </a:solidFill>
              </a:rPr>
              <a:t>Lemahnya pengawasan orang tua</a:t>
            </a:r>
            <a:endParaRPr lang="fi-FI" dirty="0">
              <a:solidFill>
                <a:srgbClr val="000099"/>
              </a:solidFill>
            </a:endParaRPr>
          </a:p>
          <a:p>
            <a:pPr lvl="1">
              <a:buClr>
                <a:schemeClr val="bg1"/>
              </a:buClr>
              <a:buFont typeface="Wingdings" pitchFamily="2" charset="2"/>
              <a:buChar char="Ø"/>
            </a:pPr>
            <a:r>
              <a:rPr lang="fi-FI" b="1" dirty="0">
                <a:solidFill>
                  <a:srgbClr val="000099"/>
                </a:solidFill>
              </a:rPr>
              <a:t>Salah dalam memilih teman</a:t>
            </a:r>
          </a:p>
          <a:p>
            <a:pPr lvl="1">
              <a:buClr>
                <a:schemeClr val="bg1"/>
              </a:buClr>
              <a:buFont typeface="Wingdings" pitchFamily="2" charset="2"/>
              <a:buNone/>
            </a:pPr>
            <a:r>
              <a:rPr lang="fi-FI" b="1" dirty="0">
                <a:solidFill>
                  <a:srgbClr val="000099"/>
                </a:solidFill>
              </a:rPr>
              <a:t>   </a:t>
            </a:r>
          </a:p>
        </p:txBody>
      </p:sp>
    </p:spTree>
    <p:extLst>
      <p:ext uri="{BB962C8B-B14F-4D97-AF65-F5344CB8AC3E}">
        <p14:creationId xmlns:p14="http://schemas.microsoft.com/office/powerpoint/2010/main" val="28218847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228600"/>
            <a:ext cx="7543800" cy="685800"/>
          </a:xfrm>
        </p:spPr>
        <p:txBody>
          <a:bodyPr/>
          <a:lstStyle/>
          <a:p>
            <a:pPr eaLnBrk="1" hangingPunct="1"/>
            <a:r>
              <a:rPr lang="id-ID" sz="3800" smtClean="0"/>
              <a:t>Bahaya</a:t>
            </a:r>
            <a:r>
              <a:rPr lang="en-US" sz="3800" smtClean="0"/>
              <a:t> </a:t>
            </a:r>
            <a:r>
              <a:rPr lang="id-ID" sz="3800" smtClean="0"/>
              <a:t>Sex Bebas</a:t>
            </a:r>
            <a:r>
              <a:rPr lang="en-US" sz="3800" smtClean="0"/>
              <a:t> </a:t>
            </a:r>
            <a:endParaRPr lang="id-ID" sz="3800" smtClean="0"/>
          </a:p>
        </p:txBody>
      </p:sp>
      <p:sp>
        <p:nvSpPr>
          <p:cNvPr id="66563" name="Rectangle 3"/>
          <p:cNvSpPr>
            <a:spLocks noGrp="1" noChangeArrowheads="1"/>
          </p:cNvSpPr>
          <p:nvPr>
            <p:ph type="body" sz="half" idx="1"/>
          </p:nvPr>
        </p:nvSpPr>
        <p:spPr>
          <a:xfrm>
            <a:off x="381000" y="990600"/>
            <a:ext cx="8153400" cy="5181600"/>
          </a:xfrm>
        </p:spPr>
        <p:txBody>
          <a:bodyPr rtlCol="0">
            <a:normAutofit lnSpcReduction="10000"/>
          </a:bodyPr>
          <a:lstStyle/>
          <a:p>
            <a:pPr algn="l" eaLnBrk="1" fontAlgn="auto" hangingPunct="1">
              <a:spcAft>
                <a:spcPts val="0"/>
              </a:spcAft>
              <a:defRPr/>
            </a:pPr>
            <a:r>
              <a:rPr lang="fi-FI" sz="3600" dirty="0" smtClean="0">
                <a:solidFill>
                  <a:srgbClr val="FF0000"/>
                </a:solidFill>
              </a:rPr>
              <a:t>Bahaya Fisik</a:t>
            </a:r>
            <a:endParaRPr lang="fi-FI" sz="3600" dirty="0" smtClean="0">
              <a:solidFill>
                <a:srgbClr val="FF0000"/>
              </a:solidFill>
            </a:endParaRPr>
          </a:p>
          <a:p>
            <a:pPr marL="457200" lvl="1" indent="0" eaLnBrk="1" fontAlgn="auto" hangingPunct="1">
              <a:spcAft>
                <a:spcPts val="0"/>
              </a:spcAft>
              <a:buNone/>
              <a:defRPr/>
            </a:pPr>
            <a:r>
              <a:rPr lang="fi-FI" sz="2400" dirty="0" smtClean="0"/>
              <a:t>1. Penyakit </a:t>
            </a:r>
            <a:r>
              <a:rPr lang="fi-FI" sz="2400" dirty="0" smtClean="0"/>
              <a:t>kelamin (Penyakit Menular Sexual/ PMS) </a:t>
            </a:r>
          </a:p>
          <a:p>
            <a:pPr lvl="2" eaLnBrk="1" fontAlgn="auto" hangingPunct="1">
              <a:spcAft>
                <a:spcPts val="0"/>
              </a:spcAft>
              <a:buFont typeface="Arial" pitchFamily="34" charset="0"/>
              <a:buChar char="•"/>
              <a:defRPr/>
            </a:pPr>
            <a:r>
              <a:rPr lang="fi-FI" sz="2000" dirty="0" smtClean="0"/>
              <a:t>PMS adalah penyakit yang dapat ditularkan dari seseorang kepada orang lain melalui hubungan seksual. </a:t>
            </a:r>
          </a:p>
          <a:p>
            <a:pPr lvl="3" eaLnBrk="1" fontAlgn="auto" hangingPunct="1">
              <a:spcAft>
                <a:spcPts val="0"/>
              </a:spcAft>
              <a:buFont typeface="Arial" pitchFamily="34" charset="0"/>
              <a:buChar char="–"/>
              <a:defRPr/>
            </a:pPr>
            <a:r>
              <a:rPr lang="sv-SE" sz="1800" dirty="0" smtClean="0"/>
              <a:t>hubungan seksual dengan berganti-ganti pasangan baik melalui vagina, oral maupun anal.  </a:t>
            </a:r>
          </a:p>
          <a:p>
            <a:pPr lvl="3" eaLnBrk="1" fontAlgn="auto" hangingPunct="1">
              <a:spcAft>
                <a:spcPts val="0"/>
              </a:spcAft>
              <a:buFont typeface="Arial" pitchFamily="34" charset="0"/>
              <a:buChar char="–"/>
              <a:defRPr/>
            </a:pPr>
            <a:r>
              <a:rPr lang="sv-SE" sz="1800" dirty="0" smtClean="0"/>
              <a:t>Bila tidak diobati dengan benar penyakit ini dapat berakibat serius bagi kesehatan reproduksi</a:t>
            </a:r>
          </a:p>
          <a:p>
            <a:pPr lvl="4" eaLnBrk="1" fontAlgn="auto" hangingPunct="1">
              <a:spcAft>
                <a:spcPts val="0"/>
              </a:spcAft>
              <a:buFont typeface="Arial" pitchFamily="34" charset="0"/>
              <a:buChar char="»"/>
              <a:defRPr/>
            </a:pPr>
            <a:r>
              <a:rPr lang="sv-SE" sz="1800" dirty="0" smtClean="0"/>
              <a:t>Kemandulan</a:t>
            </a:r>
          </a:p>
          <a:p>
            <a:pPr lvl="4" eaLnBrk="1" fontAlgn="auto" hangingPunct="1">
              <a:spcAft>
                <a:spcPts val="0"/>
              </a:spcAft>
              <a:buFont typeface="Arial" pitchFamily="34" charset="0"/>
              <a:buChar char="»"/>
              <a:defRPr/>
            </a:pPr>
            <a:r>
              <a:rPr lang="sv-SE" sz="1800" dirty="0" smtClean="0"/>
              <a:t>kebutaan pada bayi yang baru lahir bahkan kematian. </a:t>
            </a:r>
          </a:p>
          <a:p>
            <a:pPr lvl="2" eaLnBrk="1" fontAlgn="auto" hangingPunct="1">
              <a:spcAft>
                <a:spcPts val="0"/>
              </a:spcAft>
              <a:buFont typeface="Arial" pitchFamily="34" charset="0"/>
              <a:buChar char="•"/>
              <a:defRPr/>
            </a:pPr>
            <a:r>
              <a:rPr lang="sv-SE" sz="2000" dirty="0" smtClean="0"/>
              <a:t>Penyakit klamin yang dapat terjadi </a:t>
            </a:r>
          </a:p>
          <a:p>
            <a:pPr lvl="3" eaLnBrk="1" fontAlgn="auto" hangingPunct="1">
              <a:spcAft>
                <a:spcPts val="0"/>
              </a:spcAft>
              <a:buFont typeface="Arial" pitchFamily="34" charset="0"/>
              <a:buChar char="–"/>
              <a:defRPr/>
            </a:pPr>
            <a:r>
              <a:rPr lang="sv-SE" sz="1800" dirty="0" smtClean="0"/>
              <a:t>kencing nanah (Gonorrhoe), raja singa (Sifilis), herpes genitalis, limfogranuloma venereum (LGV), kandidiasis, trikomonas vaginalis, kutil kelamin</a:t>
            </a:r>
          </a:p>
          <a:p>
            <a:pPr lvl="3" eaLnBrk="1" fontAlgn="auto" hangingPunct="1">
              <a:spcAft>
                <a:spcPts val="0"/>
              </a:spcAft>
              <a:buFont typeface="Arial" pitchFamily="34" charset="0"/>
              <a:buChar char="–"/>
              <a:defRPr/>
            </a:pPr>
            <a:r>
              <a:rPr lang="sv-SE" sz="1800" dirty="0" smtClean="0"/>
              <a:t>Karena bentuk dan letak alat kelamin laki-laki berada di luar tubuh, gejala PMS lebih mudah dikenali, dilihat dan dirasakan. </a:t>
            </a:r>
            <a:endParaRPr lang="id-ID" sz="1800" dirty="0" smtClean="0"/>
          </a:p>
        </p:txBody>
      </p:sp>
    </p:spTree>
    <p:extLst>
      <p:ext uri="{BB962C8B-B14F-4D97-AF65-F5344CB8AC3E}">
        <p14:creationId xmlns:p14="http://schemas.microsoft.com/office/powerpoint/2010/main" val="419745928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AutoShape 3"/>
          <p:cNvSpPr>
            <a:spLocks noChangeArrowheads="1"/>
          </p:cNvSpPr>
          <p:nvPr/>
        </p:nvSpPr>
        <p:spPr bwMode="auto">
          <a:xfrm>
            <a:off x="381000" y="1143000"/>
            <a:ext cx="8305800" cy="4419600"/>
          </a:xfrm>
          <a:prstGeom prst="horizontalScroll">
            <a:avLst>
              <a:gd name="adj" fmla="val 12500"/>
            </a:avLst>
          </a:prstGeom>
          <a:solidFill>
            <a:srgbClr val="FF99CC"/>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buClr>
                <a:schemeClr val="bg1"/>
              </a:buClr>
              <a:buSzPct val="300000"/>
              <a:buFont typeface="Wingdings" pitchFamily="2" charset="2"/>
              <a:buChar char="v"/>
            </a:pPr>
            <a:r>
              <a:rPr lang="en-US" sz="1600" b="1">
                <a:solidFill>
                  <a:srgbClr val="000000"/>
                </a:solidFill>
                <a:latin typeface="Arial Narrow" pitchFamily="34" charset="0"/>
              </a:rPr>
              <a:t> </a:t>
            </a:r>
            <a:r>
              <a:rPr lang="id-ID" sz="3200" b="1">
                <a:solidFill>
                  <a:srgbClr val="000000"/>
                </a:solidFill>
                <a:latin typeface="Arial Narrow" pitchFamily="34" charset="0"/>
              </a:rPr>
              <a:t>Tanda-tanda penyakit kelamin (</a:t>
            </a:r>
            <a:r>
              <a:rPr lang="en-US" sz="3200" b="1">
                <a:solidFill>
                  <a:srgbClr val="000000"/>
                </a:solidFill>
                <a:latin typeface="Arial Narrow" pitchFamily="34" charset="0"/>
              </a:rPr>
              <a:t>Pria</a:t>
            </a:r>
            <a:r>
              <a:rPr lang="id-ID" sz="3200" b="1">
                <a:solidFill>
                  <a:srgbClr val="000000"/>
                </a:solidFill>
                <a:latin typeface="Arial Narrow" pitchFamily="34" charset="0"/>
              </a:rPr>
              <a:t>)</a:t>
            </a:r>
          </a:p>
          <a:p>
            <a:pPr lvl="1">
              <a:buFont typeface="Wingdings" pitchFamily="2" charset="2"/>
              <a:buChar char="Ø"/>
            </a:pPr>
            <a:r>
              <a:rPr lang="it-IT" b="1">
                <a:solidFill>
                  <a:srgbClr val="000099"/>
                </a:solidFill>
              </a:rPr>
              <a:t>berupa bintil-bintil berisi cairan</a:t>
            </a:r>
          </a:p>
          <a:p>
            <a:pPr lvl="1">
              <a:buFont typeface="Wingdings" pitchFamily="2" charset="2"/>
              <a:buChar char="Ø"/>
            </a:pPr>
            <a:r>
              <a:rPr lang="fi-FI" b="1">
                <a:solidFill>
                  <a:srgbClr val="000099"/>
                </a:solidFill>
              </a:rPr>
              <a:t>lecet atau borok pada penis/alat kelamin</a:t>
            </a:r>
          </a:p>
          <a:p>
            <a:pPr lvl="1">
              <a:buFont typeface="Wingdings" pitchFamily="2" charset="2"/>
              <a:buChar char="Ø"/>
            </a:pPr>
            <a:r>
              <a:rPr lang="fi-FI" b="1">
                <a:solidFill>
                  <a:srgbClr val="000099"/>
                </a:solidFill>
              </a:rPr>
              <a:t> </a:t>
            </a:r>
            <a:r>
              <a:rPr lang="id-ID" b="1">
                <a:solidFill>
                  <a:srgbClr val="000099"/>
                </a:solidFill>
              </a:rPr>
              <a:t>luka tidak sakit; keras dan berwarna merah pada alat kelamin</a:t>
            </a:r>
            <a:endParaRPr lang="en-US" b="1">
              <a:solidFill>
                <a:srgbClr val="000099"/>
              </a:solidFill>
            </a:endParaRPr>
          </a:p>
          <a:p>
            <a:pPr lvl="1">
              <a:buFont typeface="Wingdings" pitchFamily="2" charset="2"/>
              <a:buChar char="Ø"/>
            </a:pPr>
            <a:r>
              <a:rPr lang="id-ID" b="1">
                <a:solidFill>
                  <a:srgbClr val="000099"/>
                </a:solidFill>
              </a:rPr>
              <a:t>adanya kutil atau tumbuh daging seperti jengger ayam</a:t>
            </a:r>
            <a:endParaRPr lang="en-US" b="1">
              <a:solidFill>
                <a:srgbClr val="000099"/>
              </a:solidFill>
            </a:endParaRPr>
          </a:p>
          <a:p>
            <a:pPr lvl="1">
              <a:buFont typeface="Wingdings" pitchFamily="2" charset="2"/>
              <a:buChar char="Ø"/>
            </a:pPr>
            <a:r>
              <a:rPr lang="id-ID" b="1">
                <a:solidFill>
                  <a:srgbClr val="000099"/>
                </a:solidFill>
              </a:rPr>
              <a:t> </a:t>
            </a:r>
            <a:r>
              <a:rPr lang="sv-SE" b="1">
                <a:solidFill>
                  <a:srgbClr val="000099"/>
                </a:solidFill>
              </a:rPr>
              <a:t>rasa gatal yang hebat sepanjang alat kelamin</a:t>
            </a:r>
          </a:p>
          <a:p>
            <a:pPr lvl="1">
              <a:buFont typeface="Wingdings" pitchFamily="2" charset="2"/>
              <a:buChar char="Ø"/>
            </a:pPr>
            <a:r>
              <a:rPr lang="sv-SE" b="1">
                <a:solidFill>
                  <a:srgbClr val="000099"/>
                </a:solidFill>
              </a:rPr>
              <a:t> </a:t>
            </a:r>
            <a:r>
              <a:rPr lang="fi-FI" b="1">
                <a:solidFill>
                  <a:srgbClr val="000099"/>
                </a:solidFill>
              </a:rPr>
              <a:t>rasa sakit yang hebat pada saat kencing</a:t>
            </a:r>
          </a:p>
          <a:p>
            <a:pPr lvl="1">
              <a:buFont typeface="Wingdings" pitchFamily="2" charset="2"/>
              <a:buChar char="Ø"/>
            </a:pPr>
            <a:r>
              <a:rPr lang="fi-FI" b="1">
                <a:solidFill>
                  <a:srgbClr val="000099"/>
                </a:solidFill>
              </a:rPr>
              <a:t>kencing nanah atau darah yang berbau busuk</a:t>
            </a:r>
          </a:p>
          <a:p>
            <a:pPr lvl="1">
              <a:buFont typeface="Wingdings" pitchFamily="2" charset="2"/>
              <a:buChar char="Ø"/>
            </a:pPr>
            <a:r>
              <a:rPr lang="fi-FI" b="1">
                <a:solidFill>
                  <a:srgbClr val="000099"/>
                </a:solidFill>
              </a:rPr>
              <a:t> bengkak panas dan nyeri pada pangkal paha </a:t>
            </a:r>
          </a:p>
          <a:p>
            <a:pPr lvl="1">
              <a:buFont typeface="Wingdings" pitchFamily="2" charset="2"/>
              <a:buNone/>
            </a:pPr>
            <a:r>
              <a:rPr lang="fi-FI" b="1">
                <a:solidFill>
                  <a:srgbClr val="000099"/>
                </a:solidFill>
              </a:rPr>
              <a:t>   yang kemudian berubah menjadi borok.</a:t>
            </a:r>
            <a:r>
              <a:rPr lang="fi-FI">
                <a:solidFill>
                  <a:srgbClr val="000099"/>
                </a:solidFill>
              </a:rPr>
              <a:t> </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075238717"/>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6" name="Rectangle 4"/>
          <p:cNvSpPr>
            <a:spLocks noGrp="1" noChangeArrowheads="1"/>
          </p:cNvSpPr>
          <p:nvPr>
            <p:ph type="title"/>
          </p:nvPr>
        </p:nvSpPr>
        <p:spPr>
          <a:xfrm>
            <a:off x="609600" y="228600"/>
            <a:ext cx="2590800" cy="884238"/>
          </a:xfrm>
        </p:spPr>
        <p:txBody>
          <a:bodyPr rtlCol="0">
            <a:normAutofit/>
          </a:bodyPr>
          <a:lstStyle/>
          <a:p>
            <a:pPr eaLnBrk="1" fontAlgn="auto" hangingPunct="1">
              <a:spcAft>
                <a:spcPts val="0"/>
              </a:spcAft>
              <a:defRPr/>
            </a:pPr>
            <a:r>
              <a:rPr lang="id-ID" sz="4000" dirty="0" smtClean="0"/>
              <a:t>Sifilis</a:t>
            </a:r>
          </a:p>
        </p:txBody>
      </p:sp>
      <p:pic>
        <p:nvPicPr>
          <p:cNvPr id="18435" name="Picture 7" descr="ulkus durum"/>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838200" y="1265238"/>
            <a:ext cx="2667000" cy="2544762"/>
          </a:xfrm>
          <a:noFill/>
          <a:extLs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 name="Picture 6" descr="pus GO"/>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562600" y="990600"/>
            <a:ext cx="3194304" cy="2286000"/>
          </a:xfrm>
          <a:noFill/>
          <a:extLs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Rectangle 2"/>
          <p:cNvSpPr txBox="1">
            <a:spLocks noChangeArrowheads="1"/>
          </p:cNvSpPr>
          <p:nvPr/>
        </p:nvSpPr>
        <p:spPr>
          <a:xfrm>
            <a:off x="5562600" y="381000"/>
            <a:ext cx="3048000" cy="884238"/>
          </a:xfrm>
          <a:prstGeom prst="rect">
            <a:avLst/>
          </a:prstGeom>
        </p:spPr>
        <p:txBody>
          <a:bodyPr rtlCol="0">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id-ID" sz="3600" dirty="0" smtClean="0"/>
              <a:t>Gonorhoe</a:t>
            </a:r>
            <a:endParaRPr lang="id-ID" sz="3600" dirty="0" smtClean="0"/>
          </a:p>
        </p:txBody>
      </p:sp>
      <p:sp>
        <p:nvSpPr>
          <p:cNvPr id="8" name="Rectangle 2"/>
          <p:cNvSpPr txBox="1">
            <a:spLocks noChangeArrowheads="1"/>
          </p:cNvSpPr>
          <p:nvPr/>
        </p:nvSpPr>
        <p:spPr>
          <a:xfrm>
            <a:off x="762000" y="3733800"/>
            <a:ext cx="8382000" cy="884238"/>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d-ID" sz="3200" smtClean="0"/>
              <a:t>Herpes Simpleks dan Ulkus Molle</a:t>
            </a:r>
            <a:endParaRPr lang="id-ID" sz="3200" dirty="0" smtClean="0"/>
          </a:p>
        </p:txBody>
      </p:sp>
      <p:pic>
        <p:nvPicPr>
          <p:cNvPr id="9" name="Picture 6" descr="G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a:xfrm>
            <a:off x="914400" y="4343400"/>
            <a:ext cx="3200400" cy="1981200"/>
          </a:xfrm>
          <a:prstGeom prst="rect">
            <a:avLst/>
          </a:prstGeom>
          <a:noFill/>
          <a:extLs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0" name="Picture 10" descr="ulkus moll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a:xfrm>
            <a:off x="4985657" y="4343400"/>
            <a:ext cx="3276600" cy="2128044"/>
          </a:xfrm>
          <a:prstGeom prst="rect">
            <a:avLst/>
          </a:prstGeom>
          <a:noFill/>
          <a:extLs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81313150"/>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0-Blanko-PPT-sesi-1 Baru (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0-Blanko-PPT-sesi-1 Baru (3)</Template>
  <TotalTime>632</TotalTime>
  <Words>1365</Words>
  <Application>Microsoft Office PowerPoint</Application>
  <PresentationFormat>On-screen Show (4:3)</PresentationFormat>
  <Paragraphs>166</Paragraphs>
  <Slides>23</Slides>
  <Notes>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0-Blanko-PPT-sesi-1 Baru (3)</vt:lpstr>
      <vt:lpstr>Yuli  Asmi Rozali, M.PSI., Psikolog &amp;  Dra Safitri  M  M.Si</vt:lpstr>
      <vt:lpstr>KEMAMPUAN AKHIR YANG DIHARAPKAN</vt:lpstr>
      <vt:lpstr>PowerPoint Presentation</vt:lpstr>
      <vt:lpstr>Fakta………………. </vt:lpstr>
      <vt:lpstr>Fakta………………….</vt:lpstr>
      <vt:lpstr>PowerPoint Presentation</vt:lpstr>
      <vt:lpstr>Bahaya Sex Bebas </vt:lpstr>
      <vt:lpstr>PowerPoint Presentation</vt:lpstr>
      <vt:lpstr>Sifilis</vt:lpstr>
      <vt:lpstr>PowerPoint Presentation</vt:lpstr>
      <vt:lpstr>Candidiasis vagina dan Condyloma acuminata</vt:lpstr>
      <vt:lpstr>Bahaya Sex Bebas </vt:lpstr>
      <vt:lpstr>Bahaya Sex Bebas </vt:lpstr>
      <vt:lpstr>Bahaya Sex Bebas </vt:lpstr>
      <vt:lpstr>Bahaya Sex Bebas </vt:lpstr>
      <vt:lpstr>Bahaya Sex Bebas </vt:lpstr>
      <vt:lpstr>Bahaya Sex Bebas </vt:lpstr>
      <vt:lpstr>Bahaya Sex Bebas </vt:lpstr>
      <vt:lpstr>Bahaya Sex Bebas </vt:lpstr>
      <vt:lpstr>Bahaya Sex Bebas </vt:lpstr>
      <vt:lpstr>Bahaya Sex Bebas </vt:lpstr>
      <vt:lpstr>Penanggulangan Sex Bebas </vt:lpstr>
      <vt:lpstr>Terima kasih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Mulyo.W</dc:creator>
  <cp:lastModifiedBy>Staff</cp:lastModifiedBy>
  <cp:revision>65</cp:revision>
  <dcterms:created xsi:type="dcterms:W3CDTF">2019-09-17T08:27:08Z</dcterms:created>
  <dcterms:modified xsi:type="dcterms:W3CDTF">2019-12-11T04:30:04Z</dcterms:modified>
</cp:coreProperties>
</file>