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charts/chart2.xml" ContentType="application/vnd.openxmlformats-officedocument.drawingml.chart+xml"/>
  <Override PartName="/ppt/notesSlides/notesSlide25.xml" ContentType="application/vnd.openxmlformats-officedocument.presentationml.notesSlide+xml"/>
  <Override PartName="/ppt/charts/chart3.xml" ContentType="application/vnd.openxmlformats-officedocument.drawingml.chart+xml"/>
  <Override PartName="/ppt/notesSlides/notesSlide26.xml" ContentType="application/vnd.openxmlformats-officedocument.presentationml.notesSlide+xml"/>
  <Override PartName="/ppt/charts/chart4.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5.xml" ContentType="application/vnd.openxmlformats-officedocument.drawingml.chart+xml"/>
  <Override PartName="/ppt/notesSlides/notesSlide35.xml" ContentType="application/vnd.openxmlformats-officedocument.presentationml.notesSlide+xml"/>
  <Override PartName="/ppt/charts/chart6.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9" r:id="rId1"/>
  </p:sldMasterIdLst>
  <p:notesMasterIdLst>
    <p:notesMasterId r:id="rId45"/>
  </p:notesMasterIdLst>
  <p:sldIdLst>
    <p:sldId id="373" r:id="rId2"/>
    <p:sldId id="374" r:id="rId3"/>
    <p:sldId id="375" r:id="rId4"/>
    <p:sldId id="376" r:id="rId5"/>
    <p:sldId id="377" r:id="rId6"/>
    <p:sldId id="378" r:id="rId7"/>
    <p:sldId id="379" r:id="rId8"/>
    <p:sldId id="380" r:id="rId9"/>
    <p:sldId id="283" r:id="rId10"/>
    <p:sldId id="381" r:id="rId11"/>
    <p:sldId id="382" r:id="rId12"/>
    <p:sldId id="383" r:id="rId13"/>
    <p:sldId id="276" r:id="rId14"/>
    <p:sldId id="286" r:id="rId15"/>
    <p:sldId id="287" r:id="rId16"/>
    <p:sldId id="289" r:id="rId17"/>
    <p:sldId id="290" r:id="rId18"/>
    <p:sldId id="346" r:id="rId19"/>
    <p:sldId id="291" r:id="rId20"/>
    <p:sldId id="294" r:id="rId21"/>
    <p:sldId id="296" r:id="rId22"/>
    <p:sldId id="297" r:id="rId23"/>
    <p:sldId id="358" r:id="rId24"/>
    <p:sldId id="350" r:id="rId25"/>
    <p:sldId id="351" r:id="rId26"/>
    <p:sldId id="352" r:id="rId27"/>
    <p:sldId id="372" r:id="rId28"/>
    <p:sldId id="308" r:id="rId29"/>
    <p:sldId id="311" r:id="rId30"/>
    <p:sldId id="312" r:id="rId31"/>
    <p:sldId id="371" r:id="rId32"/>
    <p:sldId id="315" r:id="rId33"/>
    <p:sldId id="317" r:id="rId34"/>
    <p:sldId id="368" r:id="rId35"/>
    <p:sldId id="370" r:id="rId36"/>
    <p:sldId id="339" r:id="rId37"/>
    <p:sldId id="340" r:id="rId38"/>
    <p:sldId id="341" r:id="rId39"/>
    <p:sldId id="342" r:id="rId40"/>
    <p:sldId id="343" r:id="rId41"/>
    <p:sldId id="344" r:id="rId42"/>
    <p:sldId id="279" r:id="rId43"/>
    <p:sldId id="324"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27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9900"/>
    <a:srgbClr val="CCFFFF"/>
    <a:srgbClr val="FFCCCC"/>
    <a:srgbClr val="FF0000"/>
    <a:srgbClr val="FF0066"/>
    <a:srgbClr val="CC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865" autoAdjust="0"/>
    <p:restoredTop sz="84760" autoAdjust="0"/>
  </p:normalViewPr>
  <p:slideViewPr>
    <p:cSldViewPr snapToGrid="0">
      <p:cViewPr varScale="1">
        <p:scale>
          <a:sx n="59" d="100"/>
          <a:sy n="59" d="100"/>
        </p:scale>
        <p:origin x="996" y="78"/>
      </p:cViewPr>
      <p:guideLst>
        <p:guide orient="horz" pos="2160"/>
        <p:guide pos="3270"/>
      </p:guideLst>
    </p:cSldViewPr>
  </p:slideViewPr>
  <p:notesTextViewPr>
    <p:cViewPr>
      <p:scale>
        <a:sx n="100" d="100"/>
        <a:sy n="100" d="100"/>
      </p:scale>
      <p:origin x="0" y="0"/>
    </p:cViewPr>
  </p:notesTextViewPr>
  <p:sorterViewPr>
    <p:cViewPr>
      <p:scale>
        <a:sx n="100" d="100"/>
        <a:sy n="100" d="100"/>
      </p:scale>
      <p:origin x="0" y="4056"/>
    </p:cViewPr>
  </p:sorterViewPr>
  <p:notesViewPr>
    <p:cSldViewPr snapToGrid="0">
      <p:cViewPr>
        <p:scale>
          <a:sx n="90" d="100"/>
          <a:sy n="90" d="100"/>
        </p:scale>
        <p:origin x="-1428" y="78"/>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1945992720"/>
        <c:axId val="-1945997616"/>
      </c:scatterChart>
      <c:valAx>
        <c:axId val="-1945992720"/>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7616"/>
        <c:crosses val="autoZero"/>
        <c:crossBetween val="midCat"/>
        <c:majorUnit val="10"/>
        <c:minorUnit val="5"/>
      </c:valAx>
      <c:valAx>
        <c:axId val="-1945997616"/>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2720"/>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1945994896"/>
        <c:axId val="-1945990544"/>
      </c:scatterChart>
      <c:valAx>
        <c:axId val="-1945994896"/>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0544"/>
        <c:crosses val="autoZero"/>
        <c:crossBetween val="midCat"/>
        <c:majorUnit val="10"/>
        <c:minorUnit val="5"/>
      </c:valAx>
      <c:valAx>
        <c:axId val="-1945990544"/>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4896"/>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1945997072"/>
        <c:axId val="-1945990000"/>
      </c:scatterChart>
      <c:valAx>
        <c:axId val="-1945997072"/>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0000"/>
        <c:crosses val="autoZero"/>
        <c:crossBetween val="midCat"/>
        <c:majorUnit val="10"/>
        <c:minorUnit val="5"/>
      </c:valAx>
      <c:valAx>
        <c:axId val="-1945990000"/>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97072"/>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2037069456"/>
        <c:axId val="-2037075984"/>
      </c:scatterChart>
      <c:valAx>
        <c:axId val="-2037069456"/>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2037075984"/>
        <c:crosses val="autoZero"/>
        <c:crossBetween val="midCat"/>
        <c:majorUnit val="10"/>
        <c:minorUnit val="5"/>
      </c:valAx>
      <c:valAx>
        <c:axId val="-2037075984"/>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2037069456"/>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2113473632"/>
        <c:axId val="-1945988368"/>
      </c:scatterChart>
      <c:valAx>
        <c:axId val="-2113473632"/>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88368"/>
        <c:crosses val="autoZero"/>
        <c:crossBetween val="midCat"/>
        <c:majorUnit val="10"/>
        <c:minorUnit val="5"/>
      </c:valAx>
      <c:valAx>
        <c:axId val="-1945988368"/>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2113473632"/>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61386138613863"/>
          <c:y val="5.3221288515406161E-2"/>
          <c:w val="0.81683168316831678"/>
          <c:h val="0.8263305322128851"/>
        </c:manualLayout>
      </c:layout>
      <c:scatterChart>
        <c:scatterStyle val="lineMarker"/>
        <c:varyColors val="0"/>
        <c:ser>
          <c:idx val="0"/>
          <c:order val="0"/>
          <c:tx>
            <c:strRef>
              <c:f>Sheet1!$B$1</c:f>
              <c:strCache>
                <c:ptCount val="1"/>
                <c:pt idx="0">
                  <c:v>P-D</c:v>
                </c:pt>
              </c:strCache>
            </c:strRef>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Sheet1!$B$2:$B$4</c:f>
              <c:numCache>
                <c:formatCode>General</c:formatCode>
                <c:ptCount val="3"/>
                <c:pt idx="0">
                  <c:v>150</c:v>
                </c:pt>
                <c:pt idx="1">
                  <c:v>100</c:v>
                </c:pt>
                <c:pt idx="2">
                  <c:v>80</c:v>
                </c:pt>
              </c:numCache>
            </c:numRef>
          </c:yVal>
          <c:smooth val="0"/>
        </c:ser>
        <c:ser>
          <c:idx val="1"/>
          <c:order val="1"/>
          <c:tx>
            <c:v>P-S</c:v>
          </c:tx>
          <c:spPr>
            <a:ln w="53575">
              <a:solidFill>
                <a:srgbClr val="000080"/>
              </a:solidFill>
              <a:prstDash val="solid"/>
            </a:ln>
          </c:spPr>
          <c:marker>
            <c:symbol val="none"/>
          </c:marker>
          <c:xVal>
            <c:numRef>
              <c:f>Sheet1!$A$2:$A$4</c:f>
              <c:numCache>
                <c:formatCode>General</c:formatCode>
                <c:ptCount val="3"/>
                <c:pt idx="0">
                  <c:v>0</c:v>
                </c:pt>
                <c:pt idx="1">
                  <c:v>100</c:v>
                </c:pt>
                <c:pt idx="2">
                  <c:v>140</c:v>
                </c:pt>
              </c:numCache>
            </c:numRef>
          </c:xVal>
          <c:yVal>
            <c:numRef>
              <c:f>Sheet1!$C$2:$C$4</c:f>
              <c:numCache>
                <c:formatCode>General</c:formatCode>
                <c:ptCount val="3"/>
                <c:pt idx="0">
                  <c:v>0</c:v>
                </c:pt>
                <c:pt idx="1">
                  <c:v>100</c:v>
                </c:pt>
                <c:pt idx="2">
                  <c:v>140</c:v>
                </c:pt>
              </c:numCache>
            </c:numRef>
          </c:yVal>
          <c:smooth val="0"/>
        </c:ser>
        <c:dLbls>
          <c:showLegendKey val="0"/>
          <c:showVal val="0"/>
          <c:showCatName val="0"/>
          <c:showSerName val="0"/>
          <c:showPercent val="0"/>
          <c:showBubbleSize val="0"/>
        </c:dLbls>
        <c:axId val="-1945987824"/>
        <c:axId val="-1946139680"/>
      </c:scatterChart>
      <c:valAx>
        <c:axId val="-1945987824"/>
        <c:scaling>
          <c:orientation val="minMax"/>
          <c:max val="130"/>
          <c:min val="50"/>
        </c:scaling>
        <c:delete val="0"/>
        <c:axPos val="b"/>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6139680"/>
        <c:crosses val="autoZero"/>
        <c:crossBetween val="midCat"/>
        <c:majorUnit val="10"/>
        <c:minorUnit val="5"/>
      </c:valAx>
      <c:valAx>
        <c:axId val="-1946139680"/>
        <c:scaling>
          <c:orientation val="minMax"/>
          <c:max val="140"/>
          <c:min val="40"/>
        </c:scaling>
        <c:delete val="0"/>
        <c:axPos val="l"/>
        <c:majorGridlines>
          <c:spPr>
            <a:ln w="4465">
              <a:solidFill>
                <a:srgbClr val="000000"/>
              </a:solidFill>
              <a:prstDash val="solid"/>
            </a:ln>
          </c:spPr>
        </c:majorGridlines>
        <c:numFmt formatCode="General" sourceLinked="1"/>
        <c:majorTickMark val="out"/>
        <c:minorTickMark val="none"/>
        <c:tickLblPos val="nextTo"/>
        <c:spPr>
          <a:ln w="35717">
            <a:solidFill>
              <a:srgbClr val="000000"/>
            </a:solidFill>
            <a:prstDash val="solid"/>
          </a:ln>
        </c:spPr>
        <c:txPr>
          <a:bodyPr rot="0" vert="horz"/>
          <a:lstStyle/>
          <a:p>
            <a:pPr>
              <a:defRPr sz="1969" b="0" i="0" u="none" strike="noStrike" baseline="0">
                <a:solidFill>
                  <a:srgbClr val="000000"/>
                </a:solidFill>
                <a:latin typeface="Arial"/>
                <a:ea typeface="Arial"/>
                <a:cs typeface="Arial"/>
              </a:defRPr>
            </a:pPr>
            <a:endParaRPr lang="en-US"/>
          </a:p>
        </c:txPr>
        <c:crossAx val="-1945987824"/>
        <c:crosses val="autoZero"/>
        <c:crossBetween val="midCat"/>
        <c:majorUnit val="10"/>
        <c:minorUnit val="5"/>
      </c:valAx>
      <c:spPr>
        <a:solidFill>
          <a:srgbClr val="FFFFFF"/>
        </a:solidFill>
        <a:ln w="17858">
          <a:solidFill>
            <a:srgbClr val="808080"/>
          </a:solidFill>
          <a:prstDash val="solid"/>
        </a:ln>
      </c:spPr>
    </c:plotArea>
    <c:plotVisOnly val="1"/>
    <c:dispBlanksAs val="gap"/>
    <c:showDLblsOverMax val="0"/>
  </c:chart>
  <c:spPr>
    <a:noFill/>
    <a:ln>
      <a:noFill/>
    </a:ln>
  </c:spPr>
  <c:txPr>
    <a:bodyPr/>
    <a:lstStyle/>
    <a:p>
      <a:pPr>
        <a:defRPr sz="112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3316" name="Rectangle 4"/>
          <p:cNvSpPr>
            <a:spLocks noRot="1" noChangeArrowheads="1" noTextEdit="1"/>
          </p:cNvSpPr>
          <p:nvPr>
            <p:ph type="sldImg" idx="2"/>
          </p:nvPr>
        </p:nvSpPr>
        <p:spPr bwMode="auto">
          <a:xfrm>
            <a:off x="1143000" y="534988"/>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248150"/>
            <a:ext cx="54864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A87BD4-96EF-4C99-A93B-2043C8DD142A}" type="slidenum">
              <a:rPr lang="en-US" altLang="en-US"/>
              <a:pPr>
                <a:defRPr/>
              </a:pPr>
              <a:t>‹#›</a:t>
            </a:fld>
            <a:endParaRPr lang="en-US" altLang="en-US"/>
          </a:p>
        </p:txBody>
      </p:sp>
    </p:spTree>
    <p:extLst>
      <p:ext uri="{BB962C8B-B14F-4D97-AF65-F5344CB8AC3E}">
        <p14:creationId xmlns:p14="http://schemas.microsoft.com/office/powerpoint/2010/main" val="170906903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A07A55D7-678D-4D60-8A32-C59681512333}" type="slidenum">
              <a:rPr lang="en-US" altLang="en-US" sz="1200">
                <a:latin typeface="Arial" panose="020B0604020202020204" pitchFamily="34" charset="0"/>
              </a:rPr>
              <a:pPr/>
              <a:t>0</a:t>
            </a:fld>
            <a:endParaRPr lang="en-US" altLang="en-US" sz="1200">
              <a:latin typeface="Arial" panose="020B0604020202020204" pitchFamily="34"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smtClean="0">
                <a:cs typeface="Arial" panose="020B0604020202020204" pitchFamily="34" charset="0"/>
              </a:rPr>
              <a:t>The new material introduced in this chapter builds on the material from the preceding two chapters (chapter 4 on supply &amp; demand and chapter 5 on elasticity).   Students who learned those chapters well usually do not have much difficulty with the material in chapter 6.  This chapter can usually be covered in about 90 minutes of class time.  </a:t>
            </a:r>
          </a:p>
          <a:p>
            <a:pPr eaLnBrk="1" hangingPunct="1">
              <a:lnSpc>
                <a:spcPct val="90000"/>
              </a:lnSpc>
            </a:pPr>
            <a:endParaRPr lang="en-US" altLang="en-US" sz="1000" smtClean="0">
              <a:cs typeface="Arial" panose="020B0604020202020204" pitchFamily="34" charset="0"/>
            </a:endParaRPr>
          </a:p>
          <a:p>
            <a:pPr eaLnBrk="1" hangingPunct="1">
              <a:lnSpc>
                <a:spcPct val="90000"/>
              </a:lnSpc>
            </a:pPr>
            <a:r>
              <a:rPr lang="en-US" altLang="en-US" sz="1000" smtClean="0">
                <a:cs typeface="Arial" panose="020B0604020202020204" pitchFamily="34" charset="0"/>
              </a:rPr>
              <a:t>I have combined the analysis of price ceilings with the rent control example, and I’ve combined the analysis of price floors with the minimum wage example. (In contrast, the textbook presents a generic analysis of price ceilings, then the rent control example, then a generic analysis of price floors, then the minimum wage).  Most students learn new concepts better in the context of a specific example rather than a generic analysis, and combining them in this way saves class time.  </a:t>
            </a:r>
          </a:p>
          <a:p>
            <a:pPr eaLnBrk="1" hangingPunct="1">
              <a:lnSpc>
                <a:spcPct val="90000"/>
              </a:lnSpc>
            </a:pPr>
            <a:endParaRPr lang="en-US" altLang="en-US" sz="1000" smtClean="0">
              <a:cs typeface="Arial" panose="020B0604020202020204" pitchFamily="34" charset="0"/>
            </a:endParaRPr>
          </a:p>
          <a:p>
            <a:pPr eaLnBrk="1" hangingPunct="1">
              <a:lnSpc>
                <a:spcPct val="90000"/>
              </a:lnSpc>
            </a:pPr>
            <a:r>
              <a:rPr lang="en-US" altLang="en-US" sz="1000" smtClean="0">
                <a:cs typeface="Arial" panose="020B0604020202020204" pitchFamily="34" charset="0"/>
              </a:rPr>
              <a:t>Here’s an idea you might consider: </a:t>
            </a:r>
          </a:p>
          <a:p>
            <a:pPr eaLnBrk="1" hangingPunct="1">
              <a:lnSpc>
                <a:spcPct val="90000"/>
              </a:lnSpc>
            </a:pPr>
            <a:endParaRPr lang="en-US" altLang="en-US" sz="1000" smtClean="0">
              <a:cs typeface="Arial" panose="020B0604020202020204" pitchFamily="34" charset="0"/>
            </a:endParaRPr>
          </a:p>
          <a:p>
            <a:pPr eaLnBrk="1" hangingPunct="1">
              <a:lnSpc>
                <a:spcPct val="90000"/>
              </a:lnSpc>
            </a:pPr>
            <a:r>
              <a:rPr lang="en-US" altLang="en-US" sz="1000" smtClean="0">
                <a:cs typeface="Arial" panose="020B0604020202020204" pitchFamily="34" charset="0"/>
              </a:rPr>
              <a:t>At the end of the class session just prior to the one in which you begin to cover this chapter, ask students to take out a piece of blank paper, and write down whether they think the minimum wage should be increased, and their reason(s). Tell them </a:t>
            </a:r>
            <a:r>
              <a:rPr lang="en-US" altLang="en-US" sz="1000" u="sng" smtClean="0">
                <a:cs typeface="Arial" panose="020B0604020202020204" pitchFamily="34" charset="0"/>
              </a:rPr>
              <a:t>not</a:t>
            </a:r>
            <a:r>
              <a:rPr lang="en-US" altLang="en-US" sz="1000" smtClean="0">
                <a:cs typeface="Arial" panose="020B0604020202020204" pitchFamily="34" charset="0"/>
              </a:rPr>
              <a:t> to write their names (you want them to be candid), and have them leave their pieces of paper in a pile as they exit the classroom.  Later, divide the papers into two groups based on whether they support or oppose increasing the minimum wage.  In this PowerPoint file, immediately after this slide, insert new two slides, titling them “Your reasons for raising the minimum wage” and “Your reasons for not raising the minimum wage.”  Summarize on each slide the most common reasons students gave.  Begin the class session by showing them the results of this impromptu survey (how many students responded each way, and the most common reasons).  Tell those students that support a minimum wage increase that their thinking represents that of many educated non-economists.  But tell them that economics offers another perspective, and this is something they will learn in this chapter.  </a:t>
            </a:r>
          </a:p>
          <a:p>
            <a:pPr eaLnBrk="1" hangingPunct="1">
              <a:lnSpc>
                <a:spcPct val="90000"/>
              </a:lnSpc>
            </a:pPr>
            <a:endParaRPr lang="en-US" altLang="en-US" sz="1000" smtClean="0">
              <a:cs typeface="Arial" panose="020B0604020202020204" pitchFamily="34" charset="0"/>
            </a:endParaRPr>
          </a:p>
          <a:p>
            <a:pPr eaLnBrk="1" hangingPunct="1">
              <a:lnSpc>
                <a:spcPct val="90000"/>
              </a:lnSpc>
            </a:pPr>
            <a:r>
              <a:rPr lang="en-US" altLang="en-US" sz="1000" smtClean="0">
                <a:cs typeface="Arial" panose="020B0604020202020204" pitchFamily="34" charset="0"/>
              </a:rPr>
              <a:t>If you do this, then I recommend rearranging the slides a bit so that the price floor/minimum wage slides come BEFORE the price ceiling/rent control slides.  </a:t>
            </a:r>
          </a:p>
        </p:txBody>
      </p:sp>
    </p:spTree>
    <p:extLst>
      <p:ext uri="{BB962C8B-B14F-4D97-AF65-F5344CB8AC3E}">
        <p14:creationId xmlns:p14="http://schemas.microsoft.com/office/powerpoint/2010/main" val="2510713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B911631E-5488-464A-AED4-84A7E53042CC}"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476881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01EFCF27-8B57-441F-9610-438577CDE897}"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2819591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26A61E0F-CE8B-40BC-AB82-4AD44DD62887}"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699214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806CEE13-6CA6-4617-8477-9D50B5C820C7}"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1578566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0C496E05-8383-4649-988F-6376B69116BB}"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We start by analyzing the effects of a price ceiling.  The most common example is rent control, so we do the analysis in the context of this example.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We begin by showing the market for apartments in equilibrium (before the government imposes any price controls).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792399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554A2BDD-6A55-4CCC-A1D9-5057DD99EC4F}"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When some students see this for the first time, they wonder why the price ceiling does not result in a surplus.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When the price ceiling is above the equilibrium price, the equilibrium price is still perfectly legal.  Just because landlords are allowed to charge $1000 rent doesn’t mean they will – if they do, they won’t be able to rent all of their apartments – a surplus will result, causing downward pressure on the price (rent).  There’s no law that prevents the price (rent) from falling, so it does fall until the surplus is gone and equilibrium is reached (at P = $800 and Q = 300).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8193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FCE3E050-CA84-4E48-BCEC-D38DD393AE01}"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In this case, the price ceiling is binding.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In the new equilibrium with the price ceiling, the actual price (rent) of an apartment will be $500.  It won’t be more than that, because any higher price is illegal.  It won’t be less than $500, because the shortage would be even larger if the price were lower.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The actual quantity of apartments rented equals 250, and there is a shortage equal to 150 (the difference between the quantity demanded, 400, and the quantity supplied, 250.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965595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446EDE34-768D-42FA-8FD3-2E348890C26A}"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In this slide, the equilibrium price ($800) and price ceiling ($500) are the same as on the preceding slides, but supply and demand are more price-elastic than before, and the shortage that results from a binding price ceiling is larger.  </a:t>
            </a:r>
          </a:p>
        </p:txBody>
      </p:sp>
    </p:spTree>
    <p:extLst>
      <p:ext uri="{BB962C8B-B14F-4D97-AF65-F5344CB8AC3E}">
        <p14:creationId xmlns:p14="http://schemas.microsoft.com/office/powerpoint/2010/main" val="330821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BADD77D3-1B97-4053-AD8F-244CAD810C25}"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The last two bullet points discuss “efficiency” in the context of rationing goods to those buyers who value them most highly.  This concept will be explored further in the following chapter. </a:t>
            </a:r>
          </a:p>
        </p:txBody>
      </p:sp>
    </p:spTree>
    <p:extLst>
      <p:ext uri="{BB962C8B-B14F-4D97-AF65-F5344CB8AC3E}">
        <p14:creationId xmlns:p14="http://schemas.microsoft.com/office/powerpoint/2010/main" val="679686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BB2DD665-CD8F-4C85-9535-AB0531E28644}"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Now we switch gears and look at the effects of a price floor.  We illustrate this concept using the common textbook example – the minimum wage.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This may be the first time students have seen a supply-demand diagram of the labor market.  It might be useful to note that the “price” of labor is more commonly known as the wage, which we measure on the vertical axis of our supply-demand diagram.  Along the horizontal axis, we measure the quantity of labor (number of workers).  The demand for unskilled labor comes from firms.  The supply comes from workers.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We focus on unskilled labor because the minimum wage is not relevant for higher skilled, higher wage workers.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22307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819EA9D3-85DF-41AA-A169-025C24181EC4}"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219643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A98A0950-AFAC-41B0-9B5B-8B80C7EB1814}"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Some students see this and wonder why the $3 price floor does not cause a shortage.  After all, at a wage of $3, the quantity of unskilled workers that firms wish to hire exceeds the quantity of unskilled workers that are looking for jobs.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But the minimum wage law does not stop the wage from rising above $3.  So, in response to this shortage, the wage will rise until the shortage evaporates – which occurs at the equilibrium wage of $4.  The equilibrium wage is perfectly legal when the price floor (i.e. minimum wage) is below it.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23991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8A2BF2BA-5D8E-4EE9-B126-10A58535385B}"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Now, the minimum wage exceeds the equilibrium wage.   The equilibrium wage (or any wage below $5) is illegal.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In this case, the actual wage will be $5.  It will not be lower, because any lower wage is illegal.  It will not be higher, because at any higher wage, the surplus would be even greater.   The actual number of unskilled workers with jobs equals 400.  550 want jobs, but firms are only willing to hire 400, leaving a surplus (i.e. unemployment) of 150 workers.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A surplus of anything – especially labor – represents wasted resources.  </a:t>
            </a:r>
          </a:p>
        </p:txBody>
      </p:sp>
    </p:spTree>
    <p:extLst>
      <p:ext uri="{BB962C8B-B14F-4D97-AF65-F5344CB8AC3E}">
        <p14:creationId xmlns:p14="http://schemas.microsoft.com/office/powerpoint/2010/main" val="2337790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25FE4D26-914B-4BAE-916B-3C8E0F191A52}"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022584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FF339787-61F9-4E0B-BE64-4FD8E5CF2651}" type="slidenum">
              <a:rPr lang="en-US" altLang="en-US" sz="1200">
                <a:latin typeface="Arial" panose="020B0604020202020204" pitchFamily="34" charset="0"/>
              </a:rPr>
              <a:pPr/>
              <a:t>22</a:t>
            </a:fld>
            <a:endParaRPr lang="en-US" altLang="en-US" sz="1200">
              <a:latin typeface="Arial" panose="020B0604020202020204" pitchFamily="34"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689595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AD569D5A-1994-4390-9229-BF90BDEED6A4}" type="slidenum">
              <a:rPr lang="en-US" altLang="en-US" sz="1200">
                <a:latin typeface="Arial" panose="020B0604020202020204" pitchFamily="34" charset="0"/>
              </a:rPr>
              <a:pPr/>
              <a:t>23</a:t>
            </a:fld>
            <a:endParaRPr lang="en-US" altLang="en-US" sz="1200">
              <a:latin typeface="Arial" panose="020B0604020202020204" pitchFamily="34"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047364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523CB53A-4318-418C-92B3-C49FBDA3E9F3}" type="slidenum">
              <a:rPr lang="en-US" altLang="en-US" sz="1200">
                <a:latin typeface="Arial" panose="020B0604020202020204" pitchFamily="34" charset="0"/>
              </a:rPr>
              <a:pPr/>
              <a:t>24</a:t>
            </a:fld>
            <a:endParaRPr lang="en-US" altLang="en-US" sz="1200">
              <a:latin typeface="Arial" panose="020B0604020202020204" pitchFamily="34"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138576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5BB513DF-86EB-4CBE-938A-18A1384DFBF3}" type="slidenum">
              <a:rPr lang="en-US" altLang="en-US" sz="1200">
                <a:latin typeface="Arial" panose="020B0604020202020204" pitchFamily="34" charset="0"/>
              </a:rPr>
              <a:pPr/>
              <a:t>25</a:t>
            </a:fld>
            <a:endParaRPr lang="en-US" altLang="en-US" sz="1200">
              <a:latin typeface="Arial" panose="020B0604020202020204" pitchFamily="34"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9196839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3D922058-C9ED-4622-82D0-85F16B466E7F}" type="slidenum">
              <a:rPr lang="en-US" altLang="en-US" sz="1200">
                <a:latin typeface="Arial" panose="020B0604020202020204" pitchFamily="34" charset="0"/>
              </a:rPr>
              <a:pPr/>
              <a:t>26</a:t>
            </a:fld>
            <a:endParaRPr lang="en-US" altLang="en-US" sz="1200">
              <a:latin typeface="Arial" panose="020B0604020202020204" pitchFamily="34"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It might be worth reminding students that our analysis has been in the context of a world without market failures.  Subsequent chapters (except in the macro split) will introduce situations in which government intervention in the price system can improve on the private market outcome.  However, even in such cases, the appropriate policy is usually something other than a direct price control.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The 4</a:t>
            </a:r>
            <a:r>
              <a:rPr lang="en-US" altLang="en-US" baseline="30000" smtClean="0">
                <a:cs typeface="Arial" panose="020B0604020202020204" pitchFamily="34" charset="0"/>
              </a:rPr>
              <a:t>th</a:t>
            </a:r>
            <a:r>
              <a:rPr lang="en-US" altLang="en-US" smtClean="0">
                <a:cs typeface="Arial" panose="020B0604020202020204" pitchFamily="34" charset="0"/>
              </a:rPr>
              <a:t> edition adds an excellent new In the News box with an article on rent control from </a:t>
            </a:r>
            <a:r>
              <a:rPr lang="en-US" altLang="en-US" i="1" smtClean="0">
                <a:cs typeface="Arial" panose="020B0604020202020204" pitchFamily="34" charset="0"/>
              </a:rPr>
              <a:t>The Economist</a:t>
            </a:r>
            <a:r>
              <a:rPr lang="en-US" altLang="en-US" smtClean="0">
                <a:cs typeface="Arial" panose="020B0604020202020204" pitchFamily="34" charset="0"/>
              </a:rPr>
              <a:t>.  Please encourage your students to check it out.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389016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9321A600-6890-454B-8967-AE1A6382358D}" type="slidenum">
              <a:rPr lang="en-US" altLang="en-US" sz="1200">
                <a:latin typeface="Arial" panose="020B0604020202020204" pitchFamily="34" charset="0"/>
              </a:rPr>
              <a:pPr/>
              <a:t>27</a:t>
            </a:fld>
            <a:endParaRPr lang="en-US" altLang="en-US" sz="1200">
              <a:latin typeface="Arial" panose="020B0604020202020204" pitchFamily="34" charset="0"/>
            </a:endParaRP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875016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24242B5D-D401-4F34-843F-1B591903F2FB}"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879787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CFA5F365-C129-4109-B059-B4BC8B3F4EB9}"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1689771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A735B5E9-E541-41CE-AEAF-805D9F516E75}" type="slidenum">
              <a:rPr lang="en-US" altLang="en-US" sz="1200">
                <a:latin typeface="Arial" panose="020B0604020202020204" pitchFamily="34" charset="0"/>
              </a:rPr>
              <a:pPr/>
              <a:t>29</a:t>
            </a:fld>
            <a:endParaRPr lang="en-US" altLang="en-US" sz="1200">
              <a:latin typeface="Arial" panose="020B0604020202020204" pitchFamily="34" charset="0"/>
            </a:endParaRP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NOTE:  On this and subsequent slides, “P</a:t>
            </a:r>
            <a:r>
              <a:rPr lang="en-US" altLang="en-US" baseline="-25000" smtClean="0">
                <a:cs typeface="Arial" panose="020B0604020202020204" pitchFamily="34" charset="0"/>
              </a:rPr>
              <a:t>B</a:t>
            </a:r>
            <a:r>
              <a:rPr lang="en-US" altLang="en-US" smtClean="0">
                <a:cs typeface="Arial" panose="020B0604020202020204" pitchFamily="34" charset="0"/>
              </a:rPr>
              <a:t>” is the price buyers pay and “P</a:t>
            </a:r>
            <a:r>
              <a:rPr lang="en-US" altLang="en-US" baseline="-25000" smtClean="0">
                <a:cs typeface="Arial" panose="020B0604020202020204" pitchFamily="34" charset="0"/>
              </a:rPr>
              <a:t>S</a:t>
            </a:r>
            <a:r>
              <a:rPr lang="en-US" altLang="en-US" smtClean="0">
                <a:cs typeface="Arial" panose="020B0604020202020204" pitchFamily="34" charset="0"/>
              </a:rPr>
              <a:t>” is the price sellers receive.   (The chapter 8 PowerPoint uses the same notation for the welfare analysis of taxes.)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The government makes buyers pay a $1.50 on each pizza they purchase.  The new demand curve (in red, labeled D</a:t>
            </a:r>
            <a:r>
              <a:rPr lang="en-US" altLang="en-US" baseline="-25000" smtClean="0">
                <a:cs typeface="Arial" panose="020B0604020202020204" pitchFamily="34" charset="0"/>
              </a:rPr>
              <a:t>2</a:t>
            </a:r>
            <a:r>
              <a:rPr lang="en-US" altLang="en-US" smtClean="0">
                <a:cs typeface="Arial" panose="020B0604020202020204" pitchFamily="34" charset="0"/>
              </a:rPr>
              <a:t>) reflects buyers’ demand as a function of the after-tax price.  The original demand curve (D</a:t>
            </a:r>
            <a:r>
              <a:rPr lang="en-US" altLang="en-US" baseline="-25000" smtClean="0">
                <a:cs typeface="Arial" panose="020B0604020202020204" pitchFamily="34" charset="0"/>
              </a:rPr>
              <a:t>1</a:t>
            </a:r>
            <a:r>
              <a:rPr lang="en-US" altLang="en-US" smtClean="0">
                <a:cs typeface="Arial" panose="020B0604020202020204" pitchFamily="34" charset="0"/>
              </a:rPr>
              <a:t>) still reflects buyers’ demand as a function of the total price – inclusive of the tax.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Thus, buyers’ demand hasn’t really changed:  At each quantity, the height of the original (blue) D curve is still the maximum that buyers will pay for that quantity, while the height of the new (red) D curve is the maximum that buyers will pay sellers for that quantity, given that buyers also must pay the tax.  At any Q, the vertical distance between the blue and red D curves equals the tax.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Incidentally, if this were a percentage tax rather than a per-unit tax, then the new D curve would not be parallel to the old one, it would be flatter:  a tax of a given percentage would be a larger dollar amount at high prices than at low prices, so the downward shift would be greater in absolute terms when P is high than when it is low.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6852022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88D21223-0239-413A-A087-D2770B5B1682}" type="slidenum">
              <a:rPr lang="en-US" altLang="en-US" sz="1200">
                <a:latin typeface="Arial" panose="020B0604020202020204" pitchFamily="34" charset="0"/>
              </a:rPr>
              <a:pPr/>
              <a:t>30</a:t>
            </a:fld>
            <a:endParaRPr lang="en-US" altLang="en-US" sz="1200">
              <a:latin typeface="Arial" panose="020B0604020202020204" pitchFamily="34" charset="0"/>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338572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3B1E3B28-369F-4E6B-B10C-CFDEF67F3CB9}" type="slidenum">
              <a:rPr lang="en-US" altLang="en-US" sz="1200">
                <a:latin typeface="Arial" panose="020B0604020202020204" pitchFamily="34" charset="0"/>
              </a:rPr>
              <a:pPr/>
              <a:t>31</a:t>
            </a:fld>
            <a:endParaRPr lang="en-US" altLang="en-US" sz="1200">
              <a:latin typeface="Arial" panose="020B0604020202020204" pitchFamily="34" charset="0"/>
            </a:endParaRP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The government makes sellers pay a $1.50 on each pizza they sell.  The new, red supply curve reflects sellers’ supply as a function of the after-tax price.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Here’s a way to think about the shift that students might find helpful:  Making sellers pay a $1.50 tax on each unit they sell is equivalent to a $1.50 increase in the cost of producing each pizza.  As students learned in chapter 4, anything that increases production costs causes the S curve to shift up:  In order for sellers to be willing to supply the same quantity as before, they must receive a higher price to compensate them for the increase in their costs.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9495284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4971CBAD-9690-4070-821A-E968B89B35BA}" type="slidenum">
              <a:rPr lang="en-US" altLang="en-US" sz="1200">
                <a:latin typeface="Arial" panose="020B0604020202020204" pitchFamily="34" charset="0"/>
              </a:rPr>
              <a:pPr/>
              <a:t>32</a:t>
            </a:fld>
            <a:endParaRPr lang="en-US" altLang="en-US" sz="1200">
              <a:latin typeface="Arial" panose="020B0604020202020204" pitchFamily="34" charset="0"/>
            </a:endParaRP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xfrm>
            <a:off x="685800" y="4171950"/>
            <a:ext cx="54864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Whether the government makes buyers or sellers pay the tax, the effects are the same:</a:t>
            </a:r>
          </a:p>
          <a:p>
            <a:pPr eaLnBrk="1" hangingPunct="1"/>
            <a:r>
              <a:rPr lang="en-US" altLang="en-US" smtClean="0">
                <a:cs typeface="Arial" panose="020B0604020202020204" pitchFamily="34" charset="0"/>
              </a:rPr>
              <a:t>   - the price buyers pay rises (in this case to $11)</a:t>
            </a:r>
          </a:p>
          <a:p>
            <a:pPr eaLnBrk="1" hangingPunct="1"/>
            <a:r>
              <a:rPr lang="en-US" altLang="en-US" smtClean="0">
                <a:cs typeface="Arial" panose="020B0604020202020204" pitchFamily="34" charset="0"/>
              </a:rPr>
              <a:t>   - the price sellers receive falls (to $9.50)</a:t>
            </a:r>
          </a:p>
          <a:p>
            <a:pPr eaLnBrk="1" hangingPunct="1"/>
            <a:r>
              <a:rPr lang="en-US" altLang="en-US" smtClean="0">
                <a:cs typeface="Arial" panose="020B0604020202020204" pitchFamily="34" charset="0"/>
              </a:rPr>
              <a:t>   - the equilibrium quantity falls (to 430)</a:t>
            </a:r>
          </a:p>
          <a:p>
            <a:pPr eaLnBrk="1" hangingPunct="1"/>
            <a:r>
              <a:rPr lang="en-US" altLang="en-US" smtClean="0">
                <a:cs typeface="Arial" panose="020B0604020202020204" pitchFamily="34" charset="0"/>
              </a:rPr>
              <a:t>   - the incidence of the tax is the same (here, buyers pay $1 of the tax, while sellers pay $.50 of the tax on each unit)</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This should make sense if students think it through:  A tax on buyers means buyers will have to pay more, which causes their demand to fall.  The fall in demand hurts sellers, forcing them to reduce their price.  Similarly, a tax on sellers is like a cost increase, and sellers pass along a portion of that increase to buyers in the form of higher prices.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The equivalence of taxes on buyers and taxes on sellers means that we can ignore whether the tax is imposed on buyers or sellers.  All that matters is the size of the tax.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So, in future problems, we can think of the tax as a wedge between the price buyers pay and the price sellers receive.  On a supply-demand diagram, this wedge is a vertical line segment (shown in green on this graph).  You can think of taking a toothpick the size of the tax and wedging it between the S and D curves.  The quantity at which the toothpick fits just snuggly is the new equilibrium quantity.  Students will have a chance to practice this in a moment with an exercise.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One last remark:  Someone once said “if you want less of something, tax it.”  A tax on any good or service causes a fall in its quantity.  This is because people respond to incentives, and the tax gives buyers an incentive to buy less, and sellers an incentive to produce less. </a:t>
            </a:r>
          </a:p>
        </p:txBody>
      </p:sp>
    </p:spTree>
    <p:extLst>
      <p:ext uri="{BB962C8B-B14F-4D97-AF65-F5344CB8AC3E}">
        <p14:creationId xmlns:p14="http://schemas.microsoft.com/office/powerpoint/2010/main" val="2297455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6E5519F4-F4DC-46D7-B879-27CC3ECF1690}" type="slidenum">
              <a:rPr lang="en-US" altLang="en-US" sz="1200">
                <a:latin typeface="Arial" panose="020B0604020202020204" pitchFamily="34" charset="0"/>
              </a:rPr>
              <a:pPr/>
              <a:t>33</a:t>
            </a:fld>
            <a:endParaRPr lang="en-US" altLang="en-US" sz="1200">
              <a:latin typeface="Arial" panose="020B0604020202020204" pitchFamily="34" charset="0"/>
            </a:endParaRP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7083998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31C2EE7D-0D8B-4510-A3B1-A07CC97A50F8}" type="slidenum">
              <a:rPr lang="en-US" altLang="en-US" sz="1200">
                <a:latin typeface="Arial" panose="020B0604020202020204" pitchFamily="34" charset="0"/>
              </a:rPr>
              <a:pPr/>
              <a:t>34</a:t>
            </a:fld>
            <a:endParaRPr lang="en-US" altLang="en-US" sz="1200">
              <a:latin typeface="Arial" panose="020B0604020202020204" pitchFamily="34" charset="0"/>
            </a:endParaRP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41438315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77A04A8C-2E48-4C97-A4F5-33583EED5D08}" type="slidenum">
              <a:rPr lang="en-US" altLang="en-US" sz="1200">
                <a:latin typeface="Arial" panose="020B0604020202020204" pitchFamily="34" charset="0"/>
              </a:rPr>
              <a:pPr/>
              <a:t>35</a:t>
            </a:fld>
            <a:endParaRPr lang="en-US" altLang="en-US" sz="1200">
              <a:latin typeface="Arial" panose="020B0604020202020204" pitchFamily="34" charset="0"/>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We have just seen that tax incidence is not affected by whether the government makes buyers or sellers pay the tax.  So what, then, does determine tax incidence?  Turns out it’s elasticity – specifically, the price elasticities of supply and demand.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There are two cases:  1) supply is more price-elastic than demand (this slide), and 2) demand is more price-elastic than supply (next slide).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When supply is more price-elastic than demand, sellers are relatively more responsive to changes in price, and the supply curve is less steep than the demand curve.  Buyers have relatively fewer alternatives, so they have to “eat” most of the price increase caused by the imposition of the tax.</a:t>
            </a:r>
          </a:p>
          <a:p>
            <a:pPr eaLnBrk="1" hangingPunct="1"/>
            <a:r>
              <a:rPr lang="en-US" altLang="en-US" smtClean="0">
                <a:cs typeface="Arial" panose="020B0604020202020204" pitchFamily="34" charset="0"/>
              </a:rPr>
              <a:t>  </a:t>
            </a:r>
          </a:p>
        </p:txBody>
      </p:sp>
    </p:spTree>
    <p:extLst>
      <p:ext uri="{BB962C8B-B14F-4D97-AF65-F5344CB8AC3E}">
        <p14:creationId xmlns:p14="http://schemas.microsoft.com/office/powerpoint/2010/main" val="3903534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B12FDB09-6DB0-460F-A27A-ED6E2875CFA4}" type="slidenum">
              <a:rPr lang="en-US" altLang="en-US" sz="1200">
                <a:latin typeface="Arial" panose="020B0604020202020204" pitchFamily="34" charset="0"/>
              </a:rPr>
              <a:pPr/>
              <a:t>36</a:t>
            </a:fld>
            <a:endParaRPr lang="en-US" altLang="en-US" sz="1200">
              <a:latin typeface="Arial" panose="020B0604020202020204" pitchFamily="34" charset="0"/>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The size of the tax is the same in this diagram as in the one on the preceding slide.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When demand is more price-elastic than supply, buyers are relatively more price-sensitive, and the demand curve is less steep than the supply curve.  Buyers have relatively more alternatives, so they can avoid most of the tax.  Sellers are less flexible, so they have to “eat” a greater share of the price increase caused by the tax.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4068287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1FBE0C8A-0867-40B7-AC5B-4A4FE5D95388}" type="slidenum">
              <a:rPr lang="en-US" altLang="en-US" sz="1200">
                <a:latin typeface="Arial" panose="020B0604020202020204" pitchFamily="34" charset="0"/>
              </a:rPr>
              <a:pPr/>
              <a:t>37</a:t>
            </a:fld>
            <a:endParaRPr lang="en-US" altLang="en-US" sz="1200">
              <a:latin typeface="Arial" panose="020B0604020202020204" pitchFamily="34" charset="0"/>
            </a:endParaRP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3899325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15E7A5C9-A264-42D1-9C03-EFAFEFF8F318}" type="slidenum">
              <a:rPr lang="en-US" altLang="en-US" sz="1200">
                <a:latin typeface="Arial" panose="020B0604020202020204" pitchFamily="34" charset="0"/>
              </a:rPr>
              <a:pPr/>
              <a:t>38</a:t>
            </a:fld>
            <a:endParaRPr lang="en-US" altLang="en-US" sz="1200">
              <a:latin typeface="Arial" panose="020B0604020202020204" pitchFamily="34" charset="0"/>
            </a:endParaRP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case study comes right from the book.  If you’re pressed for time, you can delete it and let students read it on their own.  It does not introduce any new concepts, and most students do not find it difficult.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200921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3068CCD4-82FE-417B-A1ED-BCA537CDCF03}"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10291858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C5DD8952-3D2B-49A8-9E05-3F2486681BD2}" type="slidenum">
              <a:rPr lang="en-US" altLang="en-US" sz="1200">
                <a:latin typeface="Arial" panose="020B0604020202020204" pitchFamily="34" charset="0"/>
              </a:rPr>
              <a:pPr/>
              <a:t>39</a:t>
            </a:fld>
            <a:endParaRPr lang="en-US" altLang="en-US" sz="1200">
              <a:latin typeface="Arial" panose="020B0604020202020204" pitchFamily="34" charset="0"/>
            </a:endParaRPr>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Demand for yachts (and other luxury items) is price-elastic:  if the price of yachts rises, rich consumers can easily avoid the tax by spending their millions on some other luxury item.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Supply of yachts is less elastic, especially in the short run.  It is difficult for the companies that build yachts to re-tool their factories and reeducate their workers to produce some other product.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Hence, companies that build yachts (and companies that sell other luxury items) pay most of the tax, and the rich pay relatively little of it.  </a:t>
            </a: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128199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3A9B9DA8-C3B0-4997-A54F-B7BB678AE1DF}" type="slidenum">
              <a:rPr lang="en-US" altLang="en-US" sz="1200">
                <a:latin typeface="Arial" panose="020B0604020202020204" pitchFamily="34" charset="0"/>
              </a:rPr>
              <a:pPr/>
              <a:t>40</a:t>
            </a:fld>
            <a:endParaRPr lang="en-US" altLang="en-US" sz="1200">
              <a:latin typeface="Arial" panose="020B0604020202020204" pitchFamily="34" charset="0"/>
            </a:endParaRP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Recall one of the 10 principles from chapter 1:  Markets are usually a good way to organize economic activity.  This means that, in absence of market failures (which we will learn more about in later chapters), the allocation of resources resulting from the free market equilibrium is optimal.  Hence, government policies which alter this allocation tend to make the economy worse off.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When we study market failures later, we will see that government policies can – in principle – improve on the market’s allocation of resources, and make society better off.  </a:t>
            </a:r>
          </a:p>
          <a:p>
            <a:pPr eaLnBrk="1" hangingPunct="1"/>
            <a:endParaRPr lang="en-US" altLang="en-US" smtClean="0">
              <a:cs typeface="Arial" panose="020B0604020202020204" pitchFamily="34" charset="0"/>
            </a:endParaRPr>
          </a:p>
          <a:p>
            <a:pPr eaLnBrk="1" hangingPunct="1"/>
            <a:r>
              <a:rPr lang="en-US" altLang="en-US" smtClean="0">
                <a:cs typeface="Arial" panose="020B0604020202020204" pitchFamily="34" charset="0"/>
              </a:rPr>
              <a:t>First, though, we need to learn how to measure the impact of government policies like taxes on society’s well-being, as well as define what, exactly, we mean by “well-being.”  This field of study, called “welfare economics,” is the topic of the next three chapters.  </a:t>
            </a:r>
          </a:p>
        </p:txBody>
      </p:sp>
    </p:spTree>
    <p:extLst>
      <p:ext uri="{BB962C8B-B14F-4D97-AF65-F5344CB8AC3E}">
        <p14:creationId xmlns:p14="http://schemas.microsoft.com/office/powerpoint/2010/main" val="8241123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847ABB61-C23D-4639-98DE-06296DE30A93}" type="slidenum">
              <a:rPr lang="en-US" altLang="en-US" sz="1200">
                <a:latin typeface="Arial" panose="020B0604020202020204" pitchFamily="34" charset="0"/>
              </a:rPr>
              <a:pPr/>
              <a:t>41</a:t>
            </a:fld>
            <a:endParaRPr lang="en-US" altLang="en-US" sz="1200">
              <a:latin typeface="Arial" panose="020B0604020202020204" pitchFamily="34" charset="0"/>
            </a:endParaRP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883250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C00F93B5-2066-40BD-A04B-554435D47561}" type="slidenum">
              <a:rPr lang="en-US" altLang="en-US" sz="1200">
                <a:latin typeface="Arial" panose="020B0604020202020204" pitchFamily="34" charset="0"/>
              </a:rPr>
              <a:pPr/>
              <a:t>42</a:t>
            </a:fld>
            <a:endParaRPr lang="en-US" altLang="en-US" sz="1200">
              <a:latin typeface="Arial" panose="020B0604020202020204" pitchFamily="34" charset="0"/>
            </a:endParaRP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356958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4BC68B03-E37F-4851-9520-89EEBD4F0401}"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202053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F227E8AE-97BE-46C3-95C5-BA6B6949D4A4}" type="slidenum">
              <a:rPr lang="en-US" altLang="en-US" sz="1200">
                <a:latin typeface="Arial" panose="020B0604020202020204" pitchFamily="34" charset="0"/>
              </a:rPr>
              <a:pPr/>
              <a:t>5</a:t>
            </a:fld>
            <a:endParaRPr lang="en-US" altLang="en-US" sz="1200">
              <a:latin typeface="Arial" panose="020B0604020202020204" pitchFamily="34"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4189381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C205416D-E5BD-4048-8EA5-8CEE68DCB072}" type="slidenum">
              <a:rPr lang="en-US" altLang="en-US" sz="1200">
                <a:latin typeface="Arial" panose="020B0604020202020204" pitchFamily="34" charset="0"/>
              </a:rPr>
              <a:pPr/>
              <a:t>6</a:t>
            </a:fld>
            <a:endParaRPr lang="en-US" altLang="en-US" sz="1200">
              <a:latin typeface="Arial" panose="020B0604020202020204" pitchFamily="34"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4289291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7B5573AB-D892-4987-9C70-28A1592BB316}" type="slidenum">
              <a:rPr lang="en-US" altLang="en-US" sz="1200">
                <a:latin typeface="Arial" panose="020B0604020202020204" pitchFamily="34" charset="0"/>
              </a:rPr>
              <a:pPr/>
              <a:t>7</a:t>
            </a:fld>
            <a:endParaRPr lang="en-US" altLang="en-US" sz="1200">
              <a:latin typeface="Arial" panose="020B0604020202020204" pitchFamily="34"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This slide presents an outline of the chapter.  </a:t>
            </a:r>
          </a:p>
        </p:txBody>
      </p:sp>
    </p:spTree>
    <p:extLst>
      <p:ext uri="{BB962C8B-B14F-4D97-AF65-F5344CB8AC3E}">
        <p14:creationId xmlns:p14="http://schemas.microsoft.com/office/powerpoint/2010/main" val="3204020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100">
                <a:solidFill>
                  <a:schemeClr val="tx1"/>
                </a:solidFill>
                <a:latin typeface="Times New Roman" panose="02020603050405020304" pitchFamily="18" charset="0"/>
                <a:cs typeface="Arial" panose="020B0604020202020204" pitchFamily="34" charset="0"/>
              </a:defRPr>
            </a:lvl1pPr>
            <a:lvl2pPr marL="742950" indent="-285750">
              <a:defRPr sz="1100">
                <a:solidFill>
                  <a:schemeClr val="tx1"/>
                </a:solidFill>
                <a:latin typeface="Times New Roman" panose="02020603050405020304" pitchFamily="18" charset="0"/>
                <a:cs typeface="Arial" panose="020B0604020202020204" pitchFamily="34" charset="0"/>
              </a:defRPr>
            </a:lvl2pPr>
            <a:lvl3pPr marL="1143000" indent="-228600">
              <a:defRPr sz="1100">
                <a:solidFill>
                  <a:schemeClr val="tx1"/>
                </a:solidFill>
                <a:latin typeface="Times New Roman" panose="02020603050405020304" pitchFamily="18" charset="0"/>
                <a:cs typeface="Arial" panose="020B0604020202020204" pitchFamily="34" charset="0"/>
              </a:defRPr>
            </a:lvl3pPr>
            <a:lvl4pPr marL="1600200" indent="-228600">
              <a:defRPr sz="1100">
                <a:solidFill>
                  <a:schemeClr val="tx1"/>
                </a:solidFill>
                <a:latin typeface="Times New Roman" panose="02020603050405020304" pitchFamily="18" charset="0"/>
                <a:cs typeface="Arial" panose="020B0604020202020204" pitchFamily="34" charset="0"/>
              </a:defRPr>
            </a:lvl4pPr>
            <a:lvl5pPr marL="2057400" indent="-228600">
              <a:defRPr sz="1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Times New Roman" panose="02020603050405020304" pitchFamily="18" charset="0"/>
                <a:cs typeface="Arial" panose="020B0604020202020204" pitchFamily="34" charset="0"/>
              </a:defRPr>
            </a:lvl9pPr>
          </a:lstStyle>
          <a:p>
            <a:fld id="{99A3EC2E-50AA-4489-BD28-00F018D1F1B6}"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cs typeface="Arial" panose="020B0604020202020204" pitchFamily="34" charset="0"/>
              </a:rPr>
              <a:t>When we talk about how a policy “affects the market outcome,” we mean the policy’s impact on the price and quantity, and therefore the allocation of resources.  This chapter’s concluding slide elaborates on this a bit. </a:t>
            </a:r>
          </a:p>
        </p:txBody>
      </p:sp>
    </p:spTree>
    <p:extLst>
      <p:ext uri="{BB962C8B-B14F-4D97-AF65-F5344CB8AC3E}">
        <p14:creationId xmlns:p14="http://schemas.microsoft.com/office/powerpoint/2010/main" val="2147401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0" y="0"/>
            <a:ext cx="1095375"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 name="Oval 7"/>
          <p:cNvSpPr>
            <a:spLocks noChangeArrowheads="1"/>
          </p:cNvSpPr>
          <p:nvPr userDrawn="1"/>
        </p:nvSpPr>
        <p:spPr bwMode="auto">
          <a:xfrm>
            <a:off x="409575" y="352425"/>
            <a:ext cx="1428750" cy="1352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 name="Text Box 14"/>
          <p:cNvSpPr txBox="1">
            <a:spLocks noChangeArrowheads="1"/>
          </p:cNvSpPr>
          <p:nvPr userDrawn="1"/>
        </p:nvSpPr>
        <p:spPr bwMode="auto">
          <a:xfrm>
            <a:off x="1209675" y="6457950"/>
            <a:ext cx="7800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600" i="1">
                <a:solidFill>
                  <a:srgbClr val="969696"/>
                </a:solidFill>
                <a:latin typeface="Times New Roman" panose="02020603050405020304" pitchFamily="18" charset="0"/>
              </a:rPr>
              <a:t>© 2007 Thomson South-Western, all rights reserved</a:t>
            </a:r>
          </a:p>
        </p:txBody>
      </p:sp>
      <p:sp>
        <p:nvSpPr>
          <p:cNvPr id="5" name="Text Box 15"/>
          <p:cNvSpPr txBox="1">
            <a:spLocks noChangeArrowheads="1"/>
          </p:cNvSpPr>
          <p:nvPr userDrawn="1"/>
        </p:nvSpPr>
        <p:spPr bwMode="auto">
          <a:xfrm>
            <a:off x="1189038" y="4257675"/>
            <a:ext cx="78406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500" b="1">
                <a:solidFill>
                  <a:srgbClr val="0066CC"/>
                </a:solidFill>
              </a:rPr>
              <a:t>N.  G</a:t>
            </a:r>
            <a:r>
              <a:rPr lang="en-US" altLang="en-US"/>
              <a:t> </a:t>
            </a:r>
            <a:r>
              <a:rPr lang="en-US" altLang="en-US" sz="2500" b="1">
                <a:solidFill>
                  <a:srgbClr val="0066CC"/>
                </a:solidFill>
              </a:rPr>
              <a:t>R</a:t>
            </a:r>
            <a:r>
              <a:rPr lang="en-US" altLang="en-US"/>
              <a:t> </a:t>
            </a:r>
            <a:r>
              <a:rPr lang="en-US" altLang="en-US" sz="2500" b="1">
                <a:solidFill>
                  <a:srgbClr val="0066CC"/>
                </a:solidFill>
              </a:rPr>
              <a:t>E</a:t>
            </a:r>
            <a:r>
              <a:rPr lang="en-US" altLang="en-US"/>
              <a:t> </a:t>
            </a:r>
            <a:r>
              <a:rPr lang="en-US" altLang="en-US" sz="2500" b="1">
                <a:solidFill>
                  <a:srgbClr val="0066CC"/>
                </a:solidFill>
              </a:rPr>
              <a:t>G</a:t>
            </a:r>
            <a:r>
              <a:rPr lang="en-US" altLang="en-US"/>
              <a:t> </a:t>
            </a:r>
            <a:r>
              <a:rPr lang="en-US" altLang="en-US" sz="2500" b="1">
                <a:solidFill>
                  <a:srgbClr val="0066CC"/>
                </a:solidFill>
              </a:rPr>
              <a:t>O</a:t>
            </a:r>
            <a:r>
              <a:rPr lang="en-US" altLang="en-US"/>
              <a:t> </a:t>
            </a:r>
            <a:r>
              <a:rPr lang="en-US" altLang="en-US" sz="2500" b="1">
                <a:solidFill>
                  <a:srgbClr val="0066CC"/>
                </a:solidFill>
              </a:rPr>
              <a:t>R</a:t>
            </a:r>
            <a:r>
              <a:rPr lang="en-US" altLang="en-US"/>
              <a:t> </a:t>
            </a:r>
            <a:r>
              <a:rPr lang="en-US" altLang="en-US" sz="2500" b="1">
                <a:solidFill>
                  <a:srgbClr val="0066CC"/>
                </a:solidFill>
              </a:rPr>
              <a:t>Y  M</a:t>
            </a:r>
            <a:r>
              <a:rPr lang="en-US" altLang="en-US"/>
              <a:t> </a:t>
            </a:r>
            <a:r>
              <a:rPr lang="en-US" altLang="en-US" sz="2500" b="1">
                <a:solidFill>
                  <a:srgbClr val="0066CC"/>
                </a:solidFill>
              </a:rPr>
              <a:t>A</a:t>
            </a:r>
            <a:r>
              <a:rPr lang="en-US" altLang="en-US"/>
              <a:t> </a:t>
            </a:r>
            <a:r>
              <a:rPr lang="en-US" altLang="en-US" sz="2500" b="1">
                <a:solidFill>
                  <a:srgbClr val="0066CC"/>
                </a:solidFill>
              </a:rPr>
              <a:t>N</a:t>
            </a:r>
            <a:r>
              <a:rPr lang="en-US" altLang="en-US"/>
              <a:t> </a:t>
            </a:r>
            <a:r>
              <a:rPr lang="en-US" altLang="en-US" sz="2500" b="1">
                <a:solidFill>
                  <a:srgbClr val="0066CC"/>
                </a:solidFill>
              </a:rPr>
              <a:t>K</a:t>
            </a:r>
            <a:r>
              <a:rPr lang="en-US" altLang="en-US"/>
              <a:t> </a:t>
            </a:r>
            <a:r>
              <a:rPr lang="en-US" altLang="en-US" sz="2500" b="1">
                <a:solidFill>
                  <a:srgbClr val="0066CC"/>
                </a:solidFill>
              </a:rPr>
              <a:t>I</a:t>
            </a:r>
            <a:r>
              <a:rPr lang="en-US" altLang="en-US"/>
              <a:t> </a:t>
            </a:r>
            <a:r>
              <a:rPr lang="en-US" altLang="en-US" sz="2500" b="1">
                <a:solidFill>
                  <a:srgbClr val="0066CC"/>
                </a:solidFill>
              </a:rPr>
              <a:t>W</a:t>
            </a:r>
          </a:p>
        </p:txBody>
      </p:sp>
      <p:sp>
        <p:nvSpPr>
          <p:cNvPr id="6" name="Text Box 16"/>
          <p:cNvSpPr txBox="1">
            <a:spLocks noChangeArrowheads="1"/>
          </p:cNvSpPr>
          <p:nvPr userDrawn="1"/>
        </p:nvSpPr>
        <p:spPr bwMode="auto">
          <a:xfrm>
            <a:off x="1189038" y="5238750"/>
            <a:ext cx="784066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300" b="1">
                <a:solidFill>
                  <a:srgbClr val="008080"/>
                </a:solidFill>
              </a:rPr>
              <a:t>PowerPoint</a:t>
            </a:r>
            <a:r>
              <a:rPr lang="en-US" altLang="en-US" sz="2300" b="1" baseline="30000">
                <a:solidFill>
                  <a:srgbClr val="008080"/>
                </a:solidFill>
              </a:rPr>
              <a:t>®</a:t>
            </a:r>
            <a:r>
              <a:rPr lang="en-US" altLang="en-US" sz="2300" b="1">
                <a:solidFill>
                  <a:srgbClr val="008080"/>
                </a:solidFill>
              </a:rPr>
              <a:t> Slides</a:t>
            </a:r>
          </a:p>
          <a:p>
            <a:pPr algn="ctr" eaLnBrk="1" hangingPunct="1"/>
            <a:r>
              <a:rPr lang="en-US" altLang="en-US" sz="2300" b="1">
                <a:solidFill>
                  <a:srgbClr val="008080"/>
                </a:solidFill>
              </a:rPr>
              <a:t>by Ron Cronovich </a:t>
            </a:r>
          </a:p>
        </p:txBody>
      </p:sp>
    </p:spTree>
    <p:extLst>
      <p:ext uri="{BB962C8B-B14F-4D97-AF65-F5344CB8AC3E}">
        <p14:creationId xmlns:p14="http://schemas.microsoft.com/office/powerpoint/2010/main" val="2626721366"/>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6833820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2413"/>
            <a:ext cx="205740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2413"/>
            <a:ext cx="6019800" cy="5873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56173019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45536099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100889723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01713"/>
            <a:ext cx="4038600"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1713"/>
            <a:ext cx="4038600" cy="512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27408954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73817359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5035314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40377681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259172316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CHAPTER 6</a:t>
            </a:r>
            <a:r>
              <a:rPr lang="en-US" b="0"/>
              <a:t>    SUPPLY, DEMAND, AND GOVERNMENT POLICIES</a:t>
            </a:r>
          </a:p>
        </p:txBody>
      </p:sp>
    </p:spTree>
    <p:extLst>
      <p:ext uri="{BB962C8B-B14F-4D97-AF65-F5344CB8AC3E}">
        <p14:creationId xmlns:p14="http://schemas.microsoft.com/office/powerpoint/2010/main" val="5405376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52413"/>
            <a:ext cx="82296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3075" name="Rectangle 3"/>
          <p:cNvSpPr>
            <a:spLocks noGrp="1" noChangeArrowheads="1"/>
          </p:cNvSpPr>
          <p:nvPr>
            <p:ph type="body" idx="1"/>
          </p:nvPr>
        </p:nvSpPr>
        <p:spPr bwMode="auto">
          <a:xfrm>
            <a:off x="457200" y="1001713"/>
            <a:ext cx="82296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ftr" sz="quarter" idx="3"/>
          </p:nvPr>
        </p:nvSpPr>
        <p:spPr bwMode="auto">
          <a:xfrm>
            <a:off x="434975" y="6361113"/>
            <a:ext cx="7851775" cy="4000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1" hangingPunct="1">
              <a:defRPr sz="1700" b="1">
                <a:solidFill>
                  <a:srgbClr val="777777"/>
                </a:solidFill>
                <a:latin typeface="Arial" charset="0"/>
                <a:cs typeface="Arial" charset="0"/>
              </a:defRPr>
            </a:lvl1pPr>
          </a:lstStyle>
          <a:p>
            <a:pPr>
              <a:defRPr/>
            </a:pPr>
            <a:r>
              <a:rPr lang="en-US"/>
              <a:t>CHAPTER 6    SUPPLY, DEMAND, AND GOVERNMENT POLICIES</a:t>
            </a:r>
          </a:p>
        </p:txBody>
      </p:sp>
      <p:sp>
        <p:nvSpPr>
          <p:cNvPr id="3078" name="Rectangle 6"/>
          <p:cNvSpPr>
            <a:spLocks noChangeArrowheads="1"/>
          </p:cNvSpPr>
          <p:nvPr/>
        </p:nvSpPr>
        <p:spPr bwMode="auto">
          <a:xfrm>
            <a:off x="8432800" y="6367463"/>
            <a:ext cx="609600" cy="374650"/>
          </a:xfrm>
          <a:prstGeom prst="rect">
            <a:avLst/>
          </a:prstGeom>
          <a:noFill/>
          <a:ln w="9525">
            <a:noFill/>
            <a:miter lim="800000"/>
            <a:headEnd/>
            <a:tailEnd/>
          </a:ln>
          <a:effec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3E2A357-2402-49E2-B867-CB42DD2C9FB6}" type="slidenum">
              <a:rPr lang="en-US" altLang="en-US" sz="1700" smtClean="0">
                <a:solidFill>
                  <a:srgbClr val="777777"/>
                </a:solidFill>
              </a:rPr>
              <a:pPr eaLnBrk="1" hangingPunct="1">
                <a:defRPr/>
              </a:pPr>
              <a:t>‹#›</a:t>
            </a:fld>
            <a:endParaRPr lang="en-US" altLang="en-US" sz="1700" smtClean="0">
              <a:solidFill>
                <a:srgbClr val="777777"/>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left)">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p:tmplLst>
          <p:tmpl lvl="1">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Lst>
      </p:bldP>
    </p:bldLst>
  </p:timing>
  <p:hf sldNum="0" hdr="0" dt="0"/>
  <p:txStyles>
    <p:titleStyle>
      <a:lvl1pPr algn="ctr" rtl="0" eaLnBrk="0" fontAlgn="base" hangingPunct="0">
        <a:spcBef>
          <a:spcPct val="0"/>
        </a:spcBef>
        <a:spcAft>
          <a:spcPct val="0"/>
        </a:spcAft>
        <a:defRPr sz="3400" b="1">
          <a:solidFill>
            <a:srgbClr val="333399"/>
          </a:solidFill>
          <a:latin typeface="+mj-lt"/>
          <a:ea typeface="+mj-ea"/>
          <a:cs typeface="+mj-cs"/>
        </a:defRPr>
      </a:lvl1pPr>
      <a:lvl2pPr algn="ctr" rtl="0" eaLnBrk="0" fontAlgn="base" hangingPunct="0">
        <a:spcBef>
          <a:spcPct val="0"/>
        </a:spcBef>
        <a:spcAft>
          <a:spcPct val="0"/>
        </a:spcAft>
        <a:defRPr sz="3400" b="1">
          <a:solidFill>
            <a:srgbClr val="333399"/>
          </a:solidFill>
          <a:latin typeface="Tahoma" charset="0"/>
          <a:cs typeface="Arial" charset="0"/>
        </a:defRPr>
      </a:lvl2pPr>
      <a:lvl3pPr algn="ctr" rtl="0" eaLnBrk="0" fontAlgn="base" hangingPunct="0">
        <a:spcBef>
          <a:spcPct val="0"/>
        </a:spcBef>
        <a:spcAft>
          <a:spcPct val="0"/>
        </a:spcAft>
        <a:defRPr sz="3400" b="1">
          <a:solidFill>
            <a:srgbClr val="333399"/>
          </a:solidFill>
          <a:latin typeface="Tahoma" charset="0"/>
          <a:cs typeface="Arial" charset="0"/>
        </a:defRPr>
      </a:lvl3pPr>
      <a:lvl4pPr algn="ctr" rtl="0" eaLnBrk="0" fontAlgn="base" hangingPunct="0">
        <a:spcBef>
          <a:spcPct val="0"/>
        </a:spcBef>
        <a:spcAft>
          <a:spcPct val="0"/>
        </a:spcAft>
        <a:defRPr sz="3400" b="1">
          <a:solidFill>
            <a:srgbClr val="333399"/>
          </a:solidFill>
          <a:latin typeface="Tahoma" charset="0"/>
          <a:cs typeface="Arial" charset="0"/>
        </a:defRPr>
      </a:lvl4pPr>
      <a:lvl5pPr algn="ctr" rtl="0" eaLnBrk="0" fontAlgn="base" hangingPunct="0">
        <a:spcBef>
          <a:spcPct val="0"/>
        </a:spcBef>
        <a:spcAft>
          <a:spcPct val="0"/>
        </a:spcAft>
        <a:defRPr sz="3400" b="1">
          <a:solidFill>
            <a:srgbClr val="333399"/>
          </a:solidFill>
          <a:latin typeface="Tahoma" charset="0"/>
          <a:cs typeface="Arial" charset="0"/>
        </a:defRPr>
      </a:lvl5pPr>
      <a:lvl6pPr marL="457200" algn="ctr" rtl="0" fontAlgn="base">
        <a:spcBef>
          <a:spcPct val="0"/>
        </a:spcBef>
        <a:spcAft>
          <a:spcPct val="0"/>
        </a:spcAft>
        <a:defRPr sz="3400" b="1">
          <a:solidFill>
            <a:srgbClr val="333399"/>
          </a:solidFill>
          <a:latin typeface="Tahoma" charset="0"/>
          <a:cs typeface="Arial" charset="0"/>
        </a:defRPr>
      </a:lvl6pPr>
      <a:lvl7pPr marL="914400" algn="ctr" rtl="0" fontAlgn="base">
        <a:spcBef>
          <a:spcPct val="0"/>
        </a:spcBef>
        <a:spcAft>
          <a:spcPct val="0"/>
        </a:spcAft>
        <a:defRPr sz="3400" b="1">
          <a:solidFill>
            <a:srgbClr val="333399"/>
          </a:solidFill>
          <a:latin typeface="Tahoma" charset="0"/>
          <a:cs typeface="Arial" charset="0"/>
        </a:defRPr>
      </a:lvl7pPr>
      <a:lvl8pPr marL="1371600" algn="ctr" rtl="0" fontAlgn="base">
        <a:spcBef>
          <a:spcPct val="0"/>
        </a:spcBef>
        <a:spcAft>
          <a:spcPct val="0"/>
        </a:spcAft>
        <a:defRPr sz="3400" b="1">
          <a:solidFill>
            <a:srgbClr val="333399"/>
          </a:solidFill>
          <a:latin typeface="Tahoma" charset="0"/>
          <a:cs typeface="Arial" charset="0"/>
        </a:defRPr>
      </a:lvl8pPr>
      <a:lvl9pPr marL="1828800" algn="ctr" rtl="0" fontAlgn="base">
        <a:spcBef>
          <a:spcPct val="0"/>
        </a:spcBef>
        <a:spcAft>
          <a:spcPct val="0"/>
        </a:spcAft>
        <a:defRPr sz="3400" b="1">
          <a:solidFill>
            <a:srgbClr val="333399"/>
          </a:solidFill>
          <a:latin typeface="Tahoma" charset="0"/>
          <a:cs typeface="Arial" charset="0"/>
        </a:defRPr>
      </a:lvl9pPr>
    </p:titleStyle>
    <p:bodyStyle>
      <a:lvl1pPr marL="342900" indent="-342900" algn="l" rtl="0" eaLnBrk="0" fontAlgn="base" hangingPunct="0">
        <a:lnSpc>
          <a:spcPct val="105000"/>
        </a:lnSpc>
        <a:spcBef>
          <a:spcPct val="45000"/>
        </a:spcBef>
        <a:spcAft>
          <a:spcPct val="0"/>
        </a:spcAft>
        <a:buClr>
          <a:srgbClr val="00B85C"/>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CC"/>
        </a:buClr>
        <a:buSzPct val="130000"/>
        <a:buChar char="•"/>
        <a:defRPr sz="2700">
          <a:solidFill>
            <a:schemeClr val="tx1"/>
          </a:solidFill>
          <a:latin typeface="+mn-lt"/>
          <a:cs typeface="+mn-cs"/>
        </a:defRPr>
      </a:lvl2pPr>
      <a:lvl3pPr marL="1143000" indent="-228600" algn="l" rtl="0" eaLnBrk="0" fontAlgn="base" hangingPunct="0">
        <a:spcBef>
          <a:spcPct val="20000"/>
        </a:spcBef>
        <a:spcAft>
          <a:spcPct val="0"/>
        </a:spcAft>
        <a:buClr>
          <a:srgbClr val="008080"/>
        </a:buClr>
        <a:buSzPct val="110000"/>
        <a:buFont typeface="Arial" panose="020B0604020202020204" pitchFamily="34" charset="0"/>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581025" y="457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6400" b="1">
                <a:latin typeface="Times New Roman" panose="02020603050405020304" pitchFamily="18" charset="0"/>
              </a:rPr>
              <a:t>6</a:t>
            </a:r>
          </a:p>
        </p:txBody>
      </p:sp>
      <p:grpSp>
        <p:nvGrpSpPr>
          <p:cNvPr id="14339" name="Group 4"/>
          <p:cNvGrpSpPr>
            <a:grpSpLocks/>
          </p:cNvGrpSpPr>
          <p:nvPr/>
        </p:nvGrpSpPr>
        <p:grpSpPr bwMode="auto">
          <a:xfrm>
            <a:off x="1187450" y="2222500"/>
            <a:ext cx="7842250" cy="1593850"/>
            <a:chOff x="748" y="1400"/>
            <a:chExt cx="4940" cy="1004"/>
          </a:xfrm>
        </p:grpSpPr>
        <p:pic>
          <p:nvPicPr>
            <p:cNvPr id="14341" name="Picture 5" descr="economic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5" y="1599"/>
              <a:ext cx="2479"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2" name="Group 6"/>
            <p:cNvGrpSpPr>
              <a:grpSpLocks/>
            </p:cNvGrpSpPr>
            <p:nvPr/>
          </p:nvGrpSpPr>
          <p:grpSpPr bwMode="auto">
            <a:xfrm>
              <a:off x="748" y="1400"/>
              <a:ext cx="4940" cy="1004"/>
              <a:chOff x="748" y="1400"/>
              <a:chExt cx="4940" cy="1004"/>
            </a:xfrm>
          </p:grpSpPr>
          <p:sp>
            <p:nvSpPr>
              <p:cNvPr id="14343" name="Text Box 7"/>
              <p:cNvSpPr txBox="1">
                <a:spLocks noChangeArrowheads="1"/>
              </p:cNvSpPr>
              <p:nvPr/>
            </p:nvSpPr>
            <p:spPr bwMode="auto">
              <a:xfrm>
                <a:off x="748" y="1400"/>
                <a:ext cx="49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100" b="1">
                    <a:solidFill>
                      <a:srgbClr val="FF5357"/>
                    </a:solidFill>
                  </a:rPr>
                  <a:t>P R I N C I P L E S   O F</a:t>
                </a:r>
              </a:p>
            </p:txBody>
          </p:sp>
          <p:sp>
            <p:nvSpPr>
              <p:cNvPr id="14344" name="Text Box 8"/>
              <p:cNvSpPr txBox="1">
                <a:spLocks noChangeArrowheads="1"/>
              </p:cNvSpPr>
              <p:nvPr/>
            </p:nvSpPr>
            <p:spPr bwMode="auto">
              <a:xfrm>
                <a:off x="749" y="2154"/>
                <a:ext cx="493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b="1">
                    <a:solidFill>
                      <a:srgbClr val="FF5357"/>
                    </a:solidFill>
                  </a:rPr>
                  <a:t>F</a:t>
                </a:r>
                <a:r>
                  <a:rPr lang="en-US" altLang="en-US" sz="1800" b="1">
                    <a:solidFill>
                      <a:srgbClr val="FF5357"/>
                    </a:solidFill>
                  </a:rPr>
                  <a:t> </a:t>
                </a:r>
                <a:r>
                  <a:rPr lang="en-US" altLang="en-US" sz="2000" b="1">
                    <a:solidFill>
                      <a:srgbClr val="FF5357"/>
                    </a:solidFill>
                  </a:rPr>
                  <a:t>O</a:t>
                </a:r>
                <a:r>
                  <a:rPr lang="en-US" altLang="en-US" sz="1800" b="1">
                    <a:solidFill>
                      <a:srgbClr val="FF5357"/>
                    </a:solidFill>
                  </a:rPr>
                  <a:t> </a:t>
                </a:r>
                <a:r>
                  <a:rPr lang="en-US" altLang="en-US" sz="2000" b="1">
                    <a:solidFill>
                      <a:srgbClr val="FF5357"/>
                    </a:solidFill>
                  </a:rPr>
                  <a:t>U</a:t>
                </a:r>
                <a:r>
                  <a:rPr lang="en-US" altLang="en-US" sz="1800" b="1">
                    <a:solidFill>
                      <a:srgbClr val="FF5357"/>
                    </a:solidFill>
                  </a:rPr>
                  <a:t> </a:t>
                </a:r>
                <a:r>
                  <a:rPr lang="en-US" altLang="en-US" sz="2000" b="1">
                    <a:solidFill>
                      <a:srgbClr val="FF5357"/>
                    </a:solidFill>
                  </a:rPr>
                  <a:t>R</a:t>
                </a:r>
                <a:r>
                  <a:rPr lang="en-US" altLang="en-US" sz="1800" b="1">
                    <a:solidFill>
                      <a:srgbClr val="FF5357"/>
                    </a:solidFill>
                  </a:rPr>
                  <a:t> </a:t>
                </a:r>
                <a:r>
                  <a:rPr lang="en-US" altLang="en-US" sz="2000" b="1">
                    <a:solidFill>
                      <a:srgbClr val="FF5357"/>
                    </a:solidFill>
                  </a:rPr>
                  <a:t>T</a:t>
                </a:r>
                <a:r>
                  <a:rPr lang="en-US" altLang="en-US" sz="1800" b="1">
                    <a:solidFill>
                      <a:srgbClr val="FF5357"/>
                    </a:solidFill>
                  </a:rPr>
                  <a:t> </a:t>
                </a:r>
                <a:r>
                  <a:rPr lang="en-US" altLang="en-US" sz="2000" b="1">
                    <a:solidFill>
                      <a:srgbClr val="FF5357"/>
                    </a:solidFill>
                  </a:rPr>
                  <a:t>H   E</a:t>
                </a:r>
                <a:r>
                  <a:rPr lang="en-US" altLang="en-US" sz="1800" b="1">
                    <a:solidFill>
                      <a:srgbClr val="FF5357"/>
                    </a:solidFill>
                  </a:rPr>
                  <a:t> </a:t>
                </a:r>
                <a:r>
                  <a:rPr lang="en-US" altLang="en-US" sz="2000" b="1">
                    <a:solidFill>
                      <a:srgbClr val="FF5357"/>
                    </a:solidFill>
                  </a:rPr>
                  <a:t>D</a:t>
                </a:r>
                <a:r>
                  <a:rPr lang="en-US" altLang="en-US" sz="1800" b="1">
                    <a:solidFill>
                      <a:srgbClr val="FF5357"/>
                    </a:solidFill>
                  </a:rPr>
                  <a:t> </a:t>
                </a:r>
                <a:r>
                  <a:rPr lang="en-US" altLang="en-US" sz="2000" b="1">
                    <a:solidFill>
                      <a:srgbClr val="FF5357"/>
                    </a:solidFill>
                  </a:rPr>
                  <a:t>I</a:t>
                </a:r>
                <a:r>
                  <a:rPr lang="en-US" altLang="en-US" sz="1800" b="1">
                    <a:solidFill>
                      <a:srgbClr val="FF5357"/>
                    </a:solidFill>
                  </a:rPr>
                  <a:t> </a:t>
                </a:r>
                <a:r>
                  <a:rPr lang="en-US" altLang="en-US" sz="2000" b="1">
                    <a:solidFill>
                      <a:srgbClr val="FF5357"/>
                    </a:solidFill>
                  </a:rPr>
                  <a:t>T</a:t>
                </a:r>
                <a:r>
                  <a:rPr lang="en-US" altLang="en-US" sz="1800" b="1">
                    <a:solidFill>
                      <a:srgbClr val="FF5357"/>
                    </a:solidFill>
                  </a:rPr>
                  <a:t> </a:t>
                </a:r>
                <a:r>
                  <a:rPr lang="en-US" altLang="en-US" sz="2000" b="1">
                    <a:solidFill>
                      <a:srgbClr val="FF5357"/>
                    </a:solidFill>
                  </a:rPr>
                  <a:t>I</a:t>
                </a:r>
                <a:r>
                  <a:rPr lang="en-US" altLang="en-US" sz="1800" b="1">
                    <a:solidFill>
                      <a:srgbClr val="FF5357"/>
                    </a:solidFill>
                  </a:rPr>
                  <a:t> </a:t>
                </a:r>
                <a:r>
                  <a:rPr lang="en-US" altLang="en-US" sz="2000" b="1">
                    <a:solidFill>
                      <a:srgbClr val="FF5357"/>
                    </a:solidFill>
                  </a:rPr>
                  <a:t>O</a:t>
                </a:r>
                <a:r>
                  <a:rPr lang="en-US" altLang="en-US" sz="1800" b="1">
                    <a:solidFill>
                      <a:srgbClr val="FF5357"/>
                    </a:solidFill>
                  </a:rPr>
                  <a:t> </a:t>
                </a:r>
                <a:r>
                  <a:rPr lang="en-US" altLang="en-US" sz="2000" b="1">
                    <a:solidFill>
                      <a:srgbClr val="FF5357"/>
                    </a:solidFill>
                  </a:rPr>
                  <a:t>N</a:t>
                </a:r>
              </a:p>
            </p:txBody>
          </p:sp>
          <p:grpSp>
            <p:nvGrpSpPr>
              <p:cNvPr id="14345" name="Group 9"/>
              <p:cNvGrpSpPr>
                <a:grpSpLocks/>
              </p:cNvGrpSpPr>
              <p:nvPr/>
            </p:nvGrpSpPr>
            <p:grpSpPr bwMode="auto">
              <a:xfrm>
                <a:off x="2289" y="1657"/>
                <a:ext cx="1867" cy="476"/>
                <a:chOff x="2382" y="1059"/>
                <a:chExt cx="1659" cy="300"/>
              </a:xfrm>
            </p:grpSpPr>
            <p:sp>
              <p:nvSpPr>
                <p:cNvPr id="14346" name="Line 10"/>
                <p:cNvSpPr>
                  <a:spLocks noChangeShapeType="1"/>
                </p:cNvSpPr>
                <p:nvPr/>
              </p:nvSpPr>
              <p:spPr bwMode="auto">
                <a:xfrm>
                  <a:off x="2382" y="1359"/>
                  <a:ext cx="16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11"/>
                <p:cNvSpPr>
                  <a:spLocks noChangeShapeType="1"/>
                </p:cNvSpPr>
                <p:nvPr/>
              </p:nvSpPr>
              <p:spPr bwMode="auto">
                <a:xfrm>
                  <a:off x="2382" y="1059"/>
                  <a:ext cx="16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sp>
        <p:nvSpPr>
          <p:cNvPr id="276492" name="Text Box 12"/>
          <p:cNvSpPr txBox="1">
            <a:spLocks noChangeArrowheads="1"/>
          </p:cNvSpPr>
          <p:nvPr/>
        </p:nvSpPr>
        <p:spPr bwMode="auto">
          <a:xfrm>
            <a:off x="2027238" y="366713"/>
            <a:ext cx="6380162" cy="1325562"/>
          </a:xfrm>
          <a:prstGeom prst="rect">
            <a:avLst/>
          </a:prstGeom>
          <a:noFill/>
          <a:ln w="9525">
            <a:noFill/>
            <a:miter lim="800000"/>
            <a:headEnd/>
            <a:tailEnd/>
          </a:ln>
          <a:effectLst/>
        </p:spPr>
        <p:txBody>
          <a:bodyPr lIns="182880" tIns="91440" rIns="182880" bIns="91440" anchor="ctr"/>
          <a:lstStyle/>
          <a:p>
            <a:pPr eaLnBrk="1" hangingPunct="1">
              <a:lnSpc>
                <a:spcPct val="110000"/>
              </a:lnSpc>
              <a:defRPr/>
            </a:pPr>
            <a:r>
              <a:rPr lang="en-US" sz="3200" b="1">
                <a:effectLst>
                  <a:outerShdw blurRad="38100" dist="38100" dir="2700000" algn="tl">
                    <a:srgbClr val="C0C0C0"/>
                  </a:outerShdw>
                </a:effectLst>
                <a:latin typeface="Times New Roman" pitchFamily="18" charset="0"/>
                <a:cs typeface="Arial" charset="0"/>
              </a:rPr>
              <a:t>Supply, Demand, and Government Policies</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32771" name="Rectangle 2"/>
          <p:cNvSpPr>
            <a:spLocks noGrp="1" noChangeArrowheads="1"/>
          </p:cNvSpPr>
          <p:nvPr>
            <p:ph type="title"/>
          </p:nvPr>
        </p:nvSpPr>
        <p:spPr>
          <a:xfrm>
            <a:off x="457200" y="285750"/>
            <a:ext cx="8386763" cy="649288"/>
          </a:xfrm>
        </p:spPr>
        <p:txBody>
          <a:bodyPr/>
          <a:lstStyle/>
          <a:p>
            <a:pPr eaLnBrk="1" hangingPunct="1"/>
            <a:r>
              <a:rPr lang="en-US" altLang="en-US" sz="3000" smtClean="0"/>
              <a:t>Mekanisme Penjatahan Alternatif</a:t>
            </a:r>
          </a:p>
        </p:txBody>
      </p:sp>
      <p:sp>
        <p:nvSpPr>
          <p:cNvPr id="45059" name="Rectangle 3"/>
          <p:cNvSpPr>
            <a:spLocks noGrp="1" noChangeArrowheads="1"/>
          </p:cNvSpPr>
          <p:nvPr>
            <p:ph type="body" idx="1"/>
          </p:nvPr>
        </p:nvSpPr>
        <p:spPr>
          <a:xfrm>
            <a:off x="382588" y="1441450"/>
            <a:ext cx="8166100" cy="4675188"/>
          </a:xfrm>
        </p:spPr>
        <p:txBody>
          <a:bodyPr/>
          <a:lstStyle/>
          <a:p>
            <a:pPr marL="344488" indent="-344488" eaLnBrk="1" hangingPunct="1">
              <a:lnSpc>
                <a:spcPct val="100000"/>
              </a:lnSpc>
              <a:spcBef>
                <a:spcPts val="600"/>
              </a:spcBef>
              <a:defRPr/>
            </a:pPr>
            <a:r>
              <a:rPr lang="en-US" dirty="0" err="1" smtClean="0"/>
              <a:t>Pemerintah</a:t>
            </a:r>
            <a:r>
              <a:rPr lang="en-US" dirty="0" smtClean="0"/>
              <a:t>/</a:t>
            </a:r>
            <a:r>
              <a:rPr lang="en-US" dirty="0" err="1" smtClean="0"/>
              <a:t>pihak</a:t>
            </a:r>
            <a:r>
              <a:rPr lang="en-US" dirty="0" smtClean="0"/>
              <a:t> </a:t>
            </a:r>
            <a:r>
              <a:rPr lang="en-US" dirty="0" err="1" smtClean="0"/>
              <a:t>swasta</a:t>
            </a:r>
            <a:r>
              <a:rPr lang="en-US" dirty="0" smtClean="0"/>
              <a:t> </a:t>
            </a:r>
            <a:r>
              <a:rPr lang="en-US" dirty="0" err="1" smtClean="0"/>
              <a:t>kadangkala</a:t>
            </a:r>
            <a:r>
              <a:rPr lang="en-US" dirty="0" smtClean="0"/>
              <a:t> </a:t>
            </a:r>
            <a:r>
              <a:rPr lang="en-US" dirty="0" err="1" smtClean="0"/>
              <a:t>menggunakan</a:t>
            </a:r>
            <a:r>
              <a:rPr lang="en-US" dirty="0" smtClean="0"/>
              <a:t> </a:t>
            </a:r>
            <a:r>
              <a:rPr lang="en-US" dirty="0" err="1" smtClean="0"/>
              <a:t>mekanisme</a:t>
            </a:r>
            <a:r>
              <a:rPr lang="en-US" dirty="0" smtClean="0"/>
              <a:t> non </a:t>
            </a:r>
            <a:r>
              <a:rPr lang="en-US" dirty="0" err="1" smtClean="0"/>
              <a:t>pasar</a:t>
            </a:r>
            <a:r>
              <a:rPr lang="en-US" dirty="0" smtClean="0"/>
              <a:t> </a:t>
            </a:r>
            <a:r>
              <a:rPr lang="en-US" dirty="0" err="1" smtClean="0"/>
              <a:t>untuk</a:t>
            </a:r>
            <a:r>
              <a:rPr lang="en-US" dirty="0" smtClean="0"/>
              <a:t> </a:t>
            </a:r>
            <a:r>
              <a:rPr lang="en-US" dirty="0" err="1" smtClean="0"/>
              <a:t>menjatahkan</a:t>
            </a:r>
            <a:r>
              <a:rPr lang="en-US" dirty="0" smtClean="0"/>
              <a:t> </a:t>
            </a:r>
            <a:r>
              <a:rPr lang="en-US" dirty="0" err="1" smtClean="0"/>
              <a:t>suatu</a:t>
            </a:r>
            <a:r>
              <a:rPr lang="en-US" dirty="0" smtClean="0"/>
              <a:t> </a:t>
            </a:r>
            <a:r>
              <a:rPr lang="en-US" dirty="0" err="1" smtClean="0"/>
              <a:t>barang</a:t>
            </a:r>
            <a:r>
              <a:rPr lang="en-US" dirty="0" smtClean="0"/>
              <a:t> </a:t>
            </a:r>
            <a:r>
              <a:rPr lang="en-US" dirty="0" err="1" smtClean="0"/>
              <a:t>didasarkan</a:t>
            </a:r>
            <a:r>
              <a:rPr lang="en-US" dirty="0" smtClean="0"/>
              <a:t> </a:t>
            </a:r>
            <a:r>
              <a:rPr lang="en-US" dirty="0" err="1" smtClean="0"/>
              <a:t>persepsi</a:t>
            </a:r>
            <a:r>
              <a:rPr lang="en-US" dirty="0" smtClean="0"/>
              <a:t> “</a:t>
            </a:r>
            <a:r>
              <a:rPr lang="en-US" dirty="0" err="1" smtClean="0"/>
              <a:t>ketidakadilan</a:t>
            </a:r>
            <a:r>
              <a:rPr lang="en-US" dirty="0" smtClean="0"/>
              <a:t>” </a:t>
            </a:r>
            <a:r>
              <a:rPr lang="en-US" dirty="0" err="1" smtClean="0"/>
              <a:t>sbb</a:t>
            </a:r>
            <a:r>
              <a:rPr lang="en-US" dirty="0" smtClean="0"/>
              <a:t>:</a:t>
            </a:r>
          </a:p>
          <a:p>
            <a:pPr marL="688975" indent="-344488" eaLnBrk="1" hangingPunct="1">
              <a:lnSpc>
                <a:spcPct val="100000"/>
              </a:lnSpc>
              <a:spcBef>
                <a:spcPts val="600"/>
              </a:spcBef>
              <a:buSzPct val="80000"/>
              <a:buFont typeface="Wingdings" pitchFamily="2" charset="2"/>
              <a:buChar char="ü"/>
              <a:defRPr/>
            </a:pPr>
            <a:r>
              <a:rPr lang="en-US" dirty="0" err="1" smtClean="0"/>
              <a:t>Eksploitasi</a:t>
            </a:r>
            <a:r>
              <a:rPr lang="en-US" dirty="0" smtClean="0"/>
              <a:t> </a:t>
            </a:r>
            <a:r>
              <a:rPr lang="en-US" dirty="0" err="1" smtClean="0"/>
              <a:t>harga</a:t>
            </a:r>
            <a:r>
              <a:rPr lang="en-US" dirty="0" smtClean="0"/>
              <a:t> </a:t>
            </a:r>
            <a:r>
              <a:rPr lang="en-US" dirty="0" err="1" smtClean="0"/>
              <a:t>itu</a:t>
            </a:r>
            <a:r>
              <a:rPr lang="en-US" dirty="0" smtClean="0"/>
              <a:t> </a:t>
            </a:r>
            <a:r>
              <a:rPr lang="en-US" dirty="0" err="1" smtClean="0"/>
              <a:t>jelek</a:t>
            </a:r>
            <a:endParaRPr lang="en-US" dirty="0" smtClean="0"/>
          </a:p>
          <a:p>
            <a:pPr marL="688975" indent="-344488" eaLnBrk="1" hangingPunct="1">
              <a:lnSpc>
                <a:spcPct val="100000"/>
              </a:lnSpc>
              <a:spcBef>
                <a:spcPts val="600"/>
              </a:spcBef>
              <a:buSzPct val="80000"/>
              <a:buFont typeface="Wingdings" pitchFamily="2" charset="2"/>
              <a:buChar char="ü"/>
              <a:defRPr/>
            </a:pPr>
            <a:r>
              <a:rPr lang="en-US" dirty="0" err="1" smtClean="0"/>
              <a:t>Distribusi</a:t>
            </a:r>
            <a:r>
              <a:rPr lang="en-US" dirty="0" smtClean="0"/>
              <a:t> </a:t>
            </a:r>
            <a:r>
              <a:rPr lang="en-US" dirty="0" err="1" smtClean="0"/>
              <a:t>pendapatan</a:t>
            </a:r>
            <a:r>
              <a:rPr lang="en-US" dirty="0" smtClean="0"/>
              <a:t> </a:t>
            </a:r>
            <a:r>
              <a:rPr lang="en-US" dirty="0" err="1" smtClean="0"/>
              <a:t>tidak</a:t>
            </a:r>
            <a:r>
              <a:rPr lang="en-US" dirty="0" smtClean="0"/>
              <a:t> </a:t>
            </a:r>
            <a:r>
              <a:rPr lang="en-US" dirty="0" err="1" smtClean="0"/>
              <a:t>adil</a:t>
            </a:r>
            <a:r>
              <a:rPr lang="en-US" dirty="0" smtClean="0"/>
              <a:t> (</a:t>
            </a:r>
            <a:r>
              <a:rPr lang="en-US" dirty="0" err="1" smtClean="0"/>
              <a:t>merata</a:t>
            </a:r>
            <a:r>
              <a:rPr lang="en-US" dirty="0" smtClean="0"/>
              <a:t>)</a:t>
            </a:r>
          </a:p>
          <a:p>
            <a:pPr marL="688975" indent="-344488" eaLnBrk="1" hangingPunct="1">
              <a:lnSpc>
                <a:spcPct val="100000"/>
              </a:lnSpc>
              <a:spcBef>
                <a:spcPts val="600"/>
              </a:spcBef>
              <a:buSzPct val="80000"/>
              <a:buFont typeface="Wingdings" pitchFamily="2" charset="2"/>
              <a:buChar char="ü"/>
              <a:defRPr/>
            </a:pPr>
            <a:r>
              <a:rPr lang="en-US" dirty="0" err="1" smtClean="0"/>
              <a:t>Beberapa</a:t>
            </a:r>
            <a:r>
              <a:rPr lang="en-US" dirty="0" smtClean="0"/>
              <a:t> </a:t>
            </a:r>
            <a:r>
              <a:rPr lang="en-US" dirty="0" err="1" smtClean="0"/>
              <a:t>barang</a:t>
            </a:r>
            <a:r>
              <a:rPr lang="en-US" dirty="0" smtClean="0"/>
              <a:t> </a:t>
            </a:r>
            <a:r>
              <a:rPr lang="en-US" dirty="0" err="1" smtClean="0"/>
              <a:t>merupakan</a:t>
            </a:r>
            <a:r>
              <a:rPr lang="en-US" dirty="0" smtClean="0"/>
              <a:t> </a:t>
            </a:r>
            <a:r>
              <a:rPr lang="en-US" dirty="0" err="1" smtClean="0"/>
              <a:t>kebutuhan</a:t>
            </a:r>
            <a:r>
              <a:rPr lang="en-US" dirty="0" smtClean="0"/>
              <a:t> </a:t>
            </a:r>
            <a:r>
              <a:rPr lang="en-US" dirty="0" err="1" smtClean="0"/>
              <a:t>pokok</a:t>
            </a:r>
            <a:r>
              <a:rPr lang="en-US" dirty="0" smtClean="0"/>
              <a:t>, </a:t>
            </a:r>
            <a:r>
              <a:rPr lang="en-US" dirty="0" err="1" smtClean="0"/>
              <a:t>dan</a:t>
            </a:r>
            <a:r>
              <a:rPr lang="en-US" dirty="0" smtClean="0"/>
              <a:t> </a:t>
            </a:r>
            <a:r>
              <a:rPr lang="en-US" dirty="0" err="1" smtClean="0"/>
              <a:t>tiap</a:t>
            </a:r>
            <a:r>
              <a:rPr lang="en-US" dirty="0" smtClean="0"/>
              <a:t> </a:t>
            </a:r>
            <a:r>
              <a:rPr lang="en-US" dirty="0" err="1" smtClean="0"/>
              <a:t>orang</a:t>
            </a:r>
            <a:r>
              <a:rPr lang="en-US" dirty="0" smtClean="0"/>
              <a:t> </a:t>
            </a:r>
            <a:r>
              <a:rPr lang="en-US" dirty="0" err="1" smtClean="0"/>
              <a:t>harus</a:t>
            </a:r>
            <a:r>
              <a:rPr lang="en-US" dirty="0" smtClean="0"/>
              <a:t> </a:t>
            </a:r>
            <a:r>
              <a:rPr lang="en-US" dirty="0" err="1" smtClean="0"/>
              <a:t>mampu</a:t>
            </a:r>
            <a:r>
              <a:rPr lang="en-US" dirty="0" smtClean="0"/>
              <a:t> </a:t>
            </a:r>
            <a:r>
              <a:rPr lang="en-US" dirty="0" err="1" smtClean="0"/>
              <a:t>membelinya</a:t>
            </a:r>
            <a:r>
              <a:rPr lang="en-US" dirty="0" smtClean="0"/>
              <a:t> </a:t>
            </a:r>
            <a:r>
              <a:rPr lang="en-US" dirty="0" err="1" smtClean="0"/>
              <a:t>pada</a:t>
            </a:r>
            <a:r>
              <a:rPr lang="en-US" dirty="0" smtClean="0"/>
              <a:t> </a:t>
            </a:r>
            <a:r>
              <a:rPr lang="en-US" dirty="0" err="1" smtClean="0"/>
              <a:t>harga</a:t>
            </a:r>
            <a:r>
              <a:rPr lang="en-US" dirty="0" smtClean="0"/>
              <a:t> yang “</a:t>
            </a:r>
            <a:r>
              <a:rPr lang="en-US" dirty="0" err="1" smtClean="0"/>
              <a:t>wajar</a:t>
            </a:r>
            <a:r>
              <a:rPr lang="en-US" dirty="0" smtClean="0"/>
              <a:t>”</a:t>
            </a:r>
          </a:p>
          <a:p>
            <a:pPr marL="344488" indent="-344488" eaLnBrk="1" hangingPunct="1">
              <a:lnSpc>
                <a:spcPct val="100000"/>
              </a:lnSpc>
              <a:spcBef>
                <a:spcPts val="600"/>
              </a:spcBef>
              <a:buFont typeface="Wingdings" pitchFamily="2" charset="2"/>
              <a:buNone/>
              <a:defRPr/>
            </a:pPr>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34819" name="Rectangle 2"/>
          <p:cNvSpPr>
            <a:spLocks noGrp="1" noChangeArrowheads="1"/>
          </p:cNvSpPr>
          <p:nvPr>
            <p:ph type="title"/>
          </p:nvPr>
        </p:nvSpPr>
        <p:spPr>
          <a:xfrm>
            <a:off x="457200" y="285750"/>
            <a:ext cx="8386763" cy="649288"/>
          </a:xfrm>
        </p:spPr>
        <p:txBody>
          <a:bodyPr/>
          <a:lstStyle/>
          <a:p>
            <a:pPr eaLnBrk="1" hangingPunct="1"/>
            <a:r>
              <a:rPr lang="en-US" altLang="en-US" sz="3000" smtClean="0"/>
              <a:t>Mekanisme Penjatahan Alternatif</a:t>
            </a:r>
          </a:p>
        </p:txBody>
      </p:sp>
      <p:sp>
        <p:nvSpPr>
          <p:cNvPr id="45059" name="Rectangle 3"/>
          <p:cNvSpPr>
            <a:spLocks noGrp="1" noChangeArrowheads="1"/>
          </p:cNvSpPr>
          <p:nvPr>
            <p:ph type="body" idx="1"/>
          </p:nvPr>
        </p:nvSpPr>
        <p:spPr>
          <a:xfrm>
            <a:off x="382588" y="1441450"/>
            <a:ext cx="8166100" cy="4675188"/>
          </a:xfrm>
        </p:spPr>
        <p:txBody>
          <a:bodyPr/>
          <a:lstStyle/>
          <a:p>
            <a:pPr marL="344488" indent="-344488" eaLnBrk="1" hangingPunct="1">
              <a:lnSpc>
                <a:spcPct val="100000"/>
              </a:lnSpc>
              <a:spcBef>
                <a:spcPts val="600"/>
              </a:spcBef>
              <a:defRPr/>
            </a:pPr>
            <a:r>
              <a:rPr lang="en-US" dirty="0" err="1" smtClean="0"/>
              <a:t>Terlepas</a:t>
            </a:r>
            <a:r>
              <a:rPr lang="en-US" dirty="0" smtClean="0"/>
              <a:t> </a:t>
            </a:r>
            <a:r>
              <a:rPr lang="en-US" dirty="0" err="1" smtClean="0"/>
              <a:t>dari</a:t>
            </a:r>
            <a:r>
              <a:rPr lang="en-US" dirty="0" smtClean="0"/>
              <a:t> </a:t>
            </a:r>
            <a:r>
              <a:rPr lang="en-US" dirty="0" err="1" smtClean="0"/>
              <a:t>alasan</a:t>
            </a:r>
            <a:r>
              <a:rPr lang="en-US" dirty="0" smtClean="0"/>
              <a:t>” </a:t>
            </a:r>
            <a:r>
              <a:rPr lang="en-US" dirty="0" err="1" smtClean="0"/>
              <a:t>tersebut</a:t>
            </a:r>
            <a:r>
              <a:rPr lang="en-US" dirty="0" smtClean="0"/>
              <a:t>, </a:t>
            </a:r>
            <a:r>
              <a:rPr lang="en-US" dirty="0" err="1" smtClean="0"/>
              <a:t>mekanisme</a:t>
            </a:r>
            <a:r>
              <a:rPr lang="en-US" dirty="0" smtClean="0"/>
              <a:t> </a:t>
            </a:r>
            <a:r>
              <a:rPr lang="en-US" dirty="0" err="1" smtClean="0"/>
              <a:t>penjatahan</a:t>
            </a:r>
            <a:r>
              <a:rPr lang="en-US" dirty="0" smtClean="0"/>
              <a:t> non-</a:t>
            </a:r>
            <a:r>
              <a:rPr lang="en-US" dirty="0" err="1" smtClean="0"/>
              <a:t>pasar</a:t>
            </a:r>
            <a:r>
              <a:rPr lang="en-US" dirty="0" smtClean="0"/>
              <a:t>:</a:t>
            </a:r>
          </a:p>
          <a:p>
            <a:pPr marL="688975" indent="-344488" eaLnBrk="1" hangingPunct="1">
              <a:lnSpc>
                <a:spcPct val="100000"/>
              </a:lnSpc>
              <a:spcBef>
                <a:spcPts val="600"/>
              </a:spcBef>
              <a:buSzPct val="80000"/>
              <a:buFont typeface="Wingdings" pitchFamily="2" charset="2"/>
              <a:buChar char="ü"/>
              <a:defRPr/>
            </a:pPr>
            <a:r>
              <a:rPr lang="en-US" dirty="0" err="1" smtClean="0"/>
              <a:t>Upaya</a:t>
            </a:r>
            <a:r>
              <a:rPr lang="en-US" dirty="0" smtClean="0"/>
              <a:t> </a:t>
            </a:r>
            <a:r>
              <a:rPr lang="en-US" dirty="0" err="1" smtClean="0"/>
              <a:t>untuk</a:t>
            </a:r>
            <a:r>
              <a:rPr lang="en-US" dirty="0" smtClean="0"/>
              <a:t> </a:t>
            </a:r>
            <a:r>
              <a:rPr lang="en-US" dirty="0" err="1" smtClean="0"/>
              <a:t>melangkahi</a:t>
            </a:r>
            <a:r>
              <a:rPr lang="en-US" dirty="0" smtClean="0"/>
              <a:t> </a:t>
            </a:r>
            <a:r>
              <a:rPr lang="en-US" dirty="0" err="1" smtClean="0"/>
              <a:t>penjatahan</a:t>
            </a:r>
            <a:r>
              <a:rPr lang="en-US" dirty="0" smtClean="0"/>
              <a:t> </a:t>
            </a:r>
            <a:r>
              <a:rPr lang="en-US" dirty="0" err="1" smtClean="0"/>
              <a:t>harga</a:t>
            </a:r>
            <a:r>
              <a:rPr lang="en-US" dirty="0" smtClean="0"/>
              <a:t> </a:t>
            </a:r>
            <a:r>
              <a:rPr lang="en-US" dirty="0" err="1" smtClean="0"/>
              <a:t>di</a:t>
            </a:r>
            <a:r>
              <a:rPr lang="en-US" dirty="0" smtClean="0"/>
              <a:t> </a:t>
            </a:r>
            <a:r>
              <a:rPr lang="en-US" dirty="0" err="1" smtClean="0"/>
              <a:t>pasar</a:t>
            </a:r>
            <a:r>
              <a:rPr lang="en-US" dirty="0" smtClean="0"/>
              <a:t> </a:t>
            </a:r>
            <a:r>
              <a:rPr lang="en-US" dirty="0" err="1" smtClean="0"/>
              <a:t>dan</a:t>
            </a:r>
            <a:r>
              <a:rPr lang="en-US" dirty="0" smtClean="0"/>
              <a:t> </a:t>
            </a:r>
            <a:r>
              <a:rPr lang="en-US" dirty="0" err="1" smtClean="0"/>
              <a:t>menggunakan</a:t>
            </a:r>
            <a:r>
              <a:rPr lang="en-US" dirty="0" smtClean="0"/>
              <a:t> </a:t>
            </a:r>
            <a:r>
              <a:rPr lang="en-US" dirty="0" err="1" smtClean="0"/>
              <a:t>perangkat</a:t>
            </a:r>
            <a:r>
              <a:rPr lang="en-US" dirty="0" smtClean="0"/>
              <a:t> lain </a:t>
            </a:r>
            <a:r>
              <a:rPr lang="en-US" dirty="0" err="1" smtClean="0"/>
              <a:t>jauh</a:t>
            </a:r>
            <a:r>
              <a:rPr lang="en-US" dirty="0" smtClean="0"/>
              <a:t> </a:t>
            </a:r>
            <a:r>
              <a:rPr lang="en-US" dirty="0" err="1" smtClean="0"/>
              <a:t>lebih</a:t>
            </a:r>
            <a:r>
              <a:rPr lang="en-US" dirty="0" smtClean="0"/>
              <a:t> </a:t>
            </a:r>
            <a:r>
              <a:rPr lang="en-US" dirty="0" err="1" smtClean="0"/>
              <a:t>sulit</a:t>
            </a:r>
            <a:r>
              <a:rPr lang="en-US" dirty="0" smtClean="0"/>
              <a:t> </a:t>
            </a:r>
            <a:r>
              <a:rPr lang="en-US" dirty="0" err="1" smtClean="0"/>
              <a:t>dan</a:t>
            </a:r>
            <a:r>
              <a:rPr lang="en-US" dirty="0" smtClean="0"/>
              <a:t> </a:t>
            </a:r>
            <a:r>
              <a:rPr lang="en-US" dirty="0" err="1" smtClean="0"/>
              <a:t>mahal</a:t>
            </a:r>
            <a:r>
              <a:rPr lang="en-US" dirty="0" smtClean="0"/>
              <a:t> </a:t>
            </a:r>
            <a:r>
              <a:rPr lang="en-US" dirty="0" err="1" smtClean="0"/>
              <a:t>daripada</a:t>
            </a:r>
            <a:r>
              <a:rPr lang="en-US" dirty="0" smtClean="0"/>
              <a:t> yang </a:t>
            </a:r>
            <a:r>
              <a:rPr lang="en-US" dirty="0" err="1" smtClean="0"/>
              <a:t>terlihat</a:t>
            </a:r>
            <a:r>
              <a:rPr lang="en-US" dirty="0" smtClean="0"/>
              <a:t> </a:t>
            </a:r>
            <a:r>
              <a:rPr lang="en-US" dirty="0" err="1" smtClean="0"/>
              <a:t>sepintas</a:t>
            </a:r>
            <a:r>
              <a:rPr lang="en-US" dirty="0" smtClean="0"/>
              <a:t> </a:t>
            </a:r>
            <a:r>
              <a:rPr lang="en-US" dirty="0" err="1" smtClean="0"/>
              <a:t>lalu</a:t>
            </a:r>
            <a:endParaRPr lang="en-US" dirty="0" smtClean="0"/>
          </a:p>
          <a:p>
            <a:pPr marL="688975" indent="-344488" eaLnBrk="1" hangingPunct="1">
              <a:lnSpc>
                <a:spcPct val="100000"/>
              </a:lnSpc>
              <a:spcBef>
                <a:spcPts val="600"/>
              </a:spcBef>
              <a:buSzPct val="80000"/>
              <a:buFont typeface="Wingdings" pitchFamily="2" charset="2"/>
              <a:buChar char="ü"/>
              <a:defRPr/>
            </a:pPr>
            <a:r>
              <a:rPr lang="en-US" dirty="0" err="1" smtClean="0"/>
              <a:t>Sangat</a:t>
            </a:r>
            <a:r>
              <a:rPr lang="en-US" dirty="0" smtClean="0"/>
              <a:t> </a:t>
            </a:r>
            <a:r>
              <a:rPr lang="en-US" dirty="0" err="1" smtClean="0"/>
              <a:t>sering</a:t>
            </a:r>
            <a:r>
              <a:rPr lang="en-US" dirty="0" smtClean="0"/>
              <a:t> </a:t>
            </a:r>
            <a:r>
              <a:rPr lang="en-US" dirty="0" err="1" smtClean="0"/>
              <a:t>upaya</a:t>
            </a:r>
            <a:r>
              <a:rPr lang="en-US" dirty="0" smtClean="0"/>
              <a:t> </a:t>
            </a:r>
            <a:r>
              <a:rPr lang="en-US" dirty="0" err="1" smtClean="0"/>
              <a:t>utk</a:t>
            </a:r>
            <a:r>
              <a:rPr lang="en-US" dirty="0" smtClean="0"/>
              <a:t> </a:t>
            </a:r>
            <a:r>
              <a:rPr lang="en-US" dirty="0" err="1" smtClean="0"/>
              <a:t>mendistribusikan</a:t>
            </a:r>
            <a:r>
              <a:rPr lang="en-US" dirty="0" smtClean="0"/>
              <a:t> </a:t>
            </a:r>
            <a:r>
              <a:rPr lang="en-US" dirty="0" err="1" smtClean="0"/>
              <a:t>biaya</a:t>
            </a:r>
            <a:r>
              <a:rPr lang="en-US" dirty="0" smtClean="0"/>
              <a:t> </a:t>
            </a:r>
            <a:r>
              <a:rPr lang="en-US" dirty="0" err="1" smtClean="0"/>
              <a:t>dan</a:t>
            </a:r>
            <a:r>
              <a:rPr lang="en-US" dirty="0" smtClean="0"/>
              <a:t> </a:t>
            </a:r>
            <a:r>
              <a:rPr lang="en-US" dirty="0" err="1" smtClean="0"/>
              <a:t>manfaat</a:t>
            </a:r>
            <a:r>
              <a:rPr lang="en-US" dirty="0" smtClean="0"/>
              <a:t> </a:t>
            </a:r>
            <a:r>
              <a:rPr lang="en-US" dirty="0" err="1" smtClean="0"/>
              <a:t>pada</a:t>
            </a:r>
            <a:r>
              <a:rPr lang="en-US" dirty="0" smtClean="0"/>
              <a:t> RT” </a:t>
            </a:r>
            <a:r>
              <a:rPr lang="en-US" dirty="0" err="1" smtClean="0"/>
              <a:t>dengan</a:t>
            </a:r>
            <a:r>
              <a:rPr lang="en-US" dirty="0" smtClean="0"/>
              <a:t> </a:t>
            </a:r>
            <a:r>
              <a:rPr lang="en-US" dirty="0" err="1" smtClean="0"/>
              <a:t>cara</a:t>
            </a:r>
            <a:r>
              <a:rPr lang="en-US" dirty="0" smtClean="0"/>
              <a:t>” yang </a:t>
            </a:r>
            <a:r>
              <a:rPr lang="en-US" dirty="0" err="1" smtClean="0"/>
              <a:t>tidak</a:t>
            </a:r>
            <a:r>
              <a:rPr lang="en-US" dirty="0" smtClean="0"/>
              <a:t> </a:t>
            </a:r>
            <a:r>
              <a:rPr lang="en-US" dirty="0" err="1" smtClean="0"/>
              <a:t>disengaja</a:t>
            </a:r>
            <a:r>
              <a:rPr lang="en-US" dirty="0" smtClean="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36867" name="Rectangle 2"/>
          <p:cNvSpPr>
            <a:spLocks noGrp="1" noChangeArrowheads="1"/>
          </p:cNvSpPr>
          <p:nvPr>
            <p:ph type="title"/>
          </p:nvPr>
        </p:nvSpPr>
        <p:spPr>
          <a:xfrm>
            <a:off x="457200" y="285750"/>
            <a:ext cx="8386763" cy="649288"/>
          </a:xfrm>
        </p:spPr>
        <p:txBody>
          <a:bodyPr/>
          <a:lstStyle/>
          <a:p>
            <a:pPr eaLnBrk="1" hangingPunct="1"/>
            <a:r>
              <a:rPr lang="en-US" altLang="en-US" sz="3000" smtClean="0"/>
              <a:t>Mekanisme Penjatahan Alternatif</a:t>
            </a:r>
          </a:p>
        </p:txBody>
      </p:sp>
      <p:sp>
        <p:nvSpPr>
          <p:cNvPr id="45059" name="Rectangle 3"/>
          <p:cNvSpPr>
            <a:spLocks noGrp="1" noChangeArrowheads="1"/>
          </p:cNvSpPr>
          <p:nvPr>
            <p:ph type="body" idx="1"/>
          </p:nvPr>
        </p:nvSpPr>
        <p:spPr>
          <a:xfrm>
            <a:off x="382588" y="1441450"/>
            <a:ext cx="8166100" cy="4675188"/>
          </a:xfrm>
        </p:spPr>
        <p:txBody>
          <a:bodyPr/>
          <a:lstStyle/>
          <a:p>
            <a:pPr marL="344488" indent="-344488" eaLnBrk="1" hangingPunct="1">
              <a:lnSpc>
                <a:spcPct val="100000"/>
              </a:lnSpc>
              <a:spcBef>
                <a:spcPts val="600"/>
              </a:spcBef>
              <a:defRPr/>
            </a:pPr>
            <a:r>
              <a:rPr lang="en-US" dirty="0" err="1" smtClean="0"/>
              <a:t>Contoh</a:t>
            </a:r>
            <a:r>
              <a:rPr lang="en-US" dirty="0" smtClean="0"/>
              <a:t> </a:t>
            </a:r>
            <a:r>
              <a:rPr lang="en-US" dirty="0" err="1" smtClean="0"/>
              <a:t>mekanisme</a:t>
            </a:r>
            <a:r>
              <a:rPr lang="en-US" dirty="0" smtClean="0"/>
              <a:t> </a:t>
            </a:r>
            <a:r>
              <a:rPr lang="en-US" dirty="0" err="1" smtClean="0"/>
              <a:t>penjatahan</a:t>
            </a:r>
            <a:r>
              <a:rPr lang="en-US" dirty="0" smtClean="0"/>
              <a:t> </a:t>
            </a:r>
            <a:r>
              <a:rPr lang="en-US" dirty="0" err="1" smtClean="0"/>
              <a:t>alternatif</a:t>
            </a:r>
            <a:endParaRPr lang="en-US" dirty="0" smtClean="0"/>
          </a:p>
          <a:p>
            <a:pPr marL="688975" indent="-344488" eaLnBrk="1" hangingPunct="1">
              <a:lnSpc>
                <a:spcPct val="100000"/>
              </a:lnSpc>
              <a:spcBef>
                <a:spcPts val="600"/>
              </a:spcBef>
              <a:buSzPct val="80000"/>
              <a:buFont typeface="Wingdings" pitchFamily="2" charset="2"/>
              <a:buChar char="ü"/>
              <a:defRPr/>
            </a:pPr>
            <a:r>
              <a:rPr lang="en-US" dirty="0" err="1" smtClean="0"/>
              <a:t>Antrian</a:t>
            </a:r>
            <a:r>
              <a:rPr lang="en-US" dirty="0" smtClean="0"/>
              <a:t> (</a:t>
            </a:r>
            <a:r>
              <a:rPr lang="en-US" i="1" dirty="0" smtClean="0"/>
              <a:t>Queuing</a:t>
            </a:r>
            <a:r>
              <a:rPr lang="en-US" dirty="0" smtClean="0"/>
              <a:t>)</a:t>
            </a:r>
          </a:p>
          <a:p>
            <a:pPr marL="688975" indent="-344488" eaLnBrk="1" hangingPunct="1">
              <a:lnSpc>
                <a:spcPct val="100000"/>
              </a:lnSpc>
              <a:spcBef>
                <a:spcPts val="600"/>
              </a:spcBef>
              <a:buSzPct val="80000"/>
              <a:buFont typeface="Wingdings" pitchFamily="2" charset="2"/>
              <a:buChar char="ü"/>
              <a:defRPr/>
            </a:pPr>
            <a:r>
              <a:rPr lang="en-US" dirty="0" err="1" smtClean="0"/>
              <a:t>Kupon</a:t>
            </a:r>
            <a:r>
              <a:rPr lang="en-US" dirty="0" smtClean="0"/>
              <a:t> </a:t>
            </a:r>
            <a:r>
              <a:rPr lang="en-US" dirty="0" err="1" smtClean="0"/>
              <a:t>penjatahan</a:t>
            </a:r>
            <a:endParaRPr lang="en-US" dirty="0" smtClean="0"/>
          </a:p>
          <a:p>
            <a:pPr marL="688975" indent="-344488" eaLnBrk="1" hangingPunct="1">
              <a:lnSpc>
                <a:spcPct val="100000"/>
              </a:lnSpc>
              <a:spcBef>
                <a:spcPts val="600"/>
              </a:spcBef>
              <a:buSzPct val="80000"/>
              <a:buFont typeface="Wingdings" pitchFamily="2" charset="2"/>
              <a:buChar char="ü"/>
              <a:defRPr/>
            </a:pPr>
            <a:r>
              <a:rPr lang="en-US" dirty="0" err="1" smtClean="0"/>
              <a:t>Pelanggan</a:t>
            </a:r>
            <a:r>
              <a:rPr lang="en-US" dirty="0" smtClean="0"/>
              <a:t> </a:t>
            </a:r>
            <a:r>
              <a:rPr lang="en-US" dirty="0" err="1" smtClean="0"/>
              <a:t>pilihan</a:t>
            </a:r>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38915" name="Rectangle 2"/>
          <p:cNvSpPr>
            <a:spLocks noGrp="1" noChangeArrowheads="1"/>
          </p:cNvSpPr>
          <p:nvPr>
            <p:ph type="title"/>
          </p:nvPr>
        </p:nvSpPr>
        <p:spPr>
          <a:xfrm>
            <a:off x="457200" y="285750"/>
            <a:ext cx="8229600" cy="649288"/>
          </a:xfrm>
        </p:spPr>
        <p:txBody>
          <a:bodyPr/>
          <a:lstStyle/>
          <a:p>
            <a:pPr eaLnBrk="1" hangingPunct="1"/>
            <a:r>
              <a:rPr lang="en-US" altLang="en-US" sz="3000" dirty="0" err="1" smtClean="0"/>
              <a:t>Intervensi</a:t>
            </a:r>
            <a:r>
              <a:rPr lang="en-US" altLang="en-US" sz="3000" dirty="0" smtClean="0"/>
              <a:t> </a:t>
            </a:r>
            <a:r>
              <a:rPr lang="en-US" altLang="en-US" sz="3000" dirty="0" err="1" smtClean="0"/>
              <a:t>Pemerintah</a:t>
            </a:r>
            <a:r>
              <a:rPr lang="en-US" altLang="en-US" sz="3000" dirty="0" smtClean="0"/>
              <a:t> </a:t>
            </a:r>
            <a:r>
              <a:rPr lang="en-US" altLang="en-US" sz="3000" dirty="0" err="1" smtClean="0"/>
              <a:t>atas</a:t>
            </a:r>
            <a:r>
              <a:rPr lang="en-US" altLang="en-US" sz="3000" dirty="0" smtClean="0"/>
              <a:t> </a:t>
            </a:r>
            <a:r>
              <a:rPr lang="en-US" altLang="en-US" sz="3000" dirty="0" err="1" smtClean="0"/>
              <a:t>Mekanisme</a:t>
            </a:r>
            <a:r>
              <a:rPr lang="en-US" altLang="en-US" sz="3000" dirty="0" smtClean="0"/>
              <a:t> </a:t>
            </a:r>
            <a:r>
              <a:rPr lang="en-US" altLang="en-US" sz="3000" dirty="0" err="1" smtClean="0"/>
              <a:t>Harga</a:t>
            </a:r>
            <a:endParaRPr lang="en-US" altLang="en-US" sz="3000" dirty="0" smtClean="0"/>
          </a:p>
        </p:txBody>
      </p:sp>
      <p:sp>
        <p:nvSpPr>
          <p:cNvPr id="45059" name="Rectangle 3"/>
          <p:cNvSpPr>
            <a:spLocks noGrp="1" noChangeArrowheads="1"/>
          </p:cNvSpPr>
          <p:nvPr>
            <p:ph type="body" idx="1"/>
          </p:nvPr>
        </p:nvSpPr>
        <p:spPr>
          <a:xfrm>
            <a:off x="382588" y="1022349"/>
            <a:ext cx="8166100" cy="4480379"/>
          </a:xfrm>
        </p:spPr>
        <p:txBody>
          <a:bodyPr/>
          <a:lstStyle/>
          <a:p>
            <a:pPr marL="0" indent="0" eaLnBrk="1" hangingPunct="1">
              <a:lnSpc>
                <a:spcPct val="100000"/>
              </a:lnSpc>
            </a:pPr>
            <a:r>
              <a:rPr lang="en-US" altLang="en-US" sz="2600" dirty="0" smtClean="0"/>
              <a:t> </a:t>
            </a:r>
            <a:r>
              <a:rPr lang="en-US" altLang="en-US" sz="2600" dirty="0" err="1" smtClean="0"/>
              <a:t>Kontrol</a:t>
            </a:r>
            <a:r>
              <a:rPr lang="en-US" altLang="en-US" sz="2600" dirty="0" smtClean="0"/>
              <a:t> </a:t>
            </a:r>
            <a:r>
              <a:rPr lang="en-US" altLang="en-US" sz="2600" dirty="0" err="1" smtClean="0"/>
              <a:t>harga</a:t>
            </a:r>
            <a:endParaRPr lang="en-US" altLang="en-US" sz="2600" dirty="0" smtClean="0"/>
          </a:p>
          <a:p>
            <a:pPr lvl="1" eaLnBrk="1" hangingPunct="1">
              <a:spcBef>
                <a:spcPct val="15000"/>
              </a:spcBef>
            </a:pPr>
            <a:r>
              <a:rPr lang="en-US" altLang="en-US" sz="2600" b="1" dirty="0" err="1" smtClean="0">
                <a:solidFill>
                  <a:srgbClr val="CC0000"/>
                </a:solidFill>
              </a:rPr>
              <a:t>Harga</a:t>
            </a:r>
            <a:r>
              <a:rPr lang="en-US" altLang="en-US" sz="2600" b="1" dirty="0" smtClean="0">
                <a:solidFill>
                  <a:srgbClr val="CC0000"/>
                </a:solidFill>
              </a:rPr>
              <a:t> </a:t>
            </a:r>
            <a:r>
              <a:rPr lang="en-US" altLang="en-US" sz="2600" b="1" dirty="0" err="1" smtClean="0">
                <a:solidFill>
                  <a:srgbClr val="CC0000"/>
                </a:solidFill>
              </a:rPr>
              <a:t>tertinggi</a:t>
            </a:r>
            <a:r>
              <a:rPr lang="en-US" altLang="en-US" sz="2600" b="1" dirty="0" smtClean="0">
                <a:solidFill>
                  <a:srgbClr val="CC0000"/>
                </a:solidFill>
              </a:rPr>
              <a:t> </a:t>
            </a:r>
            <a:r>
              <a:rPr lang="en-US" altLang="en-US" sz="2600" b="1" dirty="0" smtClean="0"/>
              <a:t>(</a:t>
            </a:r>
            <a:r>
              <a:rPr lang="en-US" altLang="en-US" sz="2600" b="1" i="1" dirty="0" smtClean="0"/>
              <a:t>price ceiling</a:t>
            </a:r>
            <a:r>
              <a:rPr lang="en-US" altLang="en-US" sz="2600" b="1" dirty="0" smtClean="0"/>
              <a:t>)</a:t>
            </a:r>
            <a:r>
              <a:rPr lang="en-US" altLang="en-US" sz="2600" dirty="0" smtClean="0"/>
              <a:t>: </a:t>
            </a:r>
            <a:r>
              <a:rPr lang="en-US" altLang="en-US" sz="2600" dirty="0" err="1" smtClean="0"/>
              <a:t>tingkat</a:t>
            </a:r>
            <a:r>
              <a:rPr lang="en-US" altLang="en-US" sz="2600" dirty="0" smtClean="0"/>
              <a:t> </a:t>
            </a:r>
            <a:r>
              <a:rPr lang="en-US" altLang="en-US" sz="2600" dirty="0" err="1" smtClean="0"/>
              <a:t>harga</a:t>
            </a:r>
            <a:r>
              <a:rPr lang="en-US" altLang="en-US" sz="2600" dirty="0" smtClean="0"/>
              <a:t> </a:t>
            </a:r>
            <a:r>
              <a:rPr lang="en-US" altLang="en-US" sz="2600" dirty="0" err="1" smtClean="0"/>
              <a:t>maksimum</a:t>
            </a:r>
            <a:r>
              <a:rPr lang="en-US" altLang="en-US" sz="2600" dirty="0" smtClean="0"/>
              <a:t> yang </a:t>
            </a:r>
            <a:r>
              <a:rPr lang="en-US" altLang="en-US" sz="2600" dirty="0" err="1" smtClean="0"/>
              <a:t>diperkenankan</a:t>
            </a:r>
            <a:r>
              <a:rPr lang="en-US" altLang="en-US" sz="2600" dirty="0" smtClean="0"/>
              <a:t> </a:t>
            </a:r>
            <a:r>
              <a:rPr lang="en-US" altLang="en-US" sz="2600" dirty="0" err="1" smtClean="0"/>
              <a:t>menurut</a:t>
            </a:r>
            <a:r>
              <a:rPr lang="en-US" altLang="en-US" sz="2600" dirty="0" smtClean="0"/>
              <a:t> </a:t>
            </a:r>
            <a:r>
              <a:rPr lang="en-US" altLang="en-US" sz="2600" dirty="0" err="1" smtClean="0"/>
              <a:t>hukum</a:t>
            </a:r>
            <a:r>
              <a:rPr lang="en-US" altLang="en-US" sz="2600" dirty="0" smtClean="0"/>
              <a:t> </a:t>
            </a:r>
            <a:r>
              <a:rPr lang="en-US" altLang="en-US" sz="2600" dirty="0" err="1" smtClean="0"/>
              <a:t>atas</a:t>
            </a:r>
            <a:r>
              <a:rPr lang="en-US" altLang="en-US" sz="2600" dirty="0" smtClean="0"/>
              <a:t> </a:t>
            </a:r>
            <a:r>
              <a:rPr lang="en-US" altLang="en-US" sz="2600" dirty="0" err="1" smtClean="0"/>
              <a:t>harga</a:t>
            </a:r>
            <a:r>
              <a:rPr lang="en-US" altLang="en-US" sz="2600" dirty="0" smtClean="0"/>
              <a:t> </a:t>
            </a:r>
            <a:r>
              <a:rPr lang="en-US" altLang="en-US" sz="2600" dirty="0" err="1" smtClean="0"/>
              <a:t>barang</a:t>
            </a:r>
            <a:r>
              <a:rPr lang="en-US" altLang="en-US" sz="2600" dirty="0" smtClean="0"/>
              <a:t>/</a:t>
            </a:r>
            <a:r>
              <a:rPr lang="en-US" altLang="en-US" sz="2600" dirty="0" err="1" smtClean="0"/>
              <a:t>jasa</a:t>
            </a:r>
            <a:r>
              <a:rPr lang="en-US" altLang="en-US" sz="2600" dirty="0" smtClean="0"/>
              <a:t>. Ex: </a:t>
            </a:r>
            <a:r>
              <a:rPr lang="en-US" altLang="en-US" sz="2600" dirty="0" err="1" smtClean="0"/>
              <a:t>Harga</a:t>
            </a:r>
            <a:r>
              <a:rPr lang="en-US" altLang="en-US" sz="2600" dirty="0" smtClean="0"/>
              <a:t> premium</a:t>
            </a:r>
            <a:endParaRPr lang="en-US" altLang="en-US" sz="2600" dirty="0" smtClean="0"/>
          </a:p>
          <a:p>
            <a:pPr lvl="1" eaLnBrk="1" hangingPunct="1">
              <a:spcBef>
                <a:spcPct val="15000"/>
              </a:spcBef>
            </a:pPr>
            <a:r>
              <a:rPr lang="en-US" altLang="en-US" sz="2600" b="1" dirty="0" err="1" smtClean="0">
                <a:solidFill>
                  <a:srgbClr val="CC0000"/>
                </a:solidFill>
              </a:rPr>
              <a:t>Harga</a:t>
            </a:r>
            <a:r>
              <a:rPr lang="en-US" altLang="en-US" sz="2600" b="1" dirty="0" smtClean="0">
                <a:solidFill>
                  <a:srgbClr val="CC0000"/>
                </a:solidFill>
              </a:rPr>
              <a:t> </a:t>
            </a:r>
            <a:r>
              <a:rPr lang="en-US" altLang="en-US" sz="2600" b="1" dirty="0" err="1" smtClean="0">
                <a:solidFill>
                  <a:srgbClr val="CC0000"/>
                </a:solidFill>
              </a:rPr>
              <a:t>dasar</a:t>
            </a:r>
            <a:r>
              <a:rPr lang="en-US" altLang="en-US" sz="2600" b="1" dirty="0" smtClean="0">
                <a:solidFill>
                  <a:srgbClr val="CC0000"/>
                </a:solidFill>
              </a:rPr>
              <a:t> </a:t>
            </a:r>
            <a:r>
              <a:rPr lang="en-US" altLang="en-US" sz="2600" b="1" dirty="0" smtClean="0"/>
              <a:t>(</a:t>
            </a:r>
            <a:r>
              <a:rPr lang="en-US" altLang="en-US" sz="2600" b="1" i="1" dirty="0" smtClean="0"/>
              <a:t>price floor</a:t>
            </a:r>
            <a:r>
              <a:rPr lang="en-US" altLang="en-US" sz="2600" b="1" dirty="0" smtClean="0"/>
              <a:t>)</a:t>
            </a:r>
            <a:r>
              <a:rPr lang="en-US" altLang="en-US" sz="2600" dirty="0" smtClean="0"/>
              <a:t>: </a:t>
            </a:r>
            <a:r>
              <a:rPr lang="en-US" altLang="en-US" sz="2600" dirty="0" err="1" smtClean="0"/>
              <a:t>tingkat</a:t>
            </a:r>
            <a:r>
              <a:rPr lang="en-US" altLang="en-US" sz="2600" dirty="0" smtClean="0"/>
              <a:t> </a:t>
            </a:r>
            <a:r>
              <a:rPr lang="en-US" altLang="en-US" sz="2600" dirty="0" err="1" smtClean="0"/>
              <a:t>harga</a:t>
            </a:r>
            <a:r>
              <a:rPr lang="en-US" altLang="en-US" sz="2600" dirty="0" smtClean="0"/>
              <a:t> minimum yang </a:t>
            </a:r>
            <a:r>
              <a:rPr lang="en-US" altLang="en-US" sz="2600" dirty="0" err="1" smtClean="0"/>
              <a:t>diperkenankan</a:t>
            </a:r>
            <a:r>
              <a:rPr lang="en-US" altLang="en-US" sz="2600" dirty="0" smtClean="0"/>
              <a:t> </a:t>
            </a:r>
            <a:r>
              <a:rPr lang="en-US" altLang="en-US" sz="2600" dirty="0" err="1" smtClean="0"/>
              <a:t>menurut</a:t>
            </a:r>
            <a:r>
              <a:rPr lang="en-US" altLang="en-US" sz="2600" dirty="0" smtClean="0"/>
              <a:t> </a:t>
            </a:r>
            <a:r>
              <a:rPr lang="en-US" altLang="en-US" sz="2600" dirty="0" err="1" smtClean="0"/>
              <a:t>hukum</a:t>
            </a:r>
            <a:r>
              <a:rPr lang="en-US" altLang="en-US" sz="2600" dirty="0" smtClean="0"/>
              <a:t> </a:t>
            </a:r>
            <a:r>
              <a:rPr lang="en-US" altLang="en-US" sz="2600" dirty="0" err="1" smtClean="0"/>
              <a:t>atas</a:t>
            </a:r>
            <a:r>
              <a:rPr lang="en-US" altLang="en-US" sz="2600" dirty="0" smtClean="0"/>
              <a:t> </a:t>
            </a:r>
            <a:r>
              <a:rPr lang="en-US" altLang="en-US" sz="2600" dirty="0" err="1" smtClean="0"/>
              <a:t>harga</a:t>
            </a:r>
            <a:r>
              <a:rPr lang="en-US" altLang="en-US" sz="2600" dirty="0" smtClean="0"/>
              <a:t> </a:t>
            </a:r>
            <a:r>
              <a:rPr lang="en-US" altLang="en-US" sz="2600" dirty="0" err="1" smtClean="0"/>
              <a:t>barang</a:t>
            </a:r>
            <a:r>
              <a:rPr lang="en-US" altLang="en-US" sz="2600" dirty="0" smtClean="0"/>
              <a:t>/</a:t>
            </a:r>
            <a:r>
              <a:rPr lang="en-US" altLang="en-US" sz="2600" dirty="0" err="1" smtClean="0"/>
              <a:t>jasa</a:t>
            </a:r>
            <a:r>
              <a:rPr lang="en-US" altLang="en-US" sz="2600" dirty="0" smtClean="0"/>
              <a:t>. Ex: UMR</a:t>
            </a:r>
            <a:endParaRPr lang="en-US" altLang="en-US" sz="2600" dirty="0" smtClean="0"/>
          </a:p>
          <a:p>
            <a:pPr marL="0" indent="0" eaLnBrk="1" hangingPunct="1">
              <a:lnSpc>
                <a:spcPct val="100000"/>
              </a:lnSpc>
              <a:spcBef>
                <a:spcPct val="40000"/>
              </a:spcBef>
            </a:pPr>
            <a:r>
              <a:rPr lang="en-US" altLang="en-US" sz="2600" dirty="0" smtClean="0"/>
              <a:t> </a:t>
            </a:r>
            <a:r>
              <a:rPr lang="en-US" altLang="en-US" sz="2600" dirty="0" err="1" smtClean="0"/>
              <a:t>Pajak</a:t>
            </a:r>
            <a:endParaRPr lang="en-US" altLang="en-US" sz="2600" dirty="0" smtClean="0"/>
          </a:p>
          <a:p>
            <a:pPr lvl="1" eaLnBrk="1" hangingPunct="1">
              <a:spcBef>
                <a:spcPct val="10000"/>
              </a:spcBef>
            </a:pPr>
            <a:r>
              <a:rPr lang="en-US" altLang="en-US" sz="2600" dirty="0" smtClean="0"/>
              <a:t>The </a:t>
            </a:r>
            <a:r>
              <a:rPr lang="en-US" altLang="en-US" sz="2600" dirty="0" err="1" smtClean="0"/>
              <a:t>govt</a:t>
            </a:r>
            <a:r>
              <a:rPr lang="en-US" altLang="en-US" sz="2600" dirty="0" smtClean="0"/>
              <a:t> can make buyers or sellers pay a specific amount on each unit bought/sold.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subTnLst>
                                    <p:animClr clrSpc="rgb" dir="cw">
                                      <p:cBhvr override="childStyle">
                                        <p:cTn dur="1" fill="hold" display="0" masterRel="nextClick" afterEffect="1"/>
                                        <p:tgtEl>
                                          <p:spTgt spid="45059">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subTnLst>
                                    <p:animClr clrSpc="rgb" dir="cw">
                                      <p:cBhvr override="childStyle">
                                        <p:cTn dur="1" fill="hold" display="0" masterRel="nextClick" afterEffect="1"/>
                                        <p:tgtEl>
                                          <p:spTgt spid="45059">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wipe(left)">
                                      <p:cBhvr>
                                        <p:cTn id="27" dur="500"/>
                                        <p:tgtEl>
                                          <p:spTgt spid="45059">
                                            <p:txEl>
                                              <p:pRg st="4" end="4"/>
                                            </p:txEl>
                                          </p:spTgt>
                                        </p:tgtEl>
                                      </p:cBhvr>
                                    </p:animEffect>
                                  </p:childTnLst>
                                  <p:subTnLst>
                                    <p:animClr clrSpc="rgb" dir="cw">
                                      <p:cBhvr override="childStyle">
                                        <p:cTn dur="1" fill="hold" display="0" masterRel="nextClick" afterEffect="1"/>
                                        <p:tgtEl>
                                          <p:spTgt spid="4505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40963" name="Rectangle 2"/>
          <p:cNvSpPr>
            <a:spLocks noGrp="1" noChangeArrowheads="1"/>
          </p:cNvSpPr>
          <p:nvPr>
            <p:ph type="title"/>
          </p:nvPr>
        </p:nvSpPr>
        <p:spPr>
          <a:xfrm>
            <a:off x="0" y="207963"/>
            <a:ext cx="9144000" cy="649287"/>
          </a:xfrm>
        </p:spPr>
        <p:txBody>
          <a:bodyPr/>
          <a:lstStyle/>
          <a:p>
            <a:pPr eaLnBrk="1" hangingPunct="1"/>
            <a:r>
              <a:rPr lang="en-US" altLang="en-US" sz="2600" dirty="0" smtClean="0"/>
              <a:t>EXAMPLE 1:   </a:t>
            </a:r>
            <a:r>
              <a:rPr lang="en-US" altLang="en-US" sz="3000" dirty="0" err="1" smtClean="0"/>
              <a:t>Pasar</a:t>
            </a:r>
            <a:r>
              <a:rPr lang="en-US" altLang="en-US" sz="3000" dirty="0" smtClean="0"/>
              <a:t> </a:t>
            </a:r>
            <a:r>
              <a:rPr lang="en-US" altLang="en-US" sz="3000" dirty="0" err="1" smtClean="0"/>
              <a:t>Sewa</a:t>
            </a:r>
            <a:r>
              <a:rPr lang="en-US" altLang="en-US" sz="3000" dirty="0" smtClean="0"/>
              <a:t> Apartment</a:t>
            </a:r>
            <a:endParaRPr lang="en-US" altLang="en-US" sz="3000" dirty="0" smtClean="0"/>
          </a:p>
        </p:txBody>
      </p:sp>
      <p:sp>
        <p:nvSpPr>
          <p:cNvPr id="63491" name="Rectangle 3"/>
          <p:cNvSpPr>
            <a:spLocks noGrp="1" noChangeArrowheads="1"/>
          </p:cNvSpPr>
          <p:nvPr>
            <p:ph type="body" idx="1"/>
          </p:nvPr>
        </p:nvSpPr>
        <p:spPr>
          <a:xfrm>
            <a:off x="877888" y="3100388"/>
            <a:ext cx="1997075" cy="1374775"/>
          </a:xfrm>
          <a:solidFill>
            <a:srgbClr val="FFCCCC"/>
          </a:solidFill>
          <a:effectLst>
            <a:outerShdw dist="71842" dir="2700000" algn="ctr" rotWithShape="0">
              <a:schemeClr val="bg2"/>
            </a:outerShdw>
          </a:effectLst>
        </p:spPr>
        <p:txBody>
          <a:bodyPr/>
          <a:lstStyle/>
          <a:p>
            <a:pPr marL="0" indent="0" algn="ctr" eaLnBrk="1" hangingPunct="1">
              <a:buFont typeface="Wingdings" pitchFamily="2" charset="2"/>
              <a:buNone/>
            </a:pPr>
            <a:r>
              <a:rPr lang="en-US" altLang="en-US" sz="2600" smtClean="0"/>
              <a:t>Eq’m w/o </a:t>
            </a:r>
            <a:br>
              <a:rPr lang="en-US" altLang="en-US" sz="2600" smtClean="0"/>
            </a:br>
            <a:r>
              <a:rPr lang="en-US" altLang="en-US" sz="2600" smtClean="0"/>
              <a:t>price controls</a:t>
            </a:r>
          </a:p>
        </p:txBody>
      </p:sp>
      <p:grpSp>
        <p:nvGrpSpPr>
          <p:cNvPr id="2" name="Group 27"/>
          <p:cNvGrpSpPr>
            <a:grpSpLocks/>
          </p:cNvGrpSpPr>
          <p:nvPr/>
        </p:nvGrpSpPr>
        <p:grpSpPr bwMode="auto">
          <a:xfrm>
            <a:off x="4094163" y="1235075"/>
            <a:ext cx="4422775" cy="3871913"/>
            <a:chOff x="2579" y="785"/>
            <a:chExt cx="2786" cy="2439"/>
          </a:xfrm>
        </p:grpSpPr>
        <p:grpSp>
          <p:nvGrpSpPr>
            <p:cNvPr id="40985" name="Group 5"/>
            <p:cNvGrpSpPr>
              <a:grpSpLocks/>
            </p:cNvGrpSpPr>
            <p:nvPr/>
          </p:nvGrpSpPr>
          <p:grpSpPr bwMode="auto">
            <a:xfrm>
              <a:off x="2697" y="1037"/>
              <a:ext cx="2409" cy="2049"/>
              <a:chOff x="1098" y="1361"/>
              <a:chExt cx="2116" cy="2027"/>
            </a:xfrm>
          </p:grpSpPr>
          <p:sp>
            <p:nvSpPr>
              <p:cNvPr id="40988"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9"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86"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40987" name="Text Box 9"/>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4" name="Group 20"/>
          <p:cNvGrpSpPr>
            <a:grpSpLocks/>
          </p:cNvGrpSpPr>
          <p:nvPr/>
        </p:nvGrpSpPr>
        <p:grpSpPr bwMode="auto">
          <a:xfrm>
            <a:off x="5143500" y="1689100"/>
            <a:ext cx="2617788" cy="3203575"/>
            <a:chOff x="3240" y="1064"/>
            <a:chExt cx="1649" cy="2018"/>
          </a:xfrm>
        </p:grpSpPr>
        <p:sp>
          <p:nvSpPr>
            <p:cNvPr id="40983"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4"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5" name="Group 21"/>
          <p:cNvGrpSpPr>
            <a:grpSpLocks/>
          </p:cNvGrpSpPr>
          <p:nvPr/>
        </p:nvGrpSpPr>
        <p:grpSpPr bwMode="auto">
          <a:xfrm>
            <a:off x="5283200" y="1360488"/>
            <a:ext cx="1703388" cy="3362325"/>
            <a:chOff x="3328" y="857"/>
            <a:chExt cx="1073" cy="2118"/>
          </a:xfrm>
        </p:grpSpPr>
        <p:sp>
          <p:nvSpPr>
            <p:cNvPr id="40981"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2"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6" name="Group 24"/>
          <p:cNvGrpSpPr>
            <a:grpSpLocks/>
          </p:cNvGrpSpPr>
          <p:nvPr/>
        </p:nvGrpSpPr>
        <p:grpSpPr bwMode="auto">
          <a:xfrm>
            <a:off x="2316163" y="1377950"/>
            <a:ext cx="1828800" cy="1187450"/>
            <a:chOff x="1459" y="868"/>
            <a:chExt cx="1152" cy="748"/>
          </a:xfrm>
        </p:grpSpPr>
        <p:sp>
          <p:nvSpPr>
            <p:cNvPr id="40979" name="Line 23"/>
            <p:cNvSpPr>
              <a:spLocks noChangeShapeType="1"/>
            </p:cNvSpPr>
            <p:nvPr/>
          </p:nvSpPr>
          <p:spPr bwMode="auto">
            <a:xfrm flipV="1">
              <a:off x="2199" y="965"/>
              <a:ext cx="412"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0" name="Text Box 22"/>
            <p:cNvSpPr txBox="1">
              <a:spLocks noChangeArrowheads="1"/>
            </p:cNvSpPr>
            <p:nvPr/>
          </p:nvSpPr>
          <p:spPr bwMode="auto">
            <a:xfrm>
              <a:off x="1459" y="868"/>
              <a:ext cx="763" cy="74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Rental price of apts</a:t>
              </a:r>
            </a:p>
          </p:txBody>
        </p:sp>
      </p:grpSp>
      <p:grpSp>
        <p:nvGrpSpPr>
          <p:cNvPr id="7" name="Group 28"/>
          <p:cNvGrpSpPr>
            <a:grpSpLocks/>
          </p:cNvGrpSpPr>
          <p:nvPr/>
        </p:nvGrpSpPr>
        <p:grpSpPr bwMode="auto">
          <a:xfrm>
            <a:off x="3255963" y="2765425"/>
            <a:ext cx="3295650" cy="2559050"/>
            <a:chOff x="2051" y="1742"/>
            <a:chExt cx="2076" cy="1612"/>
          </a:xfrm>
        </p:grpSpPr>
        <p:grpSp>
          <p:nvGrpSpPr>
            <p:cNvPr id="40973" name="Group 16"/>
            <p:cNvGrpSpPr>
              <a:grpSpLocks/>
            </p:cNvGrpSpPr>
            <p:nvPr/>
          </p:nvGrpSpPr>
          <p:grpSpPr bwMode="auto">
            <a:xfrm>
              <a:off x="2702" y="1860"/>
              <a:ext cx="1146" cy="1225"/>
              <a:chOff x="357" y="2450"/>
              <a:chExt cx="795" cy="646"/>
            </a:xfrm>
          </p:grpSpPr>
          <p:sp>
            <p:nvSpPr>
              <p:cNvPr id="40977" name="Line 17"/>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0978" name="Line 18"/>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74" name="Oval 19"/>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0975" name="Text Box 25"/>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$800</a:t>
              </a:r>
            </a:p>
          </p:txBody>
        </p:sp>
        <p:sp>
          <p:nvSpPr>
            <p:cNvPr id="40976" name="Text Box 26"/>
            <p:cNvSpPr txBox="1">
              <a:spLocks noChangeArrowheads="1"/>
            </p:cNvSpPr>
            <p:nvPr/>
          </p:nvSpPr>
          <p:spPr bwMode="auto">
            <a:xfrm>
              <a:off x="3575" y="3124"/>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300</a:t>
              </a:r>
            </a:p>
          </p:txBody>
        </p:sp>
      </p:grpSp>
      <p:grpSp>
        <p:nvGrpSpPr>
          <p:cNvPr id="9" name="Group 32"/>
          <p:cNvGrpSpPr>
            <a:grpSpLocks/>
          </p:cNvGrpSpPr>
          <p:nvPr/>
        </p:nvGrpSpPr>
        <p:grpSpPr bwMode="auto">
          <a:xfrm>
            <a:off x="6746875" y="5026025"/>
            <a:ext cx="1870075" cy="1150938"/>
            <a:chOff x="4250" y="3166"/>
            <a:chExt cx="1178" cy="725"/>
          </a:xfrm>
        </p:grpSpPr>
        <p:sp>
          <p:nvSpPr>
            <p:cNvPr id="40971" name="Line 30"/>
            <p:cNvSpPr>
              <a:spLocks noChangeShapeType="1"/>
            </p:cNvSpPr>
            <p:nvPr/>
          </p:nvSpPr>
          <p:spPr bwMode="auto">
            <a:xfrm flipV="1">
              <a:off x="4940" y="3166"/>
              <a:ext cx="206"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2" name="Text Box 31"/>
            <p:cNvSpPr txBox="1">
              <a:spLocks noChangeArrowheads="1"/>
            </p:cNvSpPr>
            <p:nvPr/>
          </p:nvSpPr>
          <p:spPr bwMode="auto">
            <a:xfrm>
              <a:off x="4250" y="3373"/>
              <a:ext cx="1178"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Quantity of  apartments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nodeType="click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par>
                                <p:cTn id="26" presetID="18" presetClass="entr" presetSubtype="6"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trips(downRight)">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3"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trips(upRight)">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strips(downRight)">
                                      <p:cBhvr>
                                        <p:cTn id="38" dur="500"/>
                                        <p:tgtEl>
                                          <p:spTgt spid="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3491">
                                            <p:bg/>
                                          </p:spTgt>
                                        </p:tgtEl>
                                        <p:attrNameLst>
                                          <p:attrName>style.visibility</p:attrName>
                                        </p:attrNameLst>
                                      </p:cBhvr>
                                      <p:to>
                                        <p:strVal val="visible"/>
                                      </p:to>
                                    </p:set>
                                    <p:animEffect transition="in" filter="dissolve">
                                      <p:cBhvr>
                                        <p:cTn id="41" dur="500"/>
                                        <p:tgtEl>
                                          <p:spTgt spid="63491">
                                            <p:bg/>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3491">
                                            <p:txEl>
                                              <p:pRg st="0" end="0"/>
                                            </p:txEl>
                                          </p:spTgt>
                                        </p:tgtEl>
                                        <p:attrNameLst>
                                          <p:attrName>style.visibility</p:attrName>
                                        </p:attrNameLst>
                                      </p:cBhvr>
                                      <p:to>
                                        <p:strVal val="visible"/>
                                      </p:to>
                                    </p:set>
                                    <p:animEffect transition="in" filter="dissolve">
                                      <p:cBhvr>
                                        <p:cTn id="44" dur="500"/>
                                        <p:tgtEl>
                                          <p:spTgt spid="63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43011" name="Rectangle 2"/>
          <p:cNvSpPr>
            <a:spLocks noGrp="1" noChangeArrowheads="1"/>
          </p:cNvSpPr>
          <p:nvPr>
            <p:ph type="title"/>
          </p:nvPr>
        </p:nvSpPr>
        <p:spPr>
          <a:xfrm>
            <a:off x="0" y="207963"/>
            <a:ext cx="9144000" cy="649287"/>
          </a:xfrm>
        </p:spPr>
        <p:txBody>
          <a:bodyPr/>
          <a:lstStyle/>
          <a:p>
            <a:pPr eaLnBrk="1" hangingPunct="1"/>
            <a:r>
              <a:rPr lang="en-US" altLang="en-US" sz="3000" smtClean="0"/>
              <a:t>How Price Ceilings Affect Market Outcomes</a:t>
            </a:r>
          </a:p>
        </p:txBody>
      </p:sp>
      <p:sp>
        <p:nvSpPr>
          <p:cNvPr id="64515" name="Rectangle 3"/>
          <p:cNvSpPr>
            <a:spLocks noGrp="1" noChangeArrowheads="1"/>
          </p:cNvSpPr>
          <p:nvPr>
            <p:ph type="body" idx="1"/>
          </p:nvPr>
        </p:nvSpPr>
        <p:spPr>
          <a:xfrm>
            <a:off x="423863" y="1096963"/>
            <a:ext cx="2587625" cy="5018087"/>
          </a:xfrm>
        </p:spPr>
        <p:txBody>
          <a:bodyPr/>
          <a:lstStyle/>
          <a:p>
            <a:pPr marL="0" indent="0" eaLnBrk="1" hangingPunct="1">
              <a:buFont typeface="Wingdings" pitchFamily="2" charset="2"/>
              <a:buNone/>
            </a:pPr>
            <a:r>
              <a:rPr lang="en-US" altLang="en-US" sz="2600" smtClean="0"/>
              <a:t>A price ceiling </a:t>
            </a:r>
            <a:br>
              <a:rPr lang="en-US" altLang="en-US" sz="2600" smtClean="0"/>
            </a:br>
            <a:r>
              <a:rPr lang="en-US" altLang="en-US" sz="2600" smtClean="0"/>
              <a:t>above the </a:t>
            </a:r>
            <a:br>
              <a:rPr lang="en-US" altLang="en-US" sz="2600" smtClean="0"/>
            </a:br>
            <a:r>
              <a:rPr lang="en-US" altLang="en-US" sz="2600" smtClean="0"/>
              <a:t>eq’m price is </a:t>
            </a:r>
            <a:br>
              <a:rPr lang="en-US" altLang="en-US" sz="2600" smtClean="0"/>
            </a:br>
            <a:r>
              <a:rPr lang="en-US" altLang="en-US" sz="2600" b="1" smtClean="0">
                <a:solidFill>
                  <a:srgbClr val="CC0000"/>
                </a:solidFill>
              </a:rPr>
              <a:t>not binding</a:t>
            </a:r>
            <a:r>
              <a:rPr lang="en-US" altLang="en-US" sz="2600" smtClean="0"/>
              <a:t> – </a:t>
            </a:r>
            <a:br>
              <a:rPr lang="en-US" altLang="en-US" sz="2600" smtClean="0"/>
            </a:br>
            <a:r>
              <a:rPr lang="en-US" altLang="en-US" sz="2600" smtClean="0"/>
              <a:t>it has no effect on the market outcome.  </a:t>
            </a:r>
          </a:p>
        </p:txBody>
      </p:sp>
      <p:grpSp>
        <p:nvGrpSpPr>
          <p:cNvPr id="43013" name="Group 4"/>
          <p:cNvGrpSpPr>
            <a:grpSpLocks/>
          </p:cNvGrpSpPr>
          <p:nvPr/>
        </p:nvGrpSpPr>
        <p:grpSpPr bwMode="auto">
          <a:xfrm>
            <a:off x="4094163" y="1235075"/>
            <a:ext cx="4422775" cy="3871913"/>
            <a:chOff x="2579" y="785"/>
            <a:chExt cx="2786" cy="2439"/>
          </a:xfrm>
        </p:grpSpPr>
        <p:grpSp>
          <p:nvGrpSpPr>
            <p:cNvPr id="43032" name="Group 5"/>
            <p:cNvGrpSpPr>
              <a:grpSpLocks/>
            </p:cNvGrpSpPr>
            <p:nvPr/>
          </p:nvGrpSpPr>
          <p:grpSpPr bwMode="auto">
            <a:xfrm>
              <a:off x="2697" y="1037"/>
              <a:ext cx="2409" cy="2049"/>
              <a:chOff x="1098" y="1361"/>
              <a:chExt cx="2116" cy="2027"/>
            </a:xfrm>
          </p:grpSpPr>
          <p:sp>
            <p:nvSpPr>
              <p:cNvPr id="43035"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3033"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43034" name="Text Box 9"/>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43014" name="Group 10"/>
          <p:cNvGrpSpPr>
            <a:grpSpLocks/>
          </p:cNvGrpSpPr>
          <p:nvPr/>
        </p:nvGrpSpPr>
        <p:grpSpPr bwMode="auto">
          <a:xfrm>
            <a:off x="5143500" y="1689100"/>
            <a:ext cx="2617788" cy="3203575"/>
            <a:chOff x="3240" y="1064"/>
            <a:chExt cx="1649" cy="2018"/>
          </a:xfrm>
        </p:grpSpPr>
        <p:sp>
          <p:nvSpPr>
            <p:cNvPr id="43030"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1"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43015" name="Group 13"/>
          <p:cNvGrpSpPr>
            <a:grpSpLocks/>
          </p:cNvGrpSpPr>
          <p:nvPr/>
        </p:nvGrpSpPr>
        <p:grpSpPr bwMode="auto">
          <a:xfrm>
            <a:off x="5283200" y="1360488"/>
            <a:ext cx="1703388" cy="3362325"/>
            <a:chOff x="3328" y="857"/>
            <a:chExt cx="1073" cy="2118"/>
          </a:xfrm>
        </p:grpSpPr>
        <p:sp>
          <p:nvSpPr>
            <p:cNvPr id="43028"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9"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43016" name="Group 30"/>
          <p:cNvGrpSpPr>
            <a:grpSpLocks/>
          </p:cNvGrpSpPr>
          <p:nvPr/>
        </p:nvGrpSpPr>
        <p:grpSpPr bwMode="auto">
          <a:xfrm>
            <a:off x="3255963" y="2765425"/>
            <a:ext cx="3295650" cy="2559050"/>
            <a:chOff x="2051" y="1742"/>
            <a:chExt cx="2076" cy="1612"/>
          </a:xfrm>
        </p:grpSpPr>
        <p:grpSp>
          <p:nvGrpSpPr>
            <p:cNvPr id="43022" name="Group 17"/>
            <p:cNvGrpSpPr>
              <a:grpSpLocks/>
            </p:cNvGrpSpPr>
            <p:nvPr/>
          </p:nvGrpSpPr>
          <p:grpSpPr bwMode="auto">
            <a:xfrm>
              <a:off x="2702" y="1860"/>
              <a:ext cx="1146" cy="1225"/>
              <a:chOff x="357" y="2450"/>
              <a:chExt cx="795" cy="646"/>
            </a:xfrm>
          </p:grpSpPr>
          <p:sp>
            <p:nvSpPr>
              <p:cNvPr id="43026"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3023" name="Oval 20"/>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3024" name="Text Box 21"/>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$800</a:t>
              </a:r>
            </a:p>
          </p:txBody>
        </p:sp>
        <p:sp>
          <p:nvSpPr>
            <p:cNvPr id="43025" name="Text Box 22"/>
            <p:cNvSpPr txBox="1">
              <a:spLocks noChangeArrowheads="1"/>
            </p:cNvSpPr>
            <p:nvPr/>
          </p:nvSpPr>
          <p:spPr bwMode="auto">
            <a:xfrm>
              <a:off x="3575" y="3124"/>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300</a:t>
              </a:r>
            </a:p>
          </p:txBody>
        </p:sp>
      </p:grpSp>
      <p:grpSp>
        <p:nvGrpSpPr>
          <p:cNvPr id="8" name="Group 31"/>
          <p:cNvGrpSpPr>
            <a:grpSpLocks/>
          </p:cNvGrpSpPr>
          <p:nvPr/>
        </p:nvGrpSpPr>
        <p:grpSpPr bwMode="auto">
          <a:xfrm>
            <a:off x="3263900" y="1649413"/>
            <a:ext cx="5407025" cy="822325"/>
            <a:chOff x="2056" y="1039"/>
            <a:chExt cx="3406" cy="518"/>
          </a:xfrm>
        </p:grpSpPr>
        <p:sp>
          <p:nvSpPr>
            <p:cNvPr id="43018" name="Line 24"/>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Text Box 25"/>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Price </a:t>
              </a:r>
              <a:br>
                <a:rPr lang="en-US" altLang="en-US" sz="2400"/>
              </a:br>
              <a:r>
                <a:rPr lang="en-US" altLang="en-US" sz="2400"/>
                <a:t>ceiling</a:t>
              </a:r>
            </a:p>
          </p:txBody>
        </p:sp>
        <p:sp>
          <p:nvSpPr>
            <p:cNvPr id="43020" name="AutoShape 26"/>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3021" name="Text Box 27"/>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wipe(left)">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45059" name="Rectangle 2"/>
          <p:cNvSpPr>
            <a:spLocks noGrp="1" noChangeArrowheads="1"/>
          </p:cNvSpPr>
          <p:nvPr>
            <p:ph type="title"/>
          </p:nvPr>
        </p:nvSpPr>
        <p:spPr>
          <a:xfrm>
            <a:off x="0" y="207963"/>
            <a:ext cx="9144000" cy="649287"/>
          </a:xfrm>
        </p:spPr>
        <p:txBody>
          <a:bodyPr/>
          <a:lstStyle/>
          <a:p>
            <a:pPr eaLnBrk="1" hangingPunct="1"/>
            <a:r>
              <a:rPr lang="en-US" altLang="en-US" sz="3000" smtClean="0"/>
              <a:t>How Price Ceilings Affect Market Outcomes</a:t>
            </a:r>
          </a:p>
        </p:txBody>
      </p:sp>
      <p:sp>
        <p:nvSpPr>
          <p:cNvPr id="66563" name="Rectangle 3"/>
          <p:cNvSpPr>
            <a:spLocks noGrp="1" noChangeArrowheads="1"/>
          </p:cNvSpPr>
          <p:nvPr>
            <p:ph type="body" idx="1"/>
          </p:nvPr>
        </p:nvSpPr>
        <p:spPr>
          <a:xfrm>
            <a:off x="479425" y="1108075"/>
            <a:ext cx="2587625" cy="4551363"/>
          </a:xfrm>
        </p:spPr>
        <p:txBody>
          <a:bodyPr/>
          <a:lstStyle/>
          <a:p>
            <a:pPr marL="0" indent="0" eaLnBrk="1" hangingPunct="1">
              <a:buFont typeface="Wingdings" pitchFamily="2" charset="2"/>
              <a:buNone/>
            </a:pPr>
            <a:r>
              <a:rPr lang="en-US" altLang="en-US" sz="2600" smtClean="0"/>
              <a:t>The eq’m price ($800) is above the ceiling and therefore illegal.</a:t>
            </a:r>
          </a:p>
          <a:p>
            <a:pPr marL="0" indent="0" eaLnBrk="1" hangingPunct="1">
              <a:buFont typeface="Wingdings" pitchFamily="2" charset="2"/>
              <a:buNone/>
            </a:pPr>
            <a:r>
              <a:rPr lang="en-US" altLang="en-US" sz="2600" smtClean="0"/>
              <a:t>The ceiling </a:t>
            </a:r>
            <a:br>
              <a:rPr lang="en-US" altLang="en-US" sz="2600" smtClean="0"/>
            </a:br>
            <a:r>
              <a:rPr lang="en-US" altLang="en-US" sz="2600" smtClean="0"/>
              <a:t>is a </a:t>
            </a:r>
            <a:r>
              <a:rPr lang="en-US" altLang="en-US" sz="2600" b="1" smtClean="0">
                <a:solidFill>
                  <a:srgbClr val="800080"/>
                </a:solidFill>
              </a:rPr>
              <a:t>binding constraint</a:t>
            </a:r>
            <a:r>
              <a:rPr lang="en-US" altLang="en-US" sz="2600" smtClean="0"/>
              <a:t> </a:t>
            </a:r>
            <a:br>
              <a:rPr lang="en-US" altLang="en-US" sz="2600" smtClean="0"/>
            </a:br>
            <a:r>
              <a:rPr lang="en-US" altLang="en-US" sz="2600" smtClean="0"/>
              <a:t>on the price, and causes </a:t>
            </a:r>
            <a:br>
              <a:rPr lang="en-US" altLang="en-US" sz="2600" smtClean="0"/>
            </a:br>
            <a:r>
              <a:rPr lang="en-US" altLang="en-US" sz="2600" smtClean="0"/>
              <a:t>a shortage. </a:t>
            </a:r>
          </a:p>
        </p:txBody>
      </p:sp>
      <p:grpSp>
        <p:nvGrpSpPr>
          <p:cNvPr id="45061" name="Group 4"/>
          <p:cNvGrpSpPr>
            <a:grpSpLocks/>
          </p:cNvGrpSpPr>
          <p:nvPr/>
        </p:nvGrpSpPr>
        <p:grpSpPr bwMode="auto">
          <a:xfrm>
            <a:off x="4094163" y="1235075"/>
            <a:ext cx="4422775" cy="3871913"/>
            <a:chOff x="2579" y="785"/>
            <a:chExt cx="2786" cy="2439"/>
          </a:xfrm>
        </p:grpSpPr>
        <p:grpSp>
          <p:nvGrpSpPr>
            <p:cNvPr id="45087" name="Group 5"/>
            <p:cNvGrpSpPr>
              <a:grpSpLocks/>
            </p:cNvGrpSpPr>
            <p:nvPr/>
          </p:nvGrpSpPr>
          <p:grpSpPr bwMode="auto">
            <a:xfrm>
              <a:off x="2697" y="1037"/>
              <a:ext cx="2409" cy="2049"/>
              <a:chOff x="1098" y="1361"/>
              <a:chExt cx="2116" cy="2027"/>
            </a:xfrm>
          </p:grpSpPr>
          <p:sp>
            <p:nvSpPr>
              <p:cNvPr id="45090"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1"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8"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45089" name="Text Box 9"/>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45062" name="Group 10"/>
          <p:cNvGrpSpPr>
            <a:grpSpLocks/>
          </p:cNvGrpSpPr>
          <p:nvPr/>
        </p:nvGrpSpPr>
        <p:grpSpPr bwMode="auto">
          <a:xfrm>
            <a:off x="5143500" y="1689100"/>
            <a:ext cx="2617788" cy="3203575"/>
            <a:chOff x="3240" y="1064"/>
            <a:chExt cx="1649" cy="2018"/>
          </a:xfrm>
        </p:grpSpPr>
        <p:sp>
          <p:nvSpPr>
            <p:cNvPr id="45085"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6"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45063" name="Group 13"/>
          <p:cNvGrpSpPr>
            <a:grpSpLocks/>
          </p:cNvGrpSpPr>
          <p:nvPr/>
        </p:nvGrpSpPr>
        <p:grpSpPr bwMode="auto">
          <a:xfrm>
            <a:off x="5283200" y="1360488"/>
            <a:ext cx="1703388" cy="3362325"/>
            <a:chOff x="3328" y="857"/>
            <a:chExt cx="1073" cy="2118"/>
          </a:xfrm>
        </p:grpSpPr>
        <p:sp>
          <p:nvSpPr>
            <p:cNvPr id="45083"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4"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sp>
        <p:nvSpPr>
          <p:cNvPr id="45064" name="Line 18"/>
          <p:cNvSpPr>
            <a:spLocks noChangeShapeType="1"/>
          </p:cNvSpPr>
          <p:nvPr/>
        </p:nvSpPr>
        <p:spPr bwMode="auto">
          <a:xfrm>
            <a:off x="4289425" y="2952750"/>
            <a:ext cx="18192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Oval 20"/>
          <p:cNvSpPr>
            <a:spLocks noChangeArrowheads="1"/>
          </p:cNvSpPr>
          <p:nvPr/>
        </p:nvSpPr>
        <p:spPr bwMode="auto">
          <a:xfrm>
            <a:off x="6037263" y="2876550"/>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5066" name="Text Box 21"/>
          <p:cNvSpPr txBox="1">
            <a:spLocks noChangeArrowheads="1"/>
          </p:cNvSpPr>
          <p:nvPr/>
        </p:nvSpPr>
        <p:spPr bwMode="auto">
          <a:xfrm>
            <a:off x="3255963" y="2765425"/>
            <a:ext cx="935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$800</a:t>
            </a:r>
          </a:p>
        </p:txBody>
      </p:sp>
      <p:grpSp>
        <p:nvGrpSpPr>
          <p:cNvPr id="6" name="Group 23"/>
          <p:cNvGrpSpPr>
            <a:grpSpLocks/>
          </p:cNvGrpSpPr>
          <p:nvPr/>
        </p:nvGrpSpPr>
        <p:grpSpPr bwMode="auto">
          <a:xfrm>
            <a:off x="3263900" y="3349625"/>
            <a:ext cx="5407025" cy="822325"/>
            <a:chOff x="2056" y="1039"/>
            <a:chExt cx="3406" cy="518"/>
          </a:xfrm>
        </p:grpSpPr>
        <p:sp>
          <p:nvSpPr>
            <p:cNvPr id="45079" name="Line 24"/>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Text Box 25"/>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Price </a:t>
              </a:r>
              <a:br>
                <a:rPr lang="en-US" altLang="en-US" sz="2400"/>
              </a:br>
              <a:r>
                <a:rPr lang="en-US" altLang="en-US" sz="2400"/>
                <a:t>ceiling</a:t>
              </a:r>
            </a:p>
          </p:txBody>
        </p:sp>
        <p:sp>
          <p:nvSpPr>
            <p:cNvPr id="45081" name="AutoShape 26"/>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5082" name="Text Box 27"/>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$500</a:t>
              </a:r>
            </a:p>
          </p:txBody>
        </p:sp>
      </p:grpSp>
      <p:grpSp>
        <p:nvGrpSpPr>
          <p:cNvPr id="7" name="Group 37"/>
          <p:cNvGrpSpPr>
            <a:grpSpLocks/>
          </p:cNvGrpSpPr>
          <p:nvPr/>
        </p:nvGrpSpPr>
        <p:grpSpPr bwMode="auto">
          <a:xfrm>
            <a:off x="5281613" y="3700463"/>
            <a:ext cx="876300" cy="1582737"/>
            <a:chOff x="3327" y="2331"/>
            <a:chExt cx="552" cy="997"/>
          </a:xfrm>
        </p:grpSpPr>
        <p:sp>
          <p:nvSpPr>
            <p:cNvPr id="45076" name="Line 19"/>
            <p:cNvSpPr>
              <a:spLocks noChangeShapeType="1"/>
            </p:cNvSpPr>
            <p:nvPr/>
          </p:nvSpPr>
          <p:spPr bwMode="auto">
            <a:xfrm>
              <a:off x="3605" y="2373"/>
              <a:ext cx="0" cy="70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7" name="Text Box 22"/>
            <p:cNvSpPr txBox="1">
              <a:spLocks noChangeArrowheads="1"/>
            </p:cNvSpPr>
            <p:nvPr/>
          </p:nvSpPr>
          <p:spPr bwMode="auto">
            <a:xfrm>
              <a:off x="3327" y="3098"/>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250</a:t>
              </a:r>
            </a:p>
          </p:txBody>
        </p:sp>
        <p:sp>
          <p:nvSpPr>
            <p:cNvPr id="45078" name="Oval 33"/>
            <p:cNvSpPr>
              <a:spLocks noChangeArrowheads="1"/>
            </p:cNvSpPr>
            <p:nvPr/>
          </p:nvSpPr>
          <p:spPr bwMode="auto">
            <a:xfrm>
              <a:off x="3562" y="233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8" name="Group 38"/>
          <p:cNvGrpSpPr>
            <a:grpSpLocks/>
          </p:cNvGrpSpPr>
          <p:nvPr/>
        </p:nvGrpSpPr>
        <p:grpSpPr bwMode="auto">
          <a:xfrm>
            <a:off x="6303963" y="3700463"/>
            <a:ext cx="876300" cy="1581150"/>
            <a:chOff x="3971" y="2331"/>
            <a:chExt cx="552" cy="996"/>
          </a:xfrm>
        </p:grpSpPr>
        <p:sp>
          <p:nvSpPr>
            <p:cNvPr id="45073" name="Text Box 28"/>
            <p:cNvSpPr txBox="1">
              <a:spLocks noChangeArrowheads="1"/>
            </p:cNvSpPr>
            <p:nvPr/>
          </p:nvSpPr>
          <p:spPr bwMode="auto">
            <a:xfrm>
              <a:off x="3971" y="3097"/>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400</a:t>
              </a:r>
            </a:p>
          </p:txBody>
        </p:sp>
        <p:sp>
          <p:nvSpPr>
            <p:cNvPr id="45074" name="Line 31"/>
            <p:cNvSpPr>
              <a:spLocks noChangeShapeType="1"/>
            </p:cNvSpPr>
            <p:nvPr/>
          </p:nvSpPr>
          <p:spPr bwMode="auto">
            <a:xfrm>
              <a:off x="4249" y="2373"/>
              <a:ext cx="0" cy="70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75" name="Oval 34"/>
            <p:cNvSpPr>
              <a:spLocks noChangeArrowheads="1"/>
            </p:cNvSpPr>
            <p:nvPr/>
          </p:nvSpPr>
          <p:spPr bwMode="auto">
            <a:xfrm>
              <a:off x="4204" y="233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9" name="Group 36"/>
          <p:cNvGrpSpPr>
            <a:grpSpLocks/>
          </p:cNvGrpSpPr>
          <p:nvPr/>
        </p:nvGrpSpPr>
        <p:grpSpPr bwMode="auto">
          <a:xfrm>
            <a:off x="5641975" y="3836988"/>
            <a:ext cx="1235075" cy="684212"/>
            <a:chOff x="3554" y="2417"/>
            <a:chExt cx="778" cy="431"/>
          </a:xfrm>
        </p:grpSpPr>
        <p:sp>
          <p:nvSpPr>
            <p:cNvPr id="45071" name="AutoShape 32"/>
            <p:cNvSpPr>
              <a:spLocks/>
            </p:cNvSpPr>
            <p:nvPr/>
          </p:nvSpPr>
          <p:spPr bwMode="auto">
            <a:xfrm rot="-5400000">
              <a:off x="3831" y="2192"/>
              <a:ext cx="188" cy="637"/>
            </a:xfrm>
            <a:prstGeom prst="leftBrace">
              <a:avLst>
                <a:gd name="adj1" fmla="val 59421"/>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5072" name="Text Box 35"/>
            <p:cNvSpPr txBox="1">
              <a:spLocks noChangeArrowheads="1"/>
            </p:cNvSpPr>
            <p:nvPr/>
          </p:nvSpPr>
          <p:spPr bwMode="auto">
            <a:xfrm>
              <a:off x="3554" y="2618"/>
              <a:ext cx="778" cy="230"/>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i="1">
                  <a:solidFill>
                    <a:srgbClr val="0000FF"/>
                  </a:solidFill>
                </a:rPr>
                <a:t>shortage</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wipe(left)">
                                      <p:cBhvr>
                                        <p:cTn id="12" dur="500"/>
                                        <p:tgtEl>
                                          <p:spTgt spid="665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wipe(left)">
                                      <p:cBhvr>
                                        <p:cTn id="17" dur="500"/>
                                        <p:tgtEl>
                                          <p:spTgt spid="665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par>
                          <p:cTn id="27" fill="hold" nodeType="afterGroup">
                            <p:stCondLst>
                              <p:cond delay="1000"/>
                            </p:stCondLst>
                            <p:childTnLst>
                              <p:par>
                                <p:cTn id="28" presetID="18" presetClass="entr" presetSubtype="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Right)">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47107" name="Rectangle 2"/>
          <p:cNvSpPr>
            <a:spLocks noGrp="1" noChangeArrowheads="1"/>
          </p:cNvSpPr>
          <p:nvPr>
            <p:ph type="title"/>
          </p:nvPr>
        </p:nvSpPr>
        <p:spPr>
          <a:xfrm>
            <a:off x="0" y="207963"/>
            <a:ext cx="9144000" cy="649287"/>
          </a:xfrm>
        </p:spPr>
        <p:txBody>
          <a:bodyPr/>
          <a:lstStyle/>
          <a:p>
            <a:pPr eaLnBrk="1" hangingPunct="1"/>
            <a:r>
              <a:rPr lang="en-US" altLang="en-US" sz="3000" smtClean="0"/>
              <a:t>How Price Ceilings Affect Market Outcomes</a:t>
            </a:r>
          </a:p>
        </p:txBody>
      </p:sp>
      <p:sp>
        <p:nvSpPr>
          <p:cNvPr id="67587" name="Rectangle 3"/>
          <p:cNvSpPr>
            <a:spLocks noGrp="1" noChangeArrowheads="1"/>
          </p:cNvSpPr>
          <p:nvPr>
            <p:ph type="body" idx="1"/>
          </p:nvPr>
        </p:nvSpPr>
        <p:spPr>
          <a:xfrm>
            <a:off x="666750" y="1311275"/>
            <a:ext cx="2533650" cy="4603750"/>
          </a:xfrm>
        </p:spPr>
        <p:txBody>
          <a:bodyPr/>
          <a:lstStyle/>
          <a:p>
            <a:pPr marL="0" indent="0" eaLnBrk="1" hangingPunct="1">
              <a:buFont typeface="Wingdings" pitchFamily="2" charset="2"/>
              <a:buNone/>
            </a:pPr>
            <a:r>
              <a:rPr lang="en-US" altLang="en-US" sz="2600" smtClean="0"/>
              <a:t>In the long run, supply and demand </a:t>
            </a:r>
            <a:br>
              <a:rPr lang="en-US" altLang="en-US" sz="2600" smtClean="0"/>
            </a:br>
            <a:r>
              <a:rPr lang="en-US" altLang="en-US" sz="2600" smtClean="0"/>
              <a:t>are more </a:t>
            </a:r>
            <a:br>
              <a:rPr lang="en-US" altLang="en-US" sz="2600" smtClean="0"/>
            </a:br>
            <a:r>
              <a:rPr lang="en-US" altLang="en-US" sz="2600" smtClean="0"/>
              <a:t>price-elastic. </a:t>
            </a:r>
          </a:p>
          <a:p>
            <a:pPr marL="0" indent="0" eaLnBrk="1" hangingPunct="1">
              <a:buFont typeface="Wingdings" pitchFamily="2" charset="2"/>
              <a:buNone/>
            </a:pPr>
            <a:r>
              <a:rPr lang="en-US" altLang="en-US" sz="2600" smtClean="0"/>
              <a:t>So, the shortage </a:t>
            </a:r>
            <a:br>
              <a:rPr lang="en-US" altLang="en-US" sz="2600" smtClean="0"/>
            </a:br>
            <a:r>
              <a:rPr lang="en-US" altLang="en-US" sz="2600" smtClean="0"/>
              <a:t>is larger. </a:t>
            </a:r>
          </a:p>
        </p:txBody>
      </p:sp>
      <p:grpSp>
        <p:nvGrpSpPr>
          <p:cNvPr id="47109" name="Group 4"/>
          <p:cNvGrpSpPr>
            <a:grpSpLocks/>
          </p:cNvGrpSpPr>
          <p:nvPr/>
        </p:nvGrpSpPr>
        <p:grpSpPr bwMode="auto">
          <a:xfrm>
            <a:off x="4094163" y="1235075"/>
            <a:ext cx="4422775" cy="3871913"/>
            <a:chOff x="2579" y="785"/>
            <a:chExt cx="2786" cy="2439"/>
          </a:xfrm>
        </p:grpSpPr>
        <p:grpSp>
          <p:nvGrpSpPr>
            <p:cNvPr id="47133" name="Group 5"/>
            <p:cNvGrpSpPr>
              <a:grpSpLocks/>
            </p:cNvGrpSpPr>
            <p:nvPr/>
          </p:nvGrpSpPr>
          <p:grpSpPr bwMode="auto">
            <a:xfrm>
              <a:off x="2697" y="1037"/>
              <a:ext cx="2409" cy="2049"/>
              <a:chOff x="1098" y="1361"/>
              <a:chExt cx="2116" cy="2027"/>
            </a:xfrm>
          </p:grpSpPr>
          <p:sp>
            <p:nvSpPr>
              <p:cNvPr id="47136"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7"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34"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47135" name="Text Box 9"/>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47110" name="Group 10"/>
          <p:cNvGrpSpPr>
            <a:grpSpLocks/>
          </p:cNvGrpSpPr>
          <p:nvPr/>
        </p:nvGrpSpPr>
        <p:grpSpPr bwMode="auto">
          <a:xfrm>
            <a:off x="4605338" y="1644650"/>
            <a:ext cx="3911600" cy="3203575"/>
            <a:chOff x="3240" y="1064"/>
            <a:chExt cx="1649" cy="2018"/>
          </a:xfrm>
        </p:grpSpPr>
        <p:sp>
          <p:nvSpPr>
            <p:cNvPr id="47131"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47111" name="Group 13"/>
          <p:cNvGrpSpPr>
            <a:grpSpLocks/>
          </p:cNvGrpSpPr>
          <p:nvPr/>
        </p:nvGrpSpPr>
        <p:grpSpPr bwMode="auto">
          <a:xfrm>
            <a:off x="4433888" y="1338263"/>
            <a:ext cx="3529012" cy="3362325"/>
            <a:chOff x="3328" y="857"/>
            <a:chExt cx="1073" cy="2118"/>
          </a:xfrm>
        </p:grpSpPr>
        <p:sp>
          <p:nvSpPr>
            <p:cNvPr id="47129"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sp>
        <p:nvSpPr>
          <p:cNvPr id="47112" name="Line 16"/>
          <p:cNvSpPr>
            <a:spLocks noChangeShapeType="1"/>
          </p:cNvSpPr>
          <p:nvPr/>
        </p:nvSpPr>
        <p:spPr bwMode="auto">
          <a:xfrm>
            <a:off x="4289425" y="2952750"/>
            <a:ext cx="18192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17"/>
          <p:cNvSpPr>
            <a:spLocks noChangeShapeType="1"/>
          </p:cNvSpPr>
          <p:nvPr/>
        </p:nvSpPr>
        <p:spPr bwMode="auto">
          <a:xfrm>
            <a:off x="5326063" y="3767138"/>
            <a:ext cx="0" cy="1119187"/>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Oval 18"/>
          <p:cNvSpPr>
            <a:spLocks noChangeArrowheads="1"/>
          </p:cNvSpPr>
          <p:nvPr/>
        </p:nvSpPr>
        <p:spPr bwMode="auto">
          <a:xfrm>
            <a:off x="6037263" y="2876550"/>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7115" name="Text Box 19"/>
          <p:cNvSpPr txBox="1">
            <a:spLocks noChangeArrowheads="1"/>
          </p:cNvSpPr>
          <p:nvPr/>
        </p:nvSpPr>
        <p:spPr bwMode="auto">
          <a:xfrm>
            <a:off x="3255963" y="2765425"/>
            <a:ext cx="935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$800</a:t>
            </a:r>
          </a:p>
        </p:txBody>
      </p:sp>
      <p:sp>
        <p:nvSpPr>
          <p:cNvPr id="47116" name="Text Box 20"/>
          <p:cNvSpPr txBox="1">
            <a:spLocks noChangeArrowheads="1"/>
          </p:cNvSpPr>
          <p:nvPr/>
        </p:nvSpPr>
        <p:spPr bwMode="auto">
          <a:xfrm>
            <a:off x="4884738" y="4918075"/>
            <a:ext cx="876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150</a:t>
            </a:r>
          </a:p>
        </p:txBody>
      </p:sp>
      <p:grpSp>
        <p:nvGrpSpPr>
          <p:cNvPr id="47117" name="Group 21"/>
          <p:cNvGrpSpPr>
            <a:grpSpLocks/>
          </p:cNvGrpSpPr>
          <p:nvPr/>
        </p:nvGrpSpPr>
        <p:grpSpPr bwMode="auto">
          <a:xfrm>
            <a:off x="3252788" y="3349625"/>
            <a:ext cx="5514975" cy="822325"/>
            <a:chOff x="2056" y="1039"/>
            <a:chExt cx="3406" cy="518"/>
          </a:xfrm>
        </p:grpSpPr>
        <p:sp>
          <p:nvSpPr>
            <p:cNvPr id="47125" name="Line 22"/>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Text Box 23"/>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Price </a:t>
              </a:r>
              <a:br>
                <a:rPr lang="en-US" altLang="en-US" sz="2400"/>
              </a:br>
              <a:r>
                <a:rPr lang="en-US" altLang="en-US" sz="2400"/>
                <a:t>ceiling</a:t>
              </a:r>
            </a:p>
          </p:txBody>
        </p:sp>
        <p:sp>
          <p:nvSpPr>
            <p:cNvPr id="47127" name="AutoShape 24"/>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7128" name="Text Box 25"/>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$500</a:t>
              </a:r>
            </a:p>
          </p:txBody>
        </p:sp>
      </p:grpSp>
      <p:sp>
        <p:nvSpPr>
          <p:cNvPr id="47118" name="Text Box 26"/>
          <p:cNvSpPr txBox="1">
            <a:spLocks noChangeArrowheads="1"/>
          </p:cNvSpPr>
          <p:nvPr/>
        </p:nvSpPr>
        <p:spPr bwMode="auto">
          <a:xfrm>
            <a:off x="6608763" y="4916488"/>
            <a:ext cx="876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450</a:t>
            </a:r>
          </a:p>
        </p:txBody>
      </p:sp>
      <p:sp>
        <p:nvSpPr>
          <p:cNvPr id="47119" name="Line 27"/>
          <p:cNvSpPr>
            <a:spLocks noChangeShapeType="1"/>
          </p:cNvSpPr>
          <p:nvPr/>
        </p:nvSpPr>
        <p:spPr bwMode="auto">
          <a:xfrm>
            <a:off x="7050088" y="3767138"/>
            <a:ext cx="0" cy="1119187"/>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20" name="Oval 28"/>
          <p:cNvSpPr>
            <a:spLocks noChangeArrowheads="1"/>
          </p:cNvSpPr>
          <p:nvPr/>
        </p:nvSpPr>
        <p:spPr bwMode="auto">
          <a:xfrm>
            <a:off x="5257800" y="370046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7121" name="Oval 29"/>
          <p:cNvSpPr>
            <a:spLocks noChangeArrowheads="1"/>
          </p:cNvSpPr>
          <p:nvPr/>
        </p:nvSpPr>
        <p:spPr bwMode="auto">
          <a:xfrm>
            <a:off x="6978650" y="3700463"/>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7" name="Group 33"/>
          <p:cNvGrpSpPr>
            <a:grpSpLocks/>
          </p:cNvGrpSpPr>
          <p:nvPr/>
        </p:nvGrpSpPr>
        <p:grpSpPr bwMode="auto">
          <a:xfrm>
            <a:off x="5332413" y="3836988"/>
            <a:ext cx="1704975" cy="684212"/>
            <a:chOff x="3359" y="2417"/>
            <a:chExt cx="1074" cy="431"/>
          </a:xfrm>
        </p:grpSpPr>
        <p:sp>
          <p:nvSpPr>
            <p:cNvPr id="47123" name="AutoShape 31"/>
            <p:cNvSpPr>
              <a:spLocks/>
            </p:cNvSpPr>
            <p:nvPr/>
          </p:nvSpPr>
          <p:spPr bwMode="auto">
            <a:xfrm rot="-5400000">
              <a:off x="3802" y="1974"/>
              <a:ext cx="188" cy="1074"/>
            </a:xfrm>
            <a:prstGeom prst="leftBrace">
              <a:avLst>
                <a:gd name="adj1" fmla="val 100185"/>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47124" name="Text Box 32"/>
            <p:cNvSpPr txBox="1">
              <a:spLocks noChangeArrowheads="1"/>
            </p:cNvSpPr>
            <p:nvPr/>
          </p:nvSpPr>
          <p:spPr bwMode="auto">
            <a:xfrm>
              <a:off x="3508" y="2618"/>
              <a:ext cx="778" cy="230"/>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i="1">
                  <a:solidFill>
                    <a:srgbClr val="0000FF"/>
                  </a:solidFill>
                </a:rPr>
                <a:t>shortage</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wipe(left)">
                                      <p:cBhvr>
                                        <p:cTn id="10"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49155" name="Rectangle 2"/>
          <p:cNvSpPr>
            <a:spLocks noGrp="1" noChangeArrowheads="1"/>
          </p:cNvSpPr>
          <p:nvPr>
            <p:ph type="title"/>
          </p:nvPr>
        </p:nvSpPr>
        <p:spPr>
          <a:xfrm>
            <a:off x="457200" y="207963"/>
            <a:ext cx="8229600" cy="649287"/>
          </a:xfrm>
        </p:spPr>
        <p:txBody>
          <a:bodyPr/>
          <a:lstStyle/>
          <a:p>
            <a:pPr eaLnBrk="1" hangingPunct="1"/>
            <a:r>
              <a:rPr lang="en-US" altLang="en-US" sz="3300" smtClean="0"/>
              <a:t>Shortages and Rationing</a:t>
            </a:r>
          </a:p>
        </p:txBody>
      </p:sp>
      <p:sp>
        <p:nvSpPr>
          <p:cNvPr id="49156" name="Rectangle 3"/>
          <p:cNvSpPr>
            <a:spLocks noGrp="1" noChangeArrowheads="1"/>
          </p:cNvSpPr>
          <p:nvPr>
            <p:ph type="body" idx="1"/>
          </p:nvPr>
        </p:nvSpPr>
        <p:spPr>
          <a:xfrm>
            <a:off x="355600" y="920750"/>
            <a:ext cx="8413750" cy="5476875"/>
          </a:xfrm>
        </p:spPr>
        <p:txBody>
          <a:bodyPr/>
          <a:lstStyle/>
          <a:p>
            <a:pPr eaLnBrk="1" hangingPunct="1">
              <a:spcBef>
                <a:spcPct val="40000"/>
              </a:spcBef>
            </a:pPr>
            <a:r>
              <a:rPr lang="en-US" altLang="en-US" sz="2700" smtClean="0"/>
              <a:t>With a shortage, sellers must ration the goods among buyers.  </a:t>
            </a:r>
          </a:p>
          <a:p>
            <a:pPr eaLnBrk="1" hangingPunct="1">
              <a:spcBef>
                <a:spcPct val="40000"/>
              </a:spcBef>
            </a:pPr>
            <a:r>
              <a:rPr lang="en-US" altLang="en-US" sz="2700" smtClean="0"/>
              <a:t>Some rationing mechanisms:   (1) long lines </a:t>
            </a:r>
            <a:br>
              <a:rPr lang="en-US" altLang="en-US" sz="2700" smtClean="0"/>
            </a:br>
            <a:r>
              <a:rPr lang="en-US" altLang="en-US" sz="2700" smtClean="0"/>
              <a:t>(2) discrimination according to sellers’ biases</a:t>
            </a:r>
          </a:p>
          <a:p>
            <a:pPr eaLnBrk="1" hangingPunct="1">
              <a:spcBef>
                <a:spcPct val="40000"/>
              </a:spcBef>
            </a:pPr>
            <a:r>
              <a:rPr lang="en-US" altLang="en-US" sz="2700" smtClean="0"/>
              <a:t>These mechanisms are often unfair, and inefficient:  the goods don’t necessarily go to the buyers who value them most highly. </a:t>
            </a:r>
          </a:p>
          <a:p>
            <a:pPr eaLnBrk="1" hangingPunct="1">
              <a:spcBef>
                <a:spcPct val="40000"/>
              </a:spcBef>
            </a:pPr>
            <a:r>
              <a:rPr lang="en-US" altLang="en-US" sz="2700" smtClean="0"/>
              <a:t>In contrast, when prices are not controlled, </a:t>
            </a:r>
            <a:br>
              <a:rPr lang="en-US" altLang="en-US" sz="2700" smtClean="0"/>
            </a:br>
            <a:r>
              <a:rPr lang="en-US" altLang="en-US" sz="2700" smtClean="0"/>
              <a:t>the rationing mechanism is efficient (the goods </a:t>
            </a:r>
            <a:br>
              <a:rPr lang="en-US" altLang="en-US" sz="2700" smtClean="0"/>
            </a:br>
            <a:r>
              <a:rPr lang="en-US" altLang="en-US" sz="2700" smtClean="0"/>
              <a:t>go to the buyers that value them most highly) </a:t>
            </a:r>
            <a:br>
              <a:rPr lang="en-US" altLang="en-US" sz="2700" smtClean="0"/>
            </a:br>
            <a:r>
              <a:rPr lang="en-US" altLang="en-US" sz="2700" smtClean="0"/>
              <a:t>and impersonal (and thus fair).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51203" name="Rectangle 2"/>
          <p:cNvSpPr>
            <a:spLocks noGrp="1" noChangeArrowheads="1"/>
          </p:cNvSpPr>
          <p:nvPr>
            <p:ph type="title"/>
          </p:nvPr>
        </p:nvSpPr>
        <p:spPr>
          <a:xfrm>
            <a:off x="0" y="207963"/>
            <a:ext cx="9144000" cy="649287"/>
          </a:xfrm>
        </p:spPr>
        <p:txBody>
          <a:bodyPr/>
          <a:lstStyle/>
          <a:p>
            <a:pPr eaLnBrk="1" hangingPunct="1"/>
            <a:r>
              <a:rPr lang="en-US" altLang="en-US" sz="2600" smtClean="0"/>
              <a:t>EXAMPLE 2:   </a:t>
            </a:r>
            <a:r>
              <a:rPr lang="en-US" altLang="en-US" sz="3000" smtClean="0"/>
              <a:t>The Market for Unskilled Labor</a:t>
            </a:r>
          </a:p>
        </p:txBody>
      </p:sp>
      <p:sp>
        <p:nvSpPr>
          <p:cNvPr id="69635" name="Rectangle 3"/>
          <p:cNvSpPr>
            <a:spLocks noGrp="1" noChangeArrowheads="1"/>
          </p:cNvSpPr>
          <p:nvPr>
            <p:ph type="body" idx="1"/>
          </p:nvPr>
        </p:nvSpPr>
        <p:spPr>
          <a:xfrm>
            <a:off x="877888" y="3300413"/>
            <a:ext cx="1997075" cy="1374775"/>
          </a:xfrm>
          <a:solidFill>
            <a:srgbClr val="FFCCCC"/>
          </a:solidFill>
          <a:effectLst>
            <a:outerShdw dist="71842" dir="2700000" algn="ctr" rotWithShape="0">
              <a:schemeClr val="bg2"/>
            </a:outerShdw>
          </a:effectLst>
        </p:spPr>
        <p:txBody>
          <a:bodyPr/>
          <a:lstStyle/>
          <a:p>
            <a:pPr marL="0" indent="0" algn="ctr" eaLnBrk="1" hangingPunct="1">
              <a:buFont typeface="Wingdings" pitchFamily="2" charset="2"/>
              <a:buNone/>
            </a:pPr>
            <a:r>
              <a:rPr lang="en-US" altLang="en-US" sz="2600" smtClean="0"/>
              <a:t>Eq’m w/o </a:t>
            </a:r>
            <a:br>
              <a:rPr lang="en-US" altLang="en-US" sz="2600" smtClean="0"/>
            </a:br>
            <a:r>
              <a:rPr lang="en-US" altLang="en-US" sz="2600" smtClean="0"/>
              <a:t>price controls</a:t>
            </a:r>
          </a:p>
        </p:txBody>
      </p:sp>
      <p:grpSp>
        <p:nvGrpSpPr>
          <p:cNvPr id="2" name="Group 26"/>
          <p:cNvGrpSpPr>
            <a:grpSpLocks/>
          </p:cNvGrpSpPr>
          <p:nvPr/>
        </p:nvGrpSpPr>
        <p:grpSpPr bwMode="auto">
          <a:xfrm>
            <a:off x="4060825" y="1235075"/>
            <a:ext cx="4456113" cy="3871913"/>
            <a:chOff x="2558" y="778"/>
            <a:chExt cx="2807" cy="2439"/>
          </a:xfrm>
        </p:grpSpPr>
        <p:grpSp>
          <p:nvGrpSpPr>
            <p:cNvPr id="51225" name="Group 5"/>
            <p:cNvGrpSpPr>
              <a:grpSpLocks/>
            </p:cNvGrpSpPr>
            <p:nvPr/>
          </p:nvGrpSpPr>
          <p:grpSpPr bwMode="auto">
            <a:xfrm>
              <a:off x="2697" y="1030"/>
              <a:ext cx="2409" cy="2049"/>
              <a:chOff x="1098" y="1361"/>
              <a:chExt cx="2116" cy="2027"/>
            </a:xfrm>
          </p:grpSpPr>
          <p:sp>
            <p:nvSpPr>
              <p:cNvPr id="51228"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9"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26" name="Text Box 8"/>
            <p:cNvSpPr txBox="1">
              <a:spLocks noChangeArrowheads="1"/>
            </p:cNvSpPr>
            <p:nvPr/>
          </p:nvSpPr>
          <p:spPr bwMode="auto">
            <a:xfrm>
              <a:off x="2558" y="778"/>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W</a:t>
              </a:r>
            </a:p>
          </p:txBody>
        </p:sp>
        <p:sp>
          <p:nvSpPr>
            <p:cNvPr id="51227" name="Text Box 9"/>
            <p:cNvSpPr txBox="1">
              <a:spLocks noChangeArrowheads="1"/>
            </p:cNvSpPr>
            <p:nvPr/>
          </p:nvSpPr>
          <p:spPr bwMode="auto">
            <a:xfrm>
              <a:off x="5075" y="2929"/>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L</a:t>
              </a:r>
            </a:p>
          </p:txBody>
        </p:sp>
      </p:grpSp>
      <p:grpSp>
        <p:nvGrpSpPr>
          <p:cNvPr id="4" name="Group 10"/>
          <p:cNvGrpSpPr>
            <a:grpSpLocks/>
          </p:cNvGrpSpPr>
          <p:nvPr/>
        </p:nvGrpSpPr>
        <p:grpSpPr bwMode="auto">
          <a:xfrm>
            <a:off x="5143500" y="1689100"/>
            <a:ext cx="2617788" cy="3203575"/>
            <a:chOff x="3240" y="1064"/>
            <a:chExt cx="1649" cy="2018"/>
          </a:xfrm>
        </p:grpSpPr>
        <p:sp>
          <p:nvSpPr>
            <p:cNvPr id="51223"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4"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5" name="Group 13"/>
          <p:cNvGrpSpPr>
            <a:grpSpLocks/>
          </p:cNvGrpSpPr>
          <p:nvPr/>
        </p:nvGrpSpPr>
        <p:grpSpPr bwMode="auto">
          <a:xfrm>
            <a:off x="5283200" y="1360488"/>
            <a:ext cx="1703388" cy="3362325"/>
            <a:chOff x="3328" y="857"/>
            <a:chExt cx="1073" cy="2118"/>
          </a:xfrm>
        </p:grpSpPr>
        <p:sp>
          <p:nvSpPr>
            <p:cNvPr id="51221"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2"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6" name="Group 16"/>
          <p:cNvGrpSpPr>
            <a:grpSpLocks/>
          </p:cNvGrpSpPr>
          <p:nvPr/>
        </p:nvGrpSpPr>
        <p:grpSpPr bwMode="auto">
          <a:xfrm>
            <a:off x="1938338" y="1377950"/>
            <a:ext cx="2173287" cy="1552575"/>
            <a:chOff x="1459" y="868"/>
            <a:chExt cx="1152" cy="978"/>
          </a:xfrm>
        </p:grpSpPr>
        <p:sp>
          <p:nvSpPr>
            <p:cNvPr id="51219" name="Line 17"/>
            <p:cNvSpPr>
              <a:spLocks noChangeShapeType="1"/>
            </p:cNvSpPr>
            <p:nvPr/>
          </p:nvSpPr>
          <p:spPr bwMode="auto">
            <a:xfrm flipV="1">
              <a:off x="2199" y="965"/>
              <a:ext cx="412"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0" name="Text Box 18"/>
            <p:cNvSpPr txBox="1">
              <a:spLocks noChangeArrowheads="1"/>
            </p:cNvSpPr>
            <p:nvPr/>
          </p:nvSpPr>
          <p:spPr bwMode="auto">
            <a:xfrm>
              <a:off x="1459" y="868"/>
              <a:ext cx="763" cy="97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Wage paid to unskilled workers</a:t>
              </a:r>
            </a:p>
          </p:txBody>
        </p:sp>
      </p:grpSp>
      <p:grpSp>
        <p:nvGrpSpPr>
          <p:cNvPr id="7" name="Group 19"/>
          <p:cNvGrpSpPr>
            <a:grpSpLocks/>
          </p:cNvGrpSpPr>
          <p:nvPr/>
        </p:nvGrpSpPr>
        <p:grpSpPr bwMode="auto">
          <a:xfrm>
            <a:off x="3255963" y="2765425"/>
            <a:ext cx="3295650" cy="2559050"/>
            <a:chOff x="2051" y="1742"/>
            <a:chExt cx="2076" cy="1612"/>
          </a:xfrm>
        </p:grpSpPr>
        <p:grpSp>
          <p:nvGrpSpPr>
            <p:cNvPr id="51213" name="Group 20"/>
            <p:cNvGrpSpPr>
              <a:grpSpLocks/>
            </p:cNvGrpSpPr>
            <p:nvPr/>
          </p:nvGrpSpPr>
          <p:grpSpPr bwMode="auto">
            <a:xfrm>
              <a:off x="2702" y="1860"/>
              <a:ext cx="1146" cy="1225"/>
              <a:chOff x="357" y="2450"/>
              <a:chExt cx="795" cy="646"/>
            </a:xfrm>
          </p:grpSpPr>
          <p:sp>
            <p:nvSpPr>
              <p:cNvPr id="51217" name="Line 21"/>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18" name="Line 22"/>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14" name="Oval 23"/>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1215" name="Text Box 24"/>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$4</a:t>
              </a:r>
            </a:p>
          </p:txBody>
        </p:sp>
        <p:sp>
          <p:nvSpPr>
            <p:cNvPr id="51216" name="Text Box 25"/>
            <p:cNvSpPr txBox="1">
              <a:spLocks noChangeArrowheads="1"/>
            </p:cNvSpPr>
            <p:nvPr/>
          </p:nvSpPr>
          <p:spPr bwMode="auto">
            <a:xfrm>
              <a:off x="3575" y="3124"/>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grpSp>
        <p:nvGrpSpPr>
          <p:cNvPr id="9" name="Group 32"/>
          <p:cNvGrpSpPr>
            <a:grpSpLocks/>
          </p:cNvGrpSpPr>
          <p:nvPr/>
        </p:nvGrpSpPr>
        <p:grpSpPr bwMode="auto">
          <a:xfrm>
            <a:off x="5780088" y="5048250"/>
            <a:ext cx="2581275" cy="1158875"/>
            <a:chOff x="3641" y="3180"/>
            <a:chExt cx="1626" cy="730"/>
          </a:xfrm>
        </p:grpSpPr>
        <p:sp>
          <p:nvSpPr>
            <p:cNvPr id="51211" name="Line 28"/>
            <p:cNvSpPr>
              <a:spLocks noChangeShapeType="1"/>
            </p:cNvSpPr>
            <p:nvPr/>
          </p:nvSpPr>
          <p:spPr bwMode="auto">
            <a:xfrm flipV="1">
              <a:off x="4947" y="3180"/>
              <a:ext cx="206" cy="3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2" name="Text Box 29"/>
            <p:cNvSpPr txBox="1">
              <a:spLocks noChangeArrowheads="1"/>
            </p:cNvSpPr>
            <p:nvPr/>
          </p:nvSpPr>
          <p:spPr bwMode="auto">
            <a:xfrm>
              <a:off x="3641" y="3392"/>
              <a:ext cx="1626"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Quantity of  unskilled workers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downRight)">
                                      <p:cBhvr>
                                        <p:cTn id="22" dur="500"/>
                                        <p:tgtEl>
                                          <p:spTgt spid="4"/>
                                        </p:tgtEl>
                                      </p:cBhvr>
                                    </p:animEffect>
                                  </p:childTnLst>
                                </p:cTn>
                              </p:par>
                              <p:par>
                                <p:cTn id="23" presetID="9" presetClass="exit" presetSubtype="0" fill="hold" nodeType="withEffect">
                                  <p:stCondLst>
                                    <p:cond delay="0"/>
                                  </p:stCondLst>
                                  <p:childTnLst>
                                    <p:animEffect transition="out" filter="dissolv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3"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trips(upRight)">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strips(downRight)">
                                      <p:cBhvr>
                                        <p:cTn id="38" dur="500"/>
                                        <p:tgtEl>
                                          <p:spTgt spid="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9635">
                                            <p:bg/>
                                          </p:spTgt>
                                        </p:tgtEl>
                                        <p:attrNameLst>
                                          <p:attrName>style.visibility</p:attrName>
                                        </p:attrNameLst>
                                      </p:cBhvr>
                                      <p:to>
                                        <p:strVal val="visible"/>
                                      </p:to>
                                    </p:set>
                                    <p:animEffect transition="in" filter="dissolve">
                                      <p:cBhvr>
                                        <p:cTn id="41" dur="500"/>
                                        <p:tgtEl>
                                          <p:spTgt spid="69635">
                                            <p:bg/>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9635">
                                            <p:txEl>
                                              <p:pRg st="0" end="0"/>
                                            </p:txEl>
                                          </p:spTgt>
                                        </p:tgtEl>
                                        <p:attrNameLst>
                                          <p:attrName>style.visibility</p:attrName>
                                        </p:attrNameLst>
                                      </p:cBhvr>
                                      <p:to>
                                        <p:strVal val="visible"/>
                                      </p:to>
                                    </p:set>
                                    <p:animEffect transition="in" filter="dissolve">
                                      <p:cBhvr>
                                        <p:cTn id="44"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16387" name="Rectangle 2"/>
          <p:cNvSpPr>
            <a:spLocks noGrp="1" noChangeArrowheads="1"/>
          </p:cNvSpPr>
          <p:nvPr>
            <p:ph type="title"/>
          </p:nvPr>
        </p:nvSpPr>
        <p:spPr>
          <a:xfrm>
            <a:off x="457200" y="285750"/>
            <a:ext cx="8386763" cy="649288"/>
          </a:xfrm>
        </p:spPr>
        <p:txBody>
          <a:bodyPr/>
          <a:lstStyle/>
          <a:p>
            <a:pPr eaLnBrk="1" hangingPunct="1"/>
            <a:r>
              <a:rPr lang="en-US" altLang="en-US" sz="3000" smtClean="0"/>
              <a:t>Sistem Harga:</a:t>
            </a:r>
            <a:br>
              <a:rPr lang="en-US" altLang="en-US" sz="3000" smtClean="0"/>
            </a:br>
            <a:r>
              <a:rPr lang="en-US" altLang="en-US" sz="3000" smtClean="0"/>
              <a:t>Penjatahan &amp; Pengalokasian Sumber Daya </a:t>
            </a:r>
          </a:p>
        </p:txBody>
      </p:sp>
      <p:sp>
        <p:nvSpPr>
          <p:cNvPr id="45059" name="Rectangle 3"/>
          <p:cNvSpPr>
            <a:spLocks noGrp="1" noChangeArrowheads="1"/>
          </p:cNvSpPr>
          <p:nvPr>
            <p:ph type="body" idx="1"/>
          </p:nvPr>
        </p:nvSpPr>
        <p:spPr>
          <a:xfrm>
            <a:off x="382588" y="1171575"/>
            <a:ext cx="8166100" cy="4929188"/>
          </a:xfrm>
        </p:spPr>
        <p:txBody>
          <a:bodyPr/>
          <a:lstStyle/>
          <a:p>
            <a:pPr marL="344488" indent="-344488" eaLnBrk="1" hangingPunct="1">
              <a:lnSpc>
                <a:spcPct val="100000"/>
              </a:lnSpc>
              <a:defRPr/>
            </a:pPr>
            <a:r>
              <a:rPr lang="en-US" sz="2600" dirty="0" err="1" smtClean="0"/>
              <a:t>Sistem</a:t>
            </a:r>
            <a:r>
              <a:rPr lang="en-US" sz="2600" dirty="0" smtClean="0"/>
              <a:t> </a:t>
            </a:r>
            <a:r>
              <a:rPr lang="en-US" sz="2600" dirty="0" err="1" smtClean="0"/>
              <a:t>harga</a:t>
            </a:r>
            <a:r>
              <a:rPr lang="en-US" sz="2600" dirty="0" smtClean="0"/>
              <a:t> (</a:t>
            </a:r>
            <a:r>
              <a:rPr lang="en-US" sz="2600" dirty="0" err="1" smtClean="0"/>
              <a:t>sistem</a:t>
            </a:r>
            <a:r>
              <a:rPr lang="en-US" sz="2600" dirty="0" smtClean="0"/>
              <a:t> </a:t>
            </a:r>
            <a:r>
              <a:rPr lang="en-US" sz="2600" dirty="0" err="1" smtClean="0"/>
              <a:t>pasar</a:t>
            </a:r>
            <a:r>
              <a:rPr lang="en-US" sz="2600" dirty="0" smtClean="0"/>
              <a:t>) </a:t>
            </a:r>
            <a:r>
              <a:rPr lang="en-US" sz="2600" dirty="0" err="1" smtClean="0"/>
              <a:t>melakukan</a:t>
            </a:r>
            <a:r>
              <a:rPr lang="en-US" sz="2600" dirty="0" smtClean="0"/>
              <a:t> </a:t>
            </a:r>
            <a:r>
              <a:rPr lang="en-US" sz="2600" dirty="0" err="1" smtClean="0"/>
              <a:t>dua</a:t>
            </a:r>
            <a:r>
              <a:rPr lang="en-US" sz="2600" dirty="0" smtClean="0"/>
              <a:t> </a:t>
            </a:r>
            <a:r>
              <a:rPr lang="en-US" sz="2600" dirty="0" err="1" smtClean="0"/>
              <a:t>fungsi</a:t>
            </a:r>
            <a:r>
              <a:rPr lang="en-US" sz="2600" dirty="0" smtClean="0"/>
              <a:t> </a:t>
            </a:r>
            <a:r>
              <a:rPr lang="en-US" sz="2600" dirty="0" err="1" smtClean="0"/>
              <a:t>penting</a:t>
            </a:r>
            <a:r>
              <a:rPr lang="en-US" sz="2600" dirty="0" smtClean="0"/>
              <a:t> </a:t>
            </a:r>
            <a:r>
              <a:rPr lang="en-US" sz="2600" dirty="0" err="1" smtClean="0"/>
              <a:t>yaitu</a:t>
            </a:r>
            <a:r>
              <a:rPr lang="en-US" sz="2600" dirty="0" smtClean="0"/>
              <a:t>: </a:t>
            </a:r>
          </a:p>
          <a:p>
            <a:pPr marL="793750" indent="-449263" eaLnBrk="1" hangingPunct="1">
              <a:lnSpc>
                <a:spcPct val="100000"/>
              </a:lnSpc>
              <a:buSzPct val="85000"/>
              <a:buFont typeface="+mj-lt"/>
              <a:buAutoNum type="arabicParenR"/>
              <a:defRPr/>
            </a:pPr>
            <a:r>
              <a:rPr lang="en-US" sz="2600" dirty="0" err="1" smtClean="0"/>
              <a:t>Sistem</a:t>
            </a:r>
            <a:r>
              <a:rPr lang="en-US" sz="2600" dirty="0" smtClean="0"/>
              <a:t> </a:t>
            </a:r>
            <a:r>
              <a:rPr lang="en-US" sz="2600" dirty="0" err="1" smtClean="0"/>
              <a:t>pasar</a:t>
            </a:r>
            <a:r>
              <a:rPr lang="en-US" sz="2600" dirty="0" smtClean="0"/>
              <a:t> </a:t>
            </a:r>
            <a:r>
              <a:rPr lang="en-US" sz="2600" dirty="0" err="1" smtClean="0"/>
              <a:t>memberikan</a:t>
            </a:r>
            <a:r>
              <a:rPr lang="en-US" sz="2600" dirty="0" smtClean="0"/>
              <a:t> </a:t>
            </a:r>
            <a:r>
              <a:rPr lang="en-US" sz="2600" dirty="0" err="1" smtClean="0"/>
              <a:t>mekanisme</a:t>
            </a:r>
            <a:r>
              <a:rPr lang="en-US" sz="2600" dirty="0" smtClean="0"/>
              <a:t> </a:t>
            </a:r>
            <a:r>
              <a:rPr lang="en-US" sz="2600" dirty="0" err="1" smtClean="0"/>
              <a:t>otomatis</a:t>
            </a:r>
            <a:r>
              <a:rPr lang="en-US" sz="2600" dirty="0" smtClean="0"/>
              <a:t> </a:t>
            </a:r>
            <a:r>
              <a:rPr lang="en-US" sz="2600" dirty="0" err="1" smtClean="0"/>
              <a:t>untuk</a:t>
            </a:r>
            <a:r>
              <a:rPr lang="en-US" sz="2600" dirty="0" smtClean="0"/>
              <a:t> </a:t>
            </a:r>
            <a:r>
              <a:rPr lang="en-US" sz="2600" dirty="0" err="1" smtClean="0"/>
              <a:t>mendistribusikan</a:t>
            </a:r>
            <a:r>
              <a:rPr lang="en-US" sz="2600" dirty="0" smtClean="0"/>
              <a:t> </a:t>
            </a:r>
            <a:r>
              <a:rPr lang="en-US" sz="2600" dirty="0" err="1" smtClean="0"/>
              <a:t>barang</a:t>
            </a:r>
            <a:r>
              <a:rPr lang="en-US" sz="2600" dirty="0" smtClean="0"/>
              <a:t> </a:t>
            </a:r>
            <a:r>
              <a:rPr lang="en-US" sz="2600" dirty="0" err="1" smtClean="0"/>
              <a:t>dan</a:t>
            </a:r>
            <a:r>
              <a:rPr lang="en-US" sz="2600" dirty="0" smtClean="0"/>
              <a:t> </a:t>
            </a:r>
            <a:r>
              <a:rPr lang="en-US" sz="2600" dirty="0" err="1" smtClean="0"/>
              <a:t>jasa</a:t>
            </a:r>
            <a:r>
              <a:rPr lang="en-US" sz="2600" dirty="0" smtClean="0"/>
              <a:t> yang </a:t>
            </a:r>
            <a:r>
              <a:rPr lang="en-US" sz="2600" dirty="0" err="1" smtClean="0"/>
              <a:t>langka</a:t>
            </a:r>
            <a:r>
              <a:rPr lang="en-US" sz="2600" dirty="0" smtClean="0"/>
              <a:t> </a:t>
            </a:r>
            <a:r>
              <a:rPr lang="en-US" sz="2600" dirty="0" err="1" smtClean="0"/>
              <a:t>melalui</a:t>
            </a:r>
            <a:r>
              <a:rPr lang="en-US" sz="2600" dirty="0" smtClean="0"/>
              <a:t> </a:t>
            </a:r>
            <a:r>
              <a:rPr lang="en-US" sz="2600" b="1" dirty="0" err="1" smtClean="0">
                <a:solidFill>
                  <a:srgbClr val="FF0000"/>
                </a:solidFill>
              </a:rPr>
              <a:t>penjatahan</a:t>
            </a:r>
            <a:r>
              <a:rPr lang="en-US" sz="2600" b="1" dirty="0" smtClean="0">
                <a:solidFill>
                  <a:srgbClr val="FF0000"/>
                </a:solidFill>
              </a:rPr>
              <a:t> </a:t>
            </a:r>
            <a:r>
              <a:rPr lang="en-US" sz="2600" b="1" dirty="0" err="1" smtClean="0">
                <a:solidFill>
                  <a:srgbClr val="FF0000"/>
                </a:solidFill>
              </a:rPr>
              <a:t>harga</a:t>
            </a:r>
            <a:r>
              <a:rPr lang="en-US" sz="2600" dirty="0" smtClean="0"/>
              <a:t> (</a:t>
            </a:r>
            <a:r>
              <a:rPr lang="en-US" sz="2600" b="1" i="1" dirty="0" smtClean="0"/>
              <a:t>price rationing</a:t>
            </a:r>
            <a:r>
              <a:rPr lang="en-US" sz="2600" dirty="0" smtClean="0"/>
              <a:t>)</a:t>
            </a:r>
          </a:p>
          <a:p>
            <a:pPr marL="793750" indent="-449263" eaLnBrk="1" hangingPunct="1">
              <a:lnSpc>
                <a:spcPct val="100000"/>
              </a:lnSpc>
              <a:buSzPct val="85000"/>
              <a:buFont typeface="+mj-lt"/>
              <a:buAutoNum type="arabicParenR"/>
              <a:defRPr/>
            </a:pPr>
            <a:r>
              <a:rPr lang="en-US" sz="2600" dirty="0" err="1" smtClean="0"/>
              <a:t>Sistem</a:t>
            </a:r>
            <a:r>
              <a:rPr lang="en-US" sz="2600" dirty="0" smtClean="0"/>
              <a:t> </a:t>
            </a:r>
            <a:r>
              <a:rPr lang="en-US" sz="2600" dirty="0" err="1" smtClean="0"/>
              <a:t>pasar</a:t>
            </a:r>
            <a:r>
              <a:rPr lang="en-US" sz="2600" dirty="0" smtClean="0"/>
              <a:t> yang </a:t>
            </a:r>
            <a:r>
              <a:rPr lang="en-US" sz="2600" dirty="0" err="1" smtClean="0"/>
              <a:t>pada</a:t>
            </a:r>
            <a:r>
              <a:rPr lang="en-US" sz="2600" dirty="0" smtClean="0"/>
              <a:t> </a:t>
            </a:r>
            <a:r>
              <a:rPr lang="en-US" sz="2600" dirty="0" err="1" smtClean="0"/>
              <a:t>akhirnya</a:t>
            </a:r>
            <a:r>
              <a:rPr lang="en-US" sz="2600" dirty="0" smtClean="0"/>
              <a:t> </a:t>
            </a:r>
            <a:r>
              <a:rPr lang="en-US" sz="2600" dirty="0" err="1" smtClean="0"/>
              <a:t>menentukan</a:t>
            </a:r>
            <a:r>
              <a:rPr lang="en-US" sz="2600" dirty="0" smtClean="0"/>
              <a:t> </a:t>
            </a:r>
            <a:r>
              <a:rPr lang="en-US" sz="2600" dirty="0" err="1" smtClean="0"/>
              <a:t>baik</a:t>
            </a:r>
            <a:r>
              <a:rPr lang="en-US" sz="2600" dirty="0" smtClean="0"/>
              <a:t> </a:t>
            </a:r>
            <a:r>
              <a:rPr lang="en-US" sz="2600" dirty="0" err="1" smtClean="0"/>
              <a:t>alokasi</a:t>
            </a:r>
            <a:r>
              <a:rPr lang="en-US" sz="2600" dirty="0" smtClean="0"/>
              <a:t> </a:t>
            </a:r>
            <a:r>
              <a:rPr lang="en-US" sz="2600" dirty="0" err="1" smtClean="0"/>
              <a:t>sumber</a:t>
            </a:r>
            <a:r>
              <a:rPr lang="en-US" sz="2600" dirty="0" smtClean="0"/>
              <a:t> </a:t>
            </a:r>
            <a:r>
              <a:rPr lang="en-US" sz="2600" dirty="0" err="1" smtClean="0"/>
              <a:t>daya</a:t>
            </a:r>
            <a:r>
              <a:rPr lang="en-US" sz="2600" dirty="0" smtClean="0"/>
              <a:t> </a:t>
            </a:r>
            <a:r>
              <a:rPr lang="en-US" sz="2600" dirty="0" err="1" smtClean="0"/>
              <a:t>diantara</a:t>
            </a:r>
            <a:r>
              <a:rPr lang="en-US" sz="2600" dirty="0" smtClean="0"/>
              <a:t> </a:t>
            </a:r>
            <a:r>
              <a:rPr lang="en-US" sz="2600" dirty="0" err="1" smtClean="0"/>
              <a:t>produsen</a:t>
            </a:r>
            <a:r>
              <a:rPr lang="en-US" sz="2600" dirty="0" smtClean="0"/>
              <a:t> </a:t>
            </a:r>
            <a:r>
              <a:rPr lang="en-US" sz="2600" dirty="0" err="1" smtClean="0"/>
              <a:t>maupun</a:t>
            </a:r>
            <a:r>
              <a:rPr lang="en-US" sz="2600" dirty="0" smtClean="0"/>
              <a:t> </a:t>
            </a:r>
            <a:r>
              <a:rPr lang="en-US" sz="2600" dirty="0" err="1" smtClean="0"/>
              <a:t>bauran</a:t>
            </a:r>
            <a:r>
              <a:rPr lang="en-US" sz="2600" dirty="0" smtClean="0"/>
              <a:t> output </a:t>
            </a:r>
            <a:r>
              <a:rPr lang="en-US" sz="2600" dirty="0" err="1" smtClean="0"/>
              <a:t>akhir</a:t>
            </a:r>
            <a:r>
              <a:rPr lang="en-US" sz="2600" dirty="0" smtClean="0"/>
              <a:t> </a:t>
            </a:r>
          </a:p>
          <a:p>
            <a:pPr lvl="1" eaLnBrk="1" hangingPunct="1">
              <a:spcBef>
                <a:spcPct val="15000"/>
              </a:spcBef>
              <a:buFontTx/>
              <a:buNone/>
              <a:defRPr/>
            </a:pPr>
            <a:endParaRPr lang="en-US" sz="26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53251" name="Rectangle 2"/>
          <p:cNvSpPr>
            <a:spLocks noGrp="1" noChangeArrowheads="1"/>
          </p:cNvSpPr>
          <p:nvPr>
            <p:ph type="title"/>
          </p:nvPr>
        </p:nvSpPr>
        <p:spPr>
          <a:xfrm>
            <a:off x="0" y="207963"/>
            <a:ext cx="9144000" cy="649287"/>
          </a:xfrm>
        </p:spPr>
        <p:txBody>
          <a:bodyPr/>
          <a:lstStyle/>
          <a:p>
            <a:pPr eaLnBrk="1" hangingPunct="1"/>
            <a:r>
              <a:rPr lang="en-US" altLang="en-US" sz="3000" smtClean="0"/>
              <a:t>How Price Floors Affect Market Outcomes</a:t>
            </a:r>
          </a:p>
        </p:txBody>
      </p:sp>
      <p:grpSp>
        <p:nvGrpSpPr>
          <p:cNvPr id="53252" name="Group 4"/>
          <p:cNvGrpSpPr>
            <a:grpSpLocks/>
          </p:cNvGrpSpPr>
          <p:nvPr/>
        </p:nvGrpSpPr>
        <p:grpSpPr bwMode="auto">
          <a:xfrm>
            <a:off x="4060825" y="1235075"/>
            <a:ext cx="4456113" cy="3871913"/>
            <a:chOff x="2558" y="778"/>
            <a:chExt cx="2807" cy="2439"/>
          </a:xfrm>
        </p:grpSpPr>
        <p:grpSp>
          <p:nvGrpSpPr>
            <p:cNvPr id="53272" name="Group 5"/>
            <p:cNvGrpSpPr>
              <a:grpSpLocks/>
            </p:cNvGrpSpPr>
            <p:nvPr/>
          </p:nvGrpSpPr>
          <p:grpSpPr bwMode="auto">
            <a:xfrm>
              <a:off x="2697" y="1030"/>
              <a:ext cx="2409" cy="2049"/>
              <a:chOff x="1098" y="1361"/>
              <a:chExt cx="2116" cy="2027"/>
            </a:xfrm>
          </p:grpSpPr>
          <p:sp>
            <p:nvSpPr>
              <p:cNvPr id="53275"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6"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3273" name="Text Box 8"/>
            <p:cNvSpPr txBox="1">
              <a:spLocks noChangeArrowheads="1"/>
            </p:cNvSpPr>
            <p:nvPr/>
          </p:nvSpPr>
          <p:spPr bwMode="auto">
            <a:xfrm>
              <a:off x="2558" y="778"/>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W</a:t>
              </a:r>
            </a:p>
          </p:txBody>
        </p:sp>
        <p:sp>
          <p:nvSpPr>
            <p:cNvPr id="53274" name="Text Box 9"/>
            <p:cNvSpPr txBox="1">
              <a:spLocks noChangeArrowheads="1"/>
            </p:cNvSpPr>
            <p:nvPr/>
          </p:nvSpPr>
          <p:spPr bwMode="auto">
            <a:xfrm>
              <a:off x="5075" y="2929"/>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L</a:t>
              </a:r>
            </a:p>
          </p:txBody>
        </p:sp>
      </p:grpSp>
      <p:grpSp>
        <p:nvGrpSpPr>
          <p:cNvPr id="53253" name="Group 10"/>
          <p:cNvGrpSpPr>
            <a:grpSpLocks/>
          </p:cNvGrpSpPr>
          <p:nvPr/>
        </p:nvGrpSpPr>
        <p:grpSpPr bwMode="auto">
          <a:xfrm>
            <a:off x="5143500" y="1689100"/>
            <a:ext cx="2617788" cy="3203575"/>
            <a:chOff x="3240" y="1064"/>
            <a:chExt cx="1649" cy="2018"/>
          </a:xfrm>
        </p:grpSpPr>
        <p:sp>
          <p:nvSpPr>
            <p:cNvPr id="53270" name="Line 11"/>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1" name="Text Box 12"/>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53254" name="Group 13"/>
          <p:cNvGrpSpPr>
            <a:grpSpLocks/>
          </p:cNvGrpSpPr>
          <p:nvPr/>
        </p:nvGrpSpPr>
        <p:grpSpPr bwMode="auto">
          <a:xfrm>
            <a:off x="5283200" y="1360488"/>
            <a:ext cx="1703388" cy="3362325"/>
            <a:chOff x="3328" y="857"/>
            <a:chExt cx="1073" cy="2118"/>
          </a:xfrm>
        </p:grpSpPr>
        <p:sp>
          <p:nvSpPr>
            <p:cNvPr id="53268" name="Line 14"/>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9" name="Text Box 15"/>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53255" name="Group 19"/>
          <p:cNvGrpSpPr>
            <a:grpSpLocks/>
          </p:cNvGrpSpPr>
          <p:nvPr/>
        </p:nvGrpSpPr>
        <p:grpSpPr bwMode="auto">
          <a:xfrm>
            <a:off x="3255963" y="2765425"/>
            <a:ext cx="3295650" cy="2559050"/>
            <a:chOff x="2051" y="1742"/>
            <a:chExt cx="2076" cy="1612"/>
          </a:xfrm>
        </p:grpSpPr>
        <p:grpSp>
          <p:nvGrpSpPr>
            <p:cNvPr id="53262" name="Group 20"/>
            <p:cNvGrpSpPr>
              <a:grpSpLocks/>
            </p:cNvGrpSpPr>
            <p:nvPr/>
          </p:nvGrpSpPr>
          <p:grpSpPr bwMode="auto">
            <a:xfrm>
              <a:off x="2702" y="1860"/>
              <a:ext cx="1146" cy="1225"/>
              <a:chOff x="357" y="2450"/>
              <a:chExt cx="795" cy="646"/>
            </a:xfrm>
          </p:grpSpPr>
          <p:sp>
            <p:nvSpPr>
              <p:cNvPr id="53266" name="Line 21"/>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3267" name="Line 22"/>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3263" name="Oval 23"/>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3264" name="Text Box 24"/>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$4</a:t>
              </a:r>
            </a:p>
          </p:txBody>
        </p:sp>
        <p:sp>
          <p:nvSpPr>
            <p:cNvPr id="53265" name="Text Box 25"/>
            <p:cNvSpPr txBox="1">
              <a:spLocks noChangeArrowheads="1"/>
            </p:cNvSpPr>
            <p:nvPr/>
          </p:nvSpPr>
          <p:spPr bwMode="auto">
            <a:xfrm>
              <a:off x="3575" y="3124"/>
              <a:ext cx="55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grpSp>
        <p:nvGrpSpPr>
          <p:cNvPr id="8" name="Group 30"/>
          <p:cNvGrpSpPr>
            <a:grpSpLocks/>
          </p:cNvGrpSpPr>
          <p:nvPr/>
        </p:nvGrpSpPr>
        <p:grpSpPr bwMode="auto">
          <a:xfrm>
            <a:off x="3263900" y="3349625"/>
            <a:ext cx="5407025" cy="822325"/>
            <a:chOff x="2056" y="1039"/>
            <a:chExt cx="3406" cy="518"/>
          </a:xfrm>
        </p:grpSpPr>
        <p:sp>
          <p:nvSpPr>
            <p:cNvPr id="53258" name="Line 31"/>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9" name="Text Box 32"/>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Price </a:t>
              </a:r>
              <a:br>
                <a:rPr lang="en-US" altLang="en-US" sz="2400"/>
              </a:br>
              <a:r>
                <a:rPr lang="en-US" altLang="en-US" sz="2400"/>
                <a:t>floor</a:t>
              </a:r>
            </a:p>
          </p:txBody>
        </p:sp>
        <p:sp>
          <p:nvSpPr>
            <p:cNvPr id="53260" name="AutoShape 33"/>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3261" name="Text Box 34"/>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$3</a:t>
              </a:r>
            </a:p>
          </p:txBody>
        </p:sp>
      </p:grpSp>
      <p:sp>
        <p:nvSpPr>
          <p:cNvPr id="72740" name="Rectangle 36"/>
          <p:cNvSpPr>
            <a:spLocks noGrp="1" noChangeArrowheads="1"/>
          </p:cNvSpPr>
          <p:nvPr>
            <p:ph type="body" idx="1"/>
          </p:nvPr>
        </p:nvSpPr>
        <p:spPr>
          <a:xfrm>
            <a:off x="423863" y="1096963"/>
            <a:ext cx="2587625" cy="5018087"/>
          </a:xfrm>
          <a:noFill/>
        </p:spPr>
        <p:txBody>
          <a:bodyPr/>
          <a:lstStyle/>
          <a:p>
            <a:pPr marL="0" indent="0" eaLnBrk="1" hangingPunct="1">
              <a:buFont typeface="Wingdings" pitchFamily="2" charset="2"/>
              <a:buNone/>
            </a:pPr>
            <a:r>
              <a:rPr lang="en-US" altLang="en-US" sz="2600" smtClean="0"/>
              <a:t>A price floor </a:t>
            </a:r>
            <a:br>
              <a:rPr lang="en-US" altLang="en-US" sz="2600" smtClean="0"/>
            </a:br>
            <a:r>
              <a:rPr lang="en-US" altLang="en-US" sz="2600" smtClean="0"/>
              <a:t>below the </a:t>
            </a:r>
            <a:br>
              <a:rPr lang="en-US" altLang="en-US" sz="2600" smtClean="0"/>
            </a:br>
            <a:r>
              <a:rPr lang="en-US" altLang="en-US" sz="2600" smtClean="0"/>
              <a:t>eq’m price is </a:t>
            </a:r>
            <a:br>
              <a:rPr lang="en-US" altLang="en-US" sz="2600" smtClean="0"/>
            </a:br>
            <a:r>
              <a:rPr lang="en-US" altLang="en-US" sz="2600" b="1" smtClean="0">
                <a:solidFill>
                  <a:srgbClr val="CC0000"/>
                </a:solidFill>
              </a:rPr>
              <a:t>not binding</a:t>
            </a:r>
            <a:r>
              <a:rPr lang="en-US" altLang="en-US" sz="2600" smtClean="0"/>
              <a:t> – </a:t>
            </a:r>
            <a:br>
              <a:rPr lang="en-US" altLang="en-US" sz="2600" smtClean="0"/>
            </a:br>
            <a:r>
              <a:rPr lang="en-US" altLang="en-US" sz="2600" smtClean="0"/>
              <a:t>it has no effect on the market outcome.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40">
                                            <p:txEl>
                                              <p:pRg st="0" end="0"/>
                                            </p:txEl>
                                          </p:spTgt>
                                        </p:tgtEl>
                                        <p:attrNameLst>
                                          <p:attrName>style.visibility</p:attrName>
                                        </p:attrNameLst>
                                      </p:cBhvr>
                                      <p:to>
                                        <p:strVal val="visible"/>
                                      </p:to>
                                    </p:set>
                                    <p:animEffect transition="in" filter="wipe(left)">
                                      <p:cBhvr>
                                        <p:cTn id="12" dur="500"/>
                                        <p:tgtEl>
                                          <p:spTgt spid="727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40"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55299" name="Rectangle 2"/>
          <p:cNvSpPr>
            <a:spLocks noGrp="1" noChangeArrowheads="1"/>
          </p:cNvSpPr>
          <p:nvPr>
            <p:ph type="title"/>
          </p:nvPr>
        </p:nvSpPr>
        <p:spPr>
          <a:xfrm>
            <a:off x="0" y="207963"/>
            <a:ext cx="9144000" cy="649287"/>
          </a:xfrm>
        </p:spPr>
        <p:txBody>
          <a:bodyPr/>
          <a:lstStyle/>
          <a:p>
            <a:pPr eaLnBrk="1" hangingPunct="1"/>
            <a:r>
              <a:rPr lang="en-US" altLang="en-US" sz="3000" smtClean="0"/>
              <a:t>How Price Floors Affect Market Outcomes</a:t>
            </a:r>
          </a:p>
        </p:txBody>
      </p:sp>
      <p:grpSp>
        <p:nvGrpSpPr>
          <p:cNvPr id="55300" name="Group 3"/>
          <p:cNvGrpSpPr>
            <a:grpSpLocks/>
          </p:cNvGrpSpPr>
          <p:nvPr/>
        </p:nvGrpSpPr>
        <p:grpSpPr bwMode="auto">
          <a:xfrm>
            <a:off x="4060825" y="1235075"/>
            <a:ext cx="4456113" cy="3871913"/>
            <a:chOff x="2558" y="778"/>
            <a:chExt cx="2807" cy="2439"/>
          </a:xfrm>
        </p:grpSpPr>
        <p:grpSp>
          <p:nvGrpSpPr>
            <p:cNvPr id="55328" name="Group 4"/>
            <p:cNvGrpSpPr>
              <a:grpSpLocks/>
            </p:cNvGrpSpPr>
            <p:nvPr/>
          </p:nvGrpSpPr>
          <p:grpSpPr bwMode="auto">
            <a:xfrm>
              <a:off x="2697" y="1030"/>
              <a:ext cx="2409" cy="2049"/>
              <a:chOff x="1098" y="1361"/>
              <a:chExt cx="2116" cy="2027"/>
            </a:xfrm>
          </p:grpSpPr>
          <p:sp>
            <p:nvSpPr>
              <p:cNvPr id="55331" name="Line 5"/>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2" name="Line 6"/>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29" name="Text Box 7"/>
            <p:cNvSpPr txBox="1">
              <a:spLocks noChangeArrowheads="1"/>
            </p:cNvSpPr>
            <p:nvPr/>
          </p:nvSpPr>
          <p:spPr bwMode="auto">
            <a:xfrm>
              <a:off x="2558" y="778"/>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W</a:t>
              </a:r>
            </a:p>
          </p:txBody>
        </p:sp>
        <p:sp>
          <p:nvSpPr>
            <p:cNvPr id="55330" name="Text Box 8"/>
            <p:cNvSpPr txBox="1">
              <a:spLocks noChangeArrowheads="1"/>
            </p:cNvSpPr>
            <p:nvPr/>
          </p:nvSpPr>
          <p:spPr bwMode="auto">
            <a:xfrm>
              <a:off x="5075" y="2929"/>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L</a:t>
              </a:r>
            </a:p>
          </p:txBody>
        </p:sp>
      </p:grpSp>
      <p:grpSp>
        <p:nvGrpSpPr>
          <p:cNvPr id="55301" name="Group 9"/>
          <p:cNvGrpSpPr>
            <a:grpSpLocks/>
          </p:cNvGrpSpPr>
          <p:nvPr/>
        </p:nvGrpSpPr>
        <p:grpSpPr bwMode="auto">
          <a:xfrm>
            <a:off x="5143500" y="1689100"/>
            <a:ext cx="2617788" cy="3203575"/>
            <a:chOff x="3240" y="1064"/>
            <a:chExt cx="1649" cy="2018"/>
          </a:xfrm>
        </p:grpSpPr>
        <p:sp>
          <p:nvSpPr>
            <p:cNvPr id="55326" name="Line 10"/>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7" name="Text Box 11"/>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55302" name="Group 12"/>
          <p:cNvGrpSpPr>
            <a:grpSpLocks/>
          </p:cNvGrpSpPr>
          <p:nvPr/>
        </p:nvGrpSpPr>
        <p:grpSpPr bwMode="auto">
          <a:xfrm>
            <a:off x="5283200" y="1360488"/>
            <a:ext cx="1703388" cy="3362325"/>
            <a:chOff x="3328" y="857"/>
            <a:chExt cx="1073" cy="2118"/>
          </a:xfrm>
        </p:grpSpPr>
        <p:sp>
          <p:nvSpPr>
            <p:cNvPr id="55324" name="Line 13"/>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5" name="Text Box 14"/>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55303" name="Group 38"/>
          <p:cNvGrpSpPr>
            <a:grpSpLocks/>
          </p:cNvGrpSpPr>
          <p:nvPr/>
        </p:nvGrpSpPr>
        <p:grpSpPr bwMode="auto">
          <a:xfrm>
            <a:off x="3255963" y="2765425"/>
            <a:ext cx="2921000" cy="365125"/>
            <a:chOff x="2051" y="1742"/>
            <a:chExt cx="1840" cy="230"/>
          </a:xfrm>
        </p:grpSpPr>
        <p:sp>
          <p:nvSpPr>
            <p:cNvPr id="55321" name="Line 17"/>
            <p:cNvSpPr>
              <a:spLocks noChangeShapeType="1"/>
            </p:cNvSpPr>
            <p:nvPr/>
          </p:nvSpPr>
          <p:spPr bwMode="auto">
            <a:xfrm>
              <a:off x="2702" y="1860"/>
              <a:ext cx="1146"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5322" name="Oval 19"/>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5323" name="Text Box 20"/>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$4</a:t>
              </a:r>
            </a:p>
          </p:txBody>
        </p:sp>
      </p:grpSp>
      <p:grpSp>
        <p:nvGrpSpPr>
          <p:cNvPr id="7" name="Group 22"/>
          <p:cNvGrpSpPr>
            <a:grpSpLocks/>
          </p:cNvGrpSpPr>
          <p:nvPr/>
        </p:nvGrpSpPr>
        <p:grpSpPr bwMode="auto">
          <a:xfrm>
            <a:off x="3263900" y="1627188"/>
            <a:ext cx="5407025" cy="822325"/>
            <a:chOff x="2056" y="1039"/>
            <a:chExt cx="3406" cy="518"/>
          </a:xfrm>
        </p:grpSpPr>
        <p:sp>
          <p:nvSpPr>
            <p:cNvPr id="55317" name="Line 23"/>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8" name="Text Box 24"/>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Price </a:t>
              </a:r>
              <a:br>
                <a:rPr lang="en-US" altLang="en-US" sz="2400"/>
              </a:br>
              <a:r>
                <a:rPr lang="en-US" altLang="en-US" sz="2400"/>
                <a:t>floor</a:t>
              </a:r>
            </a:p>
          </p:txBody>
        </p:sp>
        <p:sp>
          <p:nvSpPr>
            <p:cNvPr id="55319" name="AutoShape 25"/>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5320" name="Text Box 26"/>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$5</a:t>
              </a:r>
            </a:p>
          </p:txBody>
        </p:sp>
      </p:grpSp>
      <p:sp>
        <p:nvSpPr>
          <p:cNvPr id="74782" name="Rectangle 30"/>
          <p:cNvSpPr>
            <a:spLocks noGrp="1" noChangeArrowheads="1"/>
          </p:cNvSpPr>
          <p:nvPr>
            <p:ph type="body" idx="1"/>
          </p:nvPr>
        </p:nvSpPr>
        <p:spPr>
          <a:xfrm>
            <a:off x="479425" y="1108075"/>
            <a:ext cx="3214688" cy="5018088"/>
          </a:xfrm>
          <a:noFill/>
        </p:spPr>
        <p:txBody>
          <a:bodyPr/>
          <a:lstStyle/>
          <a:p>
            <a:pPr marL="0" indent="0" eaLnBrk="1" hangingPunct="1">
              <a:lnSpc>
                <a:spcPct val="95000"/>
              </a:lnSpc>
              <a:buFont typeface="Wingdings" pitchFamily="2" charset="2"/>
              <a:buNone/>
            </a:pPr>
            <a:r>
              <a:rPr lang="en-US" altLang="en-US" sz="2600" smtClean="0"/>
              <a:t>The eq’m wage ($4) is below the floor and therefore </a:t>
            </a:r>
            <a:br>
              <a:rPr lang="en-US" altLang="en-US" sz="2600" smtClean="0"/>
            </a:br>
            <a:r>
              <a:rPr lang="en-US" altLang="en-US" sz="2600" smtClean="0"/>
              <a:t>illegal.</a:t>
            </a:r>
          </a:p>
          <a:p>
            <a:pPr marL="0" indent="0" eaLnBrk="1" hangingPunct="1">
              <a:lnSpc>
                <a:spcPct val="95000"/>
              </a:lnSpc>
              <a:buFont typeface="Wingdings" pitchFamily="2" charset="2"/>
              <a:buNone/>
            </a:pPr>
            <a:r>
              <a:rPr lang="en-US" altLang="en-US" sz="2600" smtClean="0"/>
              <a:t>The floor </a:t>
            </a:r>
            <a:br>
              <a:rPr lang="en-US" altLang="en-US" sz="2600" smtClean="0"/>
            </a:br>
            <a:r>
              <a:rPr lang="en-US" altLang="en-US" sz="2600" smtClean="0"/>
              <a:t>is a </a:t>
            </a:r>
            <a:r>
              <a:rPr lang="en-US" altLang="en-US" sz="2600" b="1" smtClean="0">
                <a:solidFill>
                  <a:srgbClr val="800080"/>
                </a:solidFill>
              </a:rPr>
              <a:t>binding constraint</a:t>
            </a:r>
            <a:r>
              <a:rPr lang="en-US" altLang="en-US" sz="2600" smtClean="0"/>
              <a:t> </a:t>
            </a:r>
            <a:br>
              <a:rPr lang="en-US" altLang="en-US" sz="2600" smtClean="0"/>
            </a:br>
            <a:r>
              <a:rPr lang="en-US" altLang="en-US" sz="2600" smtClean="0"/>
              <a:t>on the wage, </a:t>
            </a:r>
            <a:br>
              <a:rPr lang="en-US" altLang="en-US" sz="2600" smtClean="0"/>
            </a:br>
            <a:r>
              <a:rPr lang="en-US" altLang="en-US" sz="2600" smtClean="0"/>
              <a:t>and causes </a:t>
            </a:r>
            <a:br>
              <a:rPr lang="en-US" altLang="en-US" sz="2600" smtClean="0"/>
            </a:br>
            <a:r>
              <a:rPr lang="en-US" altLang="en-US" sz="2600" smtClean="0"/>
              <a:t>a surplus </a:t>
            </a:r>
            <a:br>
              <a:rPr lang="en-US" altLang="en-US" sz="2600" smtClean="0"/>
            </a:br>
            <a:r>
              <a:rPr lang="en-US" altLang="en-US" sz="2600" smtClean="0"/>
              <a:t>(</a:t>
            </a:r>
            <a:r>
              <a:rPr lang="en-US" altLang="en-US" sz="2600" i="1" smtClean="0"/>
              <a:t>i.e.,</a:t>
            </a:r>
            <a:r>
              <a:rPr lang="en-US" altLang="en-US" sz="2600" smtClean="0"/>
              <a:t> unemployment). </a:t>
            </a:r>
          </a:p>
        </p:txBody>
      </p:sp>
      <p:grpSp>
        <p:nvGrpSpPr>
          <p:cNvPr id="8" name="Group 36"/>
          <p:cNvGrpSpPr>
            <a:grpSpLocks/>
          </p:cNvGrpSpPr>
          <p:nvPr/>
        </p:nvGrpSpPr>
        <p:grpSpPr bwMode="auto">
          <a:xfrm>
            <a:off x="5067300" y="1973263"/>
            <a:ext cx="698500" cy="3340100"/>
            <a:chOff x="3192" y="1243"/>
            <a:chExt cx="440" cy="2104"/>
          </a:xfrm>
        </p:grpSpPr>
        <p:sp>
          <p:nvSpPr>
            <p:cNvPr id="55314" name="Line 18"/>
            <p:cNvSpPr>
              <a:spLocks noChangeShapeType="1"/>
            </p:cNvSpPr>
            <p:nvPr/>
          </p:nvSpPr>
          <p:spPr bwMode="auto">
            <a:xfrm>
              <a:off x="3417" y="1288"/>
              <a:ext cx="0" cy="178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5315" name="Text Box 32"/>
            <p:cNvSpPr txBox="1">
              <a:spLocks noChangeArrowheads="1"/>
            </p:cNvSpPr>
            <p:nvPr/>
          </p:nvSpPr>
          <p:spPr bwMode="auto">
            <a:xfrm>
              <a:off x="3192" y="3117"/>
              <a:ext cx="4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400</a:t>
              </a:r>
            </a:p>
          </p:txBody>
        </p:sp>
        <p:sp>
          <p:nvSpPr>
            <p:cNvPr id="55316" name="Oval 33"/>
            <p:cNvSpPr>
              <a:spLocks noChangeArrowheads="1"/>
            </p:cNvSpPr>
            <p:nvPr/>
          </p:nvSpPr>
          <p:spPr bwMode="auto">
            <a:xfrm>
              <a:off x="3370" y="124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9" name="Group 37"/>
          <p:cNvGrpSpPr>
            <a:grpSpLocks/>
          </p:cNvGrpSpPr>
          <p:nvPr/>
        </p:nvGrpSpPr>
        <p:grpSpPr bwMode="auto">
          <a:xfrm>
            <a:off x="6172200" y="1976438"/>
            <a:ext cx="698500" cy="3336925"/>
            <a:chOff x="3888" y="1245"/>
            <a:chExt cx="440" cy="2102"/>
          </a:xfrm>
        </p:grpSpPr>
        <p:sp>
          <p:nvSpPr>
            <p:cNvPr id="55311" name="Text Box 21"/>
            <p:cNvSpPr txBox="1">
              <a:spLocks noChangeArrowheads="1"/>
            </p:cNvSpPr>
            <p:nvPr/>
          </p:nvSpPr>
          <p:spPr bwMode="auto">
            <a:xfrm>
              <a:off x="3888" y="3117"/>
              <a:ext cx="4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550</a:t>
              </a:r>
            </a:p>
          </p:txBody>
        </p:sp>
        <p:sp>
          <p:nvSpPr>
            <p:cNvPr id="55312" name="Oval 34"/>
            <p:cNvSpPr>
              <a:spLocks noChangeArrowheads="1"/>
            </p:cNvSpPr>
            <p:nvPr/>
          </p:nvSpPr>
          <p:spPr bwMode="auto">
            <a:xfrm>
              <a:off x="4060" y="124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5313" name="Line 35"/>
            <p:cNvSpPr>
              <a:spLocks noChangeShapeType="1"/>
            </p:cNvSpPr>
            <p:nvPr/>
          </p:nvSpPr>
          <p:spPr bwMode="auto">
            <a:xfrm>
              <a:off x="4105" y="1286"/>
              <a:ext cx="0" cy="178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 name="Group 41"/>
          <p:cNvGrpSpPr>
            <a:grpSpLocks/>
          </p:cNvGrpSpPr>
          <p:nvPr/>
        </p:nvGrpSpPr>
        <p:grpSpPr bwMode="auto">
          <a:xfrm>
            <a:off x="5295900" y="946150"/>
            <a:ext cx="1235075" cy="1068388"/>
            <a:chOff x="3336" y="596"/>
            <a:chExt cx="778" cy="673"/>
          </a:xfrm>
        </p:grpSpPr>
        <p:sp>
          <p:nvSpPr>
            <p:cNvPr id="55309" name="AutoShape 39"/>
            <p:cNvSpPr>
              <a:spLocks/>
            </p:cNvSpPr>
            <p:nvPr/>
          </p:nvSpPr>
          <p:spPr bwMode="auto">
            <a:xfrm rot="5400000">
              <a:off x="3661" y="826"/>
              <a:ext cx="196" cy="689"/>
            </a:xfrm>
            <a:prstGeom prst="leftBrace">
              <a:avLst>
                <a:gd name="adj1" fmla="val 61648"/>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5310" name="Text Box 40"/>
            <p:cNvSpPr txBox="1">
              <a:spLocks noChangeArrowheads="1"/>
            </p:cNvSpPr>
            <p:nvPr/>
          </p:nvSpPr>
          <p:spPr bwMode="auto">
            <a:xfrm>
              <a:off x="3336" y="596"/>
              <a:ext cx="77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i="1">
                  <a:solidFill>
                    <a:srgbClr val="0000FF"/>
                  </a:solidFill>
                </a:rPr>
                <a:t>labor surplus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82">
                                            <p:txEl>
                                              <p:pRg st="0" end="0"/>
                                            </p:txEl>
                                          </p:spTgt>
                                        </p:tgtEl>
                                        <p:attrNameLst>
                                          <p:attrName>style.visibility</p:attrName>
                                        </p:attrNameLst>
                                      </p:cBhvr>
                                      <p:to>
                                        <p:strVal val="visible"/>
                                      </p:to>
                                    </p:set>
                                    <p:animEffect transition="in" filter="wipe(left)">
                                      <p:cBhvr>
                                        <p:cTn id="12" dur="500"/>
                                        <p:tgtEl>
                                          <p:spTgt spid="747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up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82">
                                            <p:txEl>
                                              <p:pRg st="1" end="1"/>
                                            </p:txEl>
                                          </p:spTgt>
                                        </p:tgtEl>
                                        <p:attrNameLst>
                                          <p:attrName>style.visibility</p:attrName>
                                        </p:attrNameLst>
                                      </p:cBhvr>
                                      <p:to>
                                        <p:strVal val="visible"/>
                                      </p:to>
                                    </p:set>
                                    <p:animEffect transition="in" filter="wipe(left)">
                                      <p:cBhvr>
                                        <p:cTn id="32" dur="500"/>
                                        <p:tgtEl>
                                          <p:spTgt spid="747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2"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75812" name="Rectangle 36"/>
          <p:cNvSpPr>
            <a:spLocks noChangeArrowheads="1"/>
          </p:cNvSpPr>
          <p:nvPr/>
        </p:nvSpPr>
        <p:spPr bwMode="auto">
          <a:xfrm>
            <a:off x="503238" y="868363"/>
            <a:ext cx="2708275" cy="5451475"/>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5800" name="Rectangle 24"/>
          <p:cNvSpPr>
            <a:spLocks noGrp="1" noChangeArrowheads="1"/>
          </p:cNvSpPr>
          <p:nvPr>
            <p:ph type="body" idx="1"/>
          </p:nvPr>
        </p:nvSpPr>
        <p:spPr>
          <a:xfrm>
            <a:off x="568325" y="920750"/>
            <a:ext cx="2752725" cy="5351463"/>
          </a:xfrm>
          <a:noFill/>
        </p:spPr>
        <p:txBody>
          <a:bodyPr/>
          <a:lstStyle/>
          <a:p>
            <a:pPr marL="0" indent="0" eaLnBrk="1" hangingPunct="1">
              <a:spcBef>
                <a:spcPct val="35000"/>
              </a:spcBef>
              <a:buFont typeface="Wingdings" pitchFamily="2" charset="2"/>
              <a:buNone/>
            </a:pPr>
            <a:r>
              <a:rPr lang="en-US" altLang="en-US" sz="2600" smtClean="0"/>
              <a:t>Min wage laws </a:t>
            </a:r>
            <a:br>
              <a:rPr lang="en-US" altLang="en-US" sz="2600" smtClean="0"/>
            </a:br>
            <a:r>
              <a:rPr lang="en-US" altLang="en-US" sz="2600" smtClean="0"/>
              <a:t>do not affect </a:t>
            </a:r>
            <a:br>
              <a:rPr lang="en-US" altLang="en-US" sz="2600" smtClean="0"/>
            </a:br>
            <a:r>
              <a:rPr lang="en-US" altLang="en-US" sz="2600" smtClean="0"/>
              <a:t>highly skilled workers.  </a:t>
            </a:r>
          </a:p>
          <a:p>
            <a:pPr marL="0" indent="0" eaLnBrk="1" hangingPunct="1">
              <a:spcBef>
                <a:spcPct val="35000"/>
              </a:spcBef>
              <a:buFont typeface="Wingdings" pitchFamily="2" charset="2"/>
              <a:buNone/>
            </a:pPr>
            <a:r>
              <a:rPr lang="en-US" altLang="en-US" sz="2600" smtClean="0"/>
              <a:t>They do affect teen workers.  </a:t>
            </a:r>
          </a:p>
          <a:p>
            <a:pPr marL="0" indent="0" eaLnBrk="1" hangingPunct="1">
              <a:spcBef>
                <a:spcPct val="35000"/>
              </a:spcBef>
              <a:buFont typeface="Wingdings" pitchFamily="2" charset="2"/>
              <a:buNone/>
            </a:pPr>
            <a:r>
              <a:rPr lang="en-US" altLang="en-US" sz="2600" smtClean="0"/>
              <a:t>Studies:  </a:t>
            </a:r>
            <a:br>
              <a:rPr lang="en-US" altLang="en-US" sz="2600" smtClean="0"/>
            </a:br>
            <a:r>
              <a:rPr lang="en-US" altLang="en-US" sz="2600" smtClean="0"/>
              <a:t>A 10% increase </a:t>
            </a:r>
            <a:br>
              <a:rPr lang="en-US" altLang="en-US" sz="2600" smtClean="0"/>
            </a:br>
            <a:r>
              <a:rPr lang="en-US" altLang="en-US" sz="2600" smtClean="0"/>
              <a:t>in the min wage raises teen unemployment </a:t>
            </a:r>
            <a:br>
              <a:rPr lang="en-US" altLang="en-US" sz="2600" smtClean="0"/>
            </a:br>
            <a:r>
              <a:rPr lang="en-US" altLang="en-US" sz="2600" smtClean="0"/>
              <a:t>by 1-3%. </a:t>
            </a:r>
          </a:p>
        </p:txBody>
      </p:sp>
      <p:sp>
        <p:nvSpPr>
          <p:cNvPr id="57349" name="Rectangle 2"/>
          <p:cNvSpPr>
            <a:spLocks noGrp="1" noChangeArrowheads="1"/>
          </p:cNvSpPr>
          <p:nvPr>
            <p:ph type="title"/>
          </p:nvPr>
        </p:nvSpPr>
        <p:spPr>
          <a:xfrm>
            <a:off x="0" y="207963"/>
            <a:ext cx="9144000" cy="649287"/>
          </a:xfrm>
        </p:spPr>
        <p:txBody>
          <a:bodyPr/>
          <a:lstStyle/>
          <a:p>
            <a:pPr eaLnBrk="1" hangingPunct="1"/>
            <a:r>
              <a:rPr lang="en-US" altLang="en-US" sz="3000" smtClean="0"/>
              <a:t>The Minimum Wage</a:t>
            </a:r>
          </a:p>
        </p:txBody>
      </p:sp>
      <p:grpSp>
        <p:nvGrpSpPr>
          <p:cNvPr id="57350" name="Group 3"/>
          <p:cNvGrpSpPr>
            <a:grpSpLocks/>
          </p:cNvGrpSpPr>
          <p:nvPr/>
        </p:nvGrpSpPr>
        <p:grpSpPr bwMode="auto">
          <a:xfrm>
            <a:off x="4060825" y="1235075"/>
            <a:ext cx="4456113" cy="3871913"/>
            <a:chOff x="2558" y="778"/>
            <a:chExt cx="2807" cy="2439"/>
          </a:xfrm>
        </p:grpSpPr>
        <p:grpSp>
          <p:nvGrpSpPr>
            <p:cNvPr id="57377" name="Group 4"/>
            <p:cNvGrpSpPr>
              <a:grpSpLocks/>
            </p:cNvGrpSpPr>
            <p:nvPr/>
          </p:nvGrpSpPr>
          <p:grpSpPr bwMode="auto">
            <a:xfrm>
              <a:off x="2697" y="1030"/>
              <a:ext cx="2409" cy="2049"/>
              <a:chOff x="1098" y="1361"/>
              <a:chExt cx="2116" cy="2027"/>
            </a:xfrm>
          </p:grpSpPr>
          <p:sp>
            <p:nvSpPr>
              <p:cNvPr id="57380" name="Line 5"/>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Line 6"/>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378" name="Text Box 7"/>
            <p:cNvSpPr txBox="1">
              <a:spLocks noChangeArrowheads="1"/>
            </p:cNvSpPr>
            <p:nvPr/>
          </p:nvSpPr>
          <p:spPr bwMode="auto">
            <a:xfrm>
              <a:off x="2558" y="778"/>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W</a:t>
              </a:r>
            </a:p>
          </p:txBody>
        </p:sp>
        <p:sp>
          <p:nvSpPr>
            <p:cNvPr id="57379" name="Text Box 8"/>
            <p:cNvSpPr txBox="1">
              <a:spLocks noChangeArrowheads="1"/>
            </p:cNvSpPr>
            <p:nvPr/>
          </p:nvSpPr>
          <p:spPr bwMode="auto">
            <a:xfrm>
              <a:off x="5075" y="2929"/>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L</a:t>
              </a:r>
            </a:p>
          </p:txBody>
        </p:sp>
      </p:grpSp>
      <p:grpSp>
        <p:nvGrpSpPr>
          <p:cNvPr id="57351" name="Group 9"/>
          <p:cNvGrpSpPr>
            <a:grpSpLocks/>
          </p:cNvGrpSpPr>
          <p:nvPr/>
        </p:nvGrpSpPr>
        <p:grpSpPr bwMode="auto">
          <a:xfrm>
            <a:off x="5143500" y="1689100"/>
            <a:ext cx="2617788" cy="3203575"/>
            <a:chOff x="3240" y="1064"/>
            <a:chExt cx="1649" cy="2018"/>
          </a:xfrm>
        </p:grpSpPr>
        <p:sp>
          <p:nvSpPr>
            <p:cNvPr id="57375" name="Line 10"/>
            <p:cNvSpPr>
              <a:spLocks noChangeShapeType="1"/>
            </p:cNvSpPr>
            <p:nvPr/>
          </p:nvSpPr>
          <p:spPr bwMode="auto">
            <a:xfrm>
              <a:off x="3240" y="1064"/>
              <a:ext cx="1417" cy="184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Text Box 11"/>
            <p:cNvSpPr txBox="1">
              <a:spLocks noChangeArrowheads="1"/>
            </p:cNvSpPr>
            <p:nvPr/>
          </p:nvSpPr>
          <p:spPr bwMode="auto">
            <a:xfrm>
              <a:off x="4569" y="2794"/>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grpSp>
      <p:grpSp>
        <p:nvGrpSpPr>
          <p:cNvPr id="57352" name="Group 12"/>
          <p:cNvGrpSpPr>
            <a:grpSpLocks/>
          </p:cNvGrpSpPr>
          <p:nvPr/>
        </p:nvGrpSpPr>
        <p:grpSpPr bwMode="auto">
          <a:xfrm>
            <a:off x="5283200" y="1360488"/>
            <a:ext cx="1703388" cy="3362325"/>
            <a:chOff x="3328" y="857"/>
            <a:chExt cx="1073" cy="2118"/>
          </a:xfrm>
        </p:grpSpPr>
        <p:sp>
          <p:nvSpPr>
            <p:cNvPr id="57373" name="Line 13"/>
            <p:cNvSpPr>
              <a:spLocks noChangeShapeType="1"/>
            </p:cNvSpPr>
            <p:nvPr/>
          </p:nvSpPr>
          <p:spPr bwMode="auto">
            <a:xfrm flipV="1">
              <a:off x="3328" y="1089"/>
              <a:ext cx="872" cy="188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4" name="Text Box 14"/>
            <p:cNvSpPr txBox="1">
              <a:spLocks noChangeArrowheads="1"/>
            </p:cNvSpPr>
            <p:nvPr/>
          </p:nvSpPr>
          <p:spPr bwMode="auto">
            <a:xfrm>
              <a:off x="4081" y="857"/>
              <a:ext cx="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grpSp>
      <p:grpSp>
        <p:nvGrpSpPr>
          <p:cNvPr id="57353" name="Group 15"/>
          <p:cNvGrpSpPr>
            <a:grpSpLocks/>
          </p:cNvGrpSpPr>
          <p:nvPr/>
        </p:nvGrpSpPr>
        <p:grpSpPr bwMode="auto">
          <a:xfrm>
            <a:off x="3255963" y="2765425"/>
            <a:ext cx="2921000" cy="365125"/>
            <a:chOff x="2051" y="1742"/>
            <a:chExt cx="1840" cy="230"/>
          </a:xfrm>
        </p:grpSpPr>
        <p:sp>
          <p:nvSpPr>
            <p:cNvPr id="57370" name="Line 16"/>
            <p:cNvSpPr>
              <a:spLocks noChangeShapeType="1"/>
            </p:cNvSpPr>
            <p:nvPr/>
          </p:nvSpPr>
          <p:spPr bwMode="auto">
            <a:xfrm>
              <a:off x="2702" y="1860"/>
              <a:ext cx="1146"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Oval 17"/>
            <p:cNvSpPr>
              <a:spLocks noChangeArrowheads="1"/>
            </p:cNvSpPr>
            <p:nvPr/>
          </p:nvSpPr>
          <p:spPr bwMode="auto">
            <a:xfrm>
              <a:off x="3803" y="181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7372" name="Text Box 18"/>
            <p:cNvSpPr txBox="1">
              <a:spLocks noChangeArrowheads="1"/>
            </p:cNvSpPr>
            <p:nvPr/>
          </p:nvSpPr>
          <p:spPr bwMode="auto">
            <a:xfrm>
              <a:off x="2051" y="1742"/>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$4</a:t>
              </a:r>
            </a:p>
          </p:txBody>
        </p:sp>
      </p:grpSp>
      <p:grpSp>
        <p:nvGrpSpPr>
          <p:cNvPr id="57354" name="Group 19"/>
          <p:cNvGrpSpPr>
            <a:grpSpLocks/>
          </p:cNvGrpSpPr>
          <p:nvPr/>
        </p:nvGrpSpPr>
        <p:grpSpPr bwMode="auto">
          <a:xfrm>
            <a:off x="3263900" y="1627188"/>
            <a:ext cx="5407025" cy="822325"/>
            <a:chOff x="2056" y="1039"/>
            <a:chExt cx="3406" cy="518"/>
          </a:xfrm>
        </p:grpSpPr>
        <p:sp>
          <p:nvSpPr>
            <p:cNvPr id="57366" name="Line 20"/>
            <p:cNvSpPr>
              <a:spLocks noChangeShapeType="1"/>
            </p:cNvSpPr>
            <p:nvPr/>
          </p:nvSpPr>
          <p:spPr bwMode="auto">
            <a:xfrm>
              <a:off x="2700" y="1304"/>
              <a:ext cx="1888" cy="0"/>
            </a:xfrm>
            <a:prstGeom prst="line">
              <a:avLst/>
            </a:prstGeom>
            <a:noFill/>
            <a:ln w="28575">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7" name="Text Box 21"/>
            <p:cNvSpPr txBox="1">
              <a:spLocks noChangeArrowheads="1"/>
            </p:cNvSpPr>
            <p:nvPr/>
          </p:nvSpPr>
          <p:spPr bwMode="auto">
            <a:xfrm>
              <a:off x="4757" y="1039"/>
              <a:ext cx="7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a:t>Min. wage</a:t>
              </a:r>
            </a:p>
          </p:txBody>
        </p:sp>
        <p:sp>
          <p:nvSpPr>
            <p:cNvPr id="57368" name="AutoShape 22"/>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7369" name="Text Box 23"/>
            <p:cNvSpPr txBox="1">
              <a:spLocks noChangeArrowheads="1"/>
            </p:cNvSpPr>
            <p:nvPr/>
          </p:nvSpPr>
          <p:spPr bwMode="auto">
            <a:xfrm>
              <a:off x="2056" y="1187"/>
              <a:ext cx="58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$5</a:t>
              </a:r>
            </a:p>
          </p:txBody>
        </p:sp>
      </p:grpSp>
      <p:grpSp>
        <p:nvGrpSpPr>
          <p:cNvPr id="57355" name="Group 25"/>
          <p:cNvGrpSpPr>
            <a:grpSpLocks/>
          </p:cNvGrpSpPr>
          <p:nvPr/>
        </p:nvGrpSpPr>
        <p:grpSpPr bwMode="auto">
          <a:xfrm>
            <a:off x="5067300" y="1973263"/>
            <a:ext cx="698500" cy="3340100"/>
            <a:chOff x="3192" y="1243"/>
            <a:chExt cx="440" cy="2104"/>
          </a:xfrm>
        </p:grpSpPr>
        <p:sp>
          <p:nvSpPr>
            <p:cNvPr id="57363" name="Line 26"/>
            <p:cNvSpPr>
              <a:spLocks noChangeShapeType="1"/>
            </p:cNvSpPr>
            <p:nvPr/>
          </p:nvSpPr>
          <p:spPr bwMode="auto">
            <a:xfrm>
              <a:off x="3417" y="1288"/>
              <a:ext cx="0" cy="178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64" name="Text Box 27"/>
            <p:cNvSpPr txBox="1">
              <a:spLocks noChangeArrowheads="1"/>
            </p:cNvSpPr>
            <p:nvPr/>
          </p:nvSpPr>
          <p:spPr bwMode="auto">
            <a:xfrm>
              <a:off x="3192" y="3117"/>
              <a:ext cx="4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400</a:t>
              </a:r>
            </a:p>
          </p:txBody>
        </p:sp>
        <p:sp>
          <p:nvSpPr>
            <p:cNvPr id="57365" name="Oval 28"/>
            <p:cNvSpPr>
              <a:spLocks noChangeArrowheads="1"/>
            </p:cNvSpPr>
            <p:nvPr/>
          </p:nvSpPr>
          <p:spPr bwMode="auto">
            <a:xfrm>
              <a:off x="3370" y="124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57356" name="Group 29"/>
          <p:cNvGrpSpPr>
            <a:grpSpLocks/>
          </p:cNvGrpSpPr>
          <p:nvPr/>
        </p:nvGrpSpPr>
        <p:grpSpPr bwMode="auto">
          <a:xfrm>
            <a:off x="6172200" y="1976438"/>
            <a:ext cx="698500" cy="3336925"/>
            <a:chOff x="3888" y="1245"/>
            <a:chExt cx="440" cy="2102"/>
          </a:xfrm>
        </p:grpSpPr>
        <p:sp>
          <p:nvSpPr>
            <p:cNvPr id="57360" name="Text Box 30"/>
            <p:cNvSpPr txBox="1">
              <a:spLocks noChangeArrowheads="1"/>
            </p:cNvSpPr>
            <p:nvPr/>
          </p:nvSpPr>
          <p:spPr bwMode="auto">
            <a:xfrm>
              <a:off x="3888" y="3117"/>
              <a:ext cx="4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550</a:t>
              </a:r>
            </a:p>
          </p:txBody>
        </p:sp>
        <p:sp>
          <p:nvSpPr>
            <p:cNvPr id="57361" name="Oval 31"/>
            <p:cNvSpPr>
              <a:spLocks noChangeArrowheads="1"/>
            </p:cNvSpPr>
            <p:nvPr/>
          </p:nvSpPr>
          <p:spPr bwMode="auto">
            <a:xfrm>
              <a:off x="4060" y="124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7362" name="Line 32"/>
            <p:cNvSpPr>
              <a:spLocks noChangeShapeType="1"/>
            </p:cNvSpPr>
            <p:nvPr/>
          </p:nvSpPr>
          <p:spPr bwMode="auto">
            <a:xfrm>
              <a:off x="4105" y="1286"/>
              <a:ext cx="0" cy="178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57" name="Group 33"/>
          <p:cNvGrpSpPr>
            <a:grpSpLocks/>
          </p:cNvGrpSpPr>
          <p:nvPr/>
        </p:nvGrpSpPr>
        <p:grpSpPr bwMode="auto">
          <a:xfrm>
            <a:off x="5295900" y="946150"/>
            <a:ext cx="1235075" cy="1068388"/>
            <a:chOff x="3336" y="596"/>
            <a:chExt cx="778" cy="673"/>
          </a:xfrm>
        </p:grpSpPr>
        <p:sp>
          <p:nvSpPr>
            <p:cNvPr id="57358" name="AutoShape 34"/>
            <p:cNvSpPr>
              <a:spLocks/>
            </p:cNvSpPr>
            <p:nvPr/>
          </p:nvSpPr>
          <p:spPr bwMode="auto">
            <a:xfrm rot="5400000">
              <a:off x="3661" y="826"/>
              <a:ext cx="196" cy="689"/>
            </a:xfrm>
            <a:prstGeom prst="leftBrace">
              <a:avLst>
                <a:gd name="adj1" fmla="val 61648"/>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7359" name="Text Box 35"/>
            <p:cNvSpPr txBox="1">
              <a:spLocks noChangeArrowheads="1"/>
            </p:cNvSpPr>
            <p:nvPr/>
          </p:nvSpPr>
          <p:spPr bwMode="auto">
            <a:xfrm>
              <a:off x="3336" y="596"/>
              <a:ext cx="77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i="1">
                  <a:solidFill>
                    <a:srgbClr val="0000FF"/>
                  </a:solidFill>
                </a:rPr>
                <a:t>unemp-loyment</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800">
                                            <p:txEl>
                                              <p:pRg st="0" end="0"/>
                                            </p:txEl>
                                          </p:spTgt>
                                        </p:tgtEl>
                                        <p:attrNameLst>
                                          <p:attrName>style.visibility</p:attrName>
                                        </p:attrNameLst>
                                      </p:cBhvr>
                                      <p:to>
                                        <p:strVal val="visible"/>
                                      </p:to>
                                    </p:set>
                                    <p:animEffect transition="in" filter="wipe(left)">
                                      <p:cBhvr>
                                        <p:cTn id="7" dur="500"/>
                                        <p:tgtEl>
                                          <p:spTgt spid="7580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5812"/>
                                        </p:tgtEl>
                                        <p:attrNameLst>
                                          <p:attrName>style.visibility</p:attrName>
                                        </p:attrNameLst>
                                      </p:cBhvr>
                                      <p:to>
                                        <p:strVal val="visible"/>
                                      </p:to>
                                    </p:set>
                                    <p:animEffect transition="in" filter="dissolve">
                                      <p:cBhvr>
                                        <p:cTn id="10" dur="500"/>
                                        <p:tgtEl>
                                          <p:spTgt spid="758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5800">
                                            <p:txEl>
                                              <p:pRg st="1" end="1"/>
                                            </p:txEl>
                                          </p:spTgt>
                                        </p:tgtEl>
                                        <p:attrNameLst>
                                          <p:attrName>style.visibility</p:attrName>
                                        </p:attrNameLst>
                                      </p:cBhvr>
                                      <p:to>
                                        <p:strVal val="visible"/>
                                      </p:to>
                                    </p:set>
                                    <p:animEffect transition="in" filter="wipe(left)">
                                      <p:cBhvr>
                                        <p:cTn id="15" dur="500"/>
                                        <p:tgtEl>
                                          <p:spTgt spid="75800">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5800">
                                            <p:txEl>
                                              <p:pRg st="2" end="2"/>
                                            </p:txEl>
                                          </p:spTgt>
                                        </p:tgtEl>
                                        <p:attrNameLst>
                                          <p:attrName>style.visibility</p:attrName>
                                        </p:attrNameLst>
                                      </p:cBhvr>
                                      <p:to>
                                        <p:strVal val="visible"/>
                                      </p:to>
                                    </p:set>
                                    <p:animEffect transition="in" filter="wipe(left)">
                                      <p:cBhvr>
                                        <p:cTn id="20" dur="500"/>
                                        <p:tgtEl>
                                          <p:spTgt spid="758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2" grpId="0" animBg="1"/>
      <p:bldP spid="75800"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0"/>
            <a:ext cx="1550988" cy="6869113"/>
            <a:chOff x="0" y="0"/>
            <a:chExt cx="977" cy="4327"/>
          </a:xfrm>
        </p:grpSpPr>
        <p:sp>
          <p:nvSpPr>
            <p:cNvPr id="59417"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9418"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28357" name="Rectangle 5"/>
          <p:cNvSpPr>
            <a:spLocks noGrp="1" noChangeArrowheads="1"/>
          </p:cNvSpPr>
          <p:nvPr>
            <p:ph type="title"/>
          </p:nvPr>
        </p:nvSpPr>
        <p:spPr>
          <a:xfrm>
            <a:off x="387350" y="220663"/>
            <a:ext cx="8229600" cy="1420812"/>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1</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Price floors </a:t>
            </a:r>
            <a:br>
              <a:rPr lang="en-US" sz="3000" smtClean="0">
                <a:solidFill>
                  <a:srgbClr val="996633"/>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  &amp; ceilings</a:t>
            </a:r>
          </a:p>
        </p:txBody>
      </p:sp>
      <p:sp>
        <p:nvSpPr>
          <p:cNvPr id="59396" name="Rectangle 6"/>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943CA3C-B95D-4056-8FDC-5881771BE16D}" type="slidenum">
              <a:rPr lang="en-US" altLang="en-US" sz="1700">
                <a:solidFill>
                  <a:srgbClr val="777777"/>
                </a:solidFill>
              </a:rPr>
              <a:pPr eaLnBrk="1" hangingPunct="1">
                <a:lnSpc>
                  <a:spcPct val="100000"/>
                </a:lnSpc>
                <a:spcBef>
                  <a:spcPct val="0"/>
                </a:spcBef>
                <a:buClrTx/>
                <a:buSzTx/>
                <a:buFontTx/>
                <a:buNone/>
              </a:pPr>
              <a:t>22</a:t>
            </a:fld>
            <a:endParaRPr lang="en-US" altLang="en-US" sz="1700">
              <a:solidFill>
                <a:srgbClr val="777777"/>
              </a:solidFill>
            </a:endParaRPr>
          </a:p>
        </p:txBody>
      </p:sp>
      <p:grpSp>
        <p:nvGrpSpPr>
          <p:cNvPr id="59397" name="Group 26"/>
          <p:cNvGrpSpPr>
            <a:grpSpLocks/>
          </p:cNvGrpSpPr>
          <p:nvPr/>
        </p:nvGrpSpPr>
        <p:grpSpPr bwMode="auto">
          <a:xfrm>
            <a:off x="3497263" y="657225"/>
            <a:ext cx="5443537" cy="5759450"/>
            <a:chOff x="2217" y="225"/>
            <a:chExt cx="3429" cy="3628"/>
          </a:xfrm>
        </p:grpSpPr>
        <p:graphicFrame>
          <p:nvGraphicFramePr>
            <p:cNvPr id="2" name="Object 7"/>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59400" name="Group 25"/>
            <p:cNvGrpSpPr>
              <a:grpSpLocks/>
            </p:cNvGrpSpPr>
            <p:nvPr/>
          </p:nvGrpSpPr>
          <p:grpSpPr bwMode="auto">
            <a:xfrm>
              <a:off x="2285" y="225"/>
              <a:ext cx="3341" cy="3550"/>
              <a:chOff x="2285" y="225"/>
              <a:chExt cx="3341" cy="3550"/>
            </a:xfrm>
          </p:grpSpPr>
          <p:sp>
            <p:nvSpPr>
              <p:cNvPr id="59401" name="Text Box 8"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59402" name="Text Box 9"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59403" name="Text Box 10"/>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59404" name="Rectangle 11"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59405" name="Rectangle 12"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59406" name="Group 13"/>
              <p:cNvGrpSpPr>
                <a:grpSpLocks/>
              </p:cNvGrpSpPr>
              <p:nvPr/>
            </p:nvGrpSpPr>
            <p:grpSpPr bwMode="auto">
              <a:xfrm>
                <a:off x="2738" y="3367"/>
                <a:ext cx="222" cy="123"/>
                <a:chOff x="2757" y="3291"/>
                <a:chExt cx="222" cy="123"/>
              </a:xfrm>
            </p:grpSpPr>
            <p:sp>
              <p:nvSpPr>
                <p:cNvPr id="59414" name="Line 14"/>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5" name="Line 15"/>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6" name="Line 16"/>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07" name="Group 17"/>
              <p:cNvGrpSpPr>
                <a:grpSpLocks/>
              </p:cNvGrpSpPr>
              <p:nvPr/>
            </p:nvGrpSpPr>
            <p:grpSpPr bwMode="auto">
              <a:xfrm>
                <a:off x="2579" y="3211"/>
                <a:ext cx="186" cy="141"/>
                <a:chOff x="2586" y="3138"/>
                <a:chExt cx="186" cy="141"/>
              </a:xfrm>
            </p:grpSpPr>
            <p:sp>
              <p:nvSpPr>
                <p:cNvPr id="59411" name="Line 18"/>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19"/>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0"/>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08" name="Text Box 21"/>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59409" name="Text Box 22"/>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59410" name="Text Box 23"/>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sp>
        <p:nvSpPr>
          <p:cNvPr id="228376" name="Rectangle 24"/>
          <p:cNvSpPr>
            <a:spLocks noGrp="1" noChangeArrowheads="1"/>
          </p:cNvSpPr>
          <p:nvPr>
            <p:ph type="body" idx="1"/>
          </p:nvPr>
        </p:nvSpPr>
        <p:spPr>
          <a:xfrm>
            <a:off x="547688" y="1830388"/>
            <a:ext cx="2457450" cy="4065587"/>
          </a:xfrm>
          <a:noFill/>
        </p:spPr>
        <p:txBody>
          <a:bodyPr/>
          <a:lstStyle/>
          <a:p>
            <a:pPr marL="0" indent="0" eaLnBrk="1" hangingPunct="1">
              <a:lnSpc>
                <a:spcPct val="100000"/>
              </a:lnSpc>
              <a:buClr>
                <a:srgbClr val="003399"/>
              </a:buClr>
              <a:buFont typeface="Wingdings" pitchFamily="2" charset="2"/>
              <a:buNone/>
            </a:pPr>
            <a:r>
              <a:rPr lang="en-US" altLang="en-US" sz="2700" smtClean="0"/>
              <a:t>Determine </a:t>
            </a:r>
            <a:br>
              <a:rPr lang="en-US" altLang="en-US" sz="2700" smtClean="0"/>
            </a:br>
            <a:r>
              <a:rPr lang="en-US" altLang="en-US" sz="2700" smtClean="0"/>
              <a:t>effects of:</a:t>
            </a:r>
          </a:p>
          <a:p>
            <a:pPr marL="568325" lvl="1" indent="-454025" eaLnBrk="1" hangingPunct="1">
              <a:spcBef>
                <a:spcPct val="45000"/>
              </a:spcBef>
              <a:buClr>
                <a:srgbClr val="003399"/>
              </a:buClr>
              <a:buFontTx/>
              <a:buNone/>
            </a:pPr>
            <a:r>
              <a:rPr lang="en-US" altLang="en-US" sz="2600" b="1" smtClean="0">
                <a:solidFill>
                  <a:srgbClr val="669900"/>
                </a:solidFill>
              </a:rPr>
              <a:t>A</a:t>
            </a:r>
            <a:r>
              <a:rPr lang="en-US" altLang="en-US" sz="2600" smtClean="0">
                <a:solidFill>
                  <a:srgbClr val="669900"/>
                </a:solidFill>
              </a:rPr>
              <a:t>. </a:t>
            </a:r>
            <a:r>
              <a:rPr lang="en-US" altLang="en-US" smtClean="0"/>
              <a:t>	$90 price </a:t>
            </a:r>
            <a:br>
              <a:rPr lang="en-US" altLang="en-US" smtClean="0"/>
            </a:br>
            <a:r>
              <a:rPr lang="en-US" altLang="en-US" smtClean="0"/>
              <a:t>ceiling</a:t>
            </a:r>
          </a:p>
          <a:p>
            <a:pPr marL="568325" lvl="1" indent="-454025" eaLnBrk="1" hangingPunct="1">
              <a:spcBef>
                <a:spcPct val="45000"/>
              </a:spcBef>
              <a:buClr>
                <a:srgbClr val="003399"/>
              </a:buClr>
              <a:buFontTx/>
              <a:buNone/>
            </a:pPr>
            <a:r>
              <a:rPr lang="en-US" altLang="en-US" sz="2600" b="1" smtClean="0">
                <a:solidFill>
                  <a:srgbClr val="669900"/>
                </a:solidFill>
              </a:rPr>
              <a:t>B</a:t>
            </a:r>
            <a:r>
              <a:rPr lang="en-US" altLang="en-US" sz="2600" smtClean="0">
                <a:solidFill>
                  <a:srgbClr val="669900"/>
                </a:solidFill>
              </a:rPr>
              <a:t>.	</a:t>
            </a:r>
            <a:r>
              <a:rPr lang="en-US" altLang="en-US" smtClean="0"/>
              <a:t>$90 price </a:t>
            </a:r>
            <a:br>
              <a:rPr lang="en-US" altLang="en-US" smtClean="0"/>
            </a:br>
            <a:r>
              <a:rPr lang="en-US" altLang="en-US" smtClean="0"/>
              <a:t>floor</a:t>
            </a:r>
          </a:p>
          <a:p>
            <a:pPr marL="568325" lvl="1" indent="-454025" eaLnBrk="1" hangingPunct="1">
              <a:spcBef>
                <a:spcPct val="45000"/>
              </a:spcBef>
              <a:buClr>
                <a:srgbClr val="003399"/>
              </a:buClr>
              <a:buFontTx/>
              <a:buNone/>
            </a:pPr>
            <a:r>
              <a:rPr lang="en-US" altLang="en-US" sz="2600" b="1" smtClean="0">
                <a:solidFill>
                  <a:srgbClr val="669900"/>
                </a:solidFill>
              </a:rPr>
              <a:t>C.	</a:t>
            </a:r>
            <a:r>
              <a:rPr lang="en-US" altLang="en-US" smtClean="0"/>
              <a:t>$120 price </a:t>
            </a:r>
            <a:br>
              <a:rPr lang="en-US" altLang="en-US" smtClean="0"/>
            </a:br>
            <a:r>
              <a:rPr lang="en-US" altLang="en-US" smtClean="0"/>
              <a:t>floor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76">
                                            <p:txEl>
                                              <p:pRg st="1" end="1"/>
                                            </p:txEl>
                                          </p:spTgt>
                                        </p:tgtEl>
                                        <p:attrNameLst>
                                          <p:attrName>style.visibility</p:attrName>
                                        </p:attrNameLst>
                                      </p:cBhvr>
                                      <p:to>
                                        <p:strVal val="visible"/>
                                      </p:to>
                                    </p:set>
                                    <p:animEffect transition="in" filter="wipe(left)">
                                      <p:cBhvr>
                                        <p:cTn id="7" dur="500"/>
                                        <p:tgtEl>
                                          <p:spTgt spid="22837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76">
                                            <p:txEl>
                                              <p:pRg st="2" end="2"/>
                                            </p:txEl>
                                          </p:spTgt>
                                        </p:tgtEl>
                                        <p:attrNameLst>
                                          <p:attrName>style.visibility</p:attrName>
                                        </p:attrNameLst>
                                      </p:cBhvr>
                                      <p:to>
                                        <p:strVal val="visible"/>
                                      </p:to>
                                    </p:set>
                                    <p:animEffect transition="in" filter="wipe(left)">
                                      <p:cBhvr>
                                        <p:cTn id="12" dur="500"/>
                                        <p:tgtEl>
                                          <p:spTgt spid="22837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76">
                                            <p:txEl>
                                              <p:pRg st="3" end="3"/>
                                            </p:txEl>
                                          </p:spTgt>
                                        </p:tgtEl>
                                        <p:attrNameLst>
                                          <p:attrName>style.visibility</p:attrName>
                                        </p:attrNameLst>
                                      </p:cBhvr>
                                      <p:to>
                                        <p:strVal val="visible"/>
                                      </p:to>
                                    </p:set>
                                    <p:animEffect transition="in" filter="wipe(left)">
                                      <p:cBhvr>
                                        <p:cTn id="17" dur="500"/>
                                        <p:tgtEl>
                                          <p:spTgt spid="2283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76"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61442" name="Group 38"/>
          <p:cNvGrpSpPr>
            <a:grpSpLocks/>
          </p:cNvGrpSpPr>
          <p:nvPr/>
        </p:nvGrpSpPr>
        <p:grpSpPr bwMode="auto">
          <a:xfrm>
            <a:off x="3497263" y="657225"/>
            <a:ext cx="5443537" cy="5759450"/>
            <a:chOff x="2217" y="225"/>
            <a:chExt cx="3429" cy="3628"/>
          </a:xfrm>
        </p:grpSpPr>
        <p:graphicFrame>
          <p:nvGraphicFramePr>
            <p:cNvPr id="2" name="Object 39"/>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61459" name="Group 40"/>
            <p:cNvGrpSpPr>
              <a:grpSpLocks/>
            </p:cNvGrpSpPr>
            <p:nvPr/>
          </p:nvGrpSpPr>
          <p:grpSpPr bwMode="auto">
            <a:xfrm>
              <a:off x="2285" y="225"/>
              <a:ext cx="3341" cy="3550"/>
              <a:chOff x="2285" y="225"/>
              <a:chExt cx="3341" cy="3550"/>
            </a:xfrm>
          </p:grpSpPr>
          <p:sp>
            <p:nvSpPr>
              <p:cNvPr id="61460" name="Text Box 41"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61461" name="Text Box 42"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61462" name="Text Box 43"/>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61463" name="Rectangle 44"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1464" name="Rectangle 45"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61465" name="Group 46"/>
              <p:cNvGrpSpPr>
                <a:grpSpLocks/>
              </p:cNvGrpSpPr>
              <p:nvPr/>
            </p:nvGrpSpPr>
            <p:grpSpPr bwMode="auto">
              <a:xfrm>
                <a:off x="2738" y="3367"/>
                <a:ext cx="222" cy="123"/>
                <a:chOff x="2757" y="3291"/>
                <a:chExt cx="222" cy="123"/>
              </a:xfrm>
            </p:grpSpPr>
            <p:sp>
              <p:nvSpPr>
                <p:cNvPr id="61473" name="Line 47"/>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4" name="Line 48"/>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5" name="Line 49"/>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1466" name="Group 50"/>
              <p:cNvGrpSpPr>
                <a:grpSpLocks/>
              </p:cNvGrpSpPr>
              <p:nvPr/>
            </p:nvGrpSpPr>
            <p:grpSpPr bwMode="auto">
              <a:xfrm>
                <a:off x="2579" y="3211"/>
                <a:ext cx="186" cy="141"/>
                <a:chOff x="2586" y="3138"/>
                <a:chExt cx="186" cy="141"/>
              </a:xfrm>
            </p:grpSpPr>
            <p:sp>
              <p:nvSpPr>
                <p:cNvPr id="61470" name="Line 51"/>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1" name="Line 52"/>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2" name="Line 53"/>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67" name="Text Box 54"/>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61468" name="Text Box 55"/>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61469" name="Text Box 56"/>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grpSp>
        <p:nvGrpSpPr>
          <p:cNvPr id="61443" name="Group 2"/>
          <p:cNvGrpSpPr>
            <a:grpSpLocks/>
          </p:cNvGrpSpPr>
          <p:nvPr/>
        </p:nvGrpSpPr>
        <p:grpSpPr bwMode="auto">
          <a:xfrm>
            <a:off x="0" y="0"/>
            <a:ext cx="1550988" cy="6869113"/>
            <a:chOff x="0" y="0"/>
            <a:chExt cx="977" cy="4327"/>
          </a:xfrm>
        </p:grpSpPr>
        <p:sp>
          <p:nvSpPr>
            <p:cNvPr id="61456"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1457"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14021" name="Rectangle 5"/>
          <p:cNvSpPr>
            <a:spLocks noGrp="1" noChangeArrowheads="1"/>
          </p:cNvSpPr>
          <p:nvPr>
            <p:ph type="title"/>
          </p:nvPr>
        </p:nvSpPr>
        <p:spPr>
          <a:xfrm>
            <a:off x="387350" y="177800"/>
            <a:ext cx="8229600" cy="1052513"/>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1</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A.  $90 price ceiling</a:t>
            </a:r>
          </a:p>
        </p:txBody>
      </p:sp>
      <p:sp>
        <p:nvSpPr>
          <p:cNvPr id="61445" name="Rectangle 7"/>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50D2AA3E-8BC8-430C-83F8-46DD6D0966E4}" type="slidenum">
              <a:rPr lang="en-US" altLang="en-US" sz="1700">
                <a:solidFill>
                  <a:srgbClr val="777777"/>
                </a:solidFill>
              </a:rPr>
              <a:pPr eaLnBrk="1" hangingPunct="1">
                <a:lnSpc>
                  <a:spcPct val="100000"/>
                </a:lnSpc>
                <a:spcBef>
                  <a:spcPct val="0"/>
                </a:spcBef>
                <a:buClrTx/>
                <a:buSzTx/>
                <a:buFontTx/>
                <a:buNone/>
              </a:pPr>
              <a:t>23</a:t>
            </a:fld>
            <a:endParaRPr lang="en-US" altLang="en-US" sz="1700">
              <a:solidFill>
                <a:srgbClr val="777777"/>
              </a:solidFill>
            </a:endParaRPr>
          </a:p>
        </p:txBody>
      </p:sp>
      <p:sp>
        <p:nvSpPr>
          <p:cNvPr id="214025" name="Rectangle 9"/>
          <p:cNvSpPr>
            <a:spLocks noChangeArrowheads="1"/>
          </p:cNvSpPr>
          <p:nvPr/>
        </p:nvSpPr>
        <p:spPr bwMode="auto">
          <a:xfrm>
            <a:off x="711200" y="1519238"/>
            <a:ext cx="227488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Clr>
                <a:srgbClr val="003399"/>
              </a:buClr>
              <a:buFont typeface="Wingdings" panose="05000000000000000000" pitchFamily="2" charset="2"/>
              <a:buNone/>
            </a:pPr>
            <a:r>
              <a:rPr lang="en-US" altLang="en-US" sz="2700"/>
              <a:t>The price falls to $90. </a:t>
            </a:r>
          </a:p>
          <a:p>
            <a:pPr eaLnBrk="1" hangingPunct="1">
              <a:buClr>
                <a:srgbClr val="003399"/>
              </a:buClr>
              <a:buFont typeface="Wingdings" panose="05000000000000000000" pitchFamily="2" charset="2"/>
              <a:buNone/>
            </a:pPr>
            <a:r>
              <a:rPr lang="en-US" altLang="en-US" sz="2700"/>
              <a:t>Buyers demand </a:t>
            </a:r>
            <a:br>
              <a:rPr lang="en-US" altLang="en-US" sz="2700"/>
            </a:br>
            <a:r>
              <a:rPr lang="en-US" altLang="en-US" sz="2700"/>
              <a:t>120 rooms, sellers supply 90, leaving a shortage. </a:t>
            </a:r>
          </a:p>
        </p:txBody>
      </p:sp>
      <p:grpSp>
        <p:nvGrpSpPr>
          <p:cNvPr id="7" name="Group 28"/>
          <p:cNvGrpSpPr>
            <a:grpSpLocks/>
          </p:cNvGrpSpPr>
          <p:nvPr/>
        </p:nvGrpSpPr>
        <p:grpSpPr bwMode="auto">
          <a:xfrm>
            <a:off x="6334125" y="3611563"/>
            <a:ext cx="1987550" cy="709612"/>
            <a:chOff x="3554" y="2417"/>
            <a:chExt cx="778" cy="413"/>
          </a:xfrm>
        </p:grpSpPr>
        <p:sp>
          <p:nvSpPr>
            <p:cNvPr id="61454" name="AutoShape 29"/>
            <p:cNvSpPr>
              <a:spLocks/>
            </p:cNvSpPr>
            <p:nvPr/>
          </p:nvSpPr>
          <p:spPr bwMode="auto">
            <a:xfrm rot="-5400000">
              <a:off x="3831" y="2192"/>
              <a:ext cx="188" cy="637"/>
            </a:xfrm>
            <a:prstGeom prst="leftBrace">
              <a:avLst>
                <a:gd name="adj1" fmla="val 59421"/>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1455" name="Text Box 30"/>
            <p:cNvSpPr txBox="1">
              <a:spLocks noChangeArrowheads="1"/>
            </p:cNvSpPr>
            <p:nvPr/>
          </p:nvSpPr>
          <p:spPr bwMode="auto">
            <a:xfrm>
              <a:off x="3554" y="2618"/>
              <a:ext cx="7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solidFill>
                    <a:srgbClr val="0000FF"/>
                  </a:solidFill>
                </a:rPr>
                <a:t>shortage </a:t>
              </a:r>
              <a:r>
                <a:rPr lang="en-US" altLang="en-US" sz="2400">
                  <a:solidFill>
                    <a:srgbClr val="0000FF"/>
                  </a:solidFill>
                </a:rPr>
                <a:t>= 30</a:t>
              </a:r>
            </a:p>
          </p:txBody>
        </p:sp>
      </p:grpSp>
      <p:grpSp>
        <p:nvGrpSpPr>
          <p:cNvPr id="61448" name="Group 31"/>
          <p:cNvGrpSpPr>
            <a:grpSpLocks/>
          </p:cNvGrpSpPr>
          <p:nvPr/>
        </p:nvGrpSpPr>
        <p:grpSpPr bwMode="auto">
          <a:xfrm>
            <a:off x="4195763" y="3108325"/>
            <a:ext cx="4457700" cy="492125"/>
            <a:chOff x="2643" y="1748"/>
            <a:chExt cx="2808" cy="310"/>
          </a:xfrm>
        </p:grpSpPr>
        <p:grpSp>
          <p:nvGrpSpPr>
            <p:cNvPr id="61449" name="Group 32"/>
            <p:cNvGrpSpPr>
              <a:grpSpLocks/>
            </p:cNvGrpSpPr>
            <p:nvPr/>
          </p:nvGrpSpPr>
          <p:grpSpPr bwMode="auto">
            <a:xfrm>
              <a:off x="2643" y="1748"/>
              <a:ext cx="2808" cy="288"/>
              <a:chOff x="2643" y="1748"/>
              <a:chExt cx="2808" cy="288"/>
            </a:xfrm>
          </p:grpSpPr>
          <p:sp>
            <p:nvSpPr>
              <p:cNvPr id="61452" name="Line 33"/>
              <p:cNvSpPr>
                <a:spLocks noChangeShapeType="1"/>
              </p:cNvSpPr>
              <p:nvPr/>
            </p:nvSpPr>
            <p:spPr bwMode="auto">
              <a:xfrm>
                <a:off x="2643" y="2017"/>
                <a:ext cx="2808" cy="0"/>
              </a:xfrm>
              <a:prstGeom prst="line">
                <a:avLst/>
              </a:prstGeom>
              <a:noFill/>
              <a:ln w="38100">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3" name="Text Box 34"/>
              <p:cNvSpPr txBox="1">
                <a:spLocks noChangeArrowheads="1"/>
              </p:cNvSpPr>
              <p:nvPr/>
            </p:nvSpPr>
            <p:spPr bwMode="auto">
              <a:xfrm>
                <a:off x="2677" y="1748"/>
                <a:ext cx="11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i="1">
                    <a:solidFill>
                      <a:srgbClr val="DE8400"/>
                    </a:solidFill>
                  </a:rPr>
                  <a:t>Price ceiling</a:t>
                </a:r>
              </a:p>
            </p:txBody>
          </p:sp>
        </p:grpSp>
        <p:sp>
          <p:nvSpPr>
            <p:cNvPr id="61450" name="Oval 35"/>
            <p:cNvSpPr>
              <a:spLocks noChangeArrowheads="1"/>
            </p:cNvSpPr>
            <p:nvPr/>
          </p:nvSpPr>
          <p:spPr bwMode="auto">
            <a:xfrm>
              <a:off x="5069" y="19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1451" name="Oval 36"/>
            <p:cNvSpPr>
              <a:spLocks noChangeArrowheads="1"/>
            </p:cNvSpPr>
            <p:nvPr/>
          </p:nvSpPr>
          <p:spPr bwMode="auto">
            <a:xfrm>
              <a:off x="4027" y="19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25">
                                            <p:txEl>
                                              <p:pRg st="0" end="0"/>
                                            </p:txEl>
                                          </p:spTgt>
                                        </p:tgtEl>
                                        <p:attrNameLst>
                                          <p:attrName>style.visibility</p:attrName>
                                        </p:attrNameLst>
                                      </p:cBhvr>
                                      <p:to>
                                        <p:strVal val="visible"/>
                                      </p:to>
                                    </p:set>
                                    <p:animEffect transition="in" filter="wipe(left)">
                                      <p:cBhvr>
                                        <p:cTn id="7" dur="500"/>
                                        <p:tgtEl>
                                          <p:spTgt spid="2140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25">
                                            <p:txEl>
                                              <p:pRg st="1" end="1"/>
                                            </p:txEl>
                                          </p:spTgt>
                                        </p:tgtEl>
                                        <p:attrNameLst>
                                          <p:attrName>style.visibility</p:attrName>
                                        </p:attrNameLst>
                                      </p:cBhvr>
                                      <p:to>
                                        <p:strVal val="visible"/>
                                      </p:to>
                                    </p:set>
                                    <p:animEffect transition="in" filter="wipe(left)">
                                      <p:cBhvr>
                                        <p:cTn id="12" dur="500"/>
                                        <p:tgtEl>
                                          <p:spTgt spid="214025">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Righ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5"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63490" name="Group 55"/>
          <p:cNvGrpSpPr>
            <a:grpSpLocks/>
          </p:cNvGrpSpPr>
          <p:nvPr/>
        </p:nvGrpSpPr>
        <p:grpSpPr bwMode="auto">
          <a:xfrm>
            <a:off x="3497263" y="657225"/>
            <a:ext cx="5443537" cy="5759450"/>
            <a:chOff x="2217" y="225"/>
            <a:chExt cx="3429" cy="3628"/>
          </a:xfrm>
        </p:grpSpPr>
        <p:graphicFrame>
          <p:nvGraphicFramePr>
            <p:cNvPr id="2" name="Object 56"/>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63501" name="Group 57"/>
            <p:cNvGrpSpPr>
              <a:grpSpLocks/>
            </p:cNvGrpSpPr>
            <p:nvPr/>
          </p:nvGrpSpPr>
          <p:grpSpPr bwMode="auto">
            <a:xfrm>
              <a:off x="2285" y="225"/>
              <a:ext cx="3341" cy="3550"/>
              <a:chOff x="2285" y="225"/>
              <a:chExt cx="3341" cy="3550"/>
            </a:xfrm>
          </p:grpSpPr>
          <p:sp>
            <p:nvSpPr>
              <p:cNvPr id="63502" name="Text Box 58"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63503" name="Text Box 59"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63504" name="Text Box 60"/>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63505" name="Rectangle 61"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3506" name="Rectangle 62"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63507" name="Group 63"/>
              <p:cNvGrpSpPr>
                <a:grpSpLocks/>
              </p:cNvGrpSpPr>
              <p:nvPr/>
            </p:nvGrpSpPr>
            <p:grpSpPr bwMode="auto">
              <a:xfrm>
                <a:off x="2738" y="3367"/>
                <a:ext cx="222" cy="123"/>
                <a:chOff x="2757" y="3291"/>
                <a:chExt cx="222" cy="123"/>
              </a:xfrm>
            </p:grpSpPr>
            <p:sp>
              <p:nvSpPr>
                <p:cNvPr id="63515" name="Line 64"/>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6" name="Line 65"/>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7" name="Line 66"/>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508" name="Group 67"/>
              <p:cNvGrpSpPr>
                <a:grpSpLocks/>
              </p:cNvGrpSpPr>
              <p:nvPr/>
            </p:nvGrpSpPr>
            <p:grpSpPr bwMode="auto">
              <a:xfrm>
                <a:off x="2579" y="3211"/>
                <a:ext cx="186" cy="141"/>
                <a:chOff x="2586" y="3138"/>
                <a:chExt cx="186" cy="141"/>
              </a:xfrm>
            </p:grpSpPr>
            <p:sp>
              <p:nvSpPr>
                <p:cNvPr id="63512" name="Line 68"/>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3" name="Line 69"/>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4" name="Line 70"/>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3509" name="Text Box 71"/>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63510" name="Text Box 72"/>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63511" name="Text Box 73"/>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grpSp>
        <p:nvGrpSpPr>
          <p:cNvPr id="63491" name="Group 2"/>
          <p:cNvGrpSpPr>
            <a:grpSpLocks/>
          </p:cNvGrpSpPr>
          <p:nvPr/>
        </p:nvGrpSpPr>
        <p:grpSpPr bwMode="auto">
          <a:xfrm>
            <a:off x="0" y="0"/>
            <a:ext cx="1550988" cy="6869113"/>
            <a:chOff x="0" y="0"/>
            <a:chExt cx="977" cy="4327"/>
          </a:xfrm>
        </p:grpSpPr>
        <p:sp>
          <p:nvSpPr>
            <p:cNvPr id="63498"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3499"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15045" name="Rectangle 5"/>
          <p:cNvSpPr>
            <a:spLocks noGrp="1" noChangeArrowheads="1"/>
          </p:cNvSpPr>
          <p:nvPr>
            <p:ph type="title"/>
          </p:nvPr>
        </p:nvSpPr>
        <p:spPr>
          <a:xfrm>
            <a:off x="387350" y="177800"/>
            <a:ext cx="8229600" cy="1052513"/>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1</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B. $90 price floor</a:t>
            </a:r>
          </a:p>
        </p:txBody>
      </p:sp>
      <p:sp>
        <p:nvSpPr>
          <p:cNvPr id="63493" name="Rectangle 7"/>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DBB93063-2BDE-42BE-8F54-BF19861DAA3D}" type="slidenum">
              <a:rPr lang="en-US" altLang="en-US" sz="1700">
                <a:solidFill>
                  <a:srgbClr val="777777"/>
                </a:solidFill>
              </a:rPr>
              <a:pPr eaLnBrk="1" hangingPunct="1">
                <a:lnSpc>
                  <a:spcPct val="100000"/>
                </a:lnSpc>
                <a:spcBef>
                  <a:spcPct val="0"/>
                </a:spcBef>
                <a:buClrTx/>
                <a:buSzTx/>
                <a:buFontTx/>
                <a:buNone/>
              </a:pPr>
              <a:t>24</a:t>
            </a:fld>
            <a:endParaRPr lang="en-US" altLang="en-US" sz="1700">
              <a:solidFill>
                <a:srgbClr val="777777"/>
              </a:solidFill>
            </a:endParaRPr>
          </a:p>
        </p:txBody>
      </p:sp>
      <p:sp>
        <p:nvSpPr>
          <p:cNvPr id="215073" name="Rectangle 33"/>
          <p:cNvSpPr>
            <a:spLocks noGrp="1" noChangeArrowheads="1"/>
          </p:cNvSpPr>
          <p:nvPr>
            <p:ph type="body" idx="1"/>
          </p:nvPr>
        </p:nvSpPr>
        <p:spPr>
          <a:xfrm>
            <a:off x="646113" y="1447800"/>
            <a:ext cx="2613025" cy="3786188"/>
          </a:xfrm>
          <a:noFill/>
        </p:spPr>
        <p:txBody>
          <a:bodyPr/>
          <a:lstStyle/>
          <a:p>
            <a:pPr marL="0" indent="0" eaLnBrk="1" hangingPunct="1">
              <a:buClr>
                <a:srgbClr val="003399"/>
              </a:buClr>
              <a:buFont typeface="Wingdings" pitchFamily="2" charset="2"/>
              <a:buNone/>
            </a:pPr>
            <a:r>
              <a:rPr lang="en-US" altLang="en-US" sz="2700" smtClean="0"/>
              <a:t>Eq’m price is above the floor, so floor is not binding.  </a:t>
            </a:r>
          </a:p>
          <a:p>
            <a:pPr marL="0" indent="0" eaLnBrk="1" hangingPunct="1">
              <a:buClr>
                <a:srgbClr val="003399"/>
              </a:buClr>
              <a:buFont typeface="Wingdings" pitchFamily="2" charset="2"/>
              <a:buNone/>
            </a:pPr>
            <a:r>
              <a:rPr lang="en-US" altLang="en-US" sz="2700" b="1" i="1" smtClean="0"/>
              <a:t>P</a:t>
            </a:r>
            <a:r>
              <a:rPr lang="en-US" altLang="en-US" sz="2700" smtClean="0"/>
              <a:t> = $100, </a:t>
            </a:r>
            <a:br>
              <a:rPr lang="en-US" altLang="en-US" sz="2700" smtClean="0"/>
            </a:br>
            <a:r>
              <a:rPr lang="en-US" altLang="en-US" sz="2700" b="1" i="1" smtClean="0"/>
              <a:t>Q</a:t>
            </a:r>
            <a:r>
              <a:rPr lang="en-US" altLang="en-US" sz="2700" smtClean="0"/>
              <a:t> = 100 rooms. </a:t>
            </a:r>
          </a:p>
        </p:txBody>
      </p:sp>
      <p:sp>
        <p:nvSpPr>
          <p:cNvPr id="63495" name="Line 52"/>
          <p:cNvSpPr>
            <a:spLocks noChangeShapeType="1"/>
          </p:cNvSpPr>
          <p:nvPr/>
        </p:nvSpPr>
        <p:spPr bwMode="auto">
          <a:xfrm>
            <a:off x="4195763" y="3535363"/>
            <a:ext cx="4457700" cy="0"/>
          </a:xfrm>
          <a:prstGeom prst="line">
            <a:avLst/>
          </a:prstGeom>
          <a:noFill/>
          <a:ln w="38100">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6" name="Text Box 53"/>
          <p:cNvSpPr txBox="1">
            <a:spLocks noChangeArrowheads="1"/>
          </p:cNvSpPr>
          <p:nvPr/>
        </p:nvSpPr>
        <p:spPr bwMode="auto">
          <a:xfrm>
            <a:off x="4275138" y="3521075"/>
            <a:ext cx="1747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i="1">
                <a:solidFill>
                  <a:srgbClr val="DE8400"/>
                </a:solidFill>
              </a:rPr>
              <a:t>Price floor</a:t>
            </a:r>
          </a:p>
        </p:txBody>
      </p:sp>
      <p:sp>
        <p:nvSpPr>
          <p:cNvPr id="63497" name="Oval 54"/>
          <p:cNvSpPr>
            <a:spLocks noChangeArrowheads="1"/>
          </p:cNvSpPr>
          <p:nvPr/>
        </p:nvSpPr>
        <p:spPr bwMode="auto">
          <a:xfrm>
            <a:off x="6935788" y="3016250"/>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3">
                                            <p:txEl>
                                              <p:pRg st="0" end="0"/>
                                            </p:txEl>
                                          </p:spTgt>
                                        </p:tgtEl>
                                        <p:attrNameLst>
                                          <p:attrName>style.visibility</p:attrName>
                                        </p:attrNameLst>
                                      </p:cBhvr>
                                      <p:to>
                                        <p:strVal val="visible"/>
                                      </p:to>
                                    </p:set>
                                    <p:animEffect transition="in" filter="wipe(left)">
                                      <p:cBhvr>
                                        <p:cTn id="7" dur="500"/>
                                        <p:tgtEl>
                                          <p:spTgt spid="2150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3">
                                            <p:txEl>
                                              <p:pRg st="1" end="1"/>
                                            </p:txEl>
                                          </p:spTgt>
                                        </p:tgtEl>
                                        <p:attrNameLst>
                                          <p:attrName>style.visibility</p:attrName>
                                        </p:attrNameLst>
                                      </p:cBhvr>
                                      <p:to>
                                        <p:strVal val="visible"/>
                                      </p:to>
                                    </p:set>
                                    <p:animEffect transition="in" filter="wipe(left)">
                                      <p:cBhvr>
                                        <p:cTn id="12" dur="500"/>
                                        <p:tgtEl>
                                          <p:spTgt spid="2150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3"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65538" name="Group 63"/>
          <p:cNvGrpSpPr>
            <a:grpSpLocks/>
          </p:cNvGrpSpPr>
          <p:nvPr/>
        </p:nvGrpSpPr>
        <p:grpSpPr bwMode="auto">
          <a:xfrm>
            <a:off x="3497263" y="657225"/>
            <a:ext cx="5443537" cy="5759450"/>
            <a:chOff x="2217" y="225"/>
            <a:chExt cx="3429" cy="3628"/>
          </a:xfrm>
        </p:grpSpPr>
        <p:graphicFrame>
          <p:nvGraphicFramePr>
            <p:cNvPr id="2" name="Object 64"/>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65554" name="Group 65"/>
            <p:cNvGrpSpPr>
              <a:grpSpLocks/>
            </p:cNvGrpSpPr>
            <p:nvPr/>
          </p:nvGrpSpPr>
          <p:grpSpPr bwMode="auto">
            <a:xfrm>
              <a:off x="2285" y="225"/>
              <a:ext cx="3341" cy="3550"/>
              <a:chOff x="2285" y="225"/>
              <a:chExt cx="3341" cy="3550"/>
            </a:xfrm>
          </p:grpSpPr>
          <p:sp>
            <p:nvSpPr>
              <p:cNvPr id="65555" name="Text Box 66"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65556" name="Text Box 67"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65557" name="Text Box 68"/>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65558" name="Rectangle 69"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5559" name="Rectangle 70"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65560" name="Group 71"/>
              <p:cNvGrpSpPr>
                <a:grpSpLocks/>
              </p:cNvGrpSpPr>
              <p:nvPr/>
            </p:nvGrpSpPr>
            <p:grpSpPr bwMode="auto">
              <a:xfrm>
                <a:off x="2738" y="3367"/>
                <a:ext cx="222" cy="123"/>
                <a:chOff x="2757" y="3291"/>
                <a:chExt cx="222" cy="123"/>
              </a:xfrm>
            </p:grpSpPr>
            <p:sp>
              <p:nvSpPr>
                <p:cNvPr id="65568" name="Line 72"/>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9" name="Line 73"/>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0" name="Line 74"/>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5561" name="Group 75"/>
              <p:cNvGrpSpPr>
                <a:grpSpLocks/>
              </p:cNvGrpSpPr>
              <p:nvPr/>
            </p:nvGrpSpPr>
            <p:grpSpPr bwMode="auto">
              <a:xfrm>
                <a:off x="2579" y="3211"/>
                <a:ext cx="186" cy="141"/>
                <a:chOff x="2586" y="3138"/>
                <a:chExt cx="186" cy="141"/>
              </a:xfrm>
            </p:grpSpPr>
            <p:sp>
              <p:nvSpPr>
                <p:cNvPr id="65565" name="Line 76"/>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6" name="Line 77"/>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7" name="Line 78"/>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5562" name="Text Box 79"/>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65563" name="Text Box 80"/>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65564" name="Text Box 81"/>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grpSp>
        <p:nvGrpSpPr>
          <p:cNvPr id="65539" name="Group 2"/>
          <p:cNvGrpSpPr>
            <a:grpSpLocks/>
          </p:cNvGrpSpPr>
          <p:nvPr/>
        </p:nvGrpSpPr>
        <p:grpSpPr bwMode="auto">
          <a:xfrm>
            <a:off x="0" y="0"/>
            <a:ext cx="1550988" cy="6869113"/>
            <a:chOff x="0" y="0"/>
            <a:chExt cx="977" cy="4327"/>
          </a:xfrm>
        </p:grpSpPr>
        <p:sp>
          <p:nvSpPr>
            <p:cNvPr id="65551"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5552"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17093" name="Rectangle 5"/>
          <p:cNvSpPr>
            <a:spLocks noGrp="1" noChangeArrowheads="1"/>
          </p:cNvSpPr>
          <p:nvPr>
            <p:ph type="title"/>
          </p:nvPr>
        </p:nvSpPr>
        <p:spPr>
          <a:xfrm>
            <a:off x="387350" y="177800"/>
            <a:ext cx="8229600" cy="1052513"/>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1</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C. $120 price floor</a:t>
            </a:r>
          </a:p>
        </p:txBody>
      </p:sp>
      <p:sp>
        <p:nvSpPr>
          <p:cNvPr id="65541" name="Rectangle 6"/>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A478EFEA-B657-4111-BBCE-27EF01191051}" type="slidenum">
              <a:rPr lang="en-US" altLang="en-US" sz="1700">
                <a:solidFill>
                  <a:srgbClr val="777777"/>
                </a:solidFill>
              </a:rPr>
              <a:pPr eaLnBrk="1" hangingPunct="1">
                <a:lnSpc>
                  <a:spcPct val="100000"/>
                </a:lnSpc>
                <a:spcBef>
                  <a:spcPct val="0"/>
                </a:spcBef>
                <a:buClrTx/>
                <a:buSzTx/>
                <a:buFontTx/>
                <a:buNone/>
              </a:pPr>
              <a:t>25</a:t>
            </a:fld>
            <a:endParaRPr lang="en-US" altLang="en-US" sz="1700">
              <a:solidFill>
                <a:srgbClr val="777777"/>
              </a:solidFill>
            </a:endParaRPr>
          </a:p>
        </p:txBody>
      </p:sp>
      <p:sp>
        <p:nvSpPr>
          <p:cNvPr id="217124" name="Rectangle 36"/>
          <p:cNvSpPr>
            <a:spLocks noGrp="1" noChangeArrowheads="1"/>
          </p:cNvSpPr>
          <p:nvPr>
            <p:ph type="body" idx="1"/>
          </p:nvPr>
        </p:nvSpPr>
        <p:spPr>
          <a:xfrm>
            <a:off x="728663" y="1436688"/>
            <a:ext cx="2409825" cy="3817937"/>
          </a:xfrm>
          <a:noFill/>
        </p:spPr>
        <p:txBody>
          <a:bodyPr/>
          <a:lstStyle/>
          <a:p>
            <a:pPr marL="0" indent="0" eaLnBrk="1" hangingPunct="1">
              <a:buClr>
                <a:srgbClr val="003399"/>
              </a:buClr>
              <a:buFont typeface="Wingdings" pitchFamily="2" charset="2"/>
              <a:buNone/>
            </a:pPr>
            <a:r>
              <a:rPr lang="en-US" altLang="en-US" sz="2700" smtClean="0"/>
              <a:t>The price </a:t>
            </a:r>
            <a:br>
              <a:rPr lang="en-US" altLang="en-US" sz="2700" smtClean="0"/>
            </a:br>
            <a:r>
              <a:rPr lang="en-US" altLang="en-US" sz="2700" smtClean="0"/>
              <a:t>rises to $120. </a:t>
            </a:r>
          </a:p>
          <a:p>
            <a:pPr marL="0" indent="0" eaLnBrk="1" hangingPunct="1">
              <a:buClr>
                <a:srgbClr val="003399"/>
              </a:buClr>
              <a:buFont typeface="Wingdings" pitchFamily="2" charset="2"/>
              <a:buNone/>
            </a:pPr>
            <a:r>
              <a:rPr lang="en-US" altLang="en-US" sz="2700" smtClean="0"/>
              <a:t>Buyers </a:t>
            </a:r>
            <a:br>
              <a:rPr lang="en-US" altLang="en-US" sz="2700" smtClean="0"/>
            </a:br>
            <a:r>
              <a:rPr lang="en-US" altLang="en-US" sz="2700" smtClean="0"/>
              <a:t>demand </a:t>
            </a:r>
            <a:br>
              <a:rPr lang="en-US" altLang="en-US" sz="2700" smtClean="0"/>
            </a:br>
            <a:r>
              <a:rPr lang="en-US" altLang="en-US" sz="2700" smtClean="0"/>
              <a:t>60 rooms, </a:t>
            </a:r>
            <a:br>
              <a:rPr lang="en-US" altLang="en-US" sz="2700" smtClean="0"/>
            </a:br>
            <a:r>
              <a:rPr lang="en-US" altLang="en-US" sz="2700" smtClean="0"/>
              <a:t>sellers supply 120, causing a surplus. </a:t>
            </a:r>
          </a:p>
        </p:txBody>
      </p:sp>
      <p:grpSp>
        <p:nvGrpSpPr>
          <p:cNvPr id="7" name="Group 55"/>
          <p:cNvGrpSpPr>
            <a:grpSpLocks/>
          </p:cNvGrpSpPr>
          <p:nvPr/>
        </p:nvGrpSpPr>
        <p:grpSpPr bwMode="auto">
          <a:xfrm>
            <a:off x="4808538" y="1490663"/>
            <a:ext cx="3292475" cy="630237"/>
            <a:chOff x="3031" y="758"/>
            <a:chExt cx="2074" cy="397"/>
          </a:xfrm>
        </p:grpSpPr>
        <p:sp>
          <p:nvSpPr>
            <p:cNvPr id="65549" name="AutoShape 56"/>
            <p:cNvSpPr>
              <a:spLocks/>
            </p:cNvSpPr>
            <p:nvPr/>
          </p:nvSpPr>
          <p:spPr bwMode="auto">
            <a:xfrm rot="5400000">
              <a:off x="3973" y="24"/>
              <a:ext cx="189" cy="2074"/>
            </a:xfrm>
            <a:prstGeom prst="leftBrace">
              <a:avLst>
                <a:gd name="adj1" fmla="val 192443"/>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5550" name="Text Box 57"/>
            <p:cNvSpPr txBox="1">
              <a:spLocks noChangeArrowheads="1"/>
            </p:cNvSpPr>
            <p:nvPr/>
          </p:nvSpPr>
          <p:spPr bwMode="auto">
            <a:xfrm>
              <a:off x="3470" y="758"/>
              <a:ext cx="122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solidFill>
                    <a:srgbClr val="0000FF"/>
                  </a:solidFill>
                </a:rPr>
                <a:t>surplus</a:t>
              </a:r>
              <a:r>
                <a:rPr lang="en-US" altLang="en-US" sz="2400">
                  <a:solidFill>
                    <a:srgbClr val="0000FF"/>
                  </a:solidFill>
                </a:rPr>
                <a:t> = 60</a:t>
              </a:r>
            </a:p>
          </p:txBody>
        </p:sp>
      </p:grpSp>
      <p:grpSp>
        <p:nvGrpSpPr>
          <p:cNvPr id="65544" name="Group 58"/>
          <p:cNvGrpSpPr>
            <a:grpSpLocks/>
          </p:cNvGrpSpPr>
          <p:nvPr/>
        </p:nvGrpSpPr>
        <p:grpSpPr bwMode="auto">
          <a:xfrm>
            <a:off x="4211638" y="2139950"/>
            <a:ext cx="4457700" cy="493713"/>
            <a:chOff x="2650" y="1138"/>
            <a:chExt cx="2808" cy="311"/>
          </a:xfrm>
        </p:grpSpPr>
        <p:sp>
          <p:nvSpPr>
            <p:cNvPr id="65545" name="Line 59"/>
            <p:cNvSpPr>
              <a:spLocks noChangeShapeType="1"/>
            </p:cNvSpPr>
            <p:nvPr/>
          </p:nvSpPr>
          <p:spPr bwMode="auto">
            <a:xfrm>
              <a:off x="2650" y="1184"/>
              <a:ext cx="2808" cy="0"/>
            </a:xfrm>
            <a:prstGeom prst="line">
              <a:avLst/>
            </a:prstGeom>
            <a:noFill/>
            <a:ln w="38100">
              <a:solidFill>
                <a:srgbClr val="DE84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6" name="Text Box 60"/>
            <p:cNvSpPr txBox="1">
              <a:spLocks noChangeArrowheads="1"/>
            </p:cNvSpPr>
            <p:nvPr/>
          </p:nvSpPr>
          <p:spPr bwMode="auto">
            <a:xfrm>
              <a:off x="3767" y="1161"/>
              <a:ext cx="11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50000"/>
                </a:spcBef>
                <a:buClrTx/>
                <a:buSzTx/>
                <a:buFontTx/>
                <a:buNone/>
              </a:pPr>
              <a:r>
                <a:rPr lang="en-US" altLang="en-US" sz="2400" i="1">
                  <a:solidFill>
                    <a:srgbClr val="DE8400"/>
                  </a:solidFill>
                </a:rPr>
                <a:t>Price floor</a:t>
              </a:r>
            </a:p>
          </p:txBody>
        </p:sp>
        <p:sp>
          <p:nvSpPr>
            <p:cNvPr id="65547" name="Oval 61"/>
            <p:cNvSpPr>
              <a:spLocks noChangeArrowheads="1"/>
            </p:cNvSpPr>
            <p:nvPr/>
          </p:nvSpPr>
          <p:spPr bwMode="auto">
            <a:xfrm>
              <a:off x="2979" y="113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5548" name="Oval 62"/>
            <p:cNvSpPr>
              <a:spLocks noChangeArrowheads="1"/>
            </p:cNvSpPr>
            <p:nvPr/>
          </p:nvSpPr>
          <p:spPr bwMode="auto">
            <a:xfrm>
              <a:off x="5066" y="113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124">
                                            <p:txEl>
                                              <p:pRg st="0" end="0"/>
                                            </p:txEl>
                                          </p:spTgt>
                                        </p:tgtEl>
                                        <p:attrNameLst>
                                          <p:attrName>style.visibility</p:attrName>
                                        </p:attrNameLst>
                                      </p:cBhvr>
                                      <p:to>
                                        <p:strVal val="visible"/>
                                      </p:to>
                                    </p:set>
                                    <p:animEffect transition="in" filter="wipe(left)">
                                      <p:cBhvr>
                                        <p:cTn id="7" dur="500"/>
                                        <p:tgtEl>
                                          <p:spTgt spid="2171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124">
                                            <p:txEl>
                                              <p:pRg st="1" end="1"/>
                                            </p:txEl>
                                          </p:spTgt>
                                        </p:tgtEl>
                                        <p:attrNameLst>
                                          <p:attrName>style.visibility</p:attrName>
                                        </p:attrNameLst>
                                      </p:cBhvr>
                                      <p:to>
                                        <p:strVal val="visible"/>
                                      </p:to>
                                    </p:set>
                                    <p:animEffect transition="in" filter="wipe(left)">
                                      <p:cBhvr>
                                        <p:cTn id="12" dur="500"/>
                                        <p:tgtEl>
                                          <p:spTgt spid="217124">
                                            <p:txEl>
                                              <p:pRg st="1" end="1"/>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4" grpId="0"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67587" name="Rectangle 2"/>
          <p:cNvSpPr>
            <a:spLocks noGrp="1" noChangeArrowheads="1"/>
          </p:cNvSpPr>
          <p:nvPr>
            <p:ph type="title"/>
          </p:nvPr>
        </p:nvSpPr>
        <p:spPr/>
        <p:txBody>
          <a:bodyPr/>
          <a:lstStyle/>
          <a:p>
            <a:pPr eaLnBrk="1" hangingPunct="1"/>
            <a:r>
              <a:rPr lang="en-US" altLang="en-US" smtClean="0"/>
              <a:t>Evaluating Price Controls</a:t>
            </a:r>
          </a:p>
        </p:txBody>
      </p:sp>
      <p:sp>
        <p:nvSpPr>
          <p:cNvPr id="67588" name="Rectangle 3"/>
          <p:cNvSpPr>
            <a:spLocks noGrp="1" noChangeArrowheads="1"/>
          </p:cNvSpPr>
          <p:nvPr>
            <p:ph type="body" idx="1"/>
          </p:nvPr>
        </p:nvSpPr>
        <p:spPr>
          <a:xfrm>
            <a:off x="368300" y="1035050"/>
            <a:ext cx="8229600" cy="1550988"/>
          </a:xfrm>
        </p:spPr>
        <p:txBody>
          <a:bodyPr/>
          <a:lstStyle/>
          <a:p>
            <a:pPr eaLnBrk="1" hangingPunct="1"/>
            <a:r>
              <a:rPr lang="en-US" altLang="en-US" sz="2700" smtClean="0"/>
              <a:t>Recall one of the Ten Principles:  </a:t>
            </a:r>
            <a:br>
              <a:rPr lang="en-US" altLang="en-US" sz="2700" smtClean="0"/>
            </a:br>
            <a:r>
              <a:rPr lang="en-US" altLang="en-US" sz="2700" i="1" smtClean="0"/>
              <a:t>Markets are usually a good way </a:t>
            </a:r>
            <a:br>
              <a:rPr lang="en-US" altLang="en-US" sz="2700" i="1" smtClean="0"/>
            </a:br>
            <a:r>
              <a:rPr lang="en-US" altLang="en-US" sz="2700" i="1" smtClean="0"/>
              <a:t>to organize economic activity.  </a:t>
            </a:r>
          </a:p>
        </p:txBody>
      </p:sp>
      <p:sp>
        <p:nvSpPr>
          <p:cNvPr id="266244" name="Rectangle 4"/>
          <p:cNvSpPr>
            <a:spLocks noChangeArrowheads="1"/>
          </p:cNvSpPr>
          <p:nvPr/>
        </p:nvSpPr>
        <p:spPr bwMode="auto">
          <a:xfrm>
            <a:off x="365125" y="2443163"/>
            <a:ext cx="8229600" cy="390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r>
              <a:rPr lang="en-US" altLang="en-US" sz="2700"/>
              <a:t>Prices are the signals that guide the allocation of society’s resources.  This allocation is altered when policymakers restrict prices.  </a:t>
            </a:r>
          </a:p>
          <a:p>
            <a:pPr eaLnBrk="1" hangingPunct="1">
              <a:spcBef>
                <a:spcPct val="35000"/>
              </a:spcBef>
            </a:pPr>
            <a:r>
              <a:rPr lang="en-US" altLang="en-US" sz="2700"/>
              <a:t>Price controls are often intended to help the poor,  but they often hurt more than help them:</a:t>
            </a:r>
          </a:p>
          <a:p>
            <a:pPr lvl="1" eaLnBrk="1" hangingPunct="1"/>
            <a:r>
              <a:rPr lang="en-US" altLang="en-US"/>
              <a:t>The min. wage can cause job losses.</a:t>
            </a:r>
          </a:p>
          <a:p>
            <a:pPr lvl="1" eaLnBrk="1" hangingPunct="1"/>
            <a:r>
              <a:rPr lang="en-US" altLang="en-US"/>
              <a:t>Rent control can reduce the quantity and quality of affordable housing. </a:t>
            </a:r>
          </a:p>
        </p:txBody>
      </p:sp>
      <p:grpSp>
        <p:nvGrpSpPr>
          <p:cNvPr id="2" name="Group 5"/>
          <p:cNvGrpSpPr>
            <a:grpSpLocks noChangeAspect="1"/>
          </p:cNvGrpSpPr>
          <p:nvPr/>
        </p:nvGrpSpPr>
        <p:grpSpPr bwMode="auto">
          <a:xfrm>
            <a:off x="7807325" y="1625600"/>
            <a:ext cx="550863" cy="550863"/>
            <a:chOff x="1659" y="2254"/>
            <a:chExt cx="1427" cy="1427"/>
          </a:xfrm>
        </p:grpSpPr>
        <p:sp>
          <p:nvSpPr>
            <p:cNvPr id="67591" name="AutoShape 6"/>
            <p:cNvSpPr>
              <a:spLocks noChangeAspect="1" noChangeArrowheads="1"/>
            </p:cNvSpPr>
            <p:nvPr/>
          </p:nvSpPr>
          <p:spPr bwMode="auto">
            <a:xfrm>
              <a:off x="2791" y="2827"/>
              <a:ext cx="291" cy="318"/>
            </a:xfrm>
            <a:prstGeom prst="rtTriangle">
              <a:avLst/>
            </a:prstGeom>
            <a:solidFill>
              <a:srgbClr val="7D013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2" name="Rectangle 7"/>
            <p:cNvSpPr>
              <a:spLocks noChangeAspect="1" noChangeArrowheads="1"/>
            </p:cNvSpPr>
            <p:nvPr/>
          </p:nvSpPr>
          <p:spPr bwMode="auto">
            <a:xfrm rot="5400000">
              <a:off x="2228" y="2575"/>
              <a:ext cx="893" cy="252"/>
            </a:xfrm>
            <a:prstGeom prst="rect">
              <a:avLst/>
            </a:prstGeom>
            <a:solidFill>
              <a:srgbClr val="FEED7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3" name="AutoShape 8"/>
            <p:cNvSpPr>
              <a:spLocks noChangeAspect="1" noChangeArrowheads="1"/>
            </p:cNvSpPr>
            <p:nvPr/>
          </p:nvSpPr>
          <p:spPr bwMode="auto">
            <a:xfrm rot="5400000">
              <a:off x="2206" y="3358"/>
              <a:ext cx="297" cy="330"/>
            </a:xfrm>
            <a:prstGeom prst="rtTriangle">
              <a:avLst/>
            </a:prstGeom>
            <a:solidFill>
              <a:srgbClr val="26744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4" name="AutoShape 9"/>
            <p:cNvSpPr>
              <a:spLocks noChangeAspect="1" noChangeArrowheads="1"/>
            </p:cNvSpPr>
            <p:nvPr/>
          </p:nvSpPr>
          <p:spPr bwMode="auto">
            <a:xfrm rot="10800000">
              <a:off x="1663" y="2791"/>
              <a:ext cx="291" cy="318"/>
            </a:xfrm>
            <a:prstGeom prst="rtTriangle">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5" name="AutoShape 10"/>
            <p:cNvSpPr>
              <a:spLocks noChangeAspect="1" noChangeArrowheads="1"/>
            </p:cNvSpPr>
            <p:nvPr/>
          </p:nvSpPr>
          <p:spPr bwMode="auto">
            <a:xfrm rot="-5400000">
              <a:off x="2245" y="2251"/>
              <a:ext cx="291" cy="318"/>
            </a:xfrm>
            <a:prstGeom prst="rtTriangle">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6" name="Rectangle 11"/>
            <p:cNvSpPr>
              <a:spLocks noChangeAspect="1" noChangeArrowheads="1"/>
            </p:cNvSpPr>
            <p:nvPr/>
          </p:nvSpPr>
          <p:spPr bwMode="auto">
            <a:xfrm>
              <a:off x="1659" y="2541"/>
              <a:ext cx="893" cy="252"/>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7" name="Rectangle 12"/>
            <p:cNvSpPr>
              <a:spLocks noChangeAspect="1" noChangeArrowheads="1"/>
            </p:cNvSpPr>
            <p:nvPr/>
          </p:nvSpPr>
          <p:spPr bwMode="auto">
            <a:xfrm>
              <a:off x="2193" y="3144"/>
              <a:ext cx="893" cy="252"/>
            </a:xfrm>
            <a:prstGeom prst="rect">
              <a:avLst/>
            </a:prstGeom>
            <a:solidFill>
              <a:srgbClr val="B3015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67598" name="Rectangle 13"/>
            <p:cNvSpPr>
              <a:spLocks noChangeAspect="1" noChangeArrowheads="1"/>
            </p:cNvSpPr>
            <p:nvPr/>
          </p:nvSpPr>
          <p:spPr bwMode="auto">
            <a:xfrm rot="5400000">
              <a:off x="1622" y="3109"/>
              <a:ext cx="893" cy="252"/>
            </a:xfrm>
            <a:prstGeom prst="rect">
              <a:avLst/>
            </a:prstGeom>
            <a:solidFill>
              <a:srgbClr val="319B7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6244">
                                            <p:txEl>
                                              <p:pRg st="0" end="0"/>
                                            </p:txEl>
                                          </p:spTgt>
                                        </p:tgtEl>
                                        <p:attrNameLst>
                                          <p:attrName>style.visibility</p:attrName>
                                        </p:attrNameLst>
                                      </p:cBhvr>
                                      <p:to>
                                        <p:strVal val="visible"/>
                                      </p:to>
                                    </p:set>
                                    <p:animEffect transition="in" filter="wipe(left)">
                                      <p:cBhvr>
                                        <p:cTn id="15" dur="500"/>
                                        <p:tgtEl>
                                          <p:spTgt spid="26624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66244">
                                            <p:txEl>
                                              <p:pRg st="1" end="1"/>
                                            </p:txEl>
                                          </p:spTgt>
                                        </p:tgtEl>
                                        <p:attrNameLst>
                                          <p:attrName>style.visibility</p:attrName>
                                        </p:attrNameLst>
                                      </p:cBhvr>
                                      <p:to>
                                        <p:strVal val="visible"/>
                                      </p:to>
                                    </p:set>
                                    <p:animEffect transition="in" filter="wipe(left)">
                                      <p:cBhvr>
                                        <p:cTn id="20" dur="500"/>
                                        <p:tgtEl>
                                          <p:spTgt spid="26624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66244">
                                            <p:txEl>
                                              <p:pRg st="2" end="2"/>
                                            </p:txEl>
                                          </p:spTgt>
                                        </p:tgtEl>
                                        <p:attrNameLst>
                                          <p:attrName>style.visibility</p:attrName>
                                        </p:attrNameLst>
                                      </p:cBhvr>
                                      <p:to>
                                        <p:strVal val="visible"/>
                                      </p:to>
                                    </p:set>
                                    <p:animEffect transition="in" filter="wipe(left)">
                                      <p:cBhvr>
                                        <p:cTn id="25" dur="500"/>
                                        <p:tgtEl>
                                          <p:spTgt spid="26624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66244">
                                            <p:txEl>
                                              <p:pRg st="3" end="3"/>
                                            </p:txEl>
                                          </p:spTgt>
                                        </p:tgtEl>
                                        <p:attrNameLst>
                                          <p:attrName>style.visibility</p:attrName>
                                        </p:attrNameLst>
                                      </p:cBhvr>
                                      <p:to>
                                        <p:strVal val="visible"/>
                                      </p:to>
                                    </p:set>
                                    <p:animEffect transition="in" filter="wipe(left)">
                                      <p:cBhvr>
                                        <p:cTn id="30" dur="500"/>
                                        <p:tgtEl>
                                          <p:spTgt spid="266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69635" name="Rectangle 2"/>
          <p:cNvSpPr>
            <a:spLocks noGrp="1" noChangeArrowheads="1"/>
          </p:cNvSpPr>
          <p:nvPr>
            <p:ph type="title"/>
          </p:nvPr>
        </p:nvSpPr>
        <p:spPr/>
        <p:txBody>
          <a:bodyPr/>
          <a:lstStyle/>
          <a:p>
            <a:pPr eaLnBrk="1" hangingPunct="1"/>
            <a:r>
              <a:rPr lang="en-US" altLang="en-US" smtClean="0"/>
              <a:t>Taxes</a:t>
            </a:r>
          </a:p>
        </p:txBody>
      </p:sp>
      <p:sp>
        <p:nvSpPr>
          <p:cNvPr id="69636" name="Rectangle 3"/>
          <p:cNvSpPr>
            <a:spLocks noGrp="1" noChangeArrowheads="1"/>
          </p:cNvSpPr>
          <p:nvPr>
            <p:ph type="body" idx="1"/>
          </p:nvPr>
        </p:nvSpPr>
        <p:spPr/>
        <p:txBody>
          <a:bodyPr/>
          <a:lstStyle/>
          <a:p>
            <a:pPr eaLnBrk="1" hangingPunct="1">
              <a:spcBef>
                <a:spcPct val="55000"/>
              </a:spcBef>
            </a:pPr>
            <a:r>
              <a:rPr lang="en-US" altLang="en-US" smtClean="0"/>
              <a:t>The govt levies taxes on many goods &amp; services to raise revenue to pay for national defense, public schools, etc. </a:t>
            </a:r>
          </a:p>
          <a:p>
            <a:pPr eaLnBrk="1" hangingPunct="1">
              <a:spcBef>
                <a:spcPct val="55000"/>
              </a:spcBef>
            </a:pPr>
            <a:r>
              <a:rPr lang="en-US" altLang="en-US" smtClean="0"/>
              <a:t>The govt can make buyers or sellers pay the tax. </a:t>
            </a:r>
          </a:p>
          <a:p>
            <a:pPr eaLnBrk="1" hangingPunct="1">
              <a:spcBef>
                <a:spcPct val="55000"/>
              </a:spcBef>
            </a:pPr>
            <a:r>
              <a:rPr lang="en-US" altLang="en-US" smtClean="0"/>
              <a:t>The tax can be a percentage of the good’s price, or a specific amount for each unit sold.  </a:t>
            </a:r>
          </a:p>
          <a:p>
            <a:pPr lvl="1" eaLnBrk="1" hangingPunct="1"/>
            <a:r>
              <a:rPr lang="en-US" altLang="en-US" smtClean="0"/>
              <a:t>For simplicity, we analyze per-unit taxes only. </a:t>
            </a:r>
          </a:p>
          <a:p>
            <a:pPr eaLnBrk="1" hangingPunct="1"/>
            <a:endParaRPr lang="en-US" altLang="en-US"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grpSp>
        <p:nvGrpSpPr>
          <p:cNvPr id="71683" name="Group 2"/>
          <p:cNvGrpSpPr>
            <a:grpSpLocks/>
          </p:cNvGrpSpPr>
          <p:nvPr/>
        </p:nvGrpSpPr>
        <p:grpSpPr bwMode="auto">
          <a:xfrm>
            <a:off x="5072063" y="2278063"/>
            <a:ext cx="3176587" cy="2274887"/>
            <a:chOff x="3027" y="1106"/>
            <a:chExt cx="2001" cy="1433"/>
          </a:xfrm>
        </p:grpSpPr>
        <p:sp>
          <p:nvSpPr>
            <p:cNvPr id="71702" name="Line 3"/>
            <p:cNvSpPr>
              <a:spLocks noChangeShapeType="1"/>
            </p:cNvSpPr>
            <p:nvPr/>
          </p:nvSpPr>
          <p:spPr bwMode="auto">
            <a:xfrm flipV="1">
              <a:off x="3027" y="1316"/>
              <a:ext cx="1696" cy="1223"/>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03" name="Text Box 4"/>
            <p:cNvSpPr txBox="1">
              <a:spLocks noChangeArrowheads="1"/>
            </p:cNvSpPr>
            <p:nvPr/>
          </p:nvSpPr>
          <p:spPr bwMode="auto">
            <a:xfrm>
              <a:off x="4642" y="110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1</a:t>
              </a:r>
            </a:p>
          </p:txBody>
        </p:sp>
      </p:grpSp>
      <p:sp>
        <p:nvSpPr>
          <p:cNvPr id="71684" name="Rectangle 5"/>
          <p:cNvSpPr>
            <a:spLocks noGrp="1" noChangeArrowheads="1"/>
          </p:cNvSpPr>
          <p:nvPr>
            <p:ph type="title"/>
          </p:nvPr>
        </p:nvSpPr>
        <p:spPr>
          <a:xfrm>
            <a:off x="0" y="207963"/>
            <a:ext cx="9144000" cy="649287"/>
          </a:xfrm>
        </p:spPr>
        <p:txBody>
          <a:bodyPr/>
          <a:lstStyle/>
          <a:p>
            <a:pPr eaLnBrk="1" hangingPunct="1"/>
            <a:r>
              <a:rPr lang="en-US" altLang="en-US" sz="2600" smtClean="0"/>
              <a:t>EXAMPLE 3:   </a:t>
            </a:r>
            <a:r>
              <a:rPr lang="en-US" altLang="en-US" sz="3000" smtClean="0"/>
              <a:t>The Market for Pizza</a:t>
            </a:r>
          </a:p>
        </p:txBody>
      </p:sp>
      <p:sp>
        <p:nvSpPr>
          <p:cNvPr id="114694" name="Rectangle 6"/>
          <p:cNvSpPr>
            <a:spLocks noGrp="1" noChangeArrowheads="1"/>
          </p:cNvSpPr>
          <p:nvPr>
            <p:ph type="body" idx="1"/>
          </p:nvPr>
        </p:nvSpPr>
        <p:spPr>
          <a:xfrm>
            <a:off x="1336675" y="1457325"/>
            <a:ext cx="1373188" cy="1030288"/>
          </a:xfrm>
          <a:solidFill>
            <a:srgbClr val="FFCCCC"/>
          </a:solidFill>
          <a:effectLst>
            <a:outerShdw dist="71842" dir="2700000" algn="ctr" rotWithShape="0">
              <a:schemeClr val="bg2"/>
            </a:outerShdw>
          </a:effectLst>
        </p:spPr>
        <p:txBody>
          <a:bodyPr/>
          <a:lstStyle/>
          <a:p>
            <a:pPr marL="0" indent="0" eaLnBrk="1" hangingPunct="1">
              <a:buFont typeface="Wingdings" pitchFamily="2" charset="2"/>
              <a:buNone/>
            </a:pPr>
            <a:r>
              <a:rPr lang="en-US" altLang="en-US" sz="2600" smtClean="0"/>
              <a:t>Eq’m </a:t>
            </a:r>
            <a:br>
              <a:rPr lang="en-US" altLang="en-US" sz="2600" smtClean="0"/>
            </a:br>
            <a:r>
              <a:rPr lang="en-US" altLang="en-US" sz="2600" smtClean="0"/>
              <a:t>w/o tax</a:t>
            </a:r>
          </a:p>
        </p:txBody>
      </p:sp>
      <p:grpSp>
        <p:nvGrpSpPr>
          <p:cNvPr id="71686" name="Group 7"/>
          <p:cNvGrpSpPr>
            <a:grpSpLocks/>
          </p:cNvGrpSpPr>
          <p:nvPr/>
        </p:nvGrpSpPr>
        <p:grpSpPr bwMode="auto">
          <a:xfrm>
            <a:off x="4360863" y="1757363"/>
            <a:ext cx="4422775" cy="3871912"/>
            <a:chOff x="2579" y="785"/>
            <a:chExt cx="2786" cy="2439"/>
          </a:xfrm>
        </p:grpSpPr>
        <p:grpSp>
          <p:nvGrpSpPr>
            <p:cNvPr id="71697" name="Group 8"/>
            <p:cNvGrpSpPr>
              <a:grpSpLocks/>
            </p:cNvGrpSpPr>
            <p:nvPr/>
          </p:nvGrpSpPr>
          <p:grpSpPr bwMode="auto">
            <a:xfrm>
              <a:off x="2697" y="1037"/>
              <a:ext cx="2409" cy="2049"/>
              <a:chOff x="1098" y="1361"/>
              <a:chExt cx="2116" cy="2027"/>
            </a:xfrm>
          </p:grpSpPr>
          <p:sp>
            <p:nvSpPr>
              <p:cNvPr id="71700" name="Line 9"/>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01" name="Line 10"/>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698" name="Text Box 11"/>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71699" name="Text Box 12"/>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71687" name="Group 13"/>
          <p:cNvGrpSpPr>
            <a:grpSpLocks/>
          </p:cNvGrpSpPr>
          <p:nvPr/>
        </p:nvGrpSpPr>
        <p:grpSpPr bwMode="auto">
          <a:xfrm>
            <a:off x="5686425" y="2116138"/>
            <a:ext cx="2730500" cy="2649537"/>
            <a:chOff x="3414" y="1004"/>
            <a:chExt cx="1720" cy="1669"/>
          </a:xfrm>
        </p:grpSpPr>
        <p:sp>
          <p:nvSpPr>
            <p:cNvPr id="71695" name="Line 14"/>
            <p:cNvSpPr>
              <a:spLocks noChangeShapeType="1"/>
            </p:cNvSpPr>
            <p:nvPr/>
          </p:nvSpPr>
          <p:spPr bwMode="auto">
            <a:xfrm>
              <a:off x="3414" y="1004"/>
              <a:ext cx="1417" cy="147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6" name="Text Box 15"/>
            <p:cNvSpPr txBox="1">
              <a:spLocks noChangeArrowheads="1"/>
            </p:cNvSpPr>
            <p:nvPr/>
          </p:nvSpPr>
          <p:spPr bwMode="auto">
            <a:xfrm>
              <a:off x="4748" y="2385"/>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1</a:t>
              </a:r>
            </a:p>
          </p:txBody>
        </p:sp>
      </p:grpSp>
      <p:grpSp>
        <p:nvGrpSpPr>
          <p:cNvPr id="6" name="Group 16"/>
          <p:cNvGrpSpPr>
            <a:grpSpLocks/>
          </p:cNvGrpSpPr>
          <p:nvPr/>
        </p:nvGrpSpPr>
        <p:grpSpPr bwMode="auto">
          <a:xfrm>
            <a:off x="3382963" y="3105150"/>
            <a:ext cx="3773487" cy="2720975"/>
            <a:chOff x="1963" y="1627"/>
            <a:chExt cx="2377" cy="1714"/>
          </a:xfrm>
        </p:grpSpPr>
        <p:grpSp>
          <p:nvGrpSpPr>
            <p:cNvPr id="71689" name="Group 17"/>
            <p:cNvGrpSpPr>
              <a:grpSpLocks/>
            </p:cNvGrpSpPr>
            <p:nvPr/>
          </p:nvGrpSpPr>
          <p:grpSpPr bwMode="auto">
            <a:xfrm>
              <a:off x="2703" y="1746"/>
              <a:ext cx="1425" cy="1333"/>
              <a:chOff x="357" y="2450"/>
              <a:chExt cx="795" cy="646"/>
            </a:xfrm>
          </p:grpSpPr>
          <p:sp>
            <p:nvSpPr>
              <p:cNvPr id="71693"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1694"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690" name="Oval 20"/>
            <p:cNvSpPr>
              <a:spLocks noChangeArrowheads="1"/>
            </p:cNvSpPr>
            <p:nvPr/>
          </p:nvSpPr>
          <p:spPr bwMode="auto">
            <a:xfrm>
              <a:off x="4081" y="16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1691" name="Text Box 21"/>
            <p:cNvSpPr txBox="1">
              <a:spLocks noChangeArrowheads="1"/>
            </p:cNvSpPr>
            <p:nvPr/>
          </p:nvSpPr>
          <p:spPr bwMode="auto">
            <a:xfrm>
              <a:off x="1963" y="1627"/>
              <a:ext cx="7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sp>
          <p:nvSpPr>
            <p:cNvPr id="71692" name="Text Box 22"/>
            <p:cNvSpPr txBox="1">
              <a:spLocks noChangeArrowheads="1"/>
            </p:cNvSpPr>
            <p:nvPr/>
          </p:nvSpPr>
          <p:spPr bwMode="auto">
            <a:xfrm>
              <a:off x="3969" y="3111"/>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4"/>
                                        </p:tgtEl>
                                        <p:attrNameLst>
                                          <p:attrName>style.visibility</p:attrName>
                                        </p:attrNameLst>
                                      </p:cBhvr>
                                      <p:to>
                                        <p:strVal val="visible"/>
                                      </p:to>
                                    </p:set>
                                    <p:animEffect transition="in" filter="dissolve">
                                      <p:cBhvr>
                                        <p:cTn id="7" dur="500"/>
                                        <p:tgtEl>
                                          <p:spTgt spid="114694"/>
                                        </p:tgtEl>
                                      </p:cBhvr>
                                    </p:animEffect>
                                  </p:childTnLst>
                                </p:cTn>
                              </p:par>
                              <p:par>
                                <p:cTn id="8" presetID="18" presetClass="entr" presetSubtype="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bldLvl="5"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26" name="Straight Connector 25"/>
          <p:cNvCxnSpPr/>
          <p:nvPr/>
        </p:nvCxnSpPr>
        <p:spPr>
          <a:xfrm flipV="1">
            <a:off x="6145213" y="3117850"/>
            <a:ext cx="0" cy="17843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43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18436" name="Rectangle 2"/>
          <p:cNvSpPr>
            <a:spLocks noGrp="1" noChangeArrowheads="1"/>
          </p:cNvSpPr>
          <p:nvPr>
            <p:ph type="title"/>
          </p:nvPr>
        </p:nvSpPr>
        <p:spPr>
          <a:xfrm>
            <a:off x="457200" y="285750"/>
            <a:ext cx="8386763" cy="649288"/>
          </a:xfrm>
        </p:spPr>
        <p:txBody>
          <a:bodyPr/>
          <a:lstStyle/>
          <a:p>
            <a:pPr eaLnBrk="1" hangingPunct="1"/>
            <a:r>
              <a:rPr lang="en-US" altLang="en-US" sz="3000" smtClean="0"/>
              <a:t>Penjatahan Harga</a:t>
            </a:r>
          </a:p>
        </p:txBody>
      </p:sp>
      <p:grpSp>
        <p:nvGrpSpPr>
          <p:cNvPr id="18437" name="Group 4"/>
          <p:cNvGrpSpPr>
            <a:grpSpLocks/>
          </p:cNvGrpSpPr>
          <p:nvPr/>
        </p:nvGrpSpPr>
        <p:grpSpPr bwMode="auto">
          <a:xfrm>
            <a:off x="4094163" y="1235075"/>
            <a:ext cx="4422775" cy="3876675"/>
            <a:chOff x="2579" y="785"/>
            <a:chExt cx="2786" cy="2442"/>
          </a:xfrm>
        </p:grpSpPr>
        <p:grpSp>
          <p:nvGrpSpPr>
            <p:cNvPr id="18448" name="Group 5"/>
            <p:cNvGrpSpPr>
              <a:grpSpLocks/>
            </p:cNvGrpSpPr>
            <p:nvPr/>
          </p:nvGrpSpPr>
          <p:grpSpPr bwMode="auto">
            <a:xfrm>
              <a:off x="2697" y="1037"/>
              <a:ext cx="2409" cy="2049"/>
              <a:chOff x="1098" y="1361"/>
              <a:chExt cx="2116" cy="2027"/>
            </a:xfrm>
          </p:grpSpPr>
          <p:sp>
            <p:nvSpPr>
              <p:cNvPr id="18451"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49"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18450" name="Text Box 9"/>
            <p:cNvSpPr txBox="1">
              <a:spLocks noChangeArrowheads="1"/>
            </p:cNvSpPr>
            <p:nvPr/>
          </p:nvSpPr>
          <p:spPr bwMode="auto">
            <a:xfrm>
              <a:off x="5075" y="2936"/>
              <a:ext cx="2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cxnSp>
        <p:nvCxnSpPr>
          <p:cNvPr id="20" name="Straight Connector 19"/>
          <p:cNvCxnSpPr/>
          <p:nvPr/>
        </p:nvCxnSpPr>
        <p:spPr>
          <a:xfrm>
            <a:off x="4572000" y="1858963"/>
            <a:ext cx="3313113" cy="266858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632325" y="1693863"/>
            <a:ext cx="3132138" cy="280352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287838" y="3133725"/>
            <a:ext cx="18288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086475" y="3057525"/>
            <a:ext cx="136525" cy="13811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442" name="Text Box 8"/>
          <p:cNvSpPr txBox="1">
            <a:spLocks noChangeArrowheads="1"/>
          </p:cNvSpPr>
          <p:nvPr/>
        </p:nvSpPr>
        <p:spPr bwMode="auto">
          <a:xfrm>
            <a:off x="3662363" y="2932113"/>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3.25</a:t>
            </a:r>
          </a:p>
        </p:txBody>
      </p:sp>
      <p:sp>
        <p:nvSpPr>
          <p:cNvPr id="18443" name="Text Box 8"/>
          <p:cNvSpPr txBox="1">
            <a:spLocks noChangeArrowheads="1"/>
          </p:cNvSpPr>
          <p:nvPr/>
        </p:nvSpPr>
        <p:spPr bwMode="auto">
          <a:xfrm>
            <a:off x="5927725" y="489743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81</a:t>
            </a:r>
          </a:p>
        </p:txBody>
      </p:sp>
      <p:sp>
        <p:nvSpPr>
          <p:cNvPr id="18444" name="Text Box 8"/>
          <p:cNvSpPr txBox="1">
            <a:spLocks noChangeArrowheads="1"/>
          </p:cNvSpPr>
          <p:nvPr/>
        </p:nvSpPr>
        <p:spPr bwMode="auto">
          <a:xfrm>
            <a:off x="5926138" y="2630488"/>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a:t>E</a:t>
            </a:r>
            <a:r>
              <a:rPr lang="en-US" altLang="en-US" sz="2000" baseline="-25000"/>
              <a:t>0</a:t>
            </a:r>
          </a:p>
        </p:txBody>
      </p:sp>
      <p:sp>
        <p:nvSpPr>
          <p:cNvPr id="35" name="Rectangle 34"/>
          <p:cNvSpPr/>
          <p:nvPr/>
        </p:nvSpPr>
        <p:spPr>
          <a:xfrm>
            <a:off x="404813" y="1843088"/>
            <a:ext cx="3192462" cy="283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2400" dirty="0" err="1">
                <a:solidFill>
                  <a:schemeClr val="tx1"/>
                </a:solidFill>
              </a:rPr>
              <a:t>Keseimbangan</a:t>
            </a:r>
            <a:r>
              <a:rPr lang="en-US" sz="2400" dirty="0">
                <a:solidFill>
                  <a:schemeClr val="tx1"/>
                </a:solidFill>
              </a:rPr>
              <a:t> </a:t>
            </a:r>
            <a:r>
              <a:rPr lang="en-US" sz="2400" dirty="0" err="1">
                <a:solidFill>
                  <a:schemeClr val="tx1"/>
                </a:solidFill>
              </a:rPr>
              <a:t>awal</a:t>
            </a:r>
            <a:r>
              <a:rPr lang="en-US" sz="2400" dirty="0">
                <a:solidFill>
                  <a:schemeClr val="tx1"/>
                </a:solidFill>
              </a:rPr>
              <a:t> </a:t>
            </a:r>
            <a:r>
              <a:rPr lang="en-US" sz="2400" dirty="0" err="1">
                <a:solidFill>
                  <a:schemeClr val="tx1"/>
                </a:solidFill>
              </a:rPr>
              <a:t>tercapai</a:t>
            </a:r>
            <a:r>
              <a:rPr lang="en-US" sz="2400" dirty="0">
                <a:solidFill>
                  <a:schemeClr val="tx1"/>
                </a:solidFill>
              </a:rPr>
              <a:t> </a:t>
            </a:r>
            <a:r>
              <a:rPr lang="en-US" sz="2400" dirty="0" err="1">
                <a:solidFill>
                  <a:schemeClr val="tx1"/>
                </a:solidFill>
              </a:rPr>
              <a:t>pada</a:t>
            </a:r>
            <a:r>
              <a:rPr lang="en-US" sz="2400" dirty="0">
                <a:solidFill>
                  <a:schemeClr val="tx1"/>
                </a:solidFill>
              </a:rPr>
              <a:t> E</a:t>
            </a:r>
            <a:r>
              <a:rPr lang="en-US" sz="2400" baseline="-25000" dirty="0">
                <a:solidFill>
                  <a:schemeClr val="tx1"/>
                </a:solidFill>
              </a:rPr>
              <a:t>0</a:t>
            </a:r>
            <a:r>
              <a:rPr lang="en-US" sz="2400" dirty="0">
                <a:solidFill>
                  <a:schemeClr val="tx1"/>
                </a:solidFill>
              </a:rPr>
              <a:t> </a:t>
            </a:r>
            <a:r>
              <a:rPr lang="en-US" sz="2400" dirty="0" err="1">
                <a:solidFill>
                  <a:schemeClr val="tx1"/>
                </a:solidFill>
              </a:rPr>
              <a:t>dimana</a:t>
            </a:r>
            <a:r>
              <a:rPr lang="en-US" sz="2400" dirty="0">
                <a:solidFill>
                  <a:schemeClr val="tx1"/>
                </a:solidFill>
              </a:rPr>
              <a:t> </a:t>
            </a:r>
            <a:r>
              <a:rPr lang="en-US" sz="2400" dirty="0" err="1">
                <a:solidFill>
                  <a:schemeClr val="tx1"/>
                </a:solidFill>
              </a:rPr>
              <a:t>jumlah</a:t>
            </a:r>
            <a:r>
              <a:rPr lang="en-US" sz="2400" dirty="0">
                <a:solidFill>
                  <a:schemeClr val="tx1"/>
                </a:solidFill>
              </a:rPr>
              <a:t> yang </a:t>
            </a:r>
            <a:r>
              <a:rPr lang="en-US" sz="2400" dirty="0" err="1">
                <a:solidFill>
                  <a:schemeClr val="tx1"/>
                </a:solidFill>
              </a:rPr>
              <a:t>ditawarkan</a:t>
            </a:r>
            <a:r>
              <a:rPr lang="en-US" sz="2400" dirty="0">
                <a:solidFill>
                  <a:schemeClr val="tx1"/>
                </a:solidFill>
              </a:rPr>
              <a:t> = </a:t>
            </a:r>
            <a:r>
              <a:rPr lang="en-US" sz="2400" dirty="0" err="1">
                <a:solidFill>
                  <a:schemeClr val="tx1"/>
                </a:solidFill>
              </a:rPr>
              <a:t>jumlah</a:t>
            </a:r>
            <a:r>
              <a:rPr lang="en-US" sz="2400" dirty="0">
                <a:solidFill>
                  <a:schemeClr val="tx1"/>
                </a:solidFill>
              </a:rPr>
              <a:t> yang </a:t>
            </a:r>
            <a:r>
              <a:rPr lang="en-US" sz="2400" dirty="0" err="1">
                <a:solidFill>
                  <a:schemeClr val="tx1"/>
                </a:solidFill>
              </a:rPr>
              <a:t>diminta</a:t>
            </a:r>
            <a:r>
              <a:rPr lang="en-US" sz="2400" dirty="0">
                <a:solidFill>
                  <a:schemeClr val="tx1"/>
                </a:solidFill>
              </a:rPr>
              <a:t>, </a:t>
            </a:r>
            <a:r>
              <a:rPr lang="en-US" sz="2400" dirty="0" err="1">
                <a:solidFill>
                  <a:schemeClr val="tx1"/>
                </a:solidFill>
              </a:rPr>
              <a:t>yaitu</a:t>
            </a:r>
            <a:r>
              <a:rPr lang="en-US" sz="2400" dirty="0">
                <a:solidFill>
                  <a:schemeClr val="tx1"/>
                </a:solidFill>
              </a:rPr>
              <a:t> 81 </a:t>
            </a:r>
            <a:r>
              <a:rPr lang="en-US" sz="2400" dirty="0" err="1">
                <a:solidFill>
                  <a:schemeClr val="tx1"/>
                </a:solidFill>
              </a:rPr>
              <a:t>juta</a:t>
            </a:r>
            <a:r>
              <a:rPr lang="en-US" sz="2400" dirty="0">
                <a:solidFill>
                  <a:schemeClr val="tx1"/>
                </a:solidFill>
              </a:rPr>
              <a:t> unit, </a:t>
            </a:r>
            <a:r>
              <a:rPr lang="en-US" sz="2400" dirty="0" err="1">
                <a:solidFill>
                  <a:schemeClr val="tx1"/>
                </a:solidFill>
              </a:rPr>
              <a:t>pada</a:t>
            </a:r>
            <a:r>
              <a:rPr lang="en-US" sz="2400" dirty="0">
                <a:solidFill>
                  <a:schemeClr val="tx1"/>
                </a:solidFill>
              </a:rPr>
              <a:t> </a:t>
            </a:r>
            <a:r>
              <a:rPr lang="en-US" sz="2400" dirty="0" err="1">
                <a:solidFill>
                  <a:schemeClr val="tx1"/>
                </a:solidFill>
              </a:rPr>
              <a:t>tingkat</a:t>
            </a:r>
            <a:r>
              <a:rPr lang="en-US" sz="2400" dirty="0">
                <a:solidFill>
                  <a:schemeClr val="tx1"/>
                </a:solidFill>
              </a:rPr>
              <a:t> </a:t>
            </a:r>
            <a:r>
              <a:rPr lang="en-US" sz="2400" dirty="0" err="1">
                <a:solidFill>
                  <a:schemeClr val="tx1"/>
                </a:solidFill>
              </a:rPr>
              <a:t>harga</a:t>
            </a:r>
            <a:r>
              <a:rPr lang="en-US" sz="2400" dirty="0">
                <a:solidFill>
                  <a:schemeClr val="tx1"/>
                </a:solidFill>
              </a:rPr>
              <a:t> $3.25</a:t>
            </a:r>
          </a:p>
          <a:p>
            <a:pPr eaLnBrk="1" hangingPunct="1">
              <a:defRPr/>
            </a:pPr>
            <a:endParaRPr lang="en-US" sz="2400" dirty="0">
              <a:solidFill>
                <a:schemeClr val="tx1"/>
              </a:solidFill>
            </a:endParaRPr>
          </a:p>
        </p:txBody>
      </p:sp>
      <p:sp>
        <p:nvSpPr>
          <p:cNvPr id="18446" name="Text Box 8"/>
          <p:cNvSpPr txBox="1">
            <a:spLocks noChangeArrowheads="1"/>
          </p:cNvSpPr>
          <p:nvPr/>
        </p:nvSpPr>
        <p:spPr bwMode="auto">
          <a:xfrm>
            <a:off x="7813675" y="4070350"/>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sp>
        <p:nvSpPr>
          <p:cNvPr id="18447" name="Text Box 8"/>
          <p:cNvSpPr txBox="1">
            <a:spLocks noChangeArrowheads="1"/>
          </p:cNvSpPr>
          <p:nvPr/>
        </p:nvSpPr>
        <p:spPr bwMode="auto">
          <a:xfrm>
            <a:off x="7678738" y="1282700"/>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0</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grpSp>
        <p:nvGrpSpPr>
          <p:cNvPr id="73731" name="Group 2"/>
          <p:cNvGrpSpPr>
            <a:grpSpLocks/>
          </p:cNvGrpSpPr>
          <p:nvPr/>
        </p:nvGrpSpPr>
        <p:grpSpPr bwMode="auto">
          <a:xfrm>
            <a:off x="5072063" y="2278063"/>
            <a:ext cx="3176587" cy="2274887"/>
            <a:chOff x="3027" y="1106"/>
            <a:chExt cx="2001" cy="1433"/>
          </a:xfrm>
        </p:grpSpPr>
        <p:sp>
          <p:nvSpPr>
            <p:cNvPr id="73775" name="Line 3"/>
            <p:cNvSpPr>
              <a:spLocks noChangeShapeType="1"/>
            </p:cNvSpPr>
            <p:nvPr/>
          </p:nvSpPr>
          <p:spPr bwMode="auto">
            <a:xfrm flipV="1">
              <a:off x="3027" y="1316"/>
              <a:ext cx="1696" cy="1223"/>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76" name="Text Box 4"/>
            <p:cNvSpPr txBox="1">
              <a:spLocks noChangeArrowheads="1"/>
            </p:cNvSpPr>
            <p:nvPr/>
          </p:nvSpPr>
          <p:spPr bwMode="auto">
            <a:xfrm>
              <a:off x="4642" y="110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1</a:t>
              </a:r>
            </a:p>
          </p:txBody>
        </p:sp>
      </p:grpSp>
      <p:grpSp>
        <p:nvGrpSpPr>
          <p:cNvPr id="73732" name="Group 13"/>
          <p:cNvGrpSpPr>
            <a:grpSpLocks/>
          </p:cNvGrpSpPr>
          <p:nvPr/>
        </p:nvGrpSpPr>
        <p:grpSpPr bwMode="auto">
          <a:xfrm>
            <a:off x="5686425" y="2116138"/>
            <a:ext cx="2730500" cy="2649537"/>
            <a:chOff x="3414" y="1004"/>
            <a:chExt cx="1720" cy="1669"/>
          </a:xfrm>
        </p:grpSpPr>
        <p:sp>
          <p:nvSpPr>
            <p:cNvPr id="73773" name="Line 14"/>
            <p:cNvSpPr>
              <a:spLocks noChangeShapeType="1"/>
            </p:cNvSpPr>
            <p:nvPr/>
          </p:nvSpPr>
          <p:spPr bwMode="auto">
            <a:xfrm>
              <a:off x="3414" y="1004"/>
              <a:ext cx="1417" cy="147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74" name="Text Box 15"/>
            <p:cNvSpPr txBox="1">
              <a:spLocks noChangeArrowheads="1"/>
            </p:cNvSpPr>
            <p:nvPr/>
          </p:nvSpPr>
          <p:spPr bwMode="auto">
            <a:xfrm>
              <a:off x="4748" y="2385"/>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1</a:t>
              </a:r>
            </a:p>
          </p:txBody>
        </p:sp>
      </p:grpSp>
      <p:grpSp>
        <p:nvGrpSpPr>
          <p:cNvPr id="73733" name="Group 16"/>
          <p:cNvGrpSpPr>
            <a:grpSpLocks/>
          </p:cNvGrpSpPr>
          <p:nvPr/>
        </p:nvGrpSpPr>
        <p:grpSpPr bwMode="auto">
          <a:xfrm>
            <a:off x="3382963" y="3105150"/>
            <a:ext cx="3773487" cy="2720975"/>
            <a:chOff x="1963" y="1627"/>
            <a:chExt cx="2377" cy="1714"/>
          </a:xfrm>
        </p:grpSpPr>
        <p:grpSp>
          <p:nvGrpSpPr>
            <p:cNvPr id="73767" name="Group 17"/>
            <p:cNvGrpSpPr>
              <a:grpSpLocks/>
            </p:cNvGrpSpPr>
            <p:nvPr/>
          </p:nvGrpSpPr>
          <p:grpSpPr bwMode="auto">
            <a:xfrm>
              <a:off x="2703" y="1746"/>
              <a:ext cx="1425" cy="1333"/>
              <a:chOff x="357" y="2450"/>
              <a:chExt cx="795" cy="646"/>
            </a:xfrm>
          </p:grpSpPr>
          <p:sp>
            <p:nvSpPr>
              <p:cNvPr id="73771"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3772"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3768" name="Oval 20"/>
            <p:cNvSpPr>
              <a:spLocks noChangeArrowheads="1"/>
            </p:cNvSpPr>
            <p:nvPr/>
          </p:nvSpPr>
          <p:spPr bwMode="auto">
            <a:xfrm>
              <a:off x="4081" y="16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3769" name="Text Box 21"/>
            <p:cNvSpPr txBox="1">
              <a:spLocks noChangeArrowheads="1"/>
            </p:cNvSpPr>
            <p:nvPr/>
          </p:nvSpPr>
          <p:spPr bwMode="auto">
            <a:xfrm>
              <a:off x="1963" y="1627"/>
              <a:ext cx="7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sp>
          <p:nvSpPr>
            <p:cNvPr id="73770" name="Text Box 22"/>
            <p:cNvSpPr txBox="1">
              <a:spLocks noChangeArrowheads="1"/>
            </p:cNvSpPr>
            <p:nvPr/>
          </p:nvSpPr>
          <p:spPr bwMode="auto">
            <a:xfrm>
              <a:off x="3969" y="3111"/>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grpSp>
        <p:nvGrpSpPr>
          <p:cNvPr id="6" name="Group 48"/>
          <p:cNvGrpSpPr>
            <a:grpSpLocks/>
          </p:cNvGrpSpPr>
          <p:nvPr/>
        </p:nvGrpSpPr>
        <p:grpSpPr bwMode="auto">
          <a:xfrm>
            <a:off x="5913438" y="2711450"/>
            <a:ext cx="588962" cy="3114675"/>
            <a:chOff x="3725" y="1708"/>
            <a:chExt cx="371" cy="1962"/>
          </a:xfrm>
        </p:grpSpPr>
        <p:sp>
          <p:nvSpPr>
            <p:cNvPr id="73765" name="Line 26"/>
            <p:cNvSpPr>
              <a:spLocks noChangeShapeType="1"/>
            </p:cNvSpPr>
            <p:nvPr/>
          </p:nvSpPr>
          <p:spPr bwMode="auto">
            <a:xfrm>
              <a:off x="3940" y="1708"/>
              <a:ext cx="0" cy="169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3766" name="Text Box 30"/>
            <p:cNvSpPr txBox="1">
              <a:spLocks noChangeArrowheads="1"/>
            </p:cNvSpPr>
            <p:nvPr/>
          </p:nvSpPr>
          <p:spPr bwMode="auto">
            <a:xfrm>
              <a:off x="3725" y="3440"/>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430</a:t>
              </a:r>
            </a:p>
          </p:txBody>
        </p:sp>
      </p:grpSp>
      <p:sp>
        <p:nvSpPr>
          <p:cNvPr id="116778" name="Line 42"/>
          <p:cNvSpPr>
            <a:spLocks noChangeShapeType="1"/>
          </p:cNvSpPr>
          <p:nvPr/>
        </p:nvSpPr>
        <p:spPr bwMode="auto">
          <a:xfrm flipH="1" flipV="1">
            <a:off x="6259513" y="2709863"/>
            <a:ext cx="1587" cy="987425"/>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Rectangle 5"/>
          <p:cNvSpPr>
            <a:spLocks noGrp="1" noChangeArrowheads="1"/>
          </p:cNvSpPr>
          <p:nvPr>
            <p:ph type="title"/>
          </p:nvPr>
        </p:nvSpPr>
        <p:spPr>
          <a:xfrm>
            <a:off x="0" y="207963"/>
            <a:ext cx="9144000" cy="649287"/>
          </a:xfrm>
        </p:spPr>
        <p:txBody>
          <a:bodyPr/>
          <a:lstStyle/>
          <a:p>
            <a:pPr eaLnBrk="1" hangingPunct="1"/>
            <a:r>
              <a:rPr lang="en-US" altLang="en-US" smtClean="0"/>
              <a:t>A Tax on Buyers</a:t>
            </a:r>
          </a:p>
        </p:txBody>
      </p:sp>
      <p:sp>
        <p:nvSpPr>
          <p:cNvPr id="116742" name="Rectangle 6"/>
          <p:cNvSpPr>
            <a:spLocks noGrp="1" noChangeArrowheads="1"/>
          </p:cNvSpPr>
          <p:nvPr>
            <p:ph type="body" idx="1"/>
          </p:nvPr>
        </p:nvSpPr>
        <p:spPr>
          <a:xfrm>
            <a:off x="420688" y="733425"/>
            <a:ext cx="2043112" cy="2613025"/>
          </a:xfrm>
          <a:solidFill>
            <a:srgbClr val="CCFFCC"/>
          </a:solidFill>
          <a:effectLst>
            <a:outerShdw dist="71842" dir="2700000" algn="ctr" rotWithShape="0">
              <a:schemeClr val="bg2"/>
            </a:outerShdw>
          </a:effectLst>
        </p:spPr>
        <p:txBody>
          <a:bodyPr/>
          <a:lstStyle/>
          <a:p>
            <a:pPr marL="0" indent="0" eaLnBrk="1" hangingPunct="1">
              <a:buFont typeface="Wingdings" pitchFamily="2" charset="2"/>
              <a:buNone/>
            </a:pPr>
            <a:r>
              <a:rPr lang="en-US" altLang="en-US" sz="2600" smtClean="0"/>
              <a:t>A tax on buyers shifts the </a:t>
            </a:r>
            <a:r>
              <a:rPr lang="en-US" altLang="en-US" sz="2600" b="1" i="1" smtClean="0"/>
              <a:t>D</a:t>
            </a:r>
            <a:r>
              <a:rPr lang="en-US" altLang="en-US" sz="2600" smtClean="0"/>
              <a:t> curve down by the amount of the tax. </a:t>
            </a:r>
          </a:p>
        </p:txBody>
      </p:sp>
      <p:grpSp>
        <p:nvGrpSpPr>
          <p:cNvPr id="73738" name="Group 7"/>
          <p:cNvGrpSpPr>
            <a:grpSpLocks/>
          </p:cNvGrpSpPr>
          <p:nvPr/>
        </p:nvGrpSpPr>
        <p:grpSpPr bwMode="auto">
          <a:xfrm>
            <a:off x="4360863" y="1757363"/>
            <a:ext cx="4422775" cy="3871912"/>
            <a:chOff x="2579" y="785"/>
            <a:chExt cx="2786" cy="2439"/>
          </a:xfrm>
        </p:grpSpPr>
        <p:grpSp>
          <p:nvGrpSpPr>
            <p:cNvPr id="73760" name="Group 8"/>
            <p:cNvGrpSpPr>
              <a:grpSpLocks/>
            </p:cNvGrpSpPr>
            <p:nvPr/>
          </p:nvGrpSpPr>
          <p:grpSpPr bwMode="auto">
            <a:xfrm>
              <a:off x="2697" y="1037"/>
              <a:ext cx="2409" cy="2049"/>
              <a:chOff x="1098" y="1361"/>
              <a:chExt cx="2116" cy="2027"/>
            </a:xfrm>
          </p:grpSpPr>
          <p:sp>
            <p:nvSpPr>
              <p:cNvPr id="73763" name="Line 9"/>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64" name="Line 10"/>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3761" name="Text Box 11"/>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73762" name="Text Box 12"/>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9" name="Group 23"/>
          <p:cNvGrpSpPr>
            <a:grpSpLocks/>
          </p:cNvGrpSpPr>
          <p:nvPr/>
        </p:nvGrpSpPr>
        <p:grpSpPr bwMode="auto">
          <a:xfrm>
            <a:off x="5232400" y="2641600"/>
            <a:ext cx="2730500" cy="2649538"/>
            <a:chOff x="3128" y="1335"/>
            <a:chExt cx="1720" cy="1669"/>
          </a:xfrm>
        </p:grpSpPr>
        <p:sp>
          <p:nvSpPr>
            <p:cNvPr id="73758" name="Line 24"/>
            <p:cNvSpPr>
              <a:spLocks noChangeShapeType="1"/>
            </p:cNvSpPr>
            <p:nvPr/>
          </p:nvSpPr>
          <p:spPr bwMode="auto">
            <a:xfrm>
              <a:off x="3128" y="1335"/>
              <a:ext cx="1417" cy="1470"/>
            </a:xfrm>
            <a:prstGeom prst="line">
              <a:avLst/>
            </a:prstGeom>
            <a:noFill/>
            <a:ln w="381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59" name="Text Box 25"/>
            <p:cNvSpPr txBox="1">
              <a:spLocks noChangeArrowheads="1"/>
            </p:cNvSpPr>
            <p:nvPr/>
          </p:nvSpPr>
          <p:spPr bwMode="auto">
            <a:xfrm>
              <a:off x="4462" y="271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2</a:t>
              </a:r>
            </a:p>
          </p:txBody>
        </p:sp>
      </p:grpSp>
      <p:grpSp>
        <p:nvGrpSpPr>
          <p:cNvPr id="10" name="Group 49"/>
          <p:cNvGrpSpPr>
            <a:grpSpLocks/>
          </p:cNvGrpSpPr>
          <p:nvPr/>
        </p:nvGrpSpPr>
        <p:grpSpPr bwMode="auto">
          <a:xfrm>
            <a:off x="2711450" y="2479675"/>
            <a:ext cx="3616325" cy="457200"/>
            <a:chOff x="1708" y="1562"/>
            <a:chExt cx="2278" cy="288"/>
          </a:xfrm>
        </p:grpSpPr>
        <p:grpSp>
          <p:nvGrpSpPr>
            <p:cNvPr id="73753" name="Group 35"/>
            <p:cNvGrpSpPr>
              <a:grpSpLocks/>
            </p:cNvGrpSpPr>
            <p:nvPr/>
          </p:nvGrpSpPr>
          <p:grpSpPr bwMode="auto">
            <a:xfrm>
              <a:off x="2121" y="1589"/>
              <a:ext cx="1865" cy="230"/>
              <a:chOff x="1947" y="1263"/>
              <a:chExt cx="1865" cy="230"/>
            </a:xfrm>
          </p:grpSpPr>
          <p:sp>
            <p:nvSpPr>
              <p:cNvPr id="73755" name="Line 36"/>
              <p:cNvSpPr>
                <a:spLocks noChangeShapeType="1"/>
              </p:cNvSpPr>
              <p:nvPr/>
            </p:nvSpPr>
            <p:spPr bwMode="auto">
              <a:xfrm>
                <a:off x="2700" y="1376"/>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3756" name="Oval 37"/>
              <p:cNvSpPr>
                <a:spLocks noChangeArrowheads="1"/>
              </p:cNvSpPr>
              <p:nvPr/>
            </p:nvSpPr>
            <p:spPr bwMode="auto">
              <a:xfrm>
                <a:off x="3724" y="133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3757" name="Text Box 38"/>
              <p:cNvSpPr txBox="1">
                <a:spLocks noChangeArrowheads="1"/>
              </p:cNvSpPr>
              <p:nvPr/>
            </p:nvSpPr>
            <p:spPr bwMode="auto">
              <a:xfrm>
                <a:off x="1947" y="1263"/>
                <a:ext cx="73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$11.00</a:t>
                </a:r>
              </a:p>
            </p:txBody>
          </p:sp>
        </p:grpSp>
        <p:sp>
          <p:nvSpPr>
            <p:cNvPr id="73754" name="Text Box 39"/>
            <p:cNvSpPr txBox="1">
              <a:spLocks noChangeArrowheads="1"/>
            </p:cNvSpPr>
            <p:nvPr/>
          </p:nvSpPr>
          <p:spPr bwMode="auto">
            <a:xfrm>
              <a:off x="1708" y="1562"/>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r>
                <a:rPr lang="en-US" altLang="en-US" sz="2400"/>
                <a:t> =</a:t>
              </a:r>
              <a:endParaRPr lang="en-US" altLang="en-US" sz="2400" b="1" i="1" baseline="-25000"/>
            </a:p>
          </p:txBody>
        </p:sp>
      </p:grpSp>
      <p:grpSp>
        <p:nvGrpSpPr>
          <p:cNvPr id="12" name="Group 50"/>
          <p:cNvGrpSpPr>
            <a:grpSpLocks/>
          </p:cNvGrpSpPr>
          <p:nvPr/>
        </p:nvGrpSpPr>
        <p:grpSpPr bwMode="auto">
          <a:xfrm>
            <a:off x="2870200" y="3484563"/>
            <a:ext cx="3460750" cy="457200"/>
            <a:chOff x="1808" y="2195"/>
            <a:chExt cx="2180" cy="288"/>
          </a:xfrm>
        </p:grpSpPr>
        <p:grpSp>
          <p:nvGrpSpPr>
            <p:cNvPr id="73748" name="Group 31"/>
            <p:cNvGrpSpPr>
              <a:grpSpLocks/>
            </p:cNvGrpSpPr>
            <p:nvPr/>
          </p:nvGrpSpPr>
          <p:grpSpPr bwMode="auto">
            <a:xfrm>
              <a:off x="2263" y="2220"/>
              <a:ext cx="1725" cy="230"/>
              <a:chOff x="2091" y="1887"/>
              <a:chExt cx="1725" cy="230"/>
            </a:xfrm>
          </p:grpSpPr>
          <p:sp>
            <p:nvSpPr>
              <p:cNvPr id="73750" name="Line 32"/>
              <p:cNvSpPr>
                <a:spLocks noChangeShapeType="1"/>
              </p:cNvSpPr>
              <p:nvPr/>
            </p:nvSpPr>
            <p:spPr bwMode="auto">
              <a:xfrm>
                <a:off x="2700" y="2005"/>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3751" name="Oval 33"/>
              <p:cNvSpPr>
                <a:spLocks noChangeArrowheads="1"/>
              </p:cNvSpPr>
              <p:nvPr/>
            </p:nvSpPr>
            <p:spPr bwMode="auto">
              <a:xfrm>
                <a:off x="3728" y="195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3752" name="Text Box 34"/>
              <p:cNvSpPr txBox="1">
                <a:spLocks noChangeArrowheads="1"/>
              </p:cNvSpPr>
              <p:nvPr/>
            </p:nvSpPr>
            <p:spPr bwMode="auto">
              <a:xfrm>
                <a:off x="2091" y="1887"/>
                <a:ext cx="5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$9.50</a:t>
                </a:r>
              </a:p>
            </p:txBody>
          </p:sp>
        </p:grpSp>
        <p:sp>
          <p:nvSpPr>
            <p:cNvPr id="73749" name="Text Box 40"/>
            <p:cNvSpPr txBox="1">
              <a:spLocks noChangeArrowheads="1"/>
            </p:cNvSpPr>
            <p:nvPr/>
          </p:nvSpPr>
          <p:spPr bwMode="auto">
            <a:xfrm>
              <a:off x="1808" y="2195"/>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r>
                <a:rPr lang="en-US" altLang="en-US" sz="2400"/>
                <a:t> =</a:t>
              </a:r>
              <a:endParaRPr lang="en-US" altLang="en-US" sz="2400" b="1" i="1" baseline="-25000"/>
            </a:p>
          </p:txBody>
        </p:sp>
      </p:grpSp>
      <p:grpSp>
        <p:nvGrpSpPr>
          <p:cNvPr id="14" name="Group 51"/>
          <p:cNvGrpSpPr>
            <a:grpSpLocks/>
          </p:cNvGrpSpPr>
          <p:nvPr/>
        </p:nvGrpSpPr>
        <p:grpSpPr bwMode="auto">
          <a:xfrm>
            <a:off x="6332538" y="2635250"/>
            <a:ext cx="842962" cy="1058863"/>
            <a:chOff x="3989" y="1656"/>
            <a:chExt cx="531" cy="667"/>
          </a:xfrm>
        </p:grpSpPr>
        <p:sp>
          <p:nvSpPr>
            <p:cNvPr id="73745"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3746" name="Text Box 44"/>
            <p:cNvSpPr txBox="1">
              <a:spLocks noChangeArrowheads="1"/>
            </p:cNvSpPr>
            <p:nvPr/>
          </p:nvSpPr>
          <p:spPr bwMode="auto">
            <a:xfrm>
              <a:off x="4078" y="1656"/>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solidFill>
                    <a:srgbClr val="006600"/>
                  </a:solidFill>
                </a:rPr>
                <a:t>Tax</a:t>
              </a:r>
            </a:p>
          </p:txBody>
        </p:sp>
        <p:sp>
          <p:nvSpPr>
            <p:cNvPr id="73747" name="Line 45"/>
            <p:cNvSpPr>
              <a:spLocks noChangeShapeType="1"/>
            </p:cNvSpPr>
            <p:nvPr/>
          </p:nvSpPr>
          <p:spPr bwMode="auto">
            <a:xfrm flipV="1">
              <a:off x="4135" y="1888"/>
              <a:ext cx="140" cy="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3743" name="Text Box 46"/>
          <p:cNvSpPr txBox="1">
            <a:spLocks noChangeArrowheads="1"/>
          </p:cNvSpPr>
          <p:nvPr/>
        </p:nvSpPr>
        <p:spPr bwMode="auto">
          <a:xfrm>
            <a:off x="4814888" y="1003300"/>
            <a:ext cx="3479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a:t>Effects of a $1.50 per unit tax on buyers</a:t>
            </a:r>
          </a:p>
        </p:txBody>
      </p:sp>
      <p:sp>
        <p:nvSpPr>
          <p:cNvPr id="116783" name="Rectangle 47"/>
          <p:cNvSpPr>
            <a:spLocks noChangeArrowheads="1"/>
          </p:cNvSpPr>
          <p:nvPr/>
        </p:nvSpPr>
        <p:spPr bwMode="auto">
          <a:xfrm>
            <a:off x="428625" y="3629025"/>
            <a:ext cx="2043113" cy="2613025"/>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en-US" sz="2600"/>
              <a:t>The price buyers pay rises, the price sellers receive falls, eq’m </a:t>
            </a:r>
            <a:r>
              <a:rPr lang="en-US" altLang="en-US" sz="2600" b="1" i="1"/>
              <a:t>Q</a:t>
            </a:r>
            <a:r>
              <a:rPr lang="en-US" altLang="en-US" sz="2600"/>
              <a:t> falls.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42"/>
                                        </p:tgtEl>
                                        <p:attrNameLst>
                                          <p:attrName>style.visibility</p:attrName>
                                        </p:attrNameLst>
                                      </p:cBhvr>
                                      <p:to>
                                        <p:strVal val="visible"/>
                                      </p:to>
                                    </p:set>
                                    <p:animEffect transition="in" filter="dissolve">
                                      <p:cBhvr>
                                        <p:cTn id="7" dur="500"/>
                                        <p:tgtEl>
                                          <p:spTgt spid="1167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6778"/>
                                        </p:tgtEl>
                                        <p:attrNameLst>
                                          <p:attrName>style.visibility</p:attrName>
                                        </p:attrNameLst>
                                      </p:cBhvr>
                                      <p:to>
                                        <p:strVal val="visible"/>
                                      </p:to>
                                    </p:set>
                                    <p:animEffect transition="in" filter="wipe(up)">
                                      <p:cBhvr>
                                        <p:cTn id="12" dur="500"/>
                                        <p:tgtEl>
                                          <p:spTgt spid="116778"/>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500"/>
                                        <p:tgtEl>
                                          <p:spTgt spid="9"/>
                                        </p:tgtEl>
                                      </p:cBhvr>
                                    </p:animEffect>
                                  </p:childTnLst>
                                </p:cTn>
                              </p:par>
                            </p:childTnLst>
                          </p:cTn>
                        </p:par>
                        <p:par>
                          <p:cTn id="17" fill="hold" nodeType="afterGroup">
                            <p:stCondLst>
                              <p:cond delay="1000"/>
                            </p:stCondLst>
                            <p:childTnLst>
                              <p:par>
                                <p:cTn id="18" presetID="18" presetClass="entr" presetSubtype="12"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16783"/>
                                        </p:tgtEl>
                                        <p:attrNameLst>
                                          <p:attrName>style.visibility</p:attrName>
                                        </p:attrNameLst>
                                      </p:cBhvr>
                                      <p:to>
                                        <p:strVal val="visible"/>
                                      </p:to>
                                    </p:set>
                                    <p:animEffect transition="in" filter="dissolve">
                                      <p:cBhvr>
                                        <p:cTn id="25" dur="500"/>
                                        <p:tgtEl>
                                          <p:spTgt spid="11678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righ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78" grpId="0" animBg="1"/>
      <p:bldP spid="116742" grpId="0" bldLvl="5" animBg="1"/>
      <p:bldP spid="116783" grpId="0" bldLvl="5"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grpSp>
        <p:nvGrpSpPr>
          <p:cNvPr id="75779" name="Group 26"/>
          <p:cNvGrpSpPr>
            <a:grpSpLocks/>
          </p:cNvGrpSpPr>
          <p:nvPr/>
        </p:nvGrpSpPr>
        <p:grpSpPr bwMode="auto">
          <a:xfrm>
            <a:off x="5913438" y="2711450"/>
            <a:ext cx="588962" cy="3114675"/>
            <a:chOff x="3725" y="1708"/>
            <a:chExt cx="371" cy="1962"/>
          </a:xfrm>
        </p:grpSpPr>
        <p:sp>
          <p:nvSpPr>
            <p:cNvPr id="75822" name="Line 27"/>
            <p:cNvSpPr>
              <a:spLocks noChangeShapeType="1"/>
            </p:cNvSpPr>
            <p:nvPr/>
          </p:nvSpPr>
          <p:spPr bwMode="auto">
            <a:xfrm>
              <a:off x="3940" y="1708"/>
              <a:ext cx="0" cy="169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5823" name="Text Box 28"/>
            <p:cNvSpPr txBox="1">
              <a:spLocks noChangeArrowheads="1"/>
            </p:cNvSpPr>
            <p:nvPr/>
          </p:nvSpPr>
          <p:spPr bwMode="auto">
            <a:xfrm>
              <a:off x="3725" y="3440"/>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430</a:t>
              </a:r>
            </a:p>
          </p:txBody>
        </p:sp>
      </p:grpSp>
      <p:sp>
        <p:nvSpPr>
          <p:cNvPr id="75780" name="Line 41"/>
          <p:cNvSpPr>
            <a:spLocks noChangeShapeType="1"/>
          </p:cNvSpPr>
          <p:nvPr/>
        </p:nvSpPr>
        <p:spPr bwMode="auto">
          <a:xfrm flipH="1" flipV="1">
            <a:off x="6259513" y="2709863"/>
            <a:ext cx="1587" cy="987425"/>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5781" name="Group 2"/>
          <p:cNvGrpSpPr>
            <a:grpSpLocks/>
          </p:cNvGrpSpPr>
          <p:nvPr/>
        </p:nvGrpSpPr>
        <p:grpSpPr bwMode="auto">
          <a:xfrm>
            <a:off x="5072063" y="2278063"/>
            <a:ext cx="3176587" cy="2274887"/>
            <a:chOff x="3027" y="1106"/>
            <a:chExt cx="2001" cy="1433"/>
          </a:xfrm>
        </p:grpSpPr>
        <p:sp>
          <p:nvSpPr>
            <p:cNvPr id="75820" name="Line 3"/>
            <p:cNvSpPr>
              <a:spLocks noChangeShapeType="1"/>
            </p:cNvSpPr>
            <p:nvPr/>
          </p:nvSpPr>
          <p:spPr bwMode="auto">
            <a:xfrm flipV="1">
              <a:off x="3027" y="1316"/>
              <a:ext cx="1696" cy="1223"/>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821" name="Text Box 4"/>
            <p:cNvSpPr txBox="1">
              <a:spLocks noChangeArrowheads="1"/>
            </p:cNvSpPr>
            <p:nvPr/>
          </p:nvSpPr>
          <p:spPr bwMode="auto">
            <a:xfrm>
              <a:off x="4642" y="110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1</a:t>
              </a:r>
            </a:p>
          </p:txBody>
        </p:sp>
      </p:grpSp>
      <p:sp>
        <p:nvSpPr>
          <p:cNvPr id="262149" name="Rectangle 5"/>
          <p:cNvSpPr>
            <a:spLocks noGrp="1" noChangeArrowheads="1"/>
          </p:cNvSpPr>
          <p:nvPr>
            <p:ph type="title"/>
          </p:nvPr>
        </p:nvSpPr>
        <p:spPr>
          <a:xfrm>
            <a:off x="0" y="219075"/>
            <a:ext cx="5254625" cy="649288"/>
          </a:xfrm>
        </p:spPr>
        <p:txBody>
          <a:bodyPr/>
          <a:lstStyle/>
          <a:p>
            <a:pPr eaLnBrk="1" hangingPunct="1"/>
            <a:r>
              <a:rPr lang="en-US" altLang="en-US" sz="3000" b="0" smtClean="0">
                <a:solidFill>
                  <a:schemeClr val="tx1"/>
                </a:solidFill>
              </a:rPr>
              <a:t>The </a:t>
            </a:r>
            <a:r>
              <a:rPr lang="en-US" altLang="en-US" sz="3000" smtClean="0">
                <a:solidFill>
                  <a:srgbClr val="CC0000"/>
                </a:solidFill>
              </a:rPr>
              <a:t>Incidence</a:t>
            </a:r>
            <a:r>
              <a:rPr lang="en-US" altLang="en-US" sz="3000" b="0" smtClean="0">
                <a:solidFill>
                  <a:schemeClr val="tx1"/>
                </a:solidFill>
              </a:rPr>
              <a:t> of a Tax:</a:t>
            </a:r>
          </a:p>
        </p:txBody>
      </p:sp>
      <p:sp>
        <p:nvSpPr>
          <p:cNvPr id="262150" name="Rectangle 6"/>
          <p:cNvSpPr>
            <a:spLocks noGrp="1" noChangeArrowheads="1"/>
          </p:cNvSpPr>
          <p:nvPr>
            <p:ph type="body" idx="1"/>
          </p:nvPr>
        </p:nvSpPr>
        <p:spPr>
          <a:xfrm>
            <a:off x="631825" y="766763"/>
            <a:ext cx="6499225" cy="981075"/>
          </a:xfrm>
          <a:noFill/>
        </p:spPr>
        <p:txBody>
          <a:bodyPr/>
          <a:lstStyle/>
          <a:p>
            <a:pPr marL="0" indent="0" eaLnBrk="1" hangingPunct="1">
              <a:buFont typeface="Wingdings" pitchFamily="2" charset="2"/>
              <a:buNone/>
            </a:pPr>
            <a:r>
              <a:rPr lang="en-US" altLang="en-US" sz="2700" smtClean="0"/>
              <a:t>how the burden of a tax is shared among </a:t>
            </a:r>
            <a:br>
              <a:rPr lang="en-US" altLang="en-US" sz="2700" smtClean="0"/>
            </a:br>
            <a:r>
              <a:rPr lang="en-US" altLang="en-US" sz="2700" smtClean="0"/>
              <a:t>market participants</a:t>
            </a:r>
          </a:p>
        </p:txBody>
      </p:sp>
      <p:grpSp>
        <p:nvGrpSpPr>
          <p:cNvPr id="75784" name="Group 7"/>
          <p:cNvGrpSpPr>
            <a:grpSpLocks/>
          </p:cNvGrpSpPr>
          <p:nvPr/>
        </p:nvGrpSpPr>
        <p:grpSpPr bwMode="auto">
          <a:xfrm>
            <a:off x="4360863" y="1757363"/>
            <a:ext cx="4422775" cy="3871912"/>
            <a:chOff x="2579" y="785"/>
            <a:chExt cx="2786" cy="2439"/>
          </a:xfrm>
        </p:grpSpPr>
        <p:grpSp>
          <p:nvGrpSpPr>
            <p:cNvPr id="75815" name="Group 8"/>
            <p:cNvGrpSpPr>
              <a:grpSpLocks/>
            </p:cNvGrpSpPr>
            <p:nvPr/>
          </p:nvGrpSpPr>
          <p:grpSpPr bwMode="auto">
            <a:xfrm>
              <a:off x="2697" y="1037"/>
              <a:ext cx="2409" cy="2049"/>
              <a:chOff x="1098" y="1361"/>
              <a:chExt cx="2116" cy="2027"/>
            </a:xfrm>
          </p:grpSpPr>
          <p:sp>
            <p:nvSpPr>
              <p:cNvPr id="75818" name="Line 9"/>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819" name="Line 10"/>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16" name="Text Box 11"/>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75817" name="Text Box 12"/>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75785" name="Group 13"/>
          <p:cNvGrpSpPr>
            <a:grpSpLocks/>
          </p:cNvGrpSpPr>
          <p:nvPr/>
        </p:nvGrpSpPr>
        <p:grpSpPr bwMode="auto">
          <a:xfrm>
            <a:off x="5686425" y="2116138"/>
            <a:ext cx="2730500" cy="2649537"/>
            <a:chOff x="3414" y="1004"/>
            <a:chExt cx="1720" cy="1669"/>
          </a:xfrm>
        </p:grpSpPr>
        <p:sp>
          <p:nvSpPr>
            <p:cNvPr id="75813" name="Line 14"/>
            <p:cNvSpPr>
              <a:spLocks noChangeShapeType="1"/>
            </p:cNvSpPr>
            <p:nvPr/>
          </p:nvSpPr>
          <p:spPr bwMode="auto">
            <a:xfrm>
              <a:off x="3414" y="1004"/>
              <a:ext cx="1417" cy="147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814" name="Text Box 15"/>
            <p:cNvSpPr txBox="1">
              <a:spLocks noChangeArrowheads="1"/>
            </p:cNvSpPr>
            <p:nvPr/>
          </p:nvSpPr>
          <p:spPr bwMode="auto">
            <a:xfrm>
              <a:off x="4748" y="2385"/>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1</a:t>
              </a:r>
            </a:p>
          </p:txBody>
        </p:sp>
      </p:grpSp>
      <p:grpSp>
        <p:nvGrpSpPr>
          <p:cNvPr id="75786" name="Group 16"/>
          <p:cNvGrpSpPr>
            <a:grpSpLocks/>
          </p:cNvGrpSpPr>
          <p:nvPr/>
        </p:nvGrpSpPr>
        <p:grpSpPr bwMode="auto">
          <a:xfrm>
            <a:off x="3382963" y="3105150"/>
            <a:ext cx="3773487" cy="2720975"/>
            <a:chOff x="1963" y="1627"/>
            <a:chExt cx="2377" cy="1714"/>
          </a:xfrm>
        </p:grpSpPr>
        <p:grpSp>
          <p:nvGrpSpPr>
            <p:cNvPr id="75807" name="Group 17"/>
            <p:cNvGrpSpPr>
              <a:grpSpLocks/>
            </p:cNvGrpSpPr>
            <p:nvPr/>
          </p:nvGrpSpPr>
          <p:grpSpPr bwMode="auto">
            <a:xfrm>
              <a:off x="2703" y="1746"/>
              <a:ext cx="1425" cy="1333"/>
              <a:chOff x="357" y="2450"/>
              <a:chExt cx="795" cy="646"/>
            </a:xfrm>
          </p:grpSpPr>
          <p:sp>
            <p:nvSpPr>
              <p:cNvPr id="75811"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5812"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08" name="Oval 20"/>
            <p:cNvSpPr>
              <a:spLocks noChangeArrowheads="1"/>
            </p:cNvSpPr>
            <p:nvPr/>
          </p:nvSpPr>
          <p:spPr bwMode="auto">
            <a:xfrm>
              <a:off x="4081" y="16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5809" name="Text Box 21"/>
            <p:cNvSpPr txBox="1">
              <a:spLocks noChangeArrowheads="1"/>
            </p:cNvSpPr>
            <p:nvPr/>
          </p:nvSpPr>
          <p:spPr bwMode="auto">
            <a:xfrm>
              <a:off x="1963" y="1627"/>
              <a:ext cx="7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sp>
          <p:nvSpPr>
            <p:cNvPr id="75810" name="Text Box 22"/>
            <p:cNvSpPr txBox="1">
              <a:spLocks noChangeArrowheads="1"/>
            </p:cNvSpPr>
            <p:nvPr/>
          </p:nvSpPr>
          <p:spPr bwMode="auto">
            <a:xfrm>
              <a:off x="3969" y="3111"/>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grpSp>
        <p:nvGrpSpPr>
          <p:cNvPr id="75787" name="Group 23"/>
          <p:cNvGrpSpPr>
            <a:grpSpLocks/>
          </p:cNvGrpSpPr>
          <p:nvPr/>
        </p:nvGrpSpPr>
        <p:grpSpPr bwMode="auto">
          <a:xfrm>
            <a:off x="5232400" y="2641600"/>
            <a:ext cx="2730500" cy="2649538"/>
            <a:chOff x="3128" y="1335"/>
            <a:chExt cx="1720" cy="1669"/>
          </a:xfrm>
        </p:grpSpPr>
        <p:sp>
          <p:nvSpPr>
            <p:cNvPr id="75805" name="Line 24"/>
            <p:cNvSpPr>
              <a:spLocks noChangeShapeType="1"/>
            </p:cNvSpPr>
            <p:nvPr/>
          </p:nvSpPr>
          <p:spPr bwMode="auto">
            <a:xfrm>
              <a:off x="3128" y="1335"/>
              <a:ext cx="1417" cy="1470"/>
            </a:xfrm>
            <a:prstGeom prst="line">
              <a:avLst/>
            </a:prstGeom>
            <a:noFill/>
            <a:ln w="381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806" name="Text Box 25"/>
            <p:cNvSpPr txBox="1">
              <a:spLocks noChangeArrowheads="1"/>
            </p:cNvSpPr>
            <p:nvPr/>
          </p:nvSpPr>
          <p:spPr bwMode="auto">
            <a:xfrm>
              <a:off x="4462" y="271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2</a:t>
              </a:r>
            </a:p>
          </p:txBody>
        </p:sp>
      </p:grpSp>
      <p:grpSp>
        <p:nvGrpSpPr>
          <p:cNvPr id="75788" name="Group 29"/>
          <p:cNvGrpSpPr>
            <a:grpSpLocks/>
          </p:cNvGrpSpPr>
          <p:nvPr/>
        </p:nvGrpSpPr>
        <p:grpSpPr bwMode="auto">
          <a:xfrm>
            <a:off x="2711450" y="2479675"/>
            <a:ext cx="3616325" cy="457200"/>
            <a:chOff x="1708" y="1562"/>
            <a:chExt cx="2278" cy="288"/>
          </a:xfrm>
        </p:grpSpPr>
        <p:grpSp>
          <p:nvGrpSpPr>
            <p:cNvPr id="75800" name="Group 30"/>
            <p:cNvGrpSpPr>
              <a:grpSpLocks/>
            </p:cNvGrpSpPr>
            <p:nvPr/>
          </p:nvGrpSpPr>
          <p:grpSpPr bwMode="auto">
            <a:xfrm>
              <a:off x="2121" y="1589"/>
              <a:ext cx="1865" cy="230"/>
              <a:chOff x="1947" y="1263"/>
              <a:chExt cx="1865" cy="230"/>
            </a:xfrm>
          </p:grpSpPr>
          <p:sp>
            <p:nvSpPr>
              <p:cNvPr id="75802" name="Line 31"/>
              <p:cNvSpPr>
                <a:spLocks noChangeShapeType="1"/>
              </p:cNvSpPr>
              <p:nvPr/>
            </p:nvSpPr>
            <p:spPr bwMode="auto">
              <a:xfrm>
                <a:off x="2700" y="1376"/>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5803" name="Oval 32"/>
              <p:cNvSpPr>
                <a:spLocks noChangeArrowheads="1"/>
              </p:cNvSpPr>
              <p:nvPr/>
            </p:nvSpPr>
            <p:spPr bwMode="auto">
              <a:xfrm>
                <a:off x="3724" y="133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5804" name="Text Box 33"/>
              <p:cNvSpPr txBox="1">
                <a:spLocks noChangeArrowheads="1"/>
              </p:cNvSpPr>
              <p:nvPr/>
            </p:nvSpPr>
            <p:spPr bwMode="auto">
              <a:xfrm>
                <a:off x="1947" y="1263"/>
                <a:ext cx="73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$11.00</a:t>
                </a:r>
              </a:p>
            </p:txBody>
          </p:sp>
        </p:grpSp>
        <p:sp>
          <p:nvSpPr>
            <p:cNvPr id="75801" name="Text Box 34"/>
            <p:cNvSpPr txBox="1">
              <a:spLocks noChangeArrowheads="1"/>
            </p:cNvSpPr>
            <p:nvPr/>
          </p:nvSpPr>
          <p:spPr bwMode="auto">
            <a:xfrm>
              <a:off x="1708" y="1562"/>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r>
                <a:rPr lang="en-US" altLang="en-US" sz="2400"/>
                <a:t> =</a:t>
              </a:r>
              <a:endParaRPr lang="en-US" altLang="en-US" sz="2400" b="1" i="1" baseline="-25000"/>
            </a:p>
          </p:txBody>
        </p:sp>
      </p:grpSp>
      <p:grpSp>
        <p:nvGrpSpPr>
          <p:cNvPr id="75789" name="Group 35"/>
          <p:cNvGrpSpPr>
            <a:grpSpLocks/>
          </p:cNvGrpSpPr>
          <p:nvPr/>
        </p:nvGrpSpPr>
        <p:grpSpPr bwMode="auto">
          <a:xfrm>
            <a:off x="2870200" y="3484563"/>
            <a:ext cx="3460750" cy="457200"/>
            <a:chOff x="1808" y="2195"/>
            <a:chExt cx="2180" cy="288"/>
          </a:xfrm>
        </p:grpSpPr>
        <p:grpSp>
          <p:nvGrpSpPr>
            <p:cNvPr id="75795" name="Group 36"/>
            <p:cNvGrpSpPr>
              <a:grpSpLocks/>
            </p:cNvGrpSpPr>
            <p:nvPr/>
          </p:nvGrpSpPr>
          <p:grpSpPr bwMode="auto">
            <a:xfrm>
              <a:off x="2263" y="2220"/>
              <a:ext cx="1725" cy="230"/>
              <a:chOff x="2091" y="1887"/>
              <a:chExt cx="1725" cy="230"/>
            </a:xfrm>
          </p:grpSpPr>
          <p:sp>
            <p:nvSpPr>
              <p:cNvPr id="75797" name="Line 37"/>
              <p:cNvSpPr>
                <a:spLocks noChangeShapeType="1"/>
              </p:cNvSpPr>
              <p:nvPr/>
            </p:nvSpPr>
            <p:spPr bwMode="auto">
              <a:xfrm>
                <a:off x="2700" y="2005"/>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5798" name="Oval 38"/>
              <p:cNvSpPr>
                <a:spLocks noChangeArrowheads="1"/>
              </p:cNvSpPr>
              <p:nvPr/>
            </p:nvSpPr>
            <p:spPr bwMode="auto">
              <a:xfrm>
                <a:off x="3728" y="195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5799" name="Text Box 39"/>
              <p:cNvSpPr txBox="1">
                <a:spLocks noChangeArrowheads="1"/>
              </p:cNvSpPr>
              <p:nvPr/>
            </p:nvSpPr>
            <p:spPr bwMode="auto">
              <a:xfrm>
                <a:off x="2091" y="1887"/>
                <a:ext cx="5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$9.50</a:t>
                </a:r>
              </a:p>
            </p:txBody>
          </p:sp>
        </p:grpSp>
        <p:sp>
          <p:nvSpPr>
            <p:cNvPr id="75796" name="Text Box 40"/>
            <p:cNvSpPr txBox="1">
              <a:spLocks noChangeArrowheads="1"/>
            </p:cNvSpPr>
            <p:nvPr/>
          </p:nvSpPr>
          <p:spPr bwMode="auto">
            <a:xfrm>
              <a:off x="1808" y="2195"/>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r>
                <a:rPr lang="en-US" altLang="en-US" sz="2400"/>
                <a:t> =</a:t>
              </a:r>
              <a:endParaRPr lang="en-US" altLang="en-US" sz="2400" b="1" i="1" baseline="-25000"/>
            </a:p>
          </p:txBody>
        </p:sp>
      </p:grpSp>
      <p:grpSp>
        <p:nvGrpSpPr>
          <p:cNvPr id="75790" name="Group 42"/>
          <p:cNvGrpSpPr>
            <a:grpSpLocks/>
          </p:cNvGrpSpPr>
          <p:nvPr/>
        </p:nvGrpSpPr>
        <p:grpSpPr bwMode="auto">
          <a:xfrm>
            <a:off x="6332538" y="2635250"/>
            <a:ext cx="842962" cy="1058863"/>
            <a:chOff x="3989" y="1656"/>
            <a:chExt cx="531" cy="667"/>
          </a:xfrm>
        </p:grpSpPr>
        <p:sp>
          <p:nvSpPr>
            <p:cNvPr id="75792"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5793" name="Text Box 44"/>
            <p:cNvSpPr txBox="1">
              <a:spLocks noChangeArrowheads="1"/>
            </p:cNvSpPr>
            <p:nvPr/>
          </p:nvSpPr>
          <p:spPr bwMode="auto">
            <a:xfrm>
              <a:off x="4078" y="1656"/>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solidFill>
                    <a:srgbClr val="006600"/>
                  </a:solidFill>
                </a:rPr>
                <a:t>Tax</a:t>
              </a:r>
            </a:p>
          </p:txBody>
        </p:sp>
        <p:sp>
          <p:nvSpPr>
            <p:cNvPr id="75794" name="Line 45"/>
            <p:cNvSpPr>
              <a:spLocks noChangeShapeType="1"/>
            </p:cNvSpPr>
            <p:nvPr/>
          </p:nvSpPr>
          <p:spPr bwMode="auto">
            <a:xfrm flipV="1">
              <a:off x="4135" y="1888"/>
              <a:ext cx="140" cy="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2192" name="Rectangle 48"/>
          <p:cNvSpPr>
            <a:spLocks noChangeArrowheads="1"/>
          </p:cNvSpPr>
          <p:nvPr/>
        </p:nvSpPr>
        <p:spPr bwMode="auto">
          <a:xfrm>
            <a:off x="454025" y="1954213"/>
            <a:ext cx="2101850" cy="2787650"/>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en-US" sz="2600"/>
              <a:t>Because </a:t>
            </a:r>
            <a:br>
              <a:rPr lang="en-US" altLang="en-US" sz="2600"/>
            </a:br>
            <a:r>
              <a:rPr lang="en-US" altLang="en-US" sz="2600"/>
              <a:t>of the tax, </a:t>
            </a:r>
            <a:br>
              <a:rPr lang="en-US" altLang="en-US" sz="2600"/>
            </a:br>
            <a:r>
              <a:rPr lang="en-US" altLang="en-US" sz="2600"/>
              <a:t>buyers pay </a:t>
            </a:r>
            <a:br>
              <a:rPr lang="en-US" altLang="en-US" sz="2600"/>
            </a:br>
            <a:r>
              <a:rPr lang="en-US" altLang="en-US" sz="2600"/>
              <a:t>$1.00 more,</a:t>
            </a:r>
          </a:p>
          <a:p>
            <a:pPr eaLnBrk="1" hangingPunct="1">
              <a:lnSpc>
                <a:spcPct val="105000"/>
              </a:lnSpc>
              <a:spcBef>
                <a:spcPct val="20000"/>
              </a:spcBef>
              <a:buClr>
                <a:srgbClr val="00B85C"/>
              </a:buClr>
              <a:buSzPct val="120000"/>
              <a:buFont typeface="Wingdings" panose="05000000000000000000" pitchFamily="2" charset="2"/>
              <a:buNone/>
            </a:pPr>
            <a:r>
              <a:rPr lang="en-US" altLang="en-US" sz="2600"/>
              <a:t>sellers get </a:t>
            </a:r>
            <a:br>
              <a:rPr lang="en-US" altLang="en-US" sz="2600"/>
            </a:br>
            <a:r>
              <a:rPr lang="en-US" altLang="en-US" sz="2600"/>
              <a:t>$0.50 less.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9"/>
                                        </p:tgtEl>
                                        <p:attrNameLst>
                                          <p:attrName>style.visibility</p:attrName>
                                        </p:attrNameLst>
                                      </p:cBhvr>
                                      <p:to>
                                        <p:strVal val="visible"/>
                                      </p:to>
                                    </p:set>
                                    <p:animEffect transition="in" filter="wipe(left)">
                                      <p:cBhvr>
                                        <p:cTn id="7" dur="500"/>
                                        <p:tgtEl>
                                          <p:spTgt spid="2621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2150">
                                            <p:txEl>
                                              <p:pRg st="0" end="0"/>
                                            </p:txEl>
                                          </p:spTgt>
                                        </p:tgtEl>
                                        <p:attrNameLst>
                                          <p:attrName>style.visibility</p:attrName>
                                        </p:attrNameLst>
                                      </p:cBhvr>
                                      <p:to>
                                        <p:strVal val="visible"/>
                                      </p:to>
                                    </p:set>
                                    <p:animEffect transition="in" filter="wipe(left)">
                                      <p:cBhvr>
                                        <p:cTn id="10" dur="500"/>
                                        <p:tgtEl>
                                          <p:spTgt spid="26215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62192"/>
                                        </p:tgtEl>
                                        <p:attrNameLst>
                                          <p:attrName>style.visibility</p:attrName>
                                        </p:attrNameLst>
                                      </p:cBhvr>
                                      <p:to>
                                        <p:strVal val="visible"/>
                                      </p:to>
                                    </p:set>
                                    <p:animEffect transition="in" filter="dissolve">
                                      <p:cBhvr>
                                        <p:cTn id="15" dur="500"/>
                                        <p:tgtEl>
                                          <p:spTgt spid="262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9" grpId="0"/>
      <p:bldP spid="262150" grpId="0" build="p"/>
      <p:bldP spid="262192"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grpSp>
        <p:nvGrpSpPr>
          <p:cNvPr id="77827" name="Group 2"/>
          <p:cNvGrpSpPr>
            <a:grpSpLocks/>
          </p:cNvGrpSpPr>
          <p:nvPr/>
        </p:nvGrpSpPr>
        <p:grpSpPr bwMode="auto">
          <a:xfrm>
            <a:off x="5072063" y="2278063"/>
            <a:ext cx="3176587" cy="2274887"/>
            <a:chOff x="3027" y="1106"/>
            <a:chExt cx="2001" cy="1433"/>
          </a:xfrm>
        </p:grpSpPr>
        <p:sp>
          <p:nvSpPr>
            <p:cNvPr id="77871" name="Line 3"/>
            <p:cNvSpPr>
              <a:spLocks noChangeShapeType="1"/>
            </p:cNvSpPr>
            <p:nvPr/>
          </p:nvSpPr>
          <p:spPr bwMode="auto">
            <a:xfrm flipV="1">
              <a:off x="3027" y="1316"/>
              <a:ext cx="1696" cy="1223"/>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72" name="Text Box 4"/>
            <p:cNvSpPr txBox="1">
              <a:spLocks noChangeArrowheads="1"/>
            </p:cNvSpPr>
            <p:nvPr/>
          </p:nvSpPr>
          <p:spPr bwMode="auto">
            <a:xfrm>
              <a:off x="4642" y="110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1</a:t>
              </a:r>
            </a:p>
          </p:txBody>
        </p:sp>
      </p:grpSp>
      <p:sp>
        <p:nvSpPr>
          <p:cNvPr id="77828" name="Rectangle 5"/>
          <p:cNvSpPr>
            <a:spLocks noGrp="1" noChangeArrowheads="1"/>
          </p:cNvSpPr>
          <p:nvPr>
            <p:ph type="title"/>
          </p:nvPr>
        </p:nvSpPr>
        <p:spPr>
          <a:xfrm>
            <a:off x="0" y="207963"/>
            <a:ext cx="9144000" cy="649287"/>
          </a:xfrm>
        </p:spPr>
        <p:txBody>
          <a:bodyPr/>
          <a:lstStyle/>
          <a:p>
            <a:pPr eaLnBrk="1" hangingPunct="1"/>
            <a:r>
              <a:rPr lang="en-US" altLang="en-US" smtClean="0"/>
              <a:t>A Tax on Sellers</a:t>
            </a:r>
          </a:p>
        </p:txBody>
      </p:sp>
      <p:sp>
        <p:nvSpPr>
          <p:cNvPr id="122886" name="Rectangle 6"/>
          <p:cNvSpPr>
            <a:spLocks noGrp="1" noChangeArrowheads="1"/>
          </p:cNvSpPr>
          <p:nvPr>
            <p:ph type="body" idx="1"/>
          </p:nvPr>
        </p:nvSpPr>
        <p:spPr>
          <a:xfrm>
            <a:off x="420688" y="733425"/>
            <a:ext cx="2043112" cy="2613025"/>
          </a:xfrm>
          <a:solidFill>
            <a:srgbClr val="CCFFCC"/>
          </a:solidFill>
          <a:effectLst>
            <a:outerShdw dist="71842" dir="2700000" algn="ctr" rotWithShape="0">
              <a:schemeClr val="bg2"/>
            </a:outerShdw>
          </a:effectLst>
        </p:spPr>
        <p:txBody>
          <a:bodyPr/>
          <a:lstStyle/>
          <a:p>
            <a:pPr marL="0" indent="0" eaLnBrk="1" hangingPunct="1">
              <a:buFont typeface="Wingdings" pitchFamily="2" charset="2"/>
              <a:buNone/>
            </a:pPr>
            <a:r>
              <a:rPr lang="en-US" altLang="en-US" sz="2600" smtClean="0"/>
              <a:t>A tax on sellers shifts the </a:t>
            </a:r>
            <a:r>
              <a:rPr lang="en-US" altLang="en-US" sz="2600" b="1" i="1" smtClean="0"/>
              <a:t>S</a:t>
            </a:r>
            <a:r>
              <a:rPr lang="en-US" altLang="en-US" sz="2600" smtClean="0"/>
              <a:t> curve up by the amount of the tax. </a:t>
            </a:r>
          </a:p>
        </p:txBody>
      </p:sp>
      <p:grpSp>
        <p:nvGrpSpPr>
          <p:cNvPr id="77830" name="Group 7"/>
          <p:cNvGrpSpPr>
            <a:grpSpLocks/>
          </p:cNvGrpSpPr>
          <p:nvPr/>
        </p:nvGrpSpPr>
        <p:grpSpPr bwMode="auto">
          <a:xfrm>
            <a:off x="4360863" y="1757363"/>
            <a:ext cx="4422775" cy="3871912"/>
            <a:chOff x="2579" y="785"/>
            <a:chExt cx="2786" cy="2439"/>
          </a:xfrm>
        </p:grpSpPr>
        <p:grpSp>
          <p:nvGrpSpPr>
            <p:cNvPr id="77866" name="Group 8"/>
            <p:cNvGrpSpPr>
              <a:grpSpLocks/>
            </p:cNvGrpSpPr>
            <p:nvPr/>
          </p:nvGrpSpPr>
          <p:grpSpPr bwMode="auto">
            <a:xfrm>
              <a:off x="2697" y="1037"/>
              <a:ext cx="2409" cy="2049"/>
              <a:chOff x="1098" y="1361"/>
              <a:chExt cx="2116" cy="2027"/>
            </a:xfrm>
          </p:grpSpPr>
          <p:sp>
            <p:nvSpPr>
              <p:cNvPr id="77869" name="Line 9"/>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70" name="Line 10"/>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7867" name="Text Box 11"/>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77868" name="Text Box 12"/>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77831" name="Group 13"/>
          <p:cNvGrpSpPr>
            <a:grpSpLocks/>
          </p:cNvGrpSpPr>
          <p:nvPr/>
        </p:nvGrpSpPr>
        <p:grpSpPr bwMode="auto">
          <a:xfrm>
            <a:off x="5686425" y="2116138"/>
            <a:ext cx="2730500" cy="2649537"/>
            <a:chOff x="3414" y="1004"/>
            <a:chExt cx="1720" cy="1669"/>
          </a:xfrm>
        </p:grpSpPr>
        <p:sp>
          <p:nvSpPr>
            <p:cNvPr id="77864" name="Line 14"/>
            <p:cNvSpPr>
              <a:spLocks noChangeShapeType="1"/>
            </p:cNvSpPr>
            <p:nvPr/>
          </p:nvSpPr>
          <p:spPr bwMode="auto">
            <a:xfrm>
              <a:off x="3414" y="1004"/>
              <a:ext cx="1417" cy="147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65" name="Text Box 15"/>
            <p:cNvSpPr txBox="1">
              <a:spLocks noChangeArrowheads="1"/>
            </p:cNvSpPr>
            <p:nvPr/>
          </p:nvSpPr>
          <p:spPr bwMode="auto">
            <a:xfrm>
              <a:off x="4748" y="2385"/>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1</a:t>
              </a:r>
            </a:p>
          </p:txBody>
        </p:sp>
      </p:grpSp>
      <p:grpSp>
        <p:nvGrpSpPr>
          <p:cNvPr id="77832" name="Group 16"/>
          <p:cNvGrpSpPr>
            <a:grpSpLocks/>
          </p:cNvGrpSpPr>
          <p:nvPr/>
        </p:nvGrpSpPr>
        <p:grpSpPr bwMode="auto">
          <a:xfrm>
            <a:off x="3382963" y="3105150"/>
            <a:ext cx="3773487" cy="2720975"/>
            <a:chOff x="1963" y="1627"/>
            <a:chExt cx="2377" cy="1714"/>
          </a:xfrm>
        </p:grpSpPr>
        <p:grpSp>
          <p:nvGrpSpPr>
            <p:cNvPr id="77858" name="Group 17"/>
            <p:cNvGrpSpPr>
              <a:grpSpLocks/>
            </p:cNvGrpSpPr>
            <p:nvPr/>
          </p:nvGrpSpPr>
          <p:grpSpPr bwMode="auto">
            <a:xfrm>
              <a:off x="2703" y="1746"/>
              <a:ext cx="1425" cy="1333"/>
              <a:chOff x="357" y="2450"/>
              <a:chExt cx="795" cy="646"/>
            </a:xfrm>
          </p:grpSpPr>
          <p:sp>
            <p:nvSpPr>
              <p:cNvPr id="77862"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63"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7859" name="Oval 20"/>
            <p:cNvSpPr>
              <a:spLocks noChangeArrowheads="1"/>
            </p:cNvSpPr>
            <p:nvPr/>
          </p:nvSpPr>
          <p:spPr bwMode="auto">
            <a:xfrm>
              <a:off x="4081" y="16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7860" name="Text Box 21"/>
            <p:cNvSpPr txBox="1">
              <a:spLocks noChangeArrowheads="1"/>
            </p:cNvSpPr>
            <p:nvPr/>
          </p:nvSpPr>
          <p:spPr bwMode="auto">
            <a:xfrm>
              <a:off x="1963" y="1627"/>
              <a:ext cx="7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sp>
          <p:nvSpPr>
            <p:cNvPr id="77861" name="Text Box 22"/>
            <p:cNvSpPr txBox="1">
              <a:spLocks noChangeArrowheads="1"/>
            </p:cNvSpPr>
            <p:nvPr/>
          </p:nvSpPr>
          <p:spPr bwMode="auto">
            <a:xfrm>
              <a:off x="3969" y="3111"/>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grpSp>
        <p:nvGrpSpPr>
          <p:cNvPr id="8" name="Group 27"/>
          <p:cNvGrpSpPr>
            <a:grpSpLocks/>
          </p:cNvGrpSpPr>
          <p:nvPr/>
        </p:nvGrpSpPr>
        <p:grpSpPr bwMode="auto">
          <a:xfrm>
            <a:off x="4802188" y="1890713"/>
            <a:ext cx="2600325" cy="1857375"/>
            <a:chOff x="2857" y="862"/>
            <a:chExt cx="1638" cy="1170"/>
          </a:xfrm>
        </p:grpSpPr>
        <p:sp>
          <p:nvSpPr>
            <p:cNvPr id="77856" name="Line 28"/>
            <p:cNvSpPr>
              <a:spLocks noChangeShapeType="1"/>
            </p:cNvSpPr>
            <p:nvPr/>
          </p:nvSpPr>
          <p:spPr bwMode="auto">
            <a:xfrm flipV="1">
              <a:off x="2857" y="1072"/>
              <a:ext cx="1333" cy="960"/>
            </a:xfrm>
            <a:prstGeom prst="line">
              <a:avLst/>
            </a:prstGeom>
            <a:noFill/>
            <a:ln w="381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57" name="Text Box 29"/>
            <p:cNvSpPr txBox="1">
              <a:spLocks noChangeArrowheads="1"/>
            </p:cNvSpPr>
            <p:nvPr/>
          </p:nvSpPr>
          <p:spPr bwMode="auto">
            <a:xfrm>
              <a:off x="4109" y="862"/>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2</a:t>
              </a:r>
            </a:p>
          </p:txBody>
        </p:sp>
      </p:grpSp>
      <p:grpSp>
        <p:nvGrpSpPr>
          <p:cNvPr id="9" name="Group 49"/>
          <p:cNvGrpSpPr>
            <a:grpSpLocks/>
          </p:cNvGrpSpPr>
          <p:nvPr/>
        </p:nvGrpSpPr>
        <p:grpSpPr bwMode="auto">
          <a:xfrm>
            <a:off x="5913438" y="2711450"/>
            <a:ext cx="588962" cy="3114675"/>
            <a:chOff x="3725" y="1708"/>
            <a:chExt cx="371" cy="1962"/>
          </a:xfrm>
        </p:grpSpPr>
        <p:sp>
          <p:nvSpPr>
            <p:cNvPr id="77854" name="Line 26"/>
            <p:cNvSpPr>
              <a:spLocks noChangeShapeType="1"/>
            </p:cNvSpPr>
            <p:nvPr/>
          </p:nvSpPr>
          <p:spPr bwMode="auto">
            <a:xfrm>
              <a:off x="3940" y="1708"/>
              <a:ext cx="0" cy="1699"/>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55" name="Text Box 30"/>
            <p:cNvSpPr txBox="1">
              <a:spLocks noChangeArrowheads="1"/>
            </p:cNvSpPr>
            <p:nvPr/>
          </p:nvSpPr>
          <p:spPr bwMode="auto">
            <a:xfrm>
              <a:off x="3725" y="3440"/>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430</a:t>
              </a:r>
            </a:p>
          </p:txBody>
        </p:sp>
      </p:grpSp>
      <p:grpSp>
        <p:nvGrpSpPr>
          <p:cNvPr id="10" name="Group 51"/>
          <p:cNvGrpSpPr>
            <a:grpSpLocks/>
          </p:cNvGrpSpPr>
          <p:nvPr/>
        </p:nvGrpSpPr>
        <p:grpSpPr bwMode="auto">
          <a:xfrm>
            <a:off x="2711450" y="2479675"/>
            <a:ext cx="3616325" cy="457200"/>
            <a:chOff x="1708" y="1562"/>
            <a:chExt cx="2278" cy="288"/>
          </a:xfrm>
        </p:grpSpPr>
        <p:grpSp>
          <p:nvGrpSpPr>
            <p:cNvPr id="77849" name="Group 35"/>
            <p:cNvGrpSpPr>
              <a:grpSpLocks/>
            </p:cNvGrpSpPr>
            <p:nvPr/>
          </p:nvGrpSpPr>
          <p:grpSpPr bwMode="auto">
            <a:xfrm>
              <a:off x="2121" y="1589"/>
              <a:ext cx="1865" cy="230"/>
              <a:chOff x="1947" y="1263"/>
              <a:chExt cx="1865" cy="230"/>
            </a:xfrm>
          </p:grpSpPr>
          <p:sp>
            <p:nvSpPr>
              <p:cNvPr id="77851" name="Line 36"/>
              <p:cNvSpPr>
                <a:spLocks noChangeShapeType="1"/>
              </p:cNvSpPr>
              <p:nvPr/>
            </p:nvSpPr>
            <p:spPr bwMode="auto">
              <a:xfrm>
                <a:off x="2700" y="1376"/>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52" name="Oval 37"/>
              <p:cNvSpPr>
                <a:spLocks noChangeArrowheads="1"/>
              </p:cNvSpPr>
              <p:nvPr/>
            </p:nvSpPr>
            <p:spPr bwMode="auto">
              <a:xfrm>
                <a:off x="3724" y="133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7853" name="Text Box 38"/>
              <p:cNvSpPr txBox="1">
                <a:spLocks noChangeArrowheads="1"/>
              </p:cNvSpPr>
              <p:nvPr/>
            </p:nvSpPr>
            <p:spPr bwMode="auto">
              <a:xfrm>
                <a:off x="1947" y="1263"/>
                <a:ext cx="73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$11.00</a:t>
                </a:r>
              </a:p>
            </p:txBody>
          </p:sp>
        </p:grpSp>
        <p:sp>
          <p:nvSpPr>
            <p:cNvPr id="77850" name="Text Box 39"/>
            <p:cNvSpPr txBox="1">
              <a:spLocks noChangeArrowheads="1"/>
            </p:cNvSpPr>
            <p:nvPr/>
          </p:nvSpPr>
          <p:spPr bwMode="auto">
            <a:xfrm>
              <a:off x="1708" y="1562"/>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r>
                <a:rPr lang="en-US" altLang="en-US" sz="2400"/>
                <a:t> =</a:t>
              </a:r>
              <a:endParaRPr lang="en-US" altLang="en-US" sz="2400" b="1" i="1" baseline="-25000"/>
            </a:p>
          </p:txBody>
        </p:sp>
      </p:grpSp>
      <p:grpSp>
        <p:nvGrpSpPr>
          <p:cNvPr id="12" name="Group 50"/>
          <p:cNvGrpSpPr>
            <a:grpSpLocks/>
          </p:cNvGrpSpPr>
          <p:nvPr/>
        </p:nvGrpSpPr>
        <p:grpSpPr bwMode="auto">
          <a:xfrm>
            <a:off x="2870200" y="3484563"/>
            <a:ext cx="3460750" cy="457200"/>
            <a:chOff x="1808" y="2195"/>
            <a:chExt cx="2180" cy="288"/>
          </a:xfrm>
        </p:grpSpPr>
        <p:grpSp>
          <p:nvGrpSpPr>
            <p:cNvPr id="77844" name="Group 31"/>
            <p:cNvGrpSpPr>
              <a:grpSpLocks/>
            </p:cNvGrpSpPr>
            <p:nvPr/>
          </p:nvGrpSpPr>
          <p:grpSpPr bwMode="auto">
            <a:xfrm>
              <a:off x="2263" y="2220"/>
              <a:ext cx="1725" cy="230"/>
              <a:chOff x="2091" y="1887"/>
              <a:chExt cx="1725" cy="230"/>
            </a:xfrm>
          </p:grpSpPr>
          <p:sp>
            <p:nvSpPr>
              <p:cNvPr id="77846" name="Line 32"/>
              <p:cNvSpPr>
                <a:spLocks noChangeShapeType="1"/>
              </p:cNvSpPr>
              <p:nvPr/>
            </p:nvSpPr>
            <p:spPr bwMode="auto">
              <a:xfrm>
                <a:off x="2700" y="2005"/>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47" name="Oval 33"/>
              <p:cNvSpPr>
                <a:spLocks noChangeArrowheads="1"/>
              </p:cNvSpPr>
              <p:nvPr/>
            </p:nvSpPr>
            <p:spPr bwMode="auto">
              <a:xfrm>
                <a:off x="3728" y="195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7848" name="Text Box 34"/>
              <p:cNvSpPr txBox="1">
                <a:spLocks noChangeArrowheads="1"/>
              </p:cNvSpPr>
              <p:nvPr/>
            </p:nvSpPr>
            <p:spPr bwMode="auto">
              <a:xfrm>
                <a:off x="2091" y="1887"/>
                <a:ext cx="5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$9.50</a:t>
                </a:r>
              </a:p>
            </p:txBody>
          </p:sp>
        </p:grpSp>
        <p:sp>
          <p:nvSpPr>
            <p:cNvPr id="77845" name="Text Box 40"/>
            <p:cNvSpPr txBox="1">
              <a:spLocks noChangeArrowheads="1"/>
            </p:cNvSpPr>
            <p:nvPr/>
          </p:nvSpPr>
          <p:spPr bwMode="auto">
            <a:xfrm>
              <a:off x="1808" y="2195"/>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r>
                <a:rPr lang="en-US" altLang="en-US" sz="2400"/>
                <a:t> =</a:t>
              </a:r>
              <a:endParaRPr lang="en-US" altLang="en-US" sz="2400" b="1" i="1" baseline="-25000"/>
            </a:p>
          </p:txBody>
        </p:sp>
      </p:grpSp>
      <p:sp>
        <p:nvSpPr>
          <p:cNvPr id="122922" name="Line 42"/>
          <p:cNvSpPr>
            <a:spLocks noChangeShapeType="1"/>
          </p:cNvSpPr>
          <p:nvPr/>
        </p:nvSpPr>
        <p:spPr bwMode="auto">
          <a:xfrm flipH="1" flipV="1">
            <a:off x="6259513" y="2709863"/>
            <a:ext cx="1587" cy="987425"/>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 name="Group 48"/>
          <p:cNvGrpSpPr>
            <a:grpSpLocks/>
          </p:cNvGrpSpPr>
          <p:nvPr/>
        </p:nvGrpSpPr>
        <p:grpSpPr bwMode="auto">
          <a:xfrm>
            <a:off x="6332538" y="2635250"/>
            <a:ext cx="842962" cy="1058863"/>
            <a:chOff x="3989" y="1656"/>
            <a:chExt cx="531" cy="667"/>
          </a:xfrm>
        </p:grpSpPr>
        <p:sp>
          <p:nvSpPr>
            <p:cNvPr id="77841"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7842" name="Text Box 44"/>
            <p:cNvSpPr txBox="1">
              <a:spLocks noChangeArrowheads="1"/>
            </p:cNvSpPr>
            <p:nvPr/>
          </p:nvSpPr>
          <p:spPr bwMode="auto">
            <a:xfrm>
              <a:off x="4078" y="1656"/>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solidFill>
                    <a:srgbClr val="006600"/>
                  </a:solidFill>
                </a:rPr>
                <a:t>Tax</a:t>
              </a:r>
            </a:p>
          </p:txBody>
        </p:sp>
        <p:sp>
          <p:nvSpPr>
            <p:cNvPr id="77843" name="Line 45"/>
            <p:cNvSpPr>
              <a:spLocks noChangeShapeType="1"/>
            </p:cNvSpPr>
            <p:nvPr/>
          </p:nvSpPr>
          <p:spPr bwMode="auto">
            <a:xfrm flipV="1">
              <a:off x="4135" y="1888"/>
              <a:ext cx="140" cy="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7839" name="Text Box 46"/>
          <p:cNvSpPr txBox="1">
            <a:spLocks noChangeArrowheads="1"/>
          </p:cNvSpPr>
          <p:nvPr/>
        </p:nvSpPr>
        <p:spPr bwMode="auto">
          <a:xfrm>
            <a:off x="4814888" y="1003300"/>
            <a:ext cx="3479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a:t>Effects of a $1.50 per unit tax on sellers</a:t>
            </a:r>
          </a:p>
        </p:txBody>
      </p:sp>
      <p:sp>
        <p:nvSpPr>
          <p:cNvPr id="122927" name="Rectangle 47"/>
          <p:cNvSpPr>
            <a:spLocks noChangeArrowheads="1"/>
          </p:cNvSpPr>
          <p:nvPr/>
        </p:nvSpPr>
        <p:spPr bwMode="auto">
          <a:xfrm>
            <a:off x="428625" y="3629025"/>
            <a:ext cx="2043113" cy="2613025"/>
          </a:xfrm>
          <a:prstGeom prst="rect">
            <a:avLst/>
          </a:prstGeom>
          <a:solidFill>
            <a:srgbClr val="CC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en-US" sz="2600"/>
              <a:t>The price buyers pay rises, the price sellers receive falls, eq’m </a:t>
            </a:r>
            <a:r>
              <a:rPr lang="en-US" altLang="en-US" sz="2600" b="1" i="1"/>
              <a:t>Q</a:t>
            </a:r>
            <a:r>
              <a:rPr lang="en-US" altLang="en-US" sz="2600"/>
              <a:t> falls.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886"/>
                                        </p:tgtEl>
                                        <p:attrNameLst>
                                          <p:attrName>style.visibility</p:attrName>
                                        </p:attrNameLst>
                                      </p:cBhvr>
                                      <p:to>
                                        <p:strVal val="visible"/>
                                      </p:to>
                                    </p:set>
                                    <p:animEffect transition="in" filter="dissolve">
                                      <p:cBhvr>
                                        <p:cTn id="7" dur="500"/>
                                        <p:tgtEl>
                                          <p:spTgt spid="1228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22"/>
                                        </p:tgtEl>
                                        <p:attrNameLst>
                                          <p:attrName>style.visibility</p:attrName>
                                        </p:attrNameLst>
                                      </p:cBhvr>
                                      <p:to>
                                        <p:strVal val="visible"/>
                                      </p:to>
                                    </p:set>
                                    <p:animEffect transition="in" filter="wipe(down)">
                                      <p:cBhvr>
                                        <p:cTn id="12" dur="500"/>
                                        <p:tgtEl>
                                          <p:spTgt spid="122922"/>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Left)">
                                      <p:cBhvr>
                                        <p:cTn id="16" dur="500"/>
                                        <p:tgtEl>
                                          <p:spTgt spid="8"/>
                                        </p:tgtEl>
                                      </p:cBhvr>
                                    </p:animEffect>
                                  </p:childTnLst>
                                </p:cTn>
                              </p:par>
                            </p:childTnLst>
                          </p:cTn>
                        </p:par>
                        <p:par>
                          <p:cTn id="17" fill="hold" nodeType="afterGroup">
                            <p:stCondLst>
                              <p:cond delay="1000"/>
                            </p:stCondLst>
                            <p:childTnLst>
                              <p:par>
                                <p:cTn id="18" presetID="18" presetClass="entr" presetSubtype="12"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22927"/>
                                        </p:tgtEl>
                                        <p:attrNameLst>
                                          <p:attrName>style.visibility</p:attrName>
                                        </p:attrNameLst>
                                      </p:cBhvr>
                                      <p:to>
                                        <p:strVal val="visible"/>
                                      </p:to>
                                    </p:set>
                                    <p:animEffect transition="in" filter="dissolve">
                                      <p:cBhvr>
                                        <p:cTn id="25" dur="500"/>
                                        <p:tgtEl>
                                          <p:spTgt spid="1229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righ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6" grpId="0" bldLvl="5" animBg="1"/>
      <p:bldP spid="122922" grpId="0" animBg="1"/>
      <p:bldP spid="122927" grpId="0" bldLvl="5"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grpSp>
        <p:nvGrpSpPr>
          <p:cNvPr id="79875" name="Group 2"/>
          <p:cNvGrpSpPr>
            <a:grpSpLocks/>
          </p:cNvGrpSpPr>
          <p:nvPr/>
        </p:nvGrpSpPr>
        <p:grpSpPr bwMode="auto">
          <a:xfrm>
            <a:off x="5072063" y="2278063"/>
            <a:ext cx="3176587" cy="2274887"/>
            <a:chOff x="3027" y="1106"/>
            <a:chExt cx="2001" cy="1433"/>
          </a:xfrm>
        </p:grpSpPr>
        <p:sp>
          <p:nvSpPr>
            <p:cNvPr id="79912" name="Line 3"/>
            <p:cNvSpPr>
              <a:spLocks noChangeShapeType="1"/>
            </p:cNvSpPr>
            <p:nvPr/>
          </p:nvSpPr>
          <p:spPr bwMode="auto">
            <a:xfrm flipV="1">
              <a:off x="3027" y="1316"/>
              <a:ext cx="1696" cy="1223"/>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3" name="Text Box 4"/>
            <p:cNvSpPr txBox="1">
              <a:spLocks noChangeArrowheads="1"/>
            </p:cNvSpPr>
            <p:nvPr/>
          </p:nvSpPr>
          <p:spPr bwMode="auto">
            <a:xfrm>
              <a:off x="4642" y="1106"/>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baseline="-25000"/>
                <a:t>1</a:t>
              </a:r>
            </a:p>
          </p:txBody>
        </p:sp>
      </p:grpSp>
      <p:sp>
        <p:nvSpPr>
          <p:cNvPr id="79876" name="Rectangle 5"/>
          <p:cNvSpPr>
            <a:spLocks noGrp="1" noChangeArrowheads="1"/>
          </p:cNvSpPr>
          <p:nvPr>
            <p:ph type="title"/>
          </p:nvPr>
        </p:nvSpPr>
        <p:spPr>
          <a:xfrm>
            <a:off x="0" y="152400"/>
            <a:ext cx="9144000" cy="649288"/>
          </a:xfrm>
        </p:spPr>
        <p:txBody>
          <a:bodyPr/>
          <a:lstStyle/>
          <a:p>
            <a:pPr eaLnBrk="1" hangingPunct="1"/>
            <a:r>
              <a:rPr lang="en-US" altLang="en-US" sz="3200" smtClean="0"/>
              <a:t>The Outcome Is the Same in Both Cases</a:t>
            </a:r>
            <a:r>
              <a:rPr lang="en-US" altLang="en-US" sz="3200" i="1" smtClean="0"/>
              <a:t>!</a:t>
            </a:r>
          </a:p>
        </p:txBody>
      </p:sp>
      <p:sp>
        <p:nvSpPr>
          <p:cNvPr id="125958" name="Rectangle 6"/>
          <p:cNvSpPr>
            <a:spLocks noGrp="1" noChangeArrowheads="1"/>
          </p:cNvSpPr>
          <p:nvPr>
            <p:ph type="body" idx="1"/>
          </p:nvPr>
        </p:nvSpPr>
        <p:spPr>
          <a:xfrm>
            <a:off x="461963" y="1857375"/>
            <a:ext cx="2192337" cy="4033838"/>
          </a:xfrm>
          <a:noFill/>
        </p:spPr>
        <p:txBody>
          <a:bodyPr/>
          <a:lstStyle/>
          <a:p>
            <a:pPr marL="0" indent="0" eaLnBrk="1" hangingPunct="1">
              <a:buFont typeface="Wingdings" pitchFamily="2" charset="2"/>
              <a:buNone/>
            </a:pPr>
            <a:r>
              <a:rPr lang="en-US" altLang="en-US" sz="2600" smtClean="0"/>
              <a:t>What matters is this:</a:t>
            </a:r>
          </a:p>
          <a:p>
            <a:pPr marL="0" indent="0" eaLnBrk="1" hangingPunct="1">
              <a:buFont typeface="Wingdings" pitchFamily="2" charset="2"/>
              <a:buNone/>
            </a:pPr>
            <a:r>
              <a:rPr lang="en-US" altLang="en-US" sz="2600" smtClean="0">
                <a:solidFill>
                  <a:srgbClr val="FF0000"/>
                </a:solidFill>
              </a:rPr>
              <a:t>A tax drives </a:t>
            </a:r>
            <a:br>
              <a:rPr lang="en-US" altLang="en-US" sz="2600" smtClean="0">
                <a:solidFill>
                  <a:srgbClr val="FF0000"/>
                </a:solidFill>
              </a:rPr>
            </a:br>
            <a:r>
              <a:rPr lang="en-US" altLang="en-US" sz="2600" smtClean="0">
                <a:solidFill>
                  <a:srgbClr val="FF0000"/>
                </a:solidFill>
              </a:rPr>
              <a:t>a wedge between the price buyers pay and the price sellers receive. </a:t>
            </a:r>
          </a:p>
        </p:txBody>
      </p:sp>
      <p:grpSp>
        <p:nvGrpSpPr>
          <p:cNvPr id="79878" name="Group 7"/>
          <p:cNvGrpSpPr>
            <a:grpSpLocks/>
          </p:cNvGrpSpPr>
          <p:nvPr/>
        </p:nvGrpSpPr>
        <p:grpSpPr bwMode="auto">
          <a:xfrm>
            <a:off x="4360863" y="1757363"/>
            <a:ext cx="4422775" cy="3871912"/>
            <a:chOff x="2579" y="785"/>
            <a:chExt cx="2786" cy="2439"/>
          </a:xfrm>
        </p:grpSpPr>
        <p:grpSp>
          <p:nvGrpSpPr>
            <p:cNvPr id="79907" name="Group 8"/>
            <p:cNvGrpSpPr>
              <a:grpSpLocks/>
            </p:cNvGrpSpPr>
            <p:nvPr/>
          </p:nvGrpSpPr>
          <p:grpSpPr bwMode="auto">
            <a:xfrm>
              <a:off x="2697" y="1037"/>
              <a:ext cx="2409" cy="2049"/>
              <a:chOff x="1098" y="1361"/>
              <a:chExt cx="2116" cy="2027"/>
            </a:xfrm>
          </p:grpSpPr>
          <p:sp>
            <p:nvSpPr>
              <p:cNvPr id="79910" name="Line 9"/>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11" name="Line 10"/>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9908" name="Text Box 11"/>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79909" name="Text Box 12"/>
            <p:cNvSpPr txBox="1">
              <a:spLocks noChangeArrowheads="1"/>
            </p:cNvSpPr>
            <p:nvPr/>
          </p:nvSpPr>
          <p:spPr bwMode="auto">
            <a:xfrm>
              <a:off x="5075" y="2936"/>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grpSp>
        <p:nvGrpSpPr>
          <p:cNvPr id="79879" name="Group 13"/>
          <p:cNvGrpSpPr>
            <a:grpSpLocks/>
          </p:cNvGrpSpPr>
          <p:nvPr/>
        </p:nvGrpSpPr>
        <p:grpSpPr bwMode="auto">
          <a:xfrm>
            <a:off x="5686425" y="2116138"/>
            <a:ext cx="2730500" cy="2649537"/>
            <a:chOff x="3414" y="1004"/>
            <a:chExt cx="1720" cy="1669"/>
          </a:xfrm>
        </p:grpSpPr>
        <p:sp>
          <p:nvSpPr>
            <p:cNvPr id="79905" name="Line 14"/>
            <p:cNvSpPr>
              <a:spLocks noChangeShapeType="1"/>
            </p:cNvSpPr>
            <p:nvPr/>
          </p:nvSpPr>
          <p:spPr bwMode="auto">
            <a:xfrm>
              <a:off x="3414" y="1004"/>
              <a:ext cx="1417" cy="147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906" name="Text Box 15"/>
            <p:cNvSpPr txBox="1">
              <a:spLocks noChangeArrowheads="1"/>
            </p:cNvSpPr>
            <p:nvPr/>
          </p:nvSpPr>
          <p:spPr bwMode="auto">
            <a:xfrm>
              <a:off x="4748" y="2385"/>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r>
                <a:rPr lang="en-US" altLang="en-US" sz="2400" b="1" baseline="-25000"/>
                <a:t>1</a:t>
              </a:r>
            </a:p>
          </p:txBody>
        </p:sp>
      </p:grpSp>
      <p:grpSp>
        <p:nvGrpSpPr>
          <p:cNvPr id="79880" name="Group 16"/>
          <p:cNvGrpSpPr>
            <a:grpSpLocks/>
          </p:cNvGrpSpPr>
          <p:nvPr/>
        </p:nvGrpSpPr>
        <p:grpSpPr bwMode="auto">
          <a:xfrm>
            <a:off x="3382963" y="3105150"/>
            <a:ext cx="3773487" cy="2720975"/>
            <a:chOff x="1963" y="1627"/>
            <a:chExt cx="2377" cy="1714"/>
          </a:xfrm>
        </p:grpSpPr>
        <p:grpSp>
          <p:nvGrpSpPr>
            <p:cNvPr id="79899" name="Group 17"/>
            <p:cNvGrpSpPr>
              <a:grpSpLocks/>
            </p:cNvGrpSpPr>
            <p:nvPr/>
          </p:nvGrpSpPr>
          <p:grpSpPr bwMode="auto">
            <a:xfrm>
              <a:off x="2703" y="1746"/>
              <a:ext cx="1425" cy="1333"/>
              <a:chOff x="357" y="2450"/>
              <a:chExt cx="795" cy="646"/>
            </a:xfrm>
          </p:grpSpPr>
          <p:sp>
            <p:nvSpPr>
              <p:cNvPr id="79903" name="Line 18"/>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9904" name="Line 19"/>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9900" name="Oval 20"/>
            <p:cNvSpPr>
              <a:spLocks noChangeArrowheads="1"/>
            </p:cNvSpPr>
            <p:nvPr/>
          </p:nvSpPr>
          <p:spPr bwMode="auto">
            <a:xfrm>
              <a:off x="4081" y="169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9901" name="Text Box 21"/>
            <p:cNvSpPr txBox="1">
              <a:spLocks noChangeArrowheads="1"/>
            </p:cNvSpPr>
            <p:nvPr/>
          </p:nvSpPr>
          <p:spPr bwMode="auto">
            <a:xfrm>
              <a:off x="1963" y="1627"/>
              <a:ext cx="72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$10.00</a:t>
              </a:r>
            </a:p>
          </p:txBody>
        </p:sp>
        <p:sp>
          <p:nvSpPr>
            <p:cNvPr id="79902" name="Text Box 22"/>
            <p:cNvSpPr txBox="1">
              <a:spLocks noChangeArrowheads="1"/>
            </p:cNvSpPr>
            <p:nvPr/>
          </p:nvSpPr>
          <p:spPr bwMode="auto">
            <a:xfrm>
              <a:off x="3969" y="3111"/>
              <a:ext cx="37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500</a:t>
              </a:r>
            </a:p>
          </p:txBody>
        </p:sp>
      </p:grpSp>
      <p:sp>
        <p:nvSpPr>
          <p:cNvPr id="79881" name="Line 23"/>
          <p:cNvSpPr>
            <a:spLocks noChangeShapeType="1"/>
          </p:cNvSpPr>
          <p:nvPr/>
        </p:nvSpPr>
        <p:spPr bwMode="auto">
          <a:xfrm>
            <a:off x="6254750" y="2711450"/>
            <a:ext cx="0" cy="2697163"/>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9882" name="Text Box 27"/>
          <p:cNvSpPr txBox="1">
            <a:spLocks noChangeArrowheads="1"/>
          </p:cNvSpPr>
          <p:nvPr/>
        </p:nvSpPr>
        <p:spPr bwMode="auto">
          <a:xfrm>
            <a:off x="5913438" y="5461000"/>
            <a:ext cx="588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430</a:t>
            </a:r>
          </a:p>
        </p:txBody>
      </p:sp>
      <p:grpSp>
        <p:nvGrpSpPr>
          <p:cNvPr id="79883" name="Group 28"/>
          <p:cNvGrpSpPr>
            <a:grpSpLocks/>
          </p:cNvGrpSpPr>
          <p:nvPr/>
        </p:nvGrpSpPr>
        <p:grpSpPr bwMode="auto">
          <a:xfrm>
            <a:off x="3592513" y="3524250"/>
            <a:ext cx="2738437" cy="365125"/>
            <a:chOff x="2091" y="1887"/>
            <a:chExt cx="1725" cy="230"/>
          </a:xfrm>
        </p:grpSpPr>
        <p:sp>
          <p:nvSpPr>
            <p:cNvPr id="79896" name="Line 29"/>
            <p:cNvSpPr>
              <a:spLocks noChangeShapeType="1"/>
            </p:cNvSpPr>
            <p:nvPr/>
          </p:nvSpPr>
          <p:spPr bwMode="auto">
            <a:xfrm>
              <a:off x="2700" y="2005"/>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9897" name="Oval 30"/>
            <p:cNvSpPr>
              <a:spLocks noChangeArrowheads="1"/>
            </p:cNvSpPr>
            <p:nvPr/>
          </p:nvSpPr>
          <p:spPr bwMode="auto">
            <a:xfrm>
              <a:off x="3728" y="195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9898" name="Text Box 31"/>
            <p:cNvSpPr txBox="1">
              <a:spLocks noChangeArrowheads="1"/>
            </p:cNvSpPr>
            <p:nvPr/>
          </p:nvSpPr>
          <p:spPr bwMode="auto">
            <a:xfrm>
              <a:off x="2091" y="1887"/>
              <a:ext cx="5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$9.50</a:t>
              </a:r>
            </a:p>
          </p:txBody>
        </p:sp>
      </p:grpSp>
      <p:grpSp>
        <p:nvGrpSpPr>
          <p:cNvPr id="79884" name="Group 32"/>
          <p:cNvGrpSpPr>
            <a:grpSpLocks/>
          </p:cNvGrpSpPr>
          <p:nvPr/>
        </p:nvGrpSpPr>
        <p:grpSpPr bwMode="auto">
          <a:xfrm>
            <a:off x="3367088" y="2522538"/>
            <a:ext cx="2960687" cy="365125"/>
            <a:chOff x="1947" y="1263"/>
            <a:chExt cx="1865" cy="230"/>
          </a:xfrm>
        </p:grpSpPr>
        <p:sp>
          <p:nvSpPr>
            <p:cNvPr id="79893" name="Line 33"/>
            <p:cNvSpPr>
              <a:spLocks noChangeShapeType="1"/>
            </p:cNvSpPr>
            <p:nvPr/>
          </p:nvSpPr>
          <p:spPr bwMode="auto">
            <a:xfrm>
              <a:off x="2700" y="1376"/>
              <a:ext cx="1072"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9894" name="Oval 34"/>
            <p:cNvSpPr>
              <a:spLocks noChangeArrowheads="1"/>
            </p:cNvSpPr>
            <p:nvPr/>
          </p:nvSpPr>
          <p:spPr bwMode="auto">
            <a:xfrm>
              <a:off x="3724" y="133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9895" name="Text Box 35"/>
            <p:cNvSpPr txBox="1">
              <a:spLocks noChangeArrowheads="1"/>
            </p:cNvSpPr>
            <p:nvPr/>
          </p:nvSpPr>
          <p:spPr bwMode="auto">
            <a:xfrm>
              <a:off x="1947" y="1263"/>
              <a:ext cx="73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$11.00</a:t>
              </a:r>
            </a:p>
          </p:txBody>
        </p:sp>
      </p:grpSp>
      <p:sp>
        <p:nvSpPr>
          <p:cNvPr id="79885" name="Text Box 36"/>
          <p:cNvSpPr txBox="1">
            <a:spLocks noChangeArrowheads="1"/>
          </p:cNvSpPr>
          <p:nvPr/>
        </p:nvSpPr>
        <p:spPr bwMode="auto">
          <a:xfrm>
            <a:off x="2711450" y="2479675"/>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r>
              <a:rPr lang="en-US" altLang="en-US" sz="2400"/>
              <a:t> =</a:t>
            </a:r>
            <a:endParaRPr lang="en-US" altLang="en-US" sz="2400" b="1" i="1" baseline="-25000"/>
          </a:p>
        </p:txBody>
      </p:sp>
      <p:sp>
        <p:nvSpPr>
          <p:cNvPr id="79886" name="Text Box 37"/>
          <p:cNvSpPr txBox="1">
            <a:spLocks noChangeArrowheads="1"/>
          </p:cNvSpPr>
          <p:nvPr/>
        </p:nvSpPr>
        <p:spPr bwMode="auto">
          <a:xfrm>
            <a:off x="2870200" y="3484563"/>
            <a:ext cx="801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r>
              <a:rPr lang="en-US" altLang="en-US" sz="2400"/>
              <a:t> =</a:t>
            </a:r>
            <a:endParaRPr lang="en-US" altLang="en-US" sz="2400" b="1" i="1" baseline="-25000"/>
          </a:p>
        </p:txBody>
      </p:sp>
      <p:grpSp>
        <p:nvGrpSpPr>
          <p:cNvPr id="79887" name="Group 38"/>
          <p:cNvGrpSpPr>
            <a:grpSpLocks/>
          </p:cNvGrpSpPr>
          <p:nvPr/>
        </p:nvGrpSpPr>
        <p:grpSpPr bwMode="auto">
          <a:xfrm>
            <a:off x="6259513" y="2635250"/>
            <a:ext cx="915987" cy="1068388"/>
            <a:chOff x="3775" y="1327"/>
            <a:chExt cx="577" cy="673"/>
          </a:xfrm>
        </p:grpSpPr>
        <p:sp>
          <p:nvSpPr>
            <p:cNvPr id="79889" name="Line 39"/>
            <p:cNvSpPr>
              <a:spLocks noChangeShapeType="1"/>
            </p:cNvSpPr>
            <p:nvPr/>
          </p:nvSpPr>
          <p:spPr bwMode="auto">
            <a:xfrm flipH="1" flipV="1">
              <a:off x="3775" y="1378"/>
              <a:ext cx="1" cy="622"/>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0" name="AutoShape 40"/>
            <p:cNvSpPr>
              <a:spLocks/>
            </p:cNvSpPr>
            <p:nvPr/>
          </p:nvSpPr>
          <p:spPr bwMode="auto">
            <a:xfrm flipH="1">
              <a:off x="3821" y="1373"/>
              <a:ext cx="118" cy="621"/>
            </a:xfrm>
            <a:prstGeom prst="leftBrace">
              <a:avLst>
                <a:gd name="adj1" fmla="val 57110"/>
                <a:gd name="adj2" fmla="val 49435"/>
              </a:avLst>
            </a:prstGeom>
            <a:noFill/>
            <a:ln w="3175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79891" name="Text Box 41"/>
            <p:cNvSpPr txBox="1">
              <a:spLocks noChangeArrowheads="1"/>
            </p:cNvSpPr>
            <p:nvPr/>
          </p:nvSpPr>
          <p:spPr bwMode="auto">
            <a:xfrm>
              <a:off x="3910" y="1327"/>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solidFill>
                    <a:srgbClr val="006600"/>
                  </a:solidFill>
                </a:rPr>
                <a:t>Tax</a:t>
              </a:r>
            </a:p>
          </p:txBody>
        </p:sp>
        <p:sp>
          <p:nvSpPr>
            <p:cNvPr id="79892" name="Line 42"/>
            <p:cNvSpPr>
              <a:spLocks noChangeShapeType="1"/>
            </p:cNvSpPr>
            <p:nvPr/>
          </p:nvSpPr>
          <p:spPr bwMode="auto">
            <a:xfrm flipV="1">
              <a:off x="3967" y="1559"/>
              <a:ext cx="140" cy="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5996" name="Rectangle 44"/>
          <p:cNvSpPr>
            <a:spLocks noChangeArrowheads="1"/>
          </p:cNvSpPr>
          <p:nvPr/>
        </p:nvSpPr>
        <p:spPr bwMode="auto">
          <a:xfrm>
            <a:off x="458788" y="773113"/>
            <a:ext cx="83931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None/>
            </a:pPr>
            <a:r>
              <a:rPr lang="en-US" altLang="en-US" sz="2600">
                <a:solidFill>
                  <a:srgbClr val="FF0000"/>
                </a:solidFill>
              </a:rPr>
              <a:t>The effects on </a:t>
            </a:r>
            <a:r>
              <a:rPr lang="en-US" altLang="en-US" sz="2600" b="1" i="1">
                <a:solidFill>
                  <a:srgbClr val="FF0000"/>
                </a:solidFill>
              </a:rPr>
              <a:t>P</a:t>
            </a:r>
            <a:r>
              <a:rPr lang="en-US" altLang="en-US" sz="2600">
                <a:solidFill>
                  <a:srgbClr val="FF0000"/>
                </a:solidFill>
              </a:rPr>
              <a:t> and </a:t>
            </a:r>
            <a:r>
              <a:rPr lang="en-US" altLang="en-US" sz="2600" b="1" i="1">
                <a:solidFill>
                  <a:srgbClr val="FF0000"/>
                </a:solidFill>
              </a:rPr>
              <a:t>Q</a:t>
            </a:r>
            <a:r>
              <a:rPr lang="en-US" altLang="en-US" sz="2600">
                <a:solidFill>
                  <a:srgbClr val="FF0000"/>
                </a:solidFill>
              </a:rPr>
              <a:t>, and the tax incidence are the same whether the tax is imposed on buyers or sellers!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5996"/>
                                        </p:tgtEl>
                                        <p:attrNameLst>
                                          <p:attrName>style.visibility</p:attrName>
                                        </p:attrNameLst>
                                      </p:cBhvr>
                                      <p:to>
                                        <p:strVal val="visible"/>
                                      </p:to>
                                    </p:set>
                                    <p:animEffect transition="in" filter="dissolve">
                                      <p:cBhvr>
                                        <p:cTn id="7" dur="500"/>
                                        <p:tgtEl>
                                          <p:spTgt spid="125996"/>
                                        </p:tgtEl>
                                      </p:cBhvr>
                                    </p:animEffect>
                                  </p:childTnLst>
                                  <p:subTnLst>
                                    <p:animClr clrSpc="rgb" dir="cw">
                                      <p:cBhvr override="childStyle">
                                        <p:cTn dur="1" fill="hold" display="0" masterRel="nextClick" afterEffect="1"/>
                                        <p:tgtEl>
                                          <p:spTgt spid="125996"/>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5958">
                                            <p:txEl>
                                              <p:pRg st="0" end="0"/>
                                            </p:txEl>
                                          </p:spTgt>
                                        </p:tgtEl>
                                        <p:attrNameLst>
                                          <p:attrName>style.visibility</p:attrName>
                                        </p:attrNameLst>
                                      </p:cBhvr>
                                      <p:to>
                                        <p:strVal val="visible"/>
                                      </p:to>
                                    </p:set>
                                    <p:animEffect transition="in" filter="dissolve">
                                      <p:cBhvr>
                                        <p:cTn id="12" dur="500"/>
                                        <p:tgtEl>
                                          <p:spTgt spid="1259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5958">
                                            <p:txEl>
                                              <p:pRg st="1" end="1"/>
                                            </p:txEl>
                                          </p:spTgt>
                                        </p:tgtEl>
                                        <p:attrNameLst>
                                          <p:attrName>style.visibility</p:attrName>
                                        </p:attrNameLst>
                                      </p:cBhvr>
                                      <p:to>
                                        <p:strVal val="visible"/>
                                      </p:to>
                                    </p:set>
                                    <p:animEffect transition="in" filter="dissolve">
                                      <p:cBhvr>
                                        <p:cTn id="17" dur="500"/>
                                        <p:tgtEl>
                                          <p:spTgt spid="1259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8" grpId="0" build="p" bldLvl="2"/>
      <p:bldP spid="125996" grpId="0"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81922" name="Group 2"/>
          <p:cNvGrpSpPr>
            <a:grpSpLocks/>
          </p:cNvGrpSpPr>
          <p:nvPr/>
        </p:nvGrpSpPr>
        <p:grpSpPr bwMode="auto">
          <a:xfrm>
            <a:off x="0" y="0"/>
            <a:ext cx="1550988" cy="6869113"/>
            <a:chOff x="0" y="0"/>
            <a:chExt cx="977" cy="4327"/>
          </a:xfrm>
        </p:grpSpPr>
        <p:sp>
          <p:nvSpPr>
            <p:cNvPr id="81945"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1946"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57029" name="Rectangle 5"/>
          <p:cNvSpPr>
            <a:spLocks noGrp="1" noChangeArrowheads="1"/>
          </p:cNvSpPr>
          <p:nvPr>
            <p:ph type="title"/>
          </p:nvPr>
        </p:nvSpPr>
        <p:spPr>
          <a:xfrm>
            <a:off x="387350" y="209550"/>
            <a:ext cx="8229600" cy="1003300"/>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2</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Effects of a tax</a:t>
            </a:r>
          </a:p>
        </p:txBody>
      </p:sp>
      <p:sp>
        <p:nvSpPr>
          <p:cNvPr id="81924" name="Rectangle 6"/>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B77EDF10-44F2-4CC1-B537-5433CABF8A34}" type="slidenum">
              <a:rPr lang="en-US" altLang="en-US" sz="1700">
                <a:solidFill>
                  <a:srgbClr val="777777"/>
                </a:solidFill>
              </a:rPr>
              <a:pPr eaLnBrk="1" hangingPunct="1">
                <a:lnSpc>
                  <a:spcPct val="100000"/>
                </a:lnSpc>
                <a:spcBef>
                  <a:spcPct val="0"/>
                </a:spcBef>
                <a:buClrTx/>
                <a:buSzTx/>
                <a:buFontTx/>
                <a:buNone/>
              </a:pPr>
              <a:t>33</a:t>
            </a:fld>
            <a:endParaRPr lang="en-US" altLang="en-US" sz="1700">
              <a:solidFill>
                <a:srgbClr val="777777"/>
              </a:solidFill>
            </a:endParaRPr>
          </a:p>
        </p:txBody>
      </p:sp>
      <p:grpSp>
        <p:nvGrpSpPr>
          <p:cNvPr id="81925" name="Group 7"/>
          <p:cNvGrpSpPr>
            <a:grpSpLocks/>
          </p:cNvGrpSpPr>
          <p:nvPr/>
        </p:nvGrpSpPr>
        <p:grpSpPr bwMode="auto">
          <a:xfrm>
            <a:off x="3497263" y="657225"/>
            <a:ext cx="5443537" cy="5759450"/>
            <a:chOff x="2217" y="225"/>
            <a:chExt cx="3429" cy="3628"/>
          </a:xfrm>
        </p:grpSpPr>
        <p:graphicFrame>
          <p:nvGraphicFramePr>
            <p:cNvPr id="2" name="Object 8"/>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81928" name="Group 9"/>
            <p:cNvGrpSpPr>
              <a:grpSpLocks/>
            </p:cNvGrpSpPr>
            <p:nvPr/>
          </p:nvGrpSpPr>
          <p:grpSpPr bwMode="auto">
            <a:xfrm>
              <a:off x="2285" y="225"/>
              <a:ext cx="3341" cy="3550"/>
              <a:chOff x="2285" y="225"/>
              <a:chExt cx="3341" cy="3550"/>
            </a:xfrm>
          </p:grpSpPr>
          <p:sp>
            <p:nvSpPr>
              <p:cNvPr id="81929" name="Text Box 10"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81930" name="Text Box 11"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81931" name="Text Box 12"/>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81932" name="Rectangle 13"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1933" name="Rectangle 14"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1934" name="Group 15"/>
              <p:cNvGrpSpPr>
                <a:grpSpLocks/>
              </p:cNvGrpSpPr>
              <p:nvPr/>
            </p:nvGrpSpPr>
            <p:grpSpPr bwMode="auto">
              <a:xfrm>
                <a:off x="2738" y="3367"/>
                <a:ext cx="222" cy="123"/>
                <a:chOff x="2757" y="3291"/>
                <a:chExt cx="222" cy="123"/>
              </a:xfrm>
            </p:grpSpPr>
            <p:sp>
              <p:nvSpPr>
                <p:cNvPr id="81942" name="Line 16"/>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3" name="Line 17"/>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4" name="Line 18"/>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1935" name="Group 19"/>
              <p:cNvGrpSpPr>
                <a:grpSpLocks/>
              </p:cNvGrpSpPr>
              <p:nvPr/>
            </p:nvGrpSpPr>
            <p:grpSpPr bwMode="auto">
              <a:xfrm>
                <a:off x="2579" y="3211"/>
                <a:ext cx="186" cy="141"/>
                <a:chOff x="2586" y="3138"/>
                <a:chExt cx="186" cy="141"/>
              </a:xfrm>
            </p:grpSpPr>
            <p:sp>
              <p:nvSpPr>
                <p:cNvPr id="81939" name="Line 20"/>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0" name="Line 21"/>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1" name="Line 22"/>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1936" name="Text Box 23"/>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81937" name="Text Box 24"/>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81938" name="Text Box 25"/>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sp>
        <p:nvSpPr>
          <p:cNvPr id="257050" name="Rectangle 26"/>
          <p:cNvSpPr>
            <a:spLocks noGrp="1" noChangeArrowheads="1"/>
          </p:cNvSpPr>
          <p:nvPr>
            <p:ph type="body" idx="1"/>
          </p:nvPr>
        </p:nvSpPr>
        <p:spPr>
          <a:xfrm>
            <a:off x="592138" y="1400175"/>
            <a:ext cx="2678112" cy="4044950"/>
          </a:xfrm>
          <a:noFill/>
        </p:spPr>
        <p:txBody>
          <a:bodyPr/>
          <a:lstStyle/>
          <a:p>
            <a:pPr marL="0" indent="0" eaLnBrk="1" hangingPunct="1">
              <a:buClr>
                <a:srgbClr val="003399"/>
              </a:buClr>
              <a:buFont typeface="Wingdings" pitchFamily="2" charset="2"/>
              <a:buNone/>
            </a:pPr>
            <a:r>
              <a:rPr lang="en-US" altLang="en-US" smtClean="0"/>
              <a:t>Suppose govt imposes a tax on buyers of $30 per room.</a:t>
            </a:r>
          </a:p>
          <a:p>
            <a:pPr marL="0" indent="0" eaLnBrk="1" hangingPunct="1">
              <a:buClr>
                <a:srgbClr val="003399"/>
              </a:buClr>
              <a:buFont typeface="Wingdings" pitchFamily="2" charset="2"/>
              <a:buNone/>
            </a:pPr>
            <a:r>
              <a:rPr lang="en-US" altLang="en-US" smtClean="0"/>
              <a:t>Find new </a:t>
            </a:r>
            <a:br>
              <a:rPr lang="en-US" altLang="en-US" smtClean="0"/>
            </a:br>
            <a:r>
              <a:rPr lang="en-US" altLang="en-US" b="1" i="1" smtClean="0"/>
              <a:t>Q</a:t>
            </a:r>
            <a:r>
              <a:rPr lang="en-US" altLang="en-US" smtClean="0"/>
              <a:t>, </a:t>
            </a:r>
            <a:r>
              <a:rPr lang="en-US" altLang="en-US" b="1" i="1" smtClean="0"/>
              <a:t>P</a:t>
            </a:r>
            <a:r>
              <a:rPr lang="en-US" altLang="en-US" b="1" baseline="-25000" smtClean="0"/>
              <a:t>B</a:t>
            </a:r>
            <a:r>
              <a:rPr lang="en-US" altLang="en-US" smtClean="0"/>
              <a:t>, </a:t>
            </a:r>
            <a:r>
              <a:rPr lang="en-US" altLang="en-US" b="1" i="1" smtClean="0"/>
              <a:t>P</a:t>
            </a:r>
            <a:r>
              <a:rPr lang="en-US" altLang="en-US" b="1" baseline="-25000" smtClean="0"/>
              <a:t>S</a:t>
            </a:r>
            <a:r>
              <a:rPr lang="en-US" altLang="en-US" smtClean="0"/>
              <a:t>, </a:t>
            </a:r>
            <a:br>
              <a:rPr lang="en-US" altLang="en-US" smtClean="0"/>
            </a:br>
            <a:r>
              <a:rPr lang="en-US" altLang="en-US" smtClean="0"/>
              <a:t>and incidence of tax.</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7050">
                                            <p:txEl>
                                              <p:pRg st="1" end="1"/>
                                            </p:txEl>
                                          </p:spTgt>
                                        </p:tgtEl>
                                        <p:attrNameLst>
                                          <p:attrName>style.visibility</p:attrName>
                                        </p:attrNameLst>
                                      </p:cBhvr>
                                      <p:to>
                                        <p:strVal val="visible"/>
                                      </p:to>
                                    </p:set>
                                    <p:animEffect transition="in" filter="wipe(left)">
                                      <p:cBhvr>
                                        <p:cTn id="7" dur="500"/>
                                        <p:tgtEl>
                                          <p:spTgt spid="2570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50"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83970" name="Group 2"/>
          <p:cNvGrpSpPr>
            <a:grpSpLocks/>
          </p:cNvGrpSpPr>
          <p:nvPr/>
        </p:nvGrpSpPr>
        <p:grpSpPr bwMode="auto">
          <a:xfrm>
            <a:off x="0" y="0"/>
            <a:ext cx="1550988" cy="6869113"/>
            <a:chOff x="0" y="0"/>
            <a:chExt cx="977" cy="4327"/>
          </a:xfrm>
        </p:grpSpPr>
        <p:sp>
          <p:nvSpPr>
            <p:cNvPr id="84011"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4012"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
        <p:nvSpPr>
          <p:cNvPr id="261125" name="Rectangle 5"/>
          <p:cNvSpPr>
            <a:spLocks noGrp="1" noChangeArrowheads="1"/>
          </p:cNvSpPr>
          <p:nvPr>
            <p:ph type="title"/>
          </p:nvPr>
        </p:nvSpPr>
        <p:spPr>
          <a:xfrm>
            <a:off x="387350" y="209550"/>
            <a:ext cx="8229600" cy="1003300"/>
          </a:xfrm>
        </p:spPr>
        <p:txBody>
          <a:bodyPr/>
          <a:lstStyle/>
          <a:p>
            <a:pPr algn="l" eaLnBrk="1" hangingPunct="1">
              <a:defRPr/>
            </a:pP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C</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T</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V</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  L</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E</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A</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R</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I</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N</a:t>
            </a:r>
            <a:r>
              <a:rPr lang="en-US" sz="2000" smtClean="0">
                <a:solidFill>
                  <a:srgbClr val="FF9966"/>
                </a:solidFill>
                <a:effectLst>
                  <a:outerShdw blurRad="38100" dist="38100" dir="2700000" algn="tl">
                    <a:srgbClr val="C0C0C0"/>
                  </a:outerShdw>
                </a:effectLst>
              </a:rPr>
              <a:t> </a:t>
            </a:r>
            <a:r>
              <a:rPr lang="en-US" sz="2500" smtClean="0">
                <a:solidFill>
                  <a:srgbClr val="FF9966"/>
                </a:solidFill>
                <a:effectLst>
                  <a:outerShdw blurRad="38100" dist="38100" dir="2700000" algn="tl">
                    <a:srgbClr val="C0C0C0"/>
                  </a:outerShdw>
                </a:effectLst>
              </a:rPr>
              <a:t>G  </a:t>
            </a:r>
            <a:r>
              <a:rPr lang="en-US" sz="3000" smtClean="0">
                <a:solidFill>
                  <a:srgbClr val="FF9966"/>
                </a:solidFill>
                <a:effectLst>
                  <a:outerShdw blurRad="38100" dist="38100" dir="2700000" algn="tl">
                    <a:srgbClr val="C0C0C0"/>
                  </a:outerShdw>
                </a:effectLst>
              </a:rPr>
              <a:t>2</a:t>
            </a:r>
            <a:r>
              <a:rPr lang="en-US" sz="2600" smtClean="0">
                <a:solidFill>
                  <a:srgbClr val="FF9966"/>
                </a:solidFill>
                <a:effectLst>
                  <a:outerShdw blurRad="38100" dist="38100" dir="2700000" algn="tl">
                    <a:srgbClr val="C0C0C0"/>
                  </a:outerShdw>
                </a:effectLst>
              </a:rPr>
              <a:t>:   </a:t>
            </a:r>
            <a:br>
              <a:rPr lang="en-US" sz="2600" smtClean="0">
                <a:solidFill>
                  <a:srgbClr val="FF9966"/>
                </a:solidFill>
                <a:effectLst>
                  <a:outerShdw blurRad="38100" dist="38100" dir="2700000" algn="tl">
                    <a:srgbClr val="C0C0C0"/>
                  </a:outerShdw>
                </a:effectLst>
              </a:rPr>
            </a:br>
            <a:r>
              <a:rPr lang="en-US" sz="3000" smtClean="0">
                <a:solidFill>
                  <a:srgbClr val="996633"/>
                </a:solidFill>
                <a:effectLst>
                  <a:outerShdw blurRad="38100" dist="38100" dir="2700000" algn="tl">
                    <a:srgbClr val="C0C0C0"/>
                  </a:outerShdw>
                </a:effectLst>
              </a:rPr>
              <a:t>Answers</a:t>
            </a:r>
          </a:p>
        </p:txBody>
      </p:sp>
      <p:sp>
        <p:nvSpPr>
          <p:cNvPr id="83972" name="Rectangle 6"/>
          <p:cNvSpPr>
            <a:spLocks noChangeArrowheads="1"/>
          </p:cNvSpPr>
          <p:nvPr/>
        </p:nvSpPr>
        <p:spPr bwMode="auto">
          <a:xfrm>
            <a:off x="8432800" y="6367463"/>
            <a:ext cx="609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fld id="{180355F1-A7F9-4089-8CC9-40D18F89C791}" type="slidenum">
              <a:rPr lang="en-US" altLang="en-US" sz="1700">
                <a:solidFill>
                  <a:srgbClr val="777777"/>
                </a:solidFill>
              </a:rPr>
              <a:pPr eaLnBrk="1" hangingPunct="1">
                <a:lnSpc>
                  <a:spcPct val="100000"/>
                </a:lnSpc>
                <a:spcBef>
                  <a:spcPct val="0"/>
                </a:spcBef>
                <a:buClrTx/>
                <a:buSzTx/>
                <a:buFontTx/>
                <a:buNone/>
              </a:pPr>
              <a:t>34</a:t>
            </a:fld>
            <a:endParaRPr lang="en-US" altLang="en-US" sz="1700">
              <a:solidFill>
                <a:srgbClr val="777777"/>
              </a:solidFill>
            </a:endParaRPr>
          </a:p>
        </p:txBody>
      </p:sp>
      <p:grpSp>
        <p:nvGrpSpPr>
          <p:cNvPr id="83973" name="Group 7"/>
          <p:cNvGrpSpPr>
            <a:grpSpLocks/>
          </p:cNvGrpSpPr>
          <p:nvPr/>
        </p:nvGrpSpPr>
        <p:grpSpPr bwMode="auto">
          <a:xfrm>
            <a:off x="3497263" y="657225"/>
            <a:ext cx="5443537" cy="5759450"/>
            <a:chOff x="2217" y="225"/>
            <a:chExt cx="3429" cy="3628"/>
          </a:xfrm>
        </p:grpSpPr>
        <p:graphicFrame>
          <p:nvGraphicFramePr>
            <p:cNvPr id="2" name="Object 8"/>
            <p:cNvGraphicFramePr>
              <a:graphicFrameLocks noChangeAspect="1"/>
            </p:cNvGraphicFramePr>
            <p:nvPr/>
          </p:nvGraphicFramePr>
          <p:xfrm>
            <a:off x="2217" y="461"/>
            <a:ext cx="3429" cy="3392"/>
          </p:xfrm>
          <a:graphic>
            <a:graphicData uri="http://schemas.openxmlformats.org/drawingml/2006/chart">
              <c:chart xmlns:c="http://schemas.openxmlformats.org/drawingml/2006/chart" xmlns:r="http://schemas.openxmlformats.org/officeDocument/2006/relationships" r:id="rId3"/>
            </a:graphicData>
          </a:graphic>
        </p:graphicFrame>
        <p:grpSp>
          <p:nvGrpSpPr>
            <p:cNvPr id="83994" name="Group 9"/>
            <p:cNvGrpSpPr>
              <a:grpSpLocks/>
            </p:cNvGrpSpPr>
            <p:nvPr/>
          </p:nvGrpSpPr>
          <p:grpSpPr bwMode="auto">
            <a:xfrm>
              <a:off x="2285" y="225"/>
              <a:ext cx="3341" cy="3550"/>
              <a:chOff x="2285" y="225"/>
              <a:chExt cx="3341" cy="3550"/>
            </a:xfrm>
          </p:grpSpPr>
          <p:sp>
            <p:nvSpPr>
              <p:cNvPr id="83995" name="Text Box 10"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Q</a:t>
                </a:r>
              </a:p>
            </p:txBody>
          </p:sp>
          <p:sp>
            <p:nvSpPr>
              <p:cNvPr id="83996" name="Text Box 11"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600" b="1" i="1"/>
                  <a:t>P</a:t>
                </a:r>
              </a:p>
            </p:txBody>
          </p:sp>
          <p:sp>
            <p:nvSpPr>
              <p:cNvPr id="83997" name="Text Box 12"/>
              <p:cNvSpPr txBox="1">
                <a:spLocks noChangeArrowheads="1"/>
              </p:cNvSpPr>
              <p:nvPr/>
            </p:nvSpPr>
            <p:spPr bwMode="auto">
              <a:xfrm>
                <a:off x="5250" y="657"/>
                <a:ext cx="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S</a:t>
                </a:r>
              </a:p>
            </p:txBody>
          </p:sp>
          <p:sp>
            <p:nvSpPr>
              <p:cNvPr id="83998" name="Rectangle 13"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3999" name="Rectangle 14"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4000" name="Group 15"/>
              <p:cNvGrpSpPr>
                <a:grpSpLocks/>
              </p:cNvGrpSpPr>
              <p:nvPr/>
            </p:nvGrpSpPr>
            <p:grpSpPr bwMode="auto">
              <a:xfrm>
                <a:off x="2738" y="3367"/>
                <a:ext cx="222" cy="123"/>
                <a:chOff x="2757" y="3291"/>
                <a:chExt cx="222" cy="123"/>
              </a:xfrm>
            </p:grpSpPr>
            <p:sp>
              <p:nvSpPr>
                <p:cNvPr id="84008" name="Line 16"/>
                <p:cNvSpPr>
                  <a:spLocks noChangeShapeType="1"/>
                </p:cNvSpPr>
                <p:nvPr/>
              </p:nvSpPr>
              <p:spPr bwMode="auto">
                <a:xfrm flipH="1">
                  <a:off x="2763" y="3309"/>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9" name="Line 17"/>
                <p:cNvSpPr>
                  <a:spLocks noChangeShapeType="1"/>
                </p:cNvSpPr>
                <p:nvPr/>
              </p:nvSpPr>
              <p:spPr bwMode="auto">
                <a:xfrm flipH="1">
                  <a:off x="2808" y="3300"/>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0" name="Line 18"/>
                <p:cNvSpPr>
                  <a:spLocks noChangeShapeType="1"/>
                </p:cNvSpPr>
                <p:nvPr/>
              </p:nvSpPr>
              <p:spPr bwMode="auto">
                <a:xfrm flipH="1">
                  <a:off x="2757" y="3291"/>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4001" name="Group 19"/>
              <p:cNvGrpSpPr>
                <a:grpSpLocks/>
              </p:cNvGrpSpPr>
              <p:nvPr/>
            </p:nvGrpSpPr>
            <p:grpSpPr bwMode="auto">
              <a:xfrm>
                <a:off x="2579" y="3211"/>
                <a:ext cx="186" cy="141"/>
                <a:chOff x="2586" y="3138"/>
                <a:chExt cx="186" cy="141"/>
              </a:xfrm>
            </p:grpSpPr>
            <p:sp>
              <p:nvSpPr>
                <p:cNvPr id="84005" name="Line 20"/>
                <p:cNvSpPr>
                  <a:spLocks noChangeShapeType="1"/>
                </p:cNvSpPr>
                <p:nvPr/>
              </p:nvSpPr>
              <p:spPr bwMode="auto">
                <a:xfrm flipH="1">
                  <a:off x="2586" y="3162"/>
                  <a:ext cx="171" cy="10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6" name="Line 21"/>
                <p:cNvSpPr>
                  <a:spLocks noChangeShapeType="1"/>
                </p:cNvSpPr>
                <p:nvPr/>
              </p:nvSpPr>
              <p:spPr bwMode="auto">
                <a:xfrm flipH="1">
                  <a:off x="2601" y="3174"/>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7" name="Line 22"/>
                <p:cNvSpPr>
                  <a:spLocks noChangeShapeType="1"/>
                </p:cNvSpPr>
                <p:nvPr/>
              </p:nvSpPr>
              <p:spPr bwMode="auto">
                <a:xfrm flipH="1">
                  <a:off x="2592" y="3138"/>
                  <a:ext cx="171" cy="1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4002" name="Text Box 23"/>
              <p:cNvSpPr txBox="1">
                <a:spLocks noChangeArrowheads="1"/>
              </p:cNvSpPr>
              <p:nvPr/>
            </p:nvSpPr>
            <p:spPr bwMode="auto">
              <a:xfrm>
                <a:off x="2474" y="3436"/>
                <a:ext cx="18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200"/>
                  <a:t>0</a:t>
                </a:r>
              </a:p>
            </p:txBody>
          </p:sp>
          <p:sp>
            <p:nvSpPr>
              <p:cNvPr id="84003" name="Text Box 24"/>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500"/>
                  <a:t>The market for </a:t>
                </a:r>
                <a:br>
                  <a:rPr lang="en-US" altLang="en-US" sz="2500"/>
                </a:br>
                <a:r>
                  <a:rPr lang="en-US" altLang="en-US" sz="2500"/>
                  <a:t>hotel rooms</a:t>
                </a:r>
              </a:p>
            </p:txBody>
          </p:sp>
          <p:sp>
            <p:nvSpPr>
              <p:cNvPr id="84004" name="Text Box 25"/>
              <p:cNvSpPr txBox="1">
                <a:spLocks noChangeArrowheads="1"/>
              </p:cNvSpPr>
              <p:nvPr/>
            </p:nvSpPr>
            <p:spPr bwMode="auto">
              <a:xfrm>
                <a:off x="5220" y="2165"/>
                <a:ext cx="210" cy="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600" b="1" i="1"/>
                  <a:t>D</a:t>
                </a:r>
              </a:p>
            </p:txBody>
          </p:sp>
        </p:grpSp>
      </p:grpSp>
      <p:sp>
        <p:nvSpPr>
          <p:cNvPr id="261148" name="Rectangle 28"/>
          <p:cNvSpPr>
            <a:spLocks noGrp="1" noChangeArrowheads="1"/>
          </p:cNvSpPr>
          <p:nvPr>
            <p:ph type="body" idx="1"/>
          </p:nvPr>
        </p:nvSpPr>
        <p:spPr>
          <a:xfrm>
            <a:off x="627063" y="1655763"/>
            <a:ext cx="2244725" cy="592137"/>
          </a:xfrm>
          <a:noFill/>
        </p:spPr>
        <p:txBody>
          <a:bodyPr/>
          <a:lstStyle/>
          <a:p>
            <a:pPr marL="0" indent="0" eaLnBrk="1" hangingPunct="1">
              <a:spcBef>
                <a:spcPct val="50000"/>
              </a:spcBef>
              <a:buClr>
                <a:srgbClr val="003399"/>
              </a:buClr>
              <a:buFont typeface="Wingdings" pitchFamily="2" charset="2"/>
              <a:buNone/>
            </a:pPr>
            <a:r>
              <a:rPr lang="en-US" altLang="en-US" b="1" i="1" smtClean="0"/>
              <a:t>Q</a:t>
            </a:r>
            <a:r>
              <a:rPr lang="en-US" altLang="en-US" smtClean="0"/>
              <a:t> = 80</a:t>
            </a:r>
          </a:p>
        </p:txBody>
      </p:sp>
      <p:sp>
        <p:nvSpPr>
          <p:cNvPr id="261149" name="Text Box 29"/>
          <p:cNvSpPr txBox="1">
            <a:spLocks noChangeArrowheads="1"/>
          </p:cNvSpPr>
          <p:nvPr/>
        </p:nvSpPr>
        <p:spPr bwMode="auto">
          <a:xfrm>
            <a:off x="636588" y="2463800"/>
            <a:ext cx="1928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
                <a:srgbClr val="003399"/>
              </a:buClr>
              <a:buFont typeface="Wingdings" panose="05000000000000000000" pitchFamily="2" charset="2"/>
              <a:buNone/>
            </a:pPr>
            <a:r>
              <a:rPr lang="en-US" altLang="en-US" sz="2700" b="1" i="1"/>
              <a:t>P</a:t>
            </a:r>
            <a:r>
              <a:rPr lang="en-US" altLang="en-US" sz="2700" b="1" baseline="-25000"/>
              <a:t>B</a:t>
            </a:r>
            <a:r>
              <a:rPr lang="en-US" altLang="en-US" sz="2700"/>
              <a:t> = $110</a:t>
            </a:r>
          </a:p>
        </p:txBody>
      </p:sp>
      <p:sp>
        <p:nvSpPr>
          <p:cNvPr id="261150" name="Text Box 30"/>
          <p:cNvSpPr txBox="1">
            <a:spLocks noChangeArrowheads="1"/>
          </p:cNvSpPr>
          <p:nvPr/>
        </p:nvSpPr>
        <p:spPr bwMode="auto">
          <a:xfrm>
            <a:off x="633413" y="3354388"/>
            <a:ext cx="1762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
                <a:srgbClr val="003399"/>
              </a:buClr>
              <a:buFont typeface="Wingdings" panose="05000000000000000000" pitchFamily="2" charset="2"/>
              <a:buNone/>
            </a:pPr>
            <a:r>
              <a:rPr lang="en-US" altLang="en-US" sz="2700" b="1" i="1"/>
              <a:t>P</a:t>
            </a:r>
            <a:r>
              <a:rPr lang="en-US" altLang="en-US" sz="2700" b="1" baseline="-25000"/>
              <a:t>S</a:t>
            </a:r>
            <a:r>
              <a:rPr lang="en-US" altLang="en-US" sz="2700"/>
              <a:t> = $80</a:t>
            </a:r>
          </a:p>
        </p:txBody>
      </p:sp>
      <p:sp>
        <p:nvSpPr>
          <p:cNvPr id="261151" name="Text Box 31"/>
          <p:cNvSpPr txBox="1">
            <a:spLocks noChangeArrowheads="1"/>
          </p:cNvSpPr>
          <p:nvPr/>
        </p:nvSpPr>
        <p:spPr bwMode="auto">
          <a:xfrm>
            <a:off x="635000" y="4302125"/>
            <a:ext cx="233203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166688">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70000"/>
              </a:spcBef>
              <a:buClr>
                <a:srgbClr val="003399"/>
              </a:buClr>
              <a:buFont typeface="Wingdings" panose="05000000000000000000" pitchFamily="2" charset="2"/>
              <a:buNone/>
            </a:pPr>
            <a:r>
              <a:rPr lang="en-US" altLang="en-US" sz="2700" u="sng"/>
              <a:t>Incidence</a:t>
            </a:r>
          </a:p>
          <a:p>
            <a:pPr lvl="1" eaLnBrk="1" hangingPunct="1">
              <a:lnSpc>
                <a:spcPct val="105000"/>
              </a:lnSpc>
              <a:spcBef>
                <a:spcPct val="10000"/>
              </a:spcBef>
              <a:buClr>
                <a:srgbClr val="003399"/>
              </a:buClr>
              <a:buFontTx/>
              <a:buNone/>
            </a:pPr>
            <a:r>
              <a:rPr lang="en-US" altLang="en-US"/>
              <a:t>buyers: $10</a:t>
            </a:r>
          </a:p>
          <a:p>
            <a:pPr lvl="1" eaLnBrk="1" hangingPunct="1">
              <a:lnSpc>
                <a:spcPct val="105000"/>
              </a:lnSpc>
              <a:spcBef>
                <a:spcPct val="10000"/>
              </a:spcBef>
              <a:buClr>
                <a:srgbClr val="003399"/>
              </a:buClr>
              <a:buFontTx/>
              <a:buNone/>
            </a:pPr>
            <a:r>
              <a:rPr lang="en-US" altLang="en-US"/>
              <a:t>sellers: $20</a:t>
            </a:r>
          </a:p>
        </p:txBody>
      </p:sp>
      <p:sp>
        <p:nvSpPr>
          <p:cNvPr id="261152" name="Line 32"/>
          <p:cNvSpPr>
            <a:spLocks noChangeShapeType="1"/>
          </p:cNvSpPr>
          <p:nvPr/>
        </p:nvSpPr>
        <p:spPr bwMode="auto">
          <a:xfrm flipV="1">
            <a:off x="5899150" y="2647950"/>
            <a:ext cx="0" cy="1316038"/>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33"/>
          <p:cNvGrpSpPr>
            <a:grpSpLocks/>
          </p:cNvGrpSpPr>
          <p:nvPr/>
        </p:nvGrpSpPr>
        <p:grpSpPr bwMode="auto">
          <a:xfrm>
            <a:off x="4960938" y="2660650"/>
            <a:ext cx="908050" cy="1316038"/>
            <a:chOff x="3118" y="1466"/>
            <a:chExt cx="572" cy="829"/>
          </a:xfrm>
        </p:grpSpPr>
        <p:sp>
          <p:nvSpPr>
            <p:cNvPr id="83991" name="AutoShape 34"/>
            <p:cNvSpPr>
              <a:spLocks/>
            </p:cNvSpPr>
            <p:nvPr/>
          </p:nvSpPr>
          <p:spPr bwMode="auto">
            <a:xfrm>
              <a:off x="3560" y="1466"/>
              <a:ext cx="130" cy="829"/>
            </a:xfrm>
            <a:prstGeom prst="leftBrace">
              <a:avLst>
                <a:gd name="adj1" fmla="val 69201"/>
                <a:gd name="adj2" fmla="val 48491"/>
              </a:avLst>
            </a:prstGeom>
            <a:noFill/>
            <a:ln w="19050">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3992" name="Text Box 35"/>
            <p:cNvSpPr txBox="1">
              <a:spLocks noChangeArrowheads="1"/>
            </p:cNvSpPr>
            <p:nvPr/>
          </p:nvSpPr>
          <p:spPr bwMode="auto">
            <a:xfrm>
              <a:off x="3118" y="1726"/>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solidFill>
                    <a:srgbClr val="000099"/>
                  </a:solidFill>
                </a:rPr>
                <a:t>Tax</a:t>
              </a:r>
            </a:p>
          </p:txBody>
        </p:sp>
      </p:grpSp>
      <p:grpSp>
        <p:nvGrpSpPr>
          <p:cNvPr id="8" name="Group 36"/>
          <p:cNvGrpSpPr>
            <a:grpSpLocks/>
          </p:cNvGrpSpPr>
          <p:nvPr/>
        </p:nvGrpSpPr>
        <p:grpSpPr bwMode="auto">
          <a:xfrm>
            <a:off x="5640388" y="2638425"/>
            <a:ext cx="534987" cy="3744913"/>
            <a:chOff x="3549" y="1452"/>
            <a:chExt cx="337" cy="2359"/>
          </a:xfrm>
        </p:grpSpPr>
        <p:sp>
          <p:nvSpPr>
            <p:cNvPr id="83989" name="Line 37"/>
            <p:cNvSpPr>
              <a:spLocks noChangeShapeType="1"/>
            </p:cNvSpPr>
            <p:nvPr/>
          </p:nvSpPr>
          <p:spPr bwMode="auto">
            <a:xfrm>
              <a:off x="3719" y="1452"/>
              <a:ext cx="0" cy="1967"/>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3990" name="Rectangle 38"/>
            <p:cNvSpPr>
              <a:spLocks noChangeArrowheads="1"/>
            </p:cNvSpPr>
            <p:nvPr/>
          </p:nvSpPr>
          <p:spPr bwMode="auto">
            <a:xfrm>
              <a:off x="3549" y="3544"/>
              <a:ext cx="337" cy="267"/>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9" name="Group 39"/>
          <p:cNvGrpSpPr>
            <a:grpSpLocks/>
          </p:cNvGrpSpPr>
          <p:nvPr/>
        </p:nvGrpSpPr>
        <p:grpSpPr bwMode="auto">
          <a:xfrm>
            <a:off x="2846388" y="2419350"/>
            <a:ext cx="3060700" cy="477838"/>
            <a:chOff x="1786" y="1305"/>
            <a:chExt cx="1928" cy="301"/>
          </a:xfrm>
        </p:grpSpPr>
        <p:sp>
          <p:nvSpPr>
            <p:cNvPr id="83986" name="Line 40"/>
            <p:cNvSpPr>
              <a:spLocks noChangeShapeType="1"/>
            </p:cNvSpPr>
            <p:nvPr/>
          </p:nvSpPr>
          <p:spPr bwMode="auto">
            <a:xfrm flipH="1">
              <a:off x="2677" y="1452"/>
              <a:ext cx="1037" cy="0"/>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3987" name="Text Box 41"/>
            <p:cNvSpPr txBox="1">
              <a:spLocks noChangeArrowheads="1"/>
            </p:cNvSpPr>
            <p:nvPr/>
          </p:nvSpPr>
          <p:spPr bwMode="auto">
            <a:xfrm>
              <a:off x="1786" y="1322"/>
              <a:ext cx="50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200" b="1" i="1"/>
                <a:t>P</a:t>
              </a:r>
              <a:r>
                <a:rPr lang="en-US" altLang="en-US" sz="2200" b="1" i="1" baseline="-25000"/>
                <a:t>B</a:t>
              </a:r>
              <a:r>
                <a:rPr lang="en-US" altLang="en-US" sz="2200"/>
                <a:t> =</a:t>
              </a:r>
              <a:endParaRPr lang="en-US" altLang="en-US" sz="2200" b="1" i="1" baseline="-25000"/>
            </a:p>
          </p:txBody>
        </p:sp>
        <p:sp>
          <p:nvSpPr>
            <p:cNvPr id="83988" name="Rectangle 42"/>
            <p:cNvSpPr>
              <a:spLocks noChangeArrowheads="1"/>
            </p:cNvSpPr>
            <p:nvPr/>
          </p:nvSpPr>
          <p:spPr bwMode="auto">
            <a:xfrm>
              <a:off x="1819" y="1305"/>
              <a:ext cx="768" cy="301"/>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grpSp>
        <p:nvGrpSpPr>
          <p:cNvPr id="10" name="Group 43"/>
          <p:cNvGrpSpPr>
            <a:grpSpLocks/>
          </p:cNvGrpSpPr>
          <p:nvPr/>
        </p:nvGrpSpPr>
        <p:grpSpPr bwMode="auto">
          <a:xfrm>
            <a:off x="2955925" y="3738563"/>
            <a:ext cx="2941638" cy="477837"/>
            <a:chOff x="1855" y="2148"/>
            <a:chExt cx="1853" cy="301"/>
          </a:xfrm>
        </p:grpSpPr>
        <p:sp>
          <p:nvSpPr>
            <p:cNvPr id="83983" name="Line 44"/>
            <p:cNvSpPr>
              <a:spLocks noChangeShapeType="1"/>
            </p:cNvSpPr>
            <p:nvPr/>
          </p:nvSpPr>
          <p:spPr bwMode="auto">
            <a:xfrm flipH="1">
              <a:off x="2671" y="2295"/>
              <a:ext cx="1037" cy="0"/>
            </a:xfrm>
            <a:prstGeom prst="line">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3984" name="Text Box 45"/>
            <p:cNvSpPr txBox="1">
              <a:spLocks noChangeArrowheads="1"/>
            </p:cNvSpPr>
            <p:nvPr/>
          </p:nvSpPr>
          <p:spPr bwMode="auto">
            <a:xfrm>
              <a:off x="1855" y="2160"/>
              <a:ext cx="50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200" b="1" i="1"/>
                <a:t>P</a:t>
              </a:r>
              <a:r>
                <a:rPr lang="en-US" altLang="en-US" sz="2200" b="1" i="1" baseline="-25000"/>
                <a:t>S</a:t>
              </a:r>
              <a:r>
                <a:rPr lang="en-US" altLang="en-US" sz="2200"/>
                <a:t> =</a:t>
              </a:r>
              <a:endParaRPr lang="en-US" altLang="en-US" sz="2200" b="1" i="1" baseline="-25000"/>
            </a:p>
          </p:txBody>
        </p:sp>
        <p:sp>
          <p:nvSpPr>
            <p:cNvPr id="83985" name="Rectangle 46"/>
            <p:cNvSpPr>
              <a:spLocks noChangeArrowheads="1"/>
            </p:cNvSpPr>
            <p:nvPr/>
          </p:nvSpPr>
          <p:spPr bwMode="auto">
            <a:xfrm>
              <a:off x="1878" y="2148"/>
              <a:ext cx="718" cy="301"/>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1152"/>
                                        </p:tgtEl>
                                        <p:attrNameLst>
                                          <p:attrName>style.visibility</p:attrName>
                                        </p:attrNameLst>
                                      </p:cBhvr>
                                      <p:to>
                                        <p:strVal val="visible"/>
                                      </p:to>
                                    </p:set>
                                    <p:animEffect transition="in" filter="wipe(up)">
                                      <p:cBhvr>
                                        <p:cTn id="7" dur="500"/>
                                        <p:tgtEl>
                                          <p:spTgt spid="261152"/>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Left)">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1148">
                                            <p:txEl>
                                              <p:pRg st="0" end="0"/>
                                            </p:txEl>
                                          </p:spTgt>
                                        </p:tgtEl>
                                        <p:attrNameLst>
                                          <p:attrName>style.visibility</p:attrName>
                                        </p:attrNameLst>
                                      </p:cBhvr>
                                      <p:to>
                                        <p:strVal val="visible"/>
                                      </p:to>
                                    </p:set>
                                    <p:animEffect transition="in" filter="wipe(left)">
                                      <p:cBhvr>
                                        <p:cTn id="16" dur="500"/>
                                        <p:tgtEl>
                                          <p:spTgt spid="261148">
                                            <p:txEl>
                                              <p:pRg st="0" end="0"/>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61149"/>
                                        </p:tgtEl>
                                        <p:attrNameLst>
                                          <p:attrName>style.visibility</p:attrName>
                                        </p:attrNameLst>
                                      </p:cBhvr>
                                      <p:to>
                                        <p:strVal val="visible"/>
                                      </p:to>
                                    </p:set>
                                    <p:animEffect transition="in" filter="wipe(left)">
                                      <p:cBhvr>
                                        <p:cTn id="24" dur="500"/>
                                        <p:tgtEl>
                                          <p:spTgt spid="261149"/>
                                        </p:tgtEl>
                                      </p:cBhvr>
                                    </p:animEffect>
                                  </p:childTnLst>
                                </p:cTn>
                              </p:par>
                              <p:par>
                                <p:cTn id="25" presetID="22" presetClass="entr" presetSubtype="2"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1150"/>
                                        </p:tgtEl>
                                        <p:attrNameLst>
                                          <p:attrName>style.visibility</p:attrName>
                                        </p:attrNameLst>
                                      </p:cBhvr>
                                      <p:to>
                                        <p:strVal val="visible"/>
                                      </p:to>
                                    </p:set>
                                    <p:animEffect transition="in" filter="wipe(left)">
                                      <p:cBhvr>
                                        <p:cTn id="32" dur="500"/>
                                        <p:tgtEl>
                                          <p:spTgt spid="261150"/>
                                        </p:tgtEl>
                                      </p:cBhvr>
                                    </p:animEffect>
                                  </p:childTnLst>
                                </p:cTn>
                              </p:par>
                              <p:par>
                                <p:cTn id="33" presetID="22" presetClass="entr" presetSubtype="2"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61151"/>
                                        </p:tgtEl>
                                        <p:attrNameLst>
                                          <p:attrName>style.visibility</p:attrName>
                                        </p:attrNameLst>
                                      </p:cBhvr>
                                      <p:to>
                                        <p:strVal val="visible"/>
                                      </p:to>
                                    </p:set>
                                    <p:animEffect transition="in" filter="wipe(left)">
                                      <p:cBhvr>
                                        <p:cTn id="40" dur="500"/>
                                        <p:tgtEl>
                                          <p:spTgt spid="261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48" grpId="0" build="p" bldLvl="5"/>
      <p:bldP spid="261149" grpId="0"/>
      <p:bldP spid="261150" grpId="0"/>
      <p:bldP spid="261151" grpId="0"/>
      <p:bldP spid="26115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86019" name="Rectangle 2"/>
          <p:cNvSpPr>
            <a:spLocks noGrp="1" noChangeArrowheads="1"/>
          </p:cNvSpPr>
          <p:nvPr>
            <p:ph type="title"/>
          </p:nvPr>
        </p:nvSpPr>
        <p:spPr/>
        <p:txBody>
          <a:bodyPr/>
          <a:lstStyle/>
          <a:p>
            <a:pPr eaLnBrk="1" hangingPunct="1"/>
            <a:r>
              <a:rPr lang="en-US" altLang="en-US" sz="3300" smtClean="0"/>
              <a:t>Elasticity and Tax Incidence</a:t>
            </a:r>
          </a:p>
        </p:txBody>
      </p:sp>
      <p:sp>
        <p:nvSpPr>
          <p:cNvPr id="86020" name="Rectangle 3"/>
          <p:cNvSpPr>
            <a:spLocks noGrp="1" noChangeArrowheads="1"/>
          </p:cNvSpPr>
          <p:nvPr>
            <p:ph type="body" idx="1"/>
          </p:nvPr>
        </p:nvSpPr>
        <p:spPr>
          <a:xfrm>
            <a:off x="404813" y="1035050"/>
            <a:ext cx="7254875" cy="579438"/>
          </a:xfrm>
        </p:spPr>
        <p:txBody>
          <a:bodyPr/>
          <a:lstStyle/>
          <a:p>
            <a:pPr marL="0" indent="0" eaLnBrk="1" hangingPunct="1">
              <a:buFont typeface="Wingdings" pitchFamily="2" charset="2"/>
              <a:buNone/>
            </a:pPr>
            <a:r>
              <a:rPr lang="en-US" altLang="en-US" sz="2600" u="sng" smtClean="0"/>
              <a:t>CASE 1:  Supply is more elastic than demand</a:t>
            </a:r>
          </a:p>
        </p:txBody>
      </p:sp>
      <p:grpSp>
        <p:nvGrpSpPr>
          <p:cNvPr id="86021" name="Group 4"/>
          <p:cNvGrpSpPr>
            <a:grpSpLocks/>
          </p:cNvGrpSpPr>
          <p:nvPr/>
        </p:nvGrpSpPr>
        <p:grpSpPr bwMode="auto">
          <a:xfrm>
            <a:off x="3344863" y="1824038"/>
            <a:ext cx="3316287" cy="4108450"/>
            <a:chOff x="3326" y="1149"/>
            <a:chExt cx="2089" cy="2588"/>
          </a:xfrm>
        </p:grpSpPr>
        <p:grpSp>
          <p:nvGrpSpPr>
            <p:cNvPr id="86064" name="Group 5"/>
            <p:cNvGrpSpPr>
              <a:grpSpLocks/>
            </p:cNvGrpSpPr>
            <p:nvPr/>
          </p:nvGrpSpPr>
          <p:grpSpPr bwMode="auto">
            <a:xfrm>
              <a:off x="3433" y="1403"/>
              <a:ext cx="1784" cy="2190"/>
              <a:chOff x="2424" y="1167"/>
              <a:chExt cx="2400" cy="2079"/>
            </a:xfrm>
          </p:grpSpPr>
          <p:sp>
            <p:nvSpPr>
              <p:cNvPr id="86067" name="Line 6"/>
              <p:cNvSpPr>
                <a:spLocks noChangeShapeType="1"/>
              </p:cNvSpPr>
              <p:nvPr/>
            </p:nvSpPr>
            <p:spPr bwMode="auto">
              <a:xfrm>
                <a:off x="2424" y="1167"/>
                <a:ext cx="0" cy="20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68" name="Line 7"/>
              <p:cNvSpPr>
                <a:spLocks noChangeShapeType="1"/>
              </p:cNvSpPr>
              <p:nvPr/>
            </p:nvSpPr>
            <p:spPr bwMode="auto">
              <a:xfrm>
                <a:off x="2424" y="3246"/>
                <a:ext cx="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6065" name="Text Box 8"/>
            <p:cNvSpPr txBox="1">
              <a:spLocks noChangeArrowheads="1"/>
            </p:cNvSpPr>
            <p:nvPr/>
          </p:nvSpPr>
          <p:spPr bwMode="auto">
            <a:xfrm>
              <a:off x="3326" y="1149"/>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P</a:t>
              </a:r>
            </a:p>
          </p:txBody>
        </p:sp>
        <p:sp>
          <p:nvSpPr>
            <p:cNvPr id="86066" name="Text Box 9"/>
            <p:cNvSpPr txBox="1">
              <a:spLocks noChangeArrowheads="1"/>
            </p:cNvSpPr>
            <p:nvPr/>
          </p:nvSpPr>
          <p:spPr bwMode="auto">
            <a:xfrm>
              <a:off x="5182" y="3458"/>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Q</a:t>
              </a:r>
            </a:p>
          </p:txBody>
        </p:sp>
      </p:grpSp>
      <p:grpSp>
        <p:nvGrpSpPr>
          <p:cNvPr id="4" name="Group 10"/>
          <p:cNvGrpSpPr>
            <a:grpSpLocks/>
          </p:cNvGrpSpPr>
          <p:nvPr/>
        </p:nvGrpSpPr>
        <p:grpSpPr bwMode="auto">
          <a:xfrm>
            <a:off x="4413250" y="2360613"/>
            <a:ext cx="1301750" cy="3209925"/>
            <a:chOff x="3999" y="1361"/>
            <a:chExt cx="820" cy="2022"/>
          </a:xfrm>
        </p:grpSpPr>
        <p:sp>
          <p:nvSpPr>
            <p:cNvPr id="86062" name="Text Box 11"/>
            <p:cNvSpPr txBox="1">
              <a:spLocks noChangeArrowheads="1"/>
            </p:cNvSpPr>
            <p:nvPr/>
          </p:nvSpPr>
          <p:spPr bwMode="auto">
            <a:xfrm>
              <a:off x="4586" y="3104"/>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D</a:t>
              </a:r>
            </a:p>
          </p:txBody>
        </p:sp>
        <p:sp>
          <p:nvSpPr>
            <p:cNvPr id="86063" name="Line 12"/>
            <p:cNvSpPr>
              <a:spLocks noChangeShapeType="1"/>
            </p:cNvSpPr>
            <p:nvPr/>
          </p:nvSpPr>
          <p:spPr bwMode="auto">
            <a:xfrm>
              <a:off x="3999" y="1361"/>
              <a:ext cx="655" cy="1794"/>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3"/>
          <p:cNvGrpSpPr>
            <a:grpSpLocks/>
          </p:cNvGrpSpPr>
          <p:nvPr/>
        </p:nvGrpSpPr>
        <p:grpSpPr bwMode="auto">
          <a:xfrm>
            <a:off x="3708400" y="2620963"/>
            <a:ext cx="2508250" cy="2465387"/>
            <a:chOff x="2336" y="1651"/>
            <a:chExt cx="1580" cy="1553"/>
          </a:xfrm>
        </p:grpSpPr>
        <p:sp>
          <p:nvSpPr>
            <p:cNvPr id="86060" name="Text Box 14"/>
            <p:cNvSpPr txBox="1">
              <a:spLocks noChangeArrowheads="1"/>
            </p:cNvSpPr>
            <p:nvPr/>
          </p:nvSpPr>
          <p:spPr bwMode="auto">
            <a:xfrm>
              <a:off x="3683" y="1651"/>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sp>
          <p:nvSpPr>
            <p:cNvPr id="86061" name="Line 15"/>
            <p:cNvSpPr>
              <a:spLocks noChangeShapeType="1"/>
            </p:cNvSpPr>
            <p:nvPr/>
          </p:nvSpPr>
          <p:spPr bwMode="auto">
            <a:xfrm flipV="1">
              <a:off x="2336" y="1875"/>
              <a:ext cx="1399" cy="1329"/>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6"/>
          <p:cNvGrpSpPr>
            <a:grpSpLocks/>
          </p:cNvGrpSpPr>
          <p:nvPr/>
        </p:nvGrpSpPr>
        <p:grpSpPr bwMode="auto">
          <a:xfrm>
            <a:off x="3700463" y="3062288"/>
            <a:ext cx="952500" cy="1108075"/>
            <a:chOff x="3550" y="1803"/>
            <a:chExt cx="600" cy="698"/>
          </a:xfrm>
        </p:grpSpPr>
        <p:sp>
          <p:nvSpPr>
            <p:cNvPr id="86057" name="Line 17"/>
            <p:cNvSpPr>
              <a:spLocks noChangeShapeType="1"/>
            </p:cNvSpPr>
            <p:nvPr/>
          </p:nvSpPr>
          <p:spPr bwMode="auto">
            <a:xfrm flipH="1" flipV="1">
              <a:off x="4149" y="1803"/>
              <a:ext cx="1" cy="698"/>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58" name="AutoShape 18"/>
            <p:cNvSpPr>
              <a:spLocks/>
            </p:cNvSpPr>
            <p:nvPr/>
          </p:nvSpPr>
          <p:spPr bwMode="auto">
            <a:xfrm>
              <a:off x="3977" y="1805"/>
              <a:ext cx="118" cy="693"/>
            </a:xfrm>
            <a:prstGeom prst="leftBrace">
              <a:avLst>
                <a:gd name="adj1" fmla="val 63732"/>
                <a:gd name="adj2" fmla="val 4488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6059" name="Text Box 19"/>
            <p:cNvSpPr txBox="1">
              <a:spLocks noChangeArrowheads="1"/>
            </p:cNvSpPr>
            <p:nvPr/>
          </p:nvSpPr>
          <p:spPr bwMode="auto">
            <a:xfrm>
              <a:off x="3550" y="1958"/>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Tax</a:t>
              </a:r>
            </a:p>
          </p:txBody>
        </p:sp>
      </p:grpSp>
      <p:grpSp>
        <p:nvGrpSpPr>
          <p:cNvPr id="7" name="Group 20"/>
          <p:cNvGrpSpPr>
            <a:grpSpLocks/>
          </p:cNvGrpSpPr>
          <p:nvPr/>
        </p:nvGrpSpPr>
        <p:grpSpPr bwMode="auto">
          <a:xfrm>
            <a:off x="371475" y="2727325"/>
            <a:ext cx="3113088" cy="1154113"/>
            <a:chOff x="234" y="1718"/>
            <a:chExt cx="1961" cy="727"/>
          </a:xfrm>
        </p:grpSpPr>
        <p:sp>
          <p:nvSpPr>
            <p:cNvPr id="86053" name="AutoShape 21"/>
            <p:cNvSpPr>
              <a:spLocks/>
            </p:cNvSpPr>
            <p:nvPr/>
          </p:nvSpPr>
          <p:spPr bwMode="auto">
            <a:xfrm>
              <a:off x="2054" y="1920"/>
              <a:ext cx="141" cy="525"/>
            </a:xfrm>
            <a:prstGeom prst="leftBrace">
              <a:avLst>
                <a:gd name="adj1" fmla="val 60988"/>
                <a:gd name="adj2" fmla="val 50000"/>
              </a:avLst>
            </a:prstGeom>
            <a:noFill/>
            <a:ln w="190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6054" name="Group 22"/>
            <p:cNvGrpSpPr>
              <a:grpSpLocks/>
            </p:cNvGrpSpPr>
            <p:nvPr/>
          </p:nvGrpSpPr>
          <p:grpSpPr bwMode="auto">
            <a:xfrm>
              <a:off x="234" y="1718"/>
              <a:ext cx="1792" cy="460"/>
              <a:chOff x="1453" y="1718"/>
              <a:chExt cx="1792" cy="460"/>
            </a:xfrm>
          </p:grpSpPr>
          <p:sp>
            <p:nvSpPr>
              <p:cNvPr id="86055" name="Line 23"/>
              <p:cNvSpPr>
                <a:spLocks noChangeShapeType="1"/>
              </p:cNvSpPr>
              <p:nvPr/>
            </p:nvSpPr>
            <p:spPr bwMode="auto">
              <a:xfrm>
                <a:off x="2610" y="1881"/>
                <a:ext cx="635" cy="2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56" name="Text Box 24"/>
              <p:cNvSpPr txBox="1">
                <a:spLocks noChangeArrowheads="1"/>
              </p:cNvSpPr>
              <p:nvPr/>
            </p:nvSpPr>
            <p:spPr bwMode="auto">
              <a:xfrm>
                <a:off x="1453" y="1718"/>
                <a:ext cx="1360" cy="46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Buyers’ share of tax burden</a:t>
                </a:r>
              </a:p>
            </p:txBody>
          </p:sp>
        </p:grpSp>
      </p:grpSp>
      <p:grpSp>
        <p:nvGrpSpPr>
          <p:cNvPr id="9" name="Group 25"/>
          <p:cNvGrpSpPr>
            <a:grpSpLocks/>
          </p:cNvGrpSpPr>
          <p:nvPr/>
        </p:nvGrpSpPr>
        <p:grpSpPr bwMode="auto">
          <a:xfrm>
            <a:off x="441325" y="3900488"/>
            <a:ext cx="3043238" cy="1168400"/>
            <a:chOff x="278" y="2457"/>
            <a:chExt cx="1917" cy="736"/>
          </a:xfrm>
        </p:grpSpPr>
        <p:sp>
          <p:nvSpPr>
            <p:cNvPr id="86049" name="AutoShape 26"/>
            <p:cNvSpPr>
              <a:spLocks/>
            </p:cNvSpPr>
            <p:nvPr/>
          </p:nvSpPr>
          <p:spPr bwMode="auto">
            <a:xfrm>
              <a:off x="2054" y="2457"/>
              <a:ext cx="141" cy="177"/>
            </a:xfrm>
            <a:prstGeom prst="leftBrace">
              <a:avLst>
                <a:gd name="adj1" fmla="val 20562"/>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6050" name="Group 27"/>
            <p:cNvGrpSpPr>
              <a:grpSpLocks/>
            </p:cNvGrpSpPr>
            <p:nvPr/>
          </p:nvGrpSpPr>
          <p:grpSpPr bwMode="auto">
            <a:xfrm>
              <a:off x="278" y="2549"/>
              <a:ext cx="1749" cy="644"/>
              <a:chOff x="1497" y="2549"/>
              <a:chExt cx="1749" cy="644"/>
            </a:xfrm>
          </p:grpSpPr>
          <p:sp>
            <p:nvSpPr>
              <p:cNvPr id="86051" name="Line 28"/>
              <p:cNvSpPr>
                <a:spLocks noChangeShapeType="1"/>
              </p:cNvSpPr>
              <p:nvPr/>
            </p:nvSpPr>
            <p:spPr bwMode="auto">
              <a:xfrm flipH="1">
                <a:off x="2657" y="2549"/>
                <a:ext cx="589" cy="4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52" name="Text Box 29"/>
              <p:cNvSpPr txBox="1">
                <a:spLocks noChangeArrowheads="1"/>
              </p:cNvSpPr>
              <p:nvPr/>
            </p:nvSpPr>
            <p:spPr bwMode="auto">
              <a:xfrm>
                <a:off x="1497" y="2733"/>
                <a:ext cx="1319" cy="46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Sellers’ share of tax burden</a:t>
                </a:r>
              </a:p>
            </p:txBody>
          </p:sp>
        </p:grpSp>
      </p:grpSp>
      <p:grpSp>
        <p:nvGrpSpPr>
          <p:cNvPr id="11" name="Group 30"/>
          <p:cNvGrpSpPr>
            <a:grpSpLocks/>
          </p:cNvGrpSpPr>
          <p:nvPr/>
        </p:nvGrpSpPr>
        <p:grpSpPr bwMode="auto">
          <a:xfrm>
            <a:off x="882650" y="3684588"/>
            <a:ext cx="4156075" cy="365125"/>
            <a:chOff x="556" y="2321"/>
            <a:chExt cx="2618" cy="230"/>
          </a:xfrm>
        </p:grpSpPr>
        <p:grpSp>
          <p:nvGrpSpPr>
            <p:cNvPr id="86043" name="Group 31"/>
            <p:cNvGrpSpPr>
              <a:grpSpLocks/>
            </p:cNvGrpSpPr>
            <p:nvPr/>
          </p:nvGrpSpPr>
          <p:grpSpPr bwMode="auto">
            <a:xfrm>
              <a:off x="2213" y="2407"/>
              <a:ext cx="961" cy="87"/>
              <a:chOff x="3432" y="2281"/>
              <a:chExt cx="961" cy="87"/>
            </a:xfrm>
          </p:grpSpPr>
          <p:sp>
            <p:nvSpPr>
              <p:cNvPr id="86047" name="Oval 32"/>
              <p:cNvSpPr>
                <a:spLocks noChangeArrowheads="1"/>
              </p:cNvSpPr>
              <p:nvPr/>
            </p:nvSpPr>
            <p:spPr bwMode="auto">
              <a:xfrm>
                <a:off x="4305" y="228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6048" name="Line 33"/>
              <p:cNvSpPr>
                <a:spLocks noChangeShapeType="1"/>
              </p:cNvSpPr>
              <p:nvPr/>
            </p:nvSpPr>
            <p:spPr bwMode="auto">
              <a:xfrm flipH="1">
                <a:off x="3432" y="2324"/>
                <a:ext cx="91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6044" name="Group 34"/>
            <p:cNvGrpSpPr>
              <a:grpSpLocks/>
            </p:cNvGrpSpPr>
            <p:nvPr/>
          </p:nvGrpSpPr>
          <p:grpSpPr bwMode="auto">
            <a:xfrm>
              <a:off x="556" y="2321"/>
              <a:ext cx="1640" cy="230"/>
              <a:chOff x="1775" y="2321"/>
              <a:chExt cx="1640" cy="230"/>
            </a:xfrm>
          </p:grpSpPr>
          <p:sp>
            <p:nvSpPr>
              <p:cNvPr id="86045" name="Text Box 35"/>
              <p:cNvSpPr txBox="1">
                <a:spLocks noChangeArrowheads="1"/>
              </p:cNvSpPr>
              <p:nvPr/>
            </p:nvSpPr>
            <p:spPr bwMode="auto">
              <a:xfrm>
                <a:off x="1775" y="2321"/>
                <a:ext cx="12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Price if no tax</a:t>
                </a:r>
              </a:p>
            </p:txBody>
          </p:sp>
          <p:sp>
            <p:nvSpPr>
              <p:cNvPr id="86046" name="Line 36"/>
              <p:cNvSpPr>
                <a:spLocks noChangeShapeType="1"/>
              </p:cNvSpPr>
              <p:nvPr/>
            </p:nvSpPr>
            <p:spPr bwMode="auto">
              <a:xfrm flipH="1">
                <a:off x="3022" y="2449"/>
                <a:ext cx="39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 name="Group 37"/>
          <p:cNvGrpSpPr>
            <a:grpSpLocks/>
          </p:cNvGrpSpPr>
          <p:nvPr/>
        </p:nvGrpSpPr>
        <p:grpSpPr bwMode="auto">
          <a:xfrm>
            <a:off x="2570163" y="2530475"/>
            <a:ext cx="2151062" cy="587375"/>
            <a:chOff x="1619" y="1594"/>
            <a:chExt cx="1355" cy="370"/>
          </a:xfrm>
        </p:grpSpPr>
        <p:grpSp>
          <p:nvGrpSpPr>
            <p:cNvPr id="86037" name="Group 38"/>
            <p:cNvGrpSpPr>
              <a:grpSpLocks/>
            </p:cNvGrpSpPr>
            <p:nvPr/>
          </p:nvGrpSpPr>
          <p:grpSpPr bwMode="auto">
            <a:xfrm>
              <a:off x="2206" y="1877"/>
              <a:ext cx="768" cy="87"/>
              <a:chOff x="3425" y="1751"/>
              <a:chExt cx="768" cy="87"/>
            </a:xfrm>
          </p:grpSpPr>
          <p:sp>
            <p:nvSpPr>
              <p:cNvPr id="86041" name="Oval 39"/>
              <p:cNvSpPr>
                <a:spLocks noChangeArrowheads="1"/>
              </p:cNvSpPr>
              <p:nvPr/>
            </p:nvSpPr>
            <p:spPr bwMode="auto">
              <a:xfrm>
                <a:off x="4105" y="175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6042" name="Line 40"/>
              <p:cNvSpPr>
                <a:spLocks noChangeShapeType="1"/>
              </p:cNvSpPr>
              <p:nvPr/>
            </p:nvSpPr>
            <p:spPr bwMode="auto">
              <a:xfrm flipH="1">
                <a:off x="3425" y="1796"/>
                <a:ext cx="72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6038" name="Group 41"/>
            <p:cNvGrpSpPr>
              <a:grpSpLocks/>
            </p:cNvGrpSpPr>
            <p:nvPr/>
          </p:nvGrpSpPr>
          <p:grpSpPr bwMode="auto">
            <a:xfrm>
              <a:off x="1619" y="1594"/>
              <a:ext cx="577" cy="325"/>
              <a:chOff x="2838" y="1594"/>
              <a:chExt cx="577" cy="325"/>
            </a:xfrm>
          </p:grpSpPr>
          <p:sp>
            <p:nvSpPr>
              <p:cNvPr id="86039" name="Text Box 42"/>
              <p:cNvSpPr txBox="1">
                <a:spLocks noChangeArrowheads="1"/>
              </p:cNvSpPr>
              <p:nvPr/>
            </p:nvSpPr>
            <p:spPr bwMode="auto">
              <a:xfrm>
                <a:off x="2838" y="1594"/>
                <a:ext cx="4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p>
            </p:txBody>
          </p:sp>
          <p:sp>
            <p:nvSpPr>
              <p:cNvPr id="86040" name="Line 43"/>
              <p:cNvSpPr>
                <a:spLocks noChangeShapeType="1"/>
              </p:cNvSpPr>
              <p:nvPr/>
            </p:nvSpPr>
            <p:spPr bwMode="auto">
              <a:xfrm flipH="1" flipV="1">
                <a:off x="3222" y="1802"/>
                <a:ext cx="193" cy="11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44"/>
          <p:cNvGrpSpPr>
            <a:grpSpLocks/>
          </p:cNvGrpSpPr>
          <p:nvPr/>
        </p:nvGrpSpPr>
        <p:grpSpPr bwMode="auto">
          <a:xfrm>
            <a:off x="2881313" y="4119563"/>
            <a:ext cx="1839912" cy="655637"/>
            <a:chOff x="1815" y="2595"/>
            <a:chExt cx="1159" cy="413"/>
          </a:xfrm>
        </p:grpSpPr>
        <p:grpSp>
          <p:nvGrpSpPr>
            <p:cNvPr id="86031" name="Group 45"/>
            <p:cNvGrpSpPr>
              <a:grpSpLocks/>
            </p:cNvGrpSpPr>
            <p:nvPr/>
          </p:nvGrpSpPr>
          <p:grpSpPr bwMode="auto">
            <a:xfrm>
              <a:off x="2213" y="2595"/>
              <a:ext cx="761" cy="87"/>
              <a:chOff x="3432" y="2469"/>
              <a:chExt cx="761" cy="87"/>
            </a:xfrm>
          </p:grpSpPr>
          <p:sp>
            <p:nvSpPr>
              <p:cNvPr id="86035" name="Oval 46"/>
              <p:cNvSpPr>
                <a:spLocks noChangeArrowheads="1"/>
              </p:cNvSpPr>
              <p:nvPr/>
            </p:nvSpPr>
            <p:spPr bwMode="auto">
              <a:xfrm>
                <a:off x="4105" y="246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6036" name="Line 47"/>
              <p:cNvSpPr>
                <a:spLocks noChangeShapeType="1"/>
              </p:cNvSpPr>
              <p:nvPr/>
            </p:nvSpPr>
            <p:spPr bwMode="auto">
              <a:xfrm flipH="1">
                <a:off x="3432" y="2512"/>
                <a:ext cx="716"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6032" name="Group 48"/>
            <p:cNvGrpSpPr>
              <a:grpSpLocks/>
            </p:cNvGrpSpPr>
            <p:nvPr/>
          </p:nvGrpSpPr>
          <p:grpSpPr bwMode="auto">
            <a:xfrm>
              <a:off x="1815" y="2643"/>
              <a:ext cx="384" cy="365"/>
              <a:chOff x="3034" y="2643"/>
              <a:chExt cx="384" cy="365"/>
            </a:xfrm>
          </p:grpSpPr>
          <p:sp>
            <p:nvSpPr>
              <p:cNvPr id="86033" name="Text Box 49"/>
              <p:cNvSpPr txBox="1">
                <a:spLocks noChangeArrowheads="1"/>
              </p:cNvSpPr>
              <p:nvPr/>
            </p:nvSpPr>
            <p:spPr bwMode="auto">
              <a:xfrm>
                <a:off x="3034" y="2720"/>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p>
            </p:txBody>
          </p:sp>
          <p:sp>
            <p:nvSpPr>
              <p:cNvPr id="86034" name="Line 50"/>
              <p:cNvSpPr>
                <a:spLocks noChangeShapeType="1"/>
              </p:cNvSpPr>
              <p:nvPr/>
            </p:nvSpPr>
            <p:spPr bwMode="auto">
              <a:xfrm flipH="1">
                <a:off x="3274" y="2643"/>
                <a:ext cx="144" cy="1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6179" name="Rectangle 51"/>
          <p:cNvSpPr>
            <a:spLocks noChangeArrowheads="1"/>
          </p:cNvSpPr>
          <p:nvPr/>
        </p:nvSpPr>
        <p:spPr bwMode="auto">
          <a:xfrm>
            <a:off x="6607175" y="1812925"/>
            <a:ext cx="1998663" cy="2254250"/>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en-US" sz="2600"/>
              <a:t>In this case, buyers bear most of the burden of the tax.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Left)">
                                      <p:cBhvr>
                                        <p:cTn id="27" dur="500"/>
                                        <p:tgtEl>
                                          <p:spTgt spid="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upLeft)">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6179"/>
                                        </p:tgtEl>
                                        <p:attrNameLst>
                                          <p:attrName>style.visibility</p:attrName>
                                        </p:attrNameLst>
                                      </p:cBhvr>
                                      <p:to>
                                        <p:strVal val="visible"/>
                                      </p:to>
                                    </p:set>
                                    <p:animEffect transition="in" filter="dissolve">
                                      <p:cBhvr>
                                        <p:cTn id="47" dur="500"/>
                                        <p:tgtEl>
                                          <p:spTgt spid="176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79"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88067" name="Rectangle 2"/>
          <p:cNvSpPr>
            <a:spLocks noGrp="1" noChangeArrowheads="1"/>
          </p:cNvSpPr>
          <p:nvPr>
            <p:ph type="title"/>
          </p:nvPr>
        </p:nvSpPr>
        <p:spPr/>
        <p:txBody>
          <a:bodyPr/>
          <a:lstStyle/>
          <a:p>
            <a:pPr eaLnBrk="1" hangingPunct="1"/>
            <a:r>
              <a:rPr lang="en-US" altLang="en-US" sz="3300" smtClean="0"/>
              <a:t>Elasticity and Tax Incidence</a:t>
            </a:r>
          </a:p>
        </p:txBody>
      </p:sp>
      <p:sp>
        <p:nvSpPr>
          <p:cNvPr id="88068" name="Rectangle 3"/>
          <p:cNvSpPr>
            <a:spLocks noGrp="1" noChangeArrowheads="1"/>
          </p:cNvSpPr>
          <p:nvPr>
            <p:ph type="body" idx="1"/>
          </p:nvPr>
        </p:nvSpPr>
        <p:spPr>
          <a:xfrm>
            <a:off x="404813" y="1035050"/>
            <a:ext cx="7254875" cy="579438"/>
          </a:xfrm>
        </p:spPr>
        <p:txBody>
          <a:bodyPr/>
          <a:lstStyle/>
          <a:p>
            <a:pPr marL="0" indent="0" eaLnBrk="1" hangingPunct="1">
              <a:buFont typeface="Wingdings" pitchFamily="2" charset="2"/>
              <a:buNone/>
            </a:pPr>
            <a:r>
              <a:rPr lang="en-US" altLang="en-US" sz="2600" u="sng" smtClean="0"/>
              <a:t>CASE 2:  Demand is more elastic than supply</a:t>
            </a:r>
          </a:p>
        </p:txBody>
      </p:sp>
      <p:grpSp>
        <p:nvGrpSpPr>
          <p:cNvPr id="88069" name="Group 4"/>
          <p:cNvGrpSpPr>
            <a:grpSpLocks/>
          </p:cNvGrpSpPr>
          <p:nvPr/>
        </p:nvGrpSpPr>
        <p:grpSpPr bwMode="auto">
          <a:xfrm>
            <a:off x="3344863" y="1824038"/>
            <a:ext cx="3316287" cy="4108450"/>
            <a:chOff x="3326" y="1149"/>
            <a:chExt cx="2089" cy="2588"/>
          </a:xfrm>
        </p:grpSpPr>
        <p:grpSp>
          <p:nvGrpSpPr>
            <p:cNvPr id="88112" name="Group 5"/>
            <p:cNvGrpSpPr>
              <a:grpSpLocks/>
            </p:cNvGrpSpPr>
            <p:nvPr/>
          </p:nvGrpSpPr>
          <p:grpSpPr bwMode="auto">
            <a:xfrm>
              <a:off x="3433" y="1403"/>
              <a:ext cx="1784" cy="2190"/>
              <a:chOff x="2424" y="1167"/>
              <a:chExt cx="2400" cy="2079"/>
            </a:xfrm>
          </p:grpSpPr>
          <p:sp>
            <p:nvSpPr>
              <p:cNvPr id="88115" name="Line 6"/>
              <p:cNvSpPr>
                <a:spLocks noChangeShapeType="1"/>
              </p:cNvSpPr>
              <p:nvPr/>
            </p:nvSpPr>
            <p:spPr bwMode="auto">
              <a:xfrm>
                <a:off x="2424" y="1167"/>
                <a:ext cx="0" cy="20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6" name="Line 7"/>
              <p:cNvSpPr>
                <a:spLocks noChangeShapeType="1"/>
              </p:cNvSpPr>
              <p:nvPr/>
            </p:nvSpPr>
            <p:spPr bwMode="auto">
              <a:xfrm>
                <a:off x="2424" y="3246"/>
                <a:ext cx="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8113" name="Text Box 8"/>
            <p:cNvSpPr txBox="1">
              <a:spLocks noChangeArrowheads="1"/>
            </p:cNvSpPr>
            <p:nvPr/>
          </p:nvSpPr>
          <p:spPr bwMode="auto">
            <a:xfrm>
              <a:off x="3326" y="1149"/>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P</a:t>
              </a:r>
            </a:p>
          </p:txBody>
        </p:sp>
        <p:sp>
          <p:nvSpPr>
            <p:cNvPr id="88114" name="Text Box 9"/>
            <p:cNvSpPr txBox="1">
              <a:spLocks noChangeArrowheads="1"/>
            </p:cNvSpPr>
            <p:nvPr/>
          </p:nvSpPr>
          <p:spPr bwMode="auto">
            <a:xfrm>
              <a:off x="5182" y="3458"/>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Q</a:t>
              </a:r>
            </a:p>
          </p:txBody>
        </p:sp>
      </p:grpSp>
      <p:grpSp>
        <p:nvGrpSpPr>
          <p:cNvPr id="4" name="Group 10"/>
          <p:cNvGrpSpPr>
            <a:grpSpLocks/>
          </p:cNvGrpSpPr>
          <p:nvPr/>
        </p:nvGrpSpPr>
        <p:grpSpPr bwMode="auto">
          <a:xfrm>
            <a:off x="4019550" y="2425700"/>
            <a:ext cx="2368550" cy="2889250"/>
            <a:chOff x="2532" y="1528"/>
            <a:chExt cx="1492" cy="1820"/>
          </a:xfrm>
        </p:grpSpPr>
        <p:sp>
          <p:nvSpPr>
            <p:cNvPr id="88110" name="Text Box 11"/>
            <p:cNvSpPr txBox="1">
              <a:spLocks noChangeArrowheads="1"/>
            </p:cNvSpPr>
            <p:nvPr/>
          </p:nvSpPr>
          <p:spPr bwMode="auto">
            <a:xfrm>
              <a:off x="3791" y="3069"/>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D</a:t>
              </a:r>
            </a:p>
          </p:txBody>
        </p:sp>
        <p:sp>
          <p:nvSpPr>
            <p:cNvPr id="88111" name="Line 12"/>
            <p:cNvSpPr>
              <a:spLocks noChangeShapeType="1"/>
            </p:cNvSpPr>
            <p:nvPr/>
          </p:nvSpPr>
          <p:spPr bwMode="auto">
            <a:xfrm>
              <a:off x="2532" y="1528"/>
              <a:ext cx="1324" cy="160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3"/>
          <p:cNvGrpSpPr>
            <a:grpSpLocks/>
          </p:cNvGrpSpPr>
          <p:nvPr/>
        </p:nvGrpSpPr>
        <p:grpSpPr bwMode="auto">
          <a:xfrm>
            <a:off x="4379913" y="2041525"/>
            <a:ext cx="1425575" cy="3322638"/>
            <a:chOff x="2759" y="1286"/>
            <a:chExt cx="898" cy="2093"/>
          </a:xfrm>
        </p:grpSpPr>
        <p:sp>
          <p:nvSpPr>
            <p:cNvPr id="88108" name="Text Box 14"/>
            <p:cNvSpPr txBox="1">
              <a:spLocks noChangeArrowheads="1"/>
            </p:cNvSpPr>
            <p:nvPr/>
          </p:nvSpPr>
          <p:spPr bwMode="auto">
            <a:xfrm>
              <a:off x="3424" y="1286"/>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sp>
          <p:nvSpPr>
            <p:cNvPr id="88109" name="Line 15"/>
            <p:cNvSpPr>
              <a:spLocks noChangeShapeType="1"/>
            </p:cNvSpPr>
            <p:nvPr/>
          </p:nvSpPr>
          <p:spPr bwMode="auto">
            <a:xfrm flipV="1">
              <a:off x="2759" y="1534"/>
              <a:ext cx="744" cy="1845"/>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6"/>
          <p:cNvGrpSpPr>
            <a:grpSpLocks/>
          </p:cNvGrpSpPr>
          <p:nvPr/>
        </p:nvGrpSpPr>
        <p:grpSpPr bwMode="auto">
          <a:xfrm>
            <a:off x="3792538" y="3316288"/>
            <a:ext cx="955675" cy="1108075"/>
            <a:chOff x="2389" y="2089"/>
            <a:chExt cx="602" cy="698"/>
          </a:xfrm>
        </p:grpSpPr>
        <p:sp>
          <p:nvSpPr>
            <p:cNvPr id="88105" name="Line 17"/>
            <p:cNvSpPr>
              <a:spLocks noChangeShapeType="1"/>
            </p:cNvSpPr>
            <p:nvPr/>
          </p:nvSpPr>
          <p:spPr bwMode="auto">
            <a:xfrm flipH="1" flipV="1">
              <a:off x="2990" y="2089"/>
              <a:ext cx="1" cy="698"/>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06" name="AutoShape 18"/>
            <p:cNvSpPr>
              <a:spLocks/>
            </p:cNvSpPr>
            <p:nvPr/>
          </p:nvSpPr>
          <p:spPr bwMode="auto">
            <a:xfrm>
              <a:off x="2818" y="2091"/>
              <a:ext cx="118" cy="693"/>
            </a:xfrm>
            <a:prstGeom prst="leftBrace">
              <a:avLst>
                <a:gd name="adj1" fmla="val 63732"/>
                <a:gd name="adj2" fmla="val 51806"/>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8107" name="Text Box 19"/>
            <p:cNvSpPr txBox="1">
              <a:spLocks noChangeArrowheads="1"/>
            </p:cNvSpPr>
            <p:nvPr/>
          </p:nvSpPr>
          <p:spPr bwMode="auto">
            <a:xfrm>
              <a:off x="2389" y="2294"/>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Tax</a:t>
              </a:r>
            </a:p>
          </p:txBody>
        </p:sp>
      </p:grpSp>
      <p:grpSp>
        <p:nvGrpSpPr>
          <p:cNvPr id="7" name="Group 20"/>
          <p:cNvGrpSpPr>
            <a:grpSpLocks/>
          </p:cNvGrpSpPr>
          <p:nvPr/>
        </p:nvGrpSpPr>
        <p:grpSpPr bwMode="auto">
          <a:xfrm>
            <a:off x="336550" y="2589213"/>
            <a:ext cx="3148013" cy="1098550"/>
            <a:chOff x="212" y="1631"/>
            <a:chExt cx="1983" cy="692"/>
          </a:xfrm>
        </p:grpSpPr>
        <p:sp>
          <p:nvSpPr>
            <p:cNvPr id="88101" name="AutoShape 21"/>
            <p:cNvSpPr>
              <a:spLocks/>
            </p:cNvSpPr>
            <p:nvPr/>
          </p:nvSpPr>
          <p:spPr bwMode="auto">
            <a:xfrm>
              <a:off x="2054" y="2090"/>
              <a:ext cx="141" cy="233"/>
            </a:xfrm>
            <a:prstGeom prst="leftBrace">
              <a:avLst>
                <a:gd name="adj1" fmla="val 27067"/>
                <a:gd name="adj2" fmla="val 50000"/>
              </a:avLst>
            </a:prstGeom>
            <a:noFill/>
            <a:ln w="190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8102" name="Group 22"/>
            <p:cNvGrpSpPr>
              <a:grpSpLocks/>
            </p:cNvGrpSpPr>
            <p:nvPr/>
          </p:nvGrpSpPr>
          <p:grpSpPr bwMode="auto">
            <a:xfrm>
              <a:off x="212" y="1631"/>
              <a:ext cx="1807" cy="570"/>
              <a:chOff x="212" y="1631"/>
              <a:chExt cx="1807" cy="570"/>
            </a:xfrm>
          </p:grpSpPr>
          <p:sp>
            <p:nvSpPr>
              <p:cNvPr id="88103" name="Line 23"/>
              <p:cNvSpPr>
                <a:spLocks noChangeShapeType="1"/>
              </p:cNvSpPr>
              <p:nvPr/>
            </p:nvSpPr>
            <p:spPr bwMode="auto">
              <a:xfrm>
                <a:off x="1384" y="1904"/>
                <a:ext cx="635" cy="2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04" name="Text Box 24"/>
              <p:cNvSpPr txBox="1">
                <a:spLocks noChangeArrowheads="1"/>
              </p:cNvSpPr>
              <p:nvPr/>
            </p:nvSpPr>
            <p:spPr bwMode="auto">
              <a:xfrm>
                <a:off x="212" y="1631"/>
                <a:ext cx="1360" cy="46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Buyers’ share of tax burden</a:t>
                </a:r>
              </a:p>
            </p:txBody>
          </p:sp>
        </p:grpSp>
      </p:grpSp>
      <p:grpSp>
        <p:nvGrpSpPr>
          <p:cNvPr id="9" name="Group 25"/>
          <p:cNvGrpSpPr>
            <a:grpSpLocks/>
          </p:cNvGrpSpPr>
          <p:nvPr/>
        </p:nvGrpSpPr>
        <p:grpSpPr bwMode="auto">
          <a:xfrm>
            <a:off x="417513" y="3697288"/>
            <a:ext cx="3067050" cy="1220787"/>
            <a:chOff x="263" y="2329"/>
            <a:chExt cx="1932" cy="769"/>
          </a:xfrm>
        </p:grpSpPr>
        <p:sp>
          <p:nvSpPr>
            <p:cNvPr id="88097" name="AutoShape 26"/>
            <p:cNvSpPr>
              <a:spLocks/>
            </p:cNvSpPr>
            <p:nvPr/>
          </p:nvSpPr>
          <p:spPr bwMode="auto">
            <a:xfrm>
              <a:off x="2054" y="2329"/>
              <a:ext cx="141" cy="457"/>
            </a:xfrm>
            <a:prstGeom prst="leftBrace">
              <a:avLst>
                <a:gd name="adj1" fmla="val 53089"/>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88098" name="Group 27"/>
            <p:cNvGrpSpPr>
              <a:grpSpLocks/>
            </p:cNvGrpSpPr>
            <p:nvPr/>
          </p:nvGrpSpPr>
          <p:grpSpPr bwMode="auto">
            <a:xfrm>
              <a:off x="263" y="2569"/>
              <a:ext cx="1764" cy="529"/>
              <a:chOff x="263" y="2569"/>
              <a:chExt cx="1764" cy="529"/>
            </a:xfrm>
          </p:grpSpPr>
          <p:sp>
            <p:nvSpPr>
              <p:cNvPr id="88099" name="Line 28"/>
              <p:cNvSpPr>
                <a:spLocks noChangeShapeType="1"/>
              </p:cNvSpPr>
              <p:nvPr/>
            </p:nvSpPr>
            <p:spPr bwMode="auto">
              <a:xfrm flipH="1">
                <a:off x="1494" y="2569"/>
                <a:ext cx="533" cy="3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00" name="Text Box 29"/>
              <p:cNvSpPr txBox="1">
                <a:spLocks noChangeArrowheads="1"/>
              </p:cNvSpPr>
              <p:nvPr/>
            </p:nvSpPr>
            <p:spPr bwMode="auto">
              <a:xfrm>
                <a:off x="263" y="2638"/>
                <a:ext cx="1319" cy="46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Sellers’ share of tax burden</a:t>
                </a:r>
              </a:p>
            </p:txBody>
          </p:sp>
        </p:grpSp>
      </p:grpSp>
      <p:grpSp>
        <p:nvGrpSpPr>
          <p:cNvPr id="11" name="Group 30"/>
          <p:cNvGrpSpPr>
            <a:grpSpLocks/>
          </p:cNvGrpSpPr>
          <p:nvPr/>
        </p:nvGrpSpPr>
        <p:grpSpPr bwMode="auto">
          <a:xfrm>
            <a:off x="869950" y="3490913"/>
            <a:ext cx="4251325" cy="365125"/>
            <a:chOff x="548" y="2199"/>
            <a:chExt cx="2678" cy="230"/>
          </a:xfrm>
        </p:grpSpPr>
        <p:grpSp>
          <p:nvGrpSpPr>
            <p:cNvPr id="88091" name="Group 31"/>
            <p:cNvGrpSpPr>
              <a:grpSpLocks/>
            </p:cNvGrpSpPr>
            <p:nvPr/>
          </p:nvGrpSpPr>
          <p:grpSpPr bwMode="auto">
            <a:xfrm>
              <a:off x="2215" y="2283"/>
              <a:ext cx="1011" cy="87"/>
              <a:chOff x="2215" y="2283"/>
              <a:chExt cx="1011" cy="87"/>
            </a:xfrm>
          </p:grpSpPr>
          <p:sp>
            <p:nvSpPr>
              <p:cNvPr id="88095" name="Oval 32"/>
              <p:cNvSpPr>
                <a:spLocks noChangeArrowheads="1"/>
              </p:cNvSpPr>
              <p:nvPr/>
            </p:nvSpPr>
            <p:spPr bwMode="auto">
              <a:xfrm>
                <a:off x="3138" y="228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8096" name="Line 33"/>
              <p:cNvSpPr>
                <a:spLocks noChangeShapeType="1"/>
              </p:cNvSpPr>
              <p:nvPr/>
            </p:nvSpPr>
            <p:spPr bwMode="auto">
              <a:xfrm flipH="1">
                <a:off x="2215" y="2326"/>
                <a:ext cx="96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8092" name="Group 34"/>
            <p:cNvGrpSpPr>
              <a:grpSpLocks/>
            </p:cNvGrpSpPr>
            <p:nvPr/>
          </p:nvGrpSpPr>
          <p:grpSpPr bwMode="auto">
            <a:xfrm>
              <a:off x="548" y="2199"/>
              <a:ext cx="1640" cy="230"/>
              <a:chOff x="1775" y="2321"/>
              <a:chExt cx="1640" cy="230"/>
            </a:xfrm>
          </p:grpSpPr>
          <p:sp>
            <p:nvSpPr>
              <p:cNvPr id="88093" name="Text Box 35"/>
              <p:cNvSpPr txBox="1">
                <a:spLocks noChangeArrowheads="1"/>
              </p:cNvSpPr>
              <p:nvPr/>
            </p:nvSpPr>
            <p:spPr bwMode="auto">
              <a:xfrm>
                <a:off x="1775" y="2321"/>
                <a:ext cx="12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Price if no tax</a:t>
                </a:r>
              </a:p>
            </p:txBody>
          </p:sp>
          <p:sp>
            <p:nvSpPr>
              <p:cNvPr id="88094" name="Line 36"/>
              <p:cNvSpPr>
                <a:spLocks noChangeShapeType="1"/>
              </p:cNvSpPr>
              <p:nvPr/>
            </p:nvSpPr>
            <p:spPr bwMode="auto">
              <a:xfrm flipH="1">
                <a:off x="3022" y="2449"/>
                <a:ext cx="39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 name="Group 37"/>
          <p:cNvGrpSpPr>
            <a:grpSpLocks/>
          </p:cNvGrpSpPr>
          <p:nvPr/>
        </p:nvGrpSpPr>
        <p:grpSpPr bwMode="auto">
          <a:xfrm>
            <a:off x="2566988" y="2786063"/>
            <a:ext cx="2249487" cy="593725"/>
            <a:chOff x="1617" y="1755"/>
            <a:chExt cx="1417" cy="374"/>
          </a:xfrm>
        </p:grpSpPr>
        <p:grpSp>
          <p:nvGrpSpPr>
            <p:cNvPr id="88085" name="Group 38"/>
            <p:cNvGrpSpPr>
              <a:grpSpLocks/>
            </p:cNvGrpSpPr>
            <p:nvPr/>
          </p:nvGrpSpPr>
          <p:grpSpPr bwMode="auto">
            <a:xfrm>
              <a:off x="2216" y="2042"/>
              <a:ext cx="818" cy="87"/>
              <a:chOff x="2216" y="2042"/>
              <a:chExt cx="818" cy="87"/>
            </a:xfrm>
          </p:grpSpPr>
          <p:sp>
            <p:nvSpPr>
              <p:cNvPr id="88089" name="Oval 39"/>
              <p:cNvSpPr>
                <a:spLocks noChangeArrowheads="1"/>
              </p:cNvSpPr>
              <p:nvPr/>
            </p:nvSpPr>
            <p:spPr bwMode="auto">
              <a:xfrm>
                <a:off x="2946" y="204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8090" name="Line 40"/>
              <p:cNvSpPr>
                <a:spLocks noChangeShapeType="1"/>
              </p:cNvSpPr>
              <p:nvPr/>
            </p:nvSpPr>
            <p:spPr bwMode="auto">
              <a:xfrm flipH="1">
                <a:off x="2216" y="2087"/>
                <a:ext cx="76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8086" name="Group 41"/>
            <p:cNvGrpSpPr>
              <a:grpSpLocks/>
            </p:cNvGrpSpPr>
            <p:nvPr/>
          </p:nvGrpSpPr>
          <p:grpSpPr bwMode="auto">
            <a:xfrm>
              <a:off x="1617" y="1755"/>
              <a:ext cx="577" cy="325"/>
              <a:chOff x="2838" y="1594"/>
              <a:chExt cx="577" cy="325"/>
            </a:xfrm>
          </p:grpSpPr>
          <p:sp>
            <p:nvSpPr>
              <p:cNvPr id="88087" name="Text Box 42"/>
              <p:cNvSpPr txBox="1">
                <a:spLocks noChangeArrowheads="1"/>
              </p:cNvSpPr>
              <p:nvPr/>
            </p:nvSpPr>
            <p:spPr bwMode="auto">
              <a:xfrm>
                <a:off x="2838" y="1594"/>
                <a:ext cx="4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p>
            </p:txBody>
          </p:sp>
          <p:sp>
            <p:nvSpPr>
              <p:cNvPr id="88088" name="Line 43"/>
              <p:cNvSpPr>
                <a:spLocks noChangeShapeType="1"/>
              </p:cNvSpPr>
              <p:nvPr/>
            </p:nvSpPr>
            <p:spPr bwMode="auto">
              <a:xfrm flipH="1" flipV="1">
                <a:off x="3222" y="1802"/>
                <a:ext cx="193" cy="11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44"/>
          <p:cNvGrpSpPr>
            <a:grpSpLocks/>
          </p:cNvGrpSpPr>
          <p:nvPr/>
        </p:nvGrpSpPr>
        <p:grpSpPr bwMode="auto">
          <a:xfrm>
            <a:off x="2878138" y="4362450"/>
            <a:ext cx="1943100" cy="661988"/>
            <a:chOff x="1813" y="2748"/>
            <a:chExt cx="1224" cy="417"/>
          </a:xfrm>
        </p:grpSpPr>
        <p:grpSp>
          <p:nvGrpSpPr>
            <p:cNvPr id="88079" name="Group 45"/>
            <p:cNvGrpSpPr>
              <a:grpSpLocks/>
            </p:cNvGrpSpPr>
            <p:nvPr/>
          </p:nvGrpSpPr>
          <p:grpSpPr bwMode="auto">
            <a:xfrm>
              <a:off x="2215" y="2748"/>
              <a:ext cx="822" cy="87"/>
              <a:chOff x="2215" y="2748"/>
              <a:chExt cx="822" cy="87"/>
            </a:xfrm>
          </p:grpSpPr>
          <p:sp>
            <p:nvSpPr>
              <p:cNvPr id="88083" name="Oval 46"/>
              <p:cNvSpPr>
                <a:spLocks noChangeArrowheads="1"/>
              </p:cNvSpPr>
              <p:nvPr/>
            </p:nvSpPr>
            <p:spPr bwMode="auto">
              <a:xfrm>
                <a:off x="2949" y="274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88084" name="Line 47"/>
              <p:cNvSpPr>
                <a:spLocks noChangeShapeType="1"/>
              </p:cNvSpPr>
              <p:nvPr/>
            </p:nvSpPr>
            <p:spPr bwMode="auto">
              <a:xfrm flipH="1">
                <a:off x="2215" y="2791"/>
                <a:ext cx="76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8080" name="Group 48"/>
            <p:cNvGrpSpPr>
              <a:grpSpLocks/>
            </p:cNvGrpSpPr>
            <p:nvPr/>
          </p:nvGrpSpPr>
          <p:grpSpPr bwMode="auto">
            <a:xfrm>
              <a:off x="1813" y="2800"/>
              <a:ext cx="384" cy="365"/>
              <a:chOff x="3034" y="2643"/>
              <a:chExt cx="384" cy="365"/>
            </a:xfrm>
          </p:grpSpPr>
          <p:sp>
            <p:nvSpPr>
              <p:cNvPr id="88081" name="Text Box 49"/>
              <p:cNvSpPr txBox="1">
                <a:spLocks noChangeArrowheads="1"/>
              </p:cNvSpPr>
              <p:nvPr/>
            </p:nvSpPr>
            <p:spPr bwMode="auto">
              <a:xfrm>
                <a:off x="3034" y="2720"/>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p>
            </p:txBody>
          </p:sp>
          <p:sp>
            <p:nvSpPr>
              <p:cNvPr id="88082" name="Line 50"/>
              <p:cNvSpPr>
                <a:spLocks noChangeShapeType="1"/>
              </p:cNvSpPr>
              <p:nvPr/>
            </p:nvSpPr>
            <p:spPr bwMode="auto">
              <a:xfrm flipH="1">
                <a:off x="3274" y="2643"/>
                <a:ext cx="144" cy="1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8227" name="Rectangle 51"/>
          <p:cNvSpPr>
            <a:spLocks noChangeArrowheads="1"/>
          </p:cNvSpPr>
          <p:nvPr/>
        </p:nvSpPr>
        <p:spPr bwMode="auto">
          <a:xfrm>
            <a:off x="6573838" y="1812925"/>
            <a:ext cx="1998662" cy="2254250"/>
          </a:xfrm>
          <a:prstGeom prst="rect">
            <a:avLst/>
          </a:prstGeom>
          <a:solidFill>
            <a:srgbClr val="FFFFCC"/>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en-US" sz="2600"/>
              <a:t>In this case, sellers bear most of the burden of the tax.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9"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upLeft)">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Left)">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8227"/>
                                        </p:tgtEl>
                                        <p:attrNameLst>
                                          <p:attrName>style.visibility</p:attrName>
                                        </p:attrNameLst>
                                      </p:cBhvr>
                                      <p:to>
                                        <p:strVal val="visible"/>
                                      </p:to>
                                    </p:set>
                                    <p:animEffect transition="in" filter="dissolve">
                                      <p:cBhvr>
                                        <p:cTn id="47" dur="500"/>
                                        <p:tgtEl>
                                          <p:spTgt spid="178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2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90115" name="Rectangle 2"/>
          <p:cNvSpPr>
            <a:spLocks noGrp="1" noChangeArrowheads="1"/>
          </p:cNvSpPr>
          <p:nvPr>
            <p:ph type="title"/>
          </p:nvPr>
        </p:nvSpPr>
        <p:spPr/>
        <p:txBody>
          <a:bodyPr/>
          <a:lstStyle/>
          <a:p>
            <a:pPr eaLnBrk="1" hangingPunct="1"/>
            <a:r>
              <a:rPr lang="en-US" altLang="en-US" sz="3300" smtClean="0"/>
              <a:t>Elasticity and Tax Incidence</a:t>
            </a:r>
          </a:p>
        </p:txBody>
      </p:sp>
      <p:sp>
        <p:nvSpPr>
          <p:cNvPr id="90116" name="Rectangle 3"/>
          <p:cNvSpPr>
            <a:spLocks noGrp="1" noChangeArrowheads="1"/>
          </p:cNvSpPr>
          <p:nvPr>
            <p:ph type="body" idx="1"/>
          </p:nvPr>
        </p:nvSpPr>
        <p:spPr>
          <a:xfrm>
            <a:off x="457200" y="1085850"/>
            <a:ext cx="8323263" cy="4879975"/>
          </a:xfrm>
        </p:spPr>
        <p:txBody>
          <a:bodyPr/>
          <a:lstStyle/>
          <a:p>
            <a:pPr eaLnBrk="1" hangingPunct="1"/>
            <a:r>
              <a:rPr lang="en-US" altLang="en-US" smtClean="0"/>
              <a:t>If buyers’ price elasticity &gt; sellers’ price elasticity, buyers can more easily leave the market when the tax is imposed, so buyers will bear a smaller share of the burden of the tax than sellers.  </a:t>
            </a:r>
          </a:p>
          <a:p>
            <a:pPr eaLnBrk="1" hangingPunct="1"/>
            <a:r>
              <a:rPr lang="en-US" altLang="en-US" smtClean="0"/>
              <a:t>If sellers’ price elasticity &gt; buyers’ price elasticity, the reverse is true.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92163" name="Rectangle 2"/>
          <p:cNvSpPr>
            <a:spLocks noGrp="1" noChangeArrowheads="1"/>
          </p:cNvSpPr>
          <p:nvPr>
            <p:ph type="title"/>
          </p:nvPr>
        </p:nvSpPr>
        <p:spPr/>
        <p:txBody>
          <a:bodyPr/>
          <a:lstStyle/>
          <a:p>
            <a:pPr eaLnBrk="1" hangingPunct="1"/>
            <a:r>
              <a:rPr lang="en-US" altLang="en-US" sz="2700" smtClean="0"/>
              <a:t>CASE STUDY:  </a:t>
            </a:r>
            <a:r>
              <a:rPr lang="en-US" altLang="en-US" sz="3200" smtClean="0"/>
              <a:t>Who Pays the Luxury Tax?</a:t>
            </a:r>
          </a:p>
        </p:txBody>
      </p:sp>
      <p:sp>
        <p:nvSpPr>
          <p:cNvPr id="92164" name="Rectangle 3"/>
          <p:cNvSpPr>
            <a:spLocks noGrp="1" noChangeArrowheads="1"/>
          </p:cNvSpPr>
          <p:nvPr>
            <p:ph type="body" idx="1"/>
          </p:nvPr>
        </p:nvSpPr>
        <p:spPr>
          <a:xfrm>
            <a:off x="423863" y="1012825"/>
            <a:ext cx="8331200" cy="5124450"/>
          </a:xfrm>
        </p:spPr>
        <p:txBody>
          <a:bodyPr/>
          <a:lstStyle/>
          <a:p>
            <a:pPr eaLnBrk="1" hangingPunct="1"/>
            <a:r>
              <a:rPr lang="en-US" altLang="en-US" smtClean="0"/>
              <a:t>1990:  Congress adopted a luxury tax on yachts, private airplanes, furs, expensive cars, etc. </a:t>
            </a:r>
          </a:p>
          <a:p>
            <a:pPr eaLnBrk="1" hangingPunct="1"/>
            <a:r>
              <a:rPr lang="en-US" altLang="en-US" smtClean="0"/>
              <a:t>Goal of the tax:  to raise revenue from those </a:t>
            </a:r>
            <a:br>
              <a:rPr lang="en-US" altLang="en-US" smtClean="0"/>
            </a:br>
            <a:r>
              <a:rPr lang="en-US" altLang="en-US" smtClean="0"/>
              <a:t>who could most easily afford to pay – </a:t>
            </a:r>
            <a:br>
              <a:rPr lang="en-US" altLang="en-US" smtClean="0"/>
            </a:br>
            <a:r>
              <a:rPr lang="en-US" altLang="en-US" smtClean="0"/>
              <a:t>wealthy consumers.</a:t>
            </a:r>
          </a:p>
          <a:p>
            <a:pPr eaLnBrk="1" hangingPunct="1"/>
            <a:r>
              <a:rPr lang="en-US" altLang="en-US" smtClean="0"/>
              <a:t>But who really pays this tax?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26" name="Straight Connector 25"/>
          <p:cNvCxnSpPr/>
          <p:nvPr/>
        </p:nvCxnSpPr>
        <p:spPr>
          <a:xfrm flipV="1">
            <a:off x="6145213" y="3117850"/>
            <a:ext cx="0" cy="17843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48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20484" name="Rectangle 2"/>
          <p:cNvSpPr>
            <a:spLocks noGrp="1" noChangeArrowheads="1"/>
          </p:cNvSpPr>
          <p:nvPr>
            <p:ph type="title"/>
          </p:nvPr>
        </p:nvSpPr>
        <p:spPr>
          <a:xfrm>
            <a:off x="457200" y="285750"/>
            <a:ext cx="8386763" cy="649288"/>
          </a:xfrm>
        </p:spPr>
        <p:txBody>
          <a:bodyPr/>
          <a:lstStyle/>
          <a:p>
            <a:pPr eaLnBrk="1" hangingPunct="1"/>
            <a:r>
              <a:rPr lang="en-US" altLang="en-US" sz="3000" smtClean="0"/>
              <a:t>Penjatahan Harga</a:t>
            </a:r>
          </a:p>
        </p:txBody>
      </p:sp>
      <p:grpSp>
        <p:nvGrpSpPr>
          <p:cNvPr id="20485" name="Group 4"/>
          <p:cNvGrpSpPr>
            <a:grpSpLocks/>
          </p:cNvGrpSpPr>
          <p:nvPr/>
        </p:nvGrpSpPr>
        <p:grpSpPr bwMode="auto">
          <a:xfrm>
            <a:off x="4094163" y="1235075"/>
            <a:ext cx="4422775" cy="3876675"/>
            <a:chOff x="2579" y="785"/>
            <a:chExt cx="2786" cy="2442"/>
          </a:xfrm>
        </p:grpSpPr>
        <p:grpSp>
          <p:nvGrpSpPr>
            <p:cNvPr id="20503" name="Group 5"/>
            <p:cNvGrpSpPr>
              <a:grpSpLocks/>
            </p:cNvGrpSpPr>
            <p:nvPr/>
          </p:nvGrpSpPr>
          <p:grpSpPr bwMode="auto">
            <a:xfrm>
              <a:off x="2697" y="1037"/>
              <a:ext cx="2409" cy="2049"/>
              <a:chOff x="1098" y="1361"/>
              <a:chExt cx="2116" cy="2027"/>
            </a:xfrm>
          </p:grpSpPr>
          <p:sp>
            <p:nvSpPr>
              <p:cNvPr id="20506"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504"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20505" name="Text Box 9"/>
            <p:cNvSpPr txBox="1">
              <a:spLocks noChangeArrowheads="1"/>
            </p:cNvSpPr>
            <p:nvPr/>
          </p:nvSpPr>
          <p:spPr bwMode="auto">
            <a:xfrm>
              <a:off x="5075" y="2936"/>
              <a:ext cx="2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cxnSp>
        <p:nvCxnSpPr>
          <p:cNvPr id="20" name="Straight Connector 19"/>
          <p:cNvCxnSpPr/>
          <p:nvPr/>
        </p:nvCxnSpPr>
        <p:spPr>
          <a:xfrm>
            <a:off x="4572000" y="1858963"/>
            <a:ext cx="3313113" cy="266858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632325" y="1693863"/>
            <a:ext cx="3132138" cy="280352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287838" y="3133725"/>
            <a:ext cx="18288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086475" y="3057525"/>
            <a:ext cx="136525" cy="13811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90" name="Text Box 8"/>
          <p:cNvSpPr txBox="1">
            <a:spLocks noChangeArrowheads="1"/>
          </p:cNvSpPr>
          <p:nvPr/>
        </p:nvSpPr>
        <p:spPr bwMode="auto">
          <a:xfrm>
            <a:off x="3662363" y="2932113"/>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3.25</a:t>
            </a:r>
          </a:p>
        </p:txBody>
      </p:sp>
      <p:sp>
        <p:nvSpPr>
          <p:cNvPr id="20491" name="Text Box 8"/>
          <p:cNvSpPr txBox="1">
            <a:spLocks noChangeArrowheads="1"/>
          </p:cNvSpPr>
          <p:nvPr/>
        </p:nvSpPr>
        <p:spPr bwMode="auto">
          <a:xfrm>
            <a:off x="5927725" y="489743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81</a:t>
            </a:r>
          </a:p>
        </p:txBody>
      </p:sp>
      <p:sp>
        <p:nvSpPr>
          <p:cNvPr id="20492" name="Text Box 8"/>
          <p:cNvSpPr txBox="1">
            <a:spLocks noChangeArrowheads="1"/>
          </p:cNvSpPr>
          <p:nvPr/>
        </p:nvSpPr>
        <p:spPr bwMode="auto">
          <a:xfrm>
            <a:off x="5926138" y="2630488"/>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a:t>E</a:t>
            </a:r>
            <a:r>
              <a:rPr lang="en-US" altLang="en-US" sz="2000" baseline="-25000"/>
              <a:t>0</a:t>
            </a:r>
          </a:p>
        </p:txBody>
      </p:sp>
      <p:cxnSp>
        <p:nvCxnSpPr>
          <p:cNvPr id="32" name="Straight Connector 31"/>
          <p:cNvCxnSpPr/>
          <p:nvPr/>
        </p:nvCxnSpPr>
        <p:spPr>
          <a:xfrm flipV="1">
            <a:off x="4619625" y="1169988"/>
            <a:ext cx="2455863" cy="220503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04813" y="1619250"/>
            <a:ext cx="3192462" cy="3916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2400" dirty="0" err="1">
                <a:solidFill>
                  <a:schemeClr val="tx1"/>
                </a:solidFill>
              </a:rPr>
              <a:t>Karena</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sebab</a:t>
            </a:r>
            <a:r>
              <a:rPr lang="en-US" sz="2400" dirty="0">
                <a:solidFill>
                  <a:schemeClr val="tx1"/>
                </a:solidFill>
              </a:rPr>
              <a:t>, </a:t>
            </a:r>
            <a:r>
              <a:rPr lang="en-US" sz="2400" dirty="0" err="1">
                <a:solidFill>
                  <a:schemeClr val="tx1"/>
                </a:solidFill>
              </a:rPr>
              <a:t>terjadi</a:t>
            </a:r>
            <a:r>
              <a:rPr lang="en-US" sz="2400" dirty="0">
                <a:solidFill>
                  <a:schemeClr val="tx1"/>
                </a:solidFill>
              </a:rPr>
              <a:t> supply shock yang </a:t>
            </a:r>
            <a:r>
              <a:rPr lang="en-US" sz="2400" dirty="0" err="1">
                <a:solidFill>
                  <a:schemeClr val="tx1"/>
                </a:solidFill>
              </a:rPr>
              <a:t>menyebabkan</a:t>
            </a:r>
            <a:r>
              <a:rPr lang="en-US" sz="2400" dirty="0">
                <a:solidFill>
                  <a:schemeClr val="tx1"/>
                </a:solidFill>
              </a:rPr>
              <a:t> </a:t>
            </a:r>
            <a:r>
              <a:rPr lang="en-US" sz="2400" dirty="0" err="1">
                <a:solidFill>
                  <a:schemeClr val="tx1"/>
                </a:solidFill>
              </a:rPr>
              <a:t>kurva</a:t>
            </a:r>
            <a:r>
              <a:rPr lang="en-US" sz="2400" dirty="0">
                <a:solidFill>
                  <a:schemeClr val="tx1"/>
                </a:solidFill>
              </a:rPr>
              <a:t> S shift </a:t>
            </a:r>
            <a:r>
              <a:rPr lang="en-US" sz="2400" dirty="0" err="1">
                <a:solidFill>
                  <a:schemeClr val="tx1"/>
                </a:solidFill>
              </a:rPr>
              <a:t>ke</a:t>
            </a:r>
            <a:r>
              <a:rPr lang="en-US" sz="2400" dirty="0">
                <a:solidFill>
                  <a:schemeClr val="tx1"/>
                </a:solidFill>
              </a:rPr>
              <a:t> </a:t>
            </a:r>
            <a:r>
              <a:rPr lang="en-US" sz="2400" dirty="0" err="1">
                <a:solidFill>
                  <a:schemeClr val="tx1"/>
                </a:solidFill>
              </a:rPr>
              <a:t>kiri</a:t>
            </a:r>
            <a:r>
              <a:rPr lang="en-US" sz="2400" dirty="0">
                <a:solidFill>
                  <a:schemeClr val="tx1"/>
                </a:solidFill>
              </a:rPr>
              <a:t> (</a:t>
            </a:r>
            <a:r>
              <a:rPr lang="en-US" sz="2400" dirty="0" err="1">
                <a:solidFill>
                  <a:schemeClr val="tx1"/>
                </a:solidFill>
              </a:rPr>
              <a:t>dari</a:t>
            </a:r>
            <a:r>
              <a:rPr lang="en-US" sz="2400" dirty="0">
                <a:solidFill>
                  <a:schemeClr val="tx1"/>
                </a:solidFill>
              </a:rPr>
              <a:t> S</a:t>
            </a:r>
            <a:r>
              <a:rPr lang="en-US" sz="2400" baseline="-25000" dirty="0">
                <a:solidFill>
                  <a:schemeClr val="tx1"/>
                </a:solidFill>
              </a:rPr>
              <a:t>0</a:t>
            </a:r>
            <a:r>
              <a:rPr lang="en-US" sz="2400" dirty="0">
                <a:solidFill>
                  <a:schemeClr val="tx1"/>
                </a:solidFill>
              </a:rPr>
              <a:t> → S</a:t>
            </a:r>
            <a:r>
              <a:rPr lang="en-US" sz="2400" baseline="-25000" dirty="0">
                <a:solidFill>
                  <a:schemeClr val="tx1"/>
                </a:solidFill>
              </a:rPr>
              <a:t>1</a:t>
            </a:r>
            <a:r>
              <a:rPr lang="en-US" sz="2400" dirty="0">
                <a:solidFill>
                  <a:schemeClr val="tx1"/>
                </a:solidFill>
              </a:rPr>
              <a:t>)</a:t>
            </a:r>
          </a:p>
          <a:p>
            <a:pPr eaLnBrk="1" hangingPunct="1">
              <a:defRPr/>
            </a:pPr>
            <a:endParaRPr lang="en-US" sz="2400" dirty="0">
              <a:solidFill>
                <a:schemeClr val="tx1"/>
              </a:solidFill>
            </a:endParaRPr>
          </a:p>
          <a:p>
            <a:pPr eaLnBrk="1" hangingPunct="1">
              <a:defRPr/>
            </a:pPr>
            <a:r>
              <a:rPr lang="en-US" sz="2400" dirty="0" err="1">
                <a:solidFill>
                  <a:schemeClr val="tx1"/>
                </a:solidFill>
              </a:rPr>
              <a:t>Pada</a:t>
            </a:r>
            <a:r>
              <a:rPr lang="en-US" sz="2400" dirty="0">
                <a:solidFill>
                  <a:schemeClr val="tx1"/>
                </a:solidFill>
              </a:rPr>
              <a:t> </a:t>
            </a:r>
            <a:r>
              <a:rPr lang="en-US" sz="2400" dirty="0" err="1">
                <a:solidFill>
                  <a:schemeClr val="tx1"/>
                </a:solidFill>
              </a:rPr>
              <a:t>tingkat</a:t>
            </a:r>
            <a:r>
              <a:rPr lang="en-US" sz="2400" dirty="0">
                <a:solidFill>
                  <a:schemeClr val="tx1"/>
                </a:solidFill>
              </a:rPr>
              <a:t> </a:t>
            </a:r>
            <a:r>
              <a:rPr lang="en-US" sz="2400" dirty="0" err="1">
                <a:solidFill>
                  <a:schemeClr val="tx1"/>
                </a:solidFill>
              </a:rPr>
              <a:t>harga</a:t>
            </a:r>
            <a:r>
              <a:rPr lang="en-US" sz="2400" dirty="0">
                <a:solidFill>
                  <a:schemeClr val="tx1"/>
                </a:solidFill>
              </a:rPr>
              <a:t> yang </a:t>
            </a:r>
            <a:r>
              <a:rPr lang="en-US" sz="2400" dirty="0" err="1">
                <a:solidFill>
                  <a:schemeClr val="tx1"/>
                </a:solidFill>
              </a:rPr>
              <a:t>sama</a:t>
            </a:r>
            <a:r>
              <a:rPr lang="en-US" sz="2400" dirty="0">
                <a:solidFill>
                  <a:schemeClr val="tx1"/>
                </a:solidFill>
              </a:rPr>
              <a:t>, </a:t>
            </a:r>
            <a:r>
              <a:rPr lang="en-US" sz="2400" dirty="0" err="1">
                <a:solidFill>
                  <a:schemeClr val="tx1"/>
                </a:solidFill>
              </a:rPr>
              <a:t>timbul</a:t>
            </a:r>
            <a:r>
              <a:rPr lang="en-US" sz="2400" dirty="0">
                <a:solidFill>
                  <a:schemeClr val="tx1"/>
                </a:solidFill>
              </a:rPr>
              <a:t> </a:t>
            </a:r>
            <a:r>
              <a:rPr lang="en-US" sz="2400" i="1" dirty="0">
                <a:solidFill>
                  <a:schemeClr val="tx1"/>
                </a:solidFill>
              </a:rPr>
              <a:t>excess demand </a:t>
            </a:r>
            <a:r>
              <a:rPr lang="en-US" sz="2400" dirty="0">
                <a:solidFill>
                  <a:schemeClr val="tx1"/>
                </a:solidFill>
              </a:rPr>
              <a:t>(43 </a:t>
            </a:r>
            <a:r>
              <a:rPr lang="en-US" sz="2400" dirty="0" err="1">
                <a:solidFill>
                  <a:schemeClr val="tx1"/>
                </a:solidFill>
              </a:rPr>
              <a:t>juta</a:t>
            </a:r>
            <a:r>
              <a:rPr lang="en-US" sz="2400" dirty="0">
                <a:solidFill>
                  <a:schemeClr val="tx1"/>
                </a:solidFill>
              </a:rPr>
              <a:t>)</a:t>
            </a:r>
            <a:endParaRPr lang="en-US" sz="2400" i="1" dirty="0">
              <a:solidFill>
                <a:schemeClr val="tx1"/>
              </a:solidFill>
            </a:endParaRPr>
          </a:p>
          <a:p>
            <a:pPr eaLnBrk="1" hangingPunct="1">
              <a:defRPr/>
            </a:pPr>
            <a:endParaRPr lang="en-US" sz="2400" dirty="0">
              <a:solidFill>
                <a:schemeClr val="tx1"/>
              </a:solidFill>
            </a:endParaRPr>
          </a:p>
        </p:txBody>
      </p:sp>
      <p:cxnSp>
        <p:nvCxnSpPr>
          <p:cNvPr id="27" name="Straight Connector 26"/>
          <p:cNvCxnSpPr/>
          <p:nvPr/>
        </p:nvCxnSpPr>
        <p:spPr>
          <a:xfrm flipV="1">
            <a:off x="4873625" y="3121025"/>
            <a:ext cx="0" cy="178276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496" name="Text Box 8"/>
          <p:cNvSpPr txBox="1">
            <a:spLocks noChangeArrowheads="1"/>
          </p:cNvSpPr>
          <p:nvPr/>
        </p:nvSpPr>
        <p:spPr bwMode="auto">
          <a:xfrm>
            <a:off x="4656138" y="49006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38</a:t>
            </a:r>
          </a:p>
        </p:txBody>
      </p:sp>
      <p:sp>
        <p:nvSpPr>
          <p:cNvPr id="33" name="Left Arrow 32"/>
          <p:cNvSpPr/>
          <p:nvPr/>
        </p:nvSpPr>
        <p:spPr>
          <a:xfrm rot="2643942">
            <a:off x="6491288" y="1843088"/>
            <a:ext cx="463550" cy="285750"/>
          </a:xfrm>
          <a:prstGeom prst="leftArrow">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498" name="Text Box 8"/>
          <p:cNvSpPr txBox="1">
            <a:spLocks noChangeArrowheads="1"/>
          </p:cNvSpPr>
          <p:nvPr/>
        </p:nvSpPr>
        <p:spPr bwMode="auto">
          <a:xfrm>
            <a:off x="7813675" y="4070350"/>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sp>
        <p:nvSpPr>
          <p:cNvPr id="20499" name="Text Box 8"/>
          <p:cNvSpPr txBox="1">
            <a:spLocks noChangeArrowheads="1"/>
          </p:cNvSpPr>
          <p:nvPr/>
        </p:nvSpPr>
        <p:spPr bwMode="auto">
          <a:xfrm>
            <a:off x="7678738" y="1282700"/>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0</a:t>
            </a:r>
          </a:p>
        </p:txBody>
      </p:sp>
      <p:sp>
        <p:nvSpPr>
          <p:cNvPr id="20500" name="Text Box 8"/>
          <p:cNvSpPr txBox="1">
            <a:spLocks noChangeArrowheads="1"/>
          </p:cNvSpPr>
          <p:nvPr/>
        </p:nvSpPr>
        <p:spPr bwMode="auto">
          <a:xfrm>
            <a:off x="6977063" y="746125"/>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1</a:t>
            </a:r>
          </a:p>
        </p:txBody>
      </p:sp>
      <p:sp>
        <p:nvSpPr>
          <p:cNvPr id="38" name="Left Brace 37"/>
          <p:cNvSpPr/>
          <p:nvPr/>
        </p:nvSpPr>
        <p:spPr>
          <a:xfrm rot="16200000">
            <a:off x="5074444" y="3020219"/>
            <a:ext cx="868362" cy="12446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502" name="Text Box 8"/>
          <p:cNvSpPr txBox="1">
            <a:spLocks noChangeArrowheads="1"/>
          </p:cNvSpPr>
          <p:nvPr/>
        </p:nvSpPr>
        <p:spPr bwMode="auto">
          <a:xfrm>
            <a:off x="4956175" y="4135438"/>
            <a:ext cx="10969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excess demand</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94211" name="Rectangle 2"/>
          <p:cNvSpPr>
            <a:spLocks noGrp="1" noChangeArrowheads="1"/>
          </p:cNvSpPr>
          <p:nvPr>
            <p:ph type="title"/>
          </p:nvPr>
        </p:nvSpPr>
        <p:spPr/>
        <p:txBody>
          <a:bodyPr/>
          <a:lstStyle/>
          <a:p>
            <a:pPr eaLnBrk="1" hangingPunct="1"/>
            <a:r>
              <a:rPr lang="en-US" altLang="en-US" sz="2700" smtClean="0"/>
              <a:t>CASE STUDY:  </a:t>
            </a:r>
            <a:r>
              <a:rPr lang="en-US" altLang="en-US" sz="3200" smtClean="0"/>
              <a:t>Who Pays the Luxury Tax?</a:t>
            </a:r>
          </a:p>
        </p:txBody>
      </p:sp>
      <p:sp>
        <p:nvSpPr>
          <p:cNvPr id="94212" name="Rectangle 3"/>
          <p:cNvSpPr>
            <a:spLocks noGrp="1" noChangeArrowheads="1"/>
          </p:cNvSpPr>
          <p:nvPr>
            <p:ph type="body" idx="1"/>
          </p:nvPr>
        </p:nvSpPr>
        <p:spPr>
          <a:xfrm>
            <a:off x="1068388" y="1149350"/>
            <a:ext cx="3586162" cy="579438"/>
          </a:xfrm>
        </p:spPr>
        <p:txBody>
          <a:bodyPr/>
          <a:lstStyle/>
          <a:p>
            <a:pPr marL="0" indent="0" algn="ctr" eaLnBrk="1" hangingPunct="1">
              <a:buFont typeface="Wingdings" pitchFamily="2" charset="2"/>
              <a:buNone/>
            </a:pPr>
            <a:r>
              <a:rPr lang="en-US" altLang="en-US" sz="2600" u="sng" smtClean="0"/>
              <a:t>The market for yachts</a:t>
            </a:r>
          </a:p>
        </p:txBody>
      </p:sp>
      <p:grpSp>
        <p:nvGrpSpPr>
          <p:cNvPr id="94213" name="Group 4"/>
          <p:cNvGrpSpPr>
            <a:grpSpLocks/>
          </p:cNvGrpSpPr>
          <p:nvPr/>
        </p:nvGrpSpPr>
        <p:grpSpPr bwMode="auto">
          <a:xfrm>
            <a:off x="3344863" y="1824038"/>
            <a:ext cx="3316287" cy="4108450"/>
            <a:chOff x="3326" y="1149"/>
            <a:chExt cx="2089" cy="2588"/>
          </a:xfrm>
        </p:grpSpPr>
        <p:grpSp>
          <p:nvGrpSpPr>
            <p:cNvPr id="94254" name="Group 5"/>
            <p:cNvGrpSpPr>
              <a:grpSpLocks/>
            </p:cNvGrpSpPr>
            <p:nvPr/>
          </p:nvGrpSpPr>
          <p:grpSpPr bwMode="auto">
            <a:xfrm>
              <a:off x="3433" y="1403"/>
              <a:ext cx="1784" cy="2190"/>
              <a:chOff x="2424" y="1167"/>
              <a:chExt cx="2400" cy="2079"/>
            </a:xfrm>
          </p:grpSpPr>
          <p:sp>
            <p:nvSpPr>
              <p:cNvPr id="94257" name="Line 6"/>
              <p:cNvSpPr>
                <a:spLocks noChangeShapeType="1"/>
              </p:cNvSpPr>
              <p:nvPr/>
            </p:nvSpPr>
            <p:spPr bwMode="auto">
              <a:xfrm>
                <a:off x="2424" y="1167"/>
                <a:ext cx="0" cy="20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58" name="Line 7"/>
              <p:cNvSpPr>
                <a:spLocks noChangeShapeType="1"/>
              </p:cNvSpPr>
              <p:nvPr/>
            </p:nvSpPr>
            <p:spPr bwMode="auto">
              <a:xfrm>
                <a:off x="2424" y="3246"/>
                <a:ext cx="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4255" name="Text Box 8"/>
            <p:cNvSpPr txBox="1">
              <a:spLocks noChangeArrowheads="1"/>
            </p:cNvSpPr>
            <p:nvPr/>
          </p:nvSpPr>
          <p:spPr bwMode="auto">
            <a:xfrm>
              <a:off x="3326" y="1149"/>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P</a:t>
              </a:r>
            </a:p>
          </p:txBody>
        </p:sp>
        <p:sp>
          <p:nvSpPr>
            <p:cNvPr id="94256" name="Text Box 9"/>
            <p:cNvSpPr txBox="1">
              <a:spLocks noChangeArrowheads="1"/>
            </p:cNvSpPr>
            <p:nvPr/>
          </p:nvSpPr>
          <p:spPr bwMode="auto">
            <a:xfrm>
              <a:off x="5182" y="3458"/>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Q</a:t>
              </a:r>
            </a:p>
          </p:txBody>
        </p:sp>
      </p:grpSp>
      <p:grpSp>
        <p:nvGrpSpPr>
          <p:cNvPr id="4" name="Group 10"/>
          <p:cNvGrpSpPr>
            <a:grpSpLocks/>
          </p:cNvGrpSpPr>
          <p:nvPr/>
        </p:nvGrpSpPr>
        <p:grpSpPr bwMode="auto">
          <a:xfrm>
            <a:off x="4019550" y="2425700"/>
            <a:ext cx="2368550" cy="2889250"/>
            <a:chOff x="2532" y="1528"/>
            <a:chExt cx="1492" cy="1820"/>
          </a:xfrm>
        </p:grpSpPr>
        <p:sp>
          <p:nvSpPr>
            <p:cNvPr id="94252" name="Text Box 11"/>
            <p:cNvSpPr txBox="1">
              <a:spLocks noChangeArrowheads="1"/>
            </p:cNvSpPr>
            <p:nvPr/>
          </p:nvSpPr>
          <p:spPr bwMode="auto">
            <a:xfrm>
              <a:off x="3791" y="3069"/>
              <a:ext cx="233"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300" b="1" i="1"/>
                <a:t>D</a:t>
              </a:r>
            </a:p>
          </p:txBody>
        </p:sp>
        <p:sp>
          <p:nvSpPr>
            <p:cNvPr id="94253" name="Line 12"/>
            <p:cNvSpPr>
              <a:spLocks noChangeShapeType="1"/>
            </p:cNvSpPr>
            <p:nvPr/>
          </p:nvSpPr>
          <p:spPr bwMode="auto">
            <a:xfrm>
              <a:off x="2532" y="1528"/>
              <a:ext cx="1324" cy="1606"/>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3"/>
          <p:cNvGrpSpPr>
            <a:grpSpLocks/>
          </p:cNvGrpSpPr>
          <p:nvPr/>
        </p:nvGrpSpPr>
        <p:grpSpPr bwMode="auto">
          <a:xfrm>
            <a:off x="4379913" y="2041525"/>
            <a:ext cx="1425575" cy="3322638"/>
            <a:chOff x="2759" y="1286"/>
            <a:chExt cx="898" cy="2093"/>
          </a:xfrm>
        </p:grpSpPr>
        <p:sp>
          <p:nvSpPr>
            <p:cNvPr id="94250" name="Text Box 14"/>
            <p:cNvSpPr txBox="1">
              <a:spLocks noChangeArrowheads="1"/>
            </p:cNvSpPr>
            <p:nvPr/>
          </p:nvSpPr>
          <p:spPr bwMode="auto">
            <a:xfrm>
              <a:off x="3424" y="1286"/>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p>
          </p:txBody>
        </p:sp>
        <p:sp>
          <p:nvSpPr>
            <p:cNvPr id="94251" name="Line 15"/>
            <p:cNvSpPr>
              <a:spLocks noChangeShapeType="1"/>
            </p:cNvSpPr>
            <p:nvPr/>
          </p:nvSpPr>
          <p:spPr bwMode="auto">
            <a:xfrm flipV="1">
              <a:off x="2759" y="1534"/>
              <a:ext cx="744" cy="1845"/>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6"/>
          <p:cNvGrpSpPr>
            <a:grpSpLocks/>
          </p:cNvGrpSpPr>
          <p:nvPr/>
        </p:nvGrpSpPr>
        <p:grpSpPr bwMode="auto">
          <a:xfrm>
            <a:off x="3792538" y="3316288"/>
            <a:ext cx="955675" cy="1108075"/>
            <a:chOff x="2389" y="2089"/>
            <a:chExt cx="602" cy="698"/>
          </a:xfrm>
        </p:grpSpPr>
        <p:sp>
          <p:nvSpPr>
            <p:cNvPr id="94247" name="Line 17"/>
            <p:cNvSpPr>
              <a:spLocks noChangeShapeType="1"/>
            </p:cNvSpPr>
            <p:nvPr/>
          </p:nvSpPr>
          <p:spPr bwMode="auto">
            <a:xfrm flipH="1" flipV="1">
              <a:off x="2990" y="2089"/>
              <a:ext cx="1" cy="698"/>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48" name="AutoShape 18"/>
            <p:cNvSpPr>
              <a:spLocks/>
            </p:cNvSpPr>
            <p:nvPr/>
          </p:nvSpPr>
          <p:spPr bwMode="auto">
            <a:xfrm>
              <a:off x="2818" y="2091"/>
              <a:ext cx="118" cy="693"/>
            </a:xfrm>
            <a:prstGeom prst="leftBrace">
              <a:avLst>
                <a:gd name="adj1" fmla="val 63732"/>
                <a:gd name="adj2" fmla="val 51806"/>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4249" name="Text Box 19"/>
            <p:cNvSpPr txBox="1">
              <a:spLocks noChangeArrowheads="1"/>
            </p:cNvSpPr>
            <p:nvPr/>
          </p:nvSpPr>
          <p:spPr bwMode="auto">
            <a:xfrm>
              <a:off x="2389" y="2294"/>
              <a:ext cx="4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a:t>Tax</a:t>
              </a:r>
            </a:p>
          </p:txBody>
        </p:sp>
      </p:grpSp>
      <p:grpSp>
        <p:nvGrpSpPr>
          <p:cNvPr id="7" name="Group 20"/>
          <p:cNvGrpSpPr>
            <a:grpSpLocks/>
          </p:cNvGrpSpPr>
          <p:nvPr/>
        </p:nvGrpSpPr>
        <p:grpSpPr bwMode="auto">
          <a:xfrm>
            <a:off x="336550" y="2589213"/>
            <a:ext cx="3148013" cy="1098550"/>
            <a:chOff x="212" y="1631"/>
            <a:chExt cx="1983" cy="692"/>
          </a:xfrm>
        </p:grpSpPr>
        <p:sp>
          <p:nvSpPr>
            <p:cNvPr id="94243" name="AutoShape 21"/>
            <p:cNvSpPr>
              <a:spLocks/>
            </p:cNvSpPr>
            <p:nvPr/>
          </p:nvSpPr>
          <p:spPr bwMode="auto">
            <a:xfrm>
              <a:off x="2054" y="2090"/>
              <a:ext cx="141" cy="233"/>
            </a:xfrm>
            <a:prstGeom prst="leftBrace">
              <a:avLst>
                <a:gd name="adj1" fmla="val 27067"/>
                <a:gd name="adj2" fmla="val 50000"/>
              </a:avLst>
            </a:prstGeom>
            <a:noFill/>
            <a:ln w="190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94244" name="Group 22"/>
            <p:cNvGrpSpPr>
              <a:grpSpLocks/>
            </p:cNvGrpSpPr>
            <p:nvPr/>
          </p:nvGrpSpPr>
          <p:grpSpPr bwMode="auto">
            <a:xfrm>
              <a:off x="212" y="1631"/>
              <a:ext cx="1807" cy="570"/>
              <a:chOff x="212" y="1631"/>
              <a:chExt cx="1807" cy="570"/>
            </a:xfrm>
          </p:grpSpPr>
          <p:sp>
            <p:nvSpPr>
              <p:cNvPr id="94245" name="Line 23"/>
              <p:cNvSpPr>
                <a:spLocks noChangeShapeType="1"/>
              </p:cNvSpPr>
              <p:nvPr/>
            </p:nvSpPr>
            <p:spPr bwMode="auto">
              <a:xfrm>
                <a:off x="1384" y="1904"/>
                <a:ext cx="635" cy="29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46" name="Text Box 24"/>
              <p:cNvSpPr txBox="1">
                <a:spLocks noChangeArrowheads="1"/>
              </p:cNvSpPr>
              <p:nvPr/>
            </p:nvSpPr>
            <p:spPr bwMode="auto">
              <a:xfrm>
                <a:off x="212" y="1631"/>
                <a:ext cx="1360" cy="46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Buyers’ share of tax burden</a:t>
                </a:r>
              </a:p>
            </p:txBody>
          </p:sp>
        </p:grpSp>
      </p:grpSp>
      <p:grpSp>
        <p:nvGrpSpPr>
          <p:cNvPr id="9" name="Group 25"/>
          <p:cNvGrpSpPr>
            <a:grpSpLocks/>
          </p:cNvGrpSpPr>
          <p:nvPr/>
        </p:nvGrpSpPr>
        <p:grpSpPr bwMode="auto">
          <a:xfrm>
            <a:off x="417513" y="3697288"/>
            <a:ext cx="3067050" cy="1220787"/>
            <a:chOff x="263" y="2329"/>
            <a:chExt cx="1932" cy="769"/>
          </a:xfrm>
        </p:grpSpPr>
        <p:sp>
          <p:nvSpPr>
            <p:cNvPr id="94239" name="AutoShape 26"/>
            <p:cNvSpPr>
              <a:spLocks/>
            </p:cNvSpPr>
            <p:nvPr/>
          </p:nvSpPr>
          <p:spPr bwMode="auto">
            <a:xfrm>
              <a:off x="2054" y="2329"/>
              <a:ext cx="141" cy="457"/>
            </a:xfrm>
            <a:prstGeom prst="leftBrace">
              <a:avLst>
                <a:gd name="adj1" fmla="val 53089"/>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grpSp>
          <p:nvGrpSpPr>
            <p:cNvPr id="94240" name="Group 27"/>
            <p:cNvGrpSpPr>
              <a:grpSpLocks/>
            </p:cNvGrpSpPr>
            <p:nvPr/>
          </p:nvGrpSpPr>
          <p:grpSpPr bwMode="auto">
            <a:xfrm>
              <a:off x="263" y="2569"/>
              <a:ext cx="1764" cy="529"/>
              <a:chOff x="263" y="2569"/>
              <a:chExt cx="1764" cy="529"/>
            </a:xfrm>
          </p:grpSpPr>
          <p:sp>
            <p:nvSpPr>
              <p:cNvPr id="94241" name="Line 28"/>
              <p:cNvSpPr>
                <a:spLocks noChangeShapeType="1"/>
              </p:cNvSpPr>
              <p:nvPr/>
            </p:nvSpPr>
            <p:spPr bwMode="auto">
              <a:xfrm flipH="1">
                <a:off x="1494" y="2569"/>
                <a:ext cx="533" cy="3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42" name="Text Box 29"/>
              <p:cNvSpPr txBox="1">
                <a:spLocks noChangeArrowheads="1"/>
              </p:cNvSpPr>
              <p:nvPr/>
            </p:nvSpPr>
            <p:spPr bwMode="auto">
              <a:xfrm>
                <a:off x="263" y="2638"/>
                <a:ext cx="1319" cy="46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a:t>Sellers’ share of tax burden</a:t>
                </a:r>
              </a:p>
            </p:txBody>
          </p:sp>
        </p:grpSp>
      </p:grpSp>
      <p:grpSp>
        <p:nvGrpSpPr>
          <p:cNvPr id="11" name="Group 31"/>
          <p:cNvGrpSpPr>
            <a:grpSpLocks/>
          </p:cNvGrpSpPr>
          <p:nvPr/>
        </p:nvGrpSpPr>
        <p:grpSpPr bwMode="auto">
          <a:xfrm>
            <a:off x="3516313" y="3624263"/>
            <a:ext cx="1604962" cy="138112"/>
            <a:chOff x="2215" y="2283"/>
            <a:chExt cx="1011" cy="87"/>
          </a:xfrm>
        </p:grpSpPr>
        <p:sp>
          <p:nvSpPr>
            <p:cNvPr id="94237" name="Oval 32"/>
            <p:cNvSpPr>
              <a:spLocks noChangeArrowheads="1"/>
            </p:cNvSpPr>
            <p:nvPr/>
          </p:nvSpPr>
          <p:spPr bwMode="auto">
            <a:xfrm>
              <a:off x="3138" y="228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4238" name="Line 33"/>
            <p:cNvSpPr>
              <a:spLocks noChangeShapeType="1"/>
            </p:cNvSpPr>
            <p:nvPr/>
          </p:nvSpPr>
          <p:spPr bwMode="auto">
            <a:xfrm flipH="1">
              <a:off x="2215" y="2326"/>
              <a:ext cx="96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 name="Group 37"/>
          <p:cNvGrpSpPr>
            <a:grpSpLocks/>
          </p:cNvGrpSpPr>
          <p:nvPr/>
        </p:nvGrpSpPr>
        <p:grpSpPr bwMode="auto">
          <a:xfrm>
            <a:off x="2566988" y="2786063"/>
            <a:ext cx="2249487" cy="593725"/>
            <a:chOff x="1617" y="1755"/>
            <a:chExt cx="1417" cy="374"/>
          </a:xfrm>
        </p:grpSpPr>
        <p:grpSp>
          <p:nvGrpSpPr>
            <p:cNvPr id="94231" name="Group 38"/>
            <p:cNvGrpSpPr>
              <a:grpSpLocks/>
            </p:cNvGrpSpPr>
            <p:nvPr/>
          </p:nvGrpSpPr>
          <p:grpSpPr bwMode="auto">
            <a:xfrm>
              <a:off x="2216" y="2042"/>
              <a:ext cx="818" cy="87"/>
              <a:chOff x="2216" y="2042"/>
              <a:chExt cx="818" cy="87"/>
            </a:xfrm>
          </p:grpSpPr>
          <p:sp>
            <p:nvSpPr>
              <p:cNvPr id="94235" name="Oval 39"/>
              <p:cNvSpPr>
                <a:spLocks noChangeArrowheads="1"/>
              </p:cNvSpPr>
              <p:nvPr/>
            </p:nvSpPr>
            <p:spPr bwMode="auto">
              <a:xfrm>
                <a:off x="2946" y="204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4236" name="Line 40"/>
              <p:cNvSpPr>
                <a:spLocks noChangeShapeType="1"/>
              </p:cNvSpPr>
              <p:nvPr/>
            </p:nvSpPr>
            <p:spPr bwMode="auto">
              <a:xfrm flipH="1">
                <a:off x="2216" y="2087"/>
                <a:ext cx="76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4232" name="Group 41"/>
            <p:cNvGrpSpPr>
              <a:grpSpLocks/>
            </p:cNvGrpSpPr>
            <p:nvPr/>
          </p:nvGrpSpPr>
          <p:grpSpPr bwMode="auto">
            <a:xfrm>
              <a:off x="1617" y="1755"/>
              <a:ext cx="577" cy="325"/>
              <a:chOff x="2838" y="1594"/>
              <a:chExt cx="577" cy="325"/>
            </a:xfrm>
          </p:grpSpPr>
          <p:sp>
            <p:nvSpPr>
              <p:cNvPr id="94233" name="Text Box 42"/>
              <p:cNvSpPr txBox="1">
                <a:spLocks noChangeArrowheads="1"/>
              </p:cNvSpPr>
              <p:nvPr/>
            </p:nvSpPr>
            <p:spPr bwMode="auto">
              <a:xfrm>
                <a:off x="2838" y="1594"/>
                <a:ext cx="4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B</a:t>
                </a:r>
              </a:p>
            </p:txBody>
          </p:sp>
          <p:sp>
            <p:nvSpPr>
              <p:cNvPr id="94234" name="Line 43"/>
              <p:cNvSpPr>
                <a:spLocks noChangeShapeType="1"/>
              </p:cNvSpPr>
              <p:nvPr/>
            </p:nvSpPr>
            <p:spPr bwMode="auto">
              <a:xfrm flipH="1" flipV="1">
                <a:off x="3222" y="1802"/>
                <a:ext cx="193" cy="11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5" name="Group 44"/>
          <p:cNvGrpSpPr>
            <a:grpSpLocks/>
          </p:cNvGrpSpPr>
          <p:nvPr/>
        </p:nvGrpSpPr>
        <p:grpSpPr bwMode="auto">
          <a:xfrm>
            <a:off x="2878138" y="4362450"/>
            <a:ext cx="1943100" cy="661988"/>
            <a:chOff x="1813" y="2748"/>
            <a:chExt cx="1224" cy="417"/>
          </a:xfrm>
        </p:grpSpPr>
        <p:grpSp>
          <p:nvGrpSpPr>
            <p:cNvPr id="94225" name="Group 45"/>
            <p:cNvGrpSpPr>
              <a:grpSpLocks/>
            </p:cNvGrpSpPr>
            <p:nvPr/>
          </p:nvGrpSpPr>
          <p:grpSpPr bwMode="auto">
            <a:xfrm>
              <a:off x="2215" y="2748"/>
              <a:ext cx="822" cy="87"/>
              <a:chOff x="2215" y="2748"/>
              <a:chExt cx="822" cy="87"/>
            </a:xfrm>
          </p:grpSpPr>
          <p:sp>
            <p:nvSpPr>
              <p:cNvPr id="94229" name="Oval 46"/>
              <p:cNvSpPr>
                <a:spLocks noChangeArrowheads="1"/>
              </p:cNvSpPr>
              <p:nvPr/>
            </p:nvSpPr>
            <p:spPr bwMode="auto">
              <a:xfrm>
                <a:off x="2949" y="2748"/>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4230" name="Line 47"/>
              <p:cNvSpPr>
                <a:spLocks noChangeShapeType="1"/>
              </p:cNvSpPr>
              <p:nvPr/>
            </p:nvSpPr>
            <p:spPr bwMode="auto">
              <a:xfrm flipH="1">
                <a:off x="2215" y="2791"/>
                <a:ext cx="76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4226" name="Group 48"/>
            <p:cNvGrpSpPr>
              <a:grpSpLocks/>
            </p:cNvGrpSpPr>
            <p:nvPr/>
          </p:nvGrpSpPr>
          <p:grpSpPr bwMode="auto">
            <a:xfrm>
              <a:off x="1813" y="2800"/>
              <a:ext cx="384" cy="365"/>
              <a:chOff x="3034" y="2643"/>
              <a:chExt cx="384" cy="365"/>
            </a:xfrm>
          </p:grpSpPr>
          <p:sp>
            <p:nvSpPr>
              <p:cNvPr id="94227" name="Text Box 49"/>
              <p:cNvSpPr txBox="1">
                <a:spLocks noChangeArrowheads="1"/>
              </p:cNvSpPr>
              <p:nvPr/>
            </p:nvSpPr>
            <p:spPr bwMode="auto">
              <a:xfrm>
                <a:off x="3034" y="2720"/>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ct val="50000"/>
                  </a:spcBef>
                  <a:buClrTx/>
                  <a:buSzTx/>
                  <a:buFontTx/>
                  <a:buNone/>
                </a:pPr>
                <a:r>
                  <a:rPr lang="en-US" altLang="en-US" sz="2400" b="1" i="1"/>
                  <a:t>P</a:t>
                </a:r>
                <a:r>
                  <a:rPr lang="en-US" altLang="en-US" sz="2400" b="1" i="1" baseline="-25000"/>
                  <a:t>S</a:t>
                </a:r>
              </a:p>
            </p:txBody>
          </p:sp>
          <p:sp>
            <p:nvSpPr>
              <p:cNvPr id="94228" name="Line 50"/>
              <p:cNvSpPr>
                <a:spLocks noChangeShapeType="1"/>
              </p:cNvSpPr>
              <p:nvPr/>
            </p:nvSpPr>
            <p:spPr bwMode="auto">
              <a:xfrm flipH="1">
                <a:off x="3274" y="2643"/>
                <a:ext cx="144" cy="1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83347" name="Rectangle 51"/>
          <p:cNvSpPr>
            <a:spLocks noChangeArrowheads="1"/>
          </p:cNvSpPr>
          <p:nvPr/>
        </p:nvSpPr>
        <p:spPr bwMode="auto">
          <a:xfrm>
            <a:off x="6259513" y="1211263"/>
            <a:ext cx="2092325" cy="893762"/>
          </a:xfrm>
          <a:prstGeom prst="rect">
            <a:avLst/>
          </a:prstGeom>
          <a:solidFill>
            <a:srgbClr val="FFFFCC"/>
          </a:solidFill>
          <a:ln>
            <a:noFill/>
          </a:ln>
          <a:effectLst>
            <a:outerShdw dist="5388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B85C"/>
              </a:buClr>
              <a:buSzPct val="120000"/>
              <a:buFont typeface="Wingdings" panose="05000000000000000000" pitchFamily="2" charset="2"/>
              <a:buNone/>
            </a:pPr>
            <a:r>
              <a:rPr lang="en-US" altLang="en-US" sz="2600"/>
              <a:t>Demand is </a:t>
            </a:r>
            <a:br>
              <a:rPr lang="en-US" altLang="en-US" sz="2600"/>
            </a:br>
            <a:r>
              <a:rPr lang="en-US" altLang="en-US" sz="2600"/>
              <a:t>price-elastic. </a:t>
            </a:r>
          </a:p>
        </p:txBody>
      </p:sp>
      <p:sp>
        <p:nvSpPr>
          <p:cNvPr id="183348" name="Rectangle 52"/>
          <p:cNvSpPr>
            <a:spLocks noChangeArrowheads="1"/>
          </p:cNvSpPr>
          <p:nvPr/>
        </p:nvSpPr>
        <p:spPr bwMode="auto">
          <a:xfrm>
            <a:off x="5975350" y="2327275"/>
            <a:ext cx="2868613" cy="903288"/>
          </a:xfrm>
          <a:prstGeom prst="rect">
            <a:avLst/>
          </a:prstGeom>
          <a:solidFill>
            <a:srgbClr val="FFFFCC"/>
          </a:solidFill>
          <a:ln>
            <a:noFill/>
          </a:ln>
          <a:effectLst>
            <a:outerShdw dist="5388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B85C"/>
              </a:buClr>
              <a:buSzPct val="120000"/>
              <a:buFont typeface="Wingdings" panose="05000000000000000000" pitchFamily="2" charset="2"/>
              <a:buNone/>
            </a:pPr>
            <a:r>
              <a:rPr lang="en-US" altLang="en-US" sz="2600"/>
              <a:t>In the short run, supply is inelastic. </a:t>
            </a:r>
          </a:p>
        </p:txBody>
      </p:sp>
      <p:sp>
        <p:nvSpPr>
          <p:cNvPr id="183349" name="Rectangle 53"/>
          <p:cNvSpPr>
            <a:spLocks noChangeArrowheads="1"/>
          </p:cNvSpPr>
          <p:nvPr/>
        </p:nvSpPr>
        <p:spPr bwMode="auto">
          <a:xfrm>
            <a:off x="6907213" y="3505200"/>
            <a:ext cx="1882775" cy="2468563"/>
          </a:xfrm>
          <a:prstGeom prst="rect">
            <a:avLst/>
          </a:prstGeom>
          <a:solidFill>
            <a:srgbClr val="FFFFCC"/>
          </a:solidFill>
          <a:ln>
            <a:noFill/>
          </a:ln>
          <a:effectLst>
            <a:outerShdw dist="5388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00B85C"/>
              </a:buClr>
              <a:buSzPct val="120000"/>
              <a:buFont typeface="Wingdings" panose="05000000000000000000" pitchFamily="2" charset="2"/>
              <a:buNone/>
            </a:pPr>
            <a:r>
              <a:rPr lang="en-US" altLang="en-US" sz="2600"/>
              <a:t>Hence, </a:t>
            </a:r>
            <a:br>
              <a:rPr lang="en-US" altLang="en-US" sz="2600"/>
            </a:br>
            <a:r>
              <a:rPr lang="en-US" altLang="en-US" sz="2600"/>
              <a:t>companies that build yachts pay most of </a:t>
            </a:r>
            <a:br>
              <a:rPr lang="en-US" altLang="en-US" sz="2600"/>
            </a:br>
            <a:r>
              <a:rPr lang="en-US" altLang="en-US" sz="2600"/>
              <a:t>the tax.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347"/>
                                        </p:tgtEl>
                                        <p:attrNameLst>
                                          <p:attrName>style.visibility</p:attrName>
                                        </p:attrNameLst>
                                      </p:cBhvr>
                                      <p:to>
                                        <p:strVal val="visible"/>
                                      </p:to>
                                    </p:set>
                                    <p:animEffect transition="in" filter="dissolve">
                                      <p:cBhvr>
                                        <p:cTn id="7" dur="500"/>
                                        <p:tgtEl>
                                          <p:spTgt spid="183347"/>
                                        </p:tgtEl>
                                      </p:cBhvr>
                                    </p:animEffect>
                                  </p:childTnLst>
                                </p:cTn>
                              </p:par>
                              <p:par>
                                <p:cTn id="8" presetID="18" presetClass="entr" presetSubtype="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Right)">
                                      <p:cBhvr>
                                        <p:cTn id="10" dur="500"/>
                                        <p:tgtEl>
                                          <p:spTgt spid="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3348"/>
                                        </p:tgtEl>
                                        <p:attrNameLst>
                                          <p:attrName>style.visibility</p:attrName>
                                        </p:attrNameLst>
                                      </p:cBhvr>
                                      <p:to>
                                        <p:strVal val="visible"/>
                                      </p:to>
                                    </p:set>
                                    <p:animEffect transition="in" filter="dissolve">
                                      <p:cBhvr>
                                        <p:cTn id="15" dur="500"/>
                                        <p:tgtEl>
                                          <p:spTgt spid="183348"/>
                                        </p:tgtEl>
                                      </p:cBhvr>
                                    </p:animEffect>
                                  </p:childTnLst>
                                </p:cTn>
                              </p:par>
                              <p:par>
                                <p:cTn id="16" presetID="18" presetClass="entr" presetSubtype="3"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upRigh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strips(downLeft)">
                                      <p:cBhvr>
                                        <p:cTn id="28" dur="500"/>
                                        <p:tgtEl>
                                          <p:spTgt spid="6"/>
                                        </p:tgtEl>
                                      </p:cBhvr>
                                    </p:animEffect>
                                  </p:childTnLst>
                                </p:cTn>
                              </p:par>
                            </p:childTnLst>
                          </p:cTn>
                        </p:par>
                        <p:par>
                          <p:cTn id="29" fill="hold" nodeType="afterGroup">
                            <p:stCondLst>
                              <p:cond delay="500"/>
                            </p:stCondLst>
                            <p:childTnLst>
                              <p:par>
                                <p:cTn id="30" presetID="18" presetClass="entr" presetSubtype="9"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upLeft)">
                                      <p:cBhvr>
                                        <p:cTn id="32" dur="500"/>
                                        <p:tgtEl>
                                          <p:spTgt spid="12"/>
                                        </p:tgtEl>
                                      </p:cBhvr>
                                    </p:animEffect>
                                  </p:childTnLst>
                                </p:cTn>
                              </p:par>
                              <p:par>
                                <p:cTn id="33" presetID="18" presetClass="entr" presetSubtype="12"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trips(downLeft)">
                                      <p:cBhvr>
                                        <p:cTn id="35" dur="500"/>
                                        <p:tgtEl>
                                          <p:spTgt spid="1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9"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strips(upLeft)">
                                      <p:cBhvr>
                                        <p:cTn id="40" dur="500"/>
                                        <p:tgtEl>
                                          <p:spTgt spid="7"/>
                                        </p:tgtEl>
                                      </p:cBhvr>
                                    </p:animEffect>
                                  </p:childTnLst>
                                </p:cTn>
                              </p:par>
                            </p:childTnLst>
                          </p:cTn>
                        </p:par>
                        <p:par>
                          <p:cTn id="41" fill="hold" nodeType="afterGroup">
                            <p:stCondLst>
                              <p:cond delay="500"/>
                            </p:stCondLst>
                            <p:childTnLst>
                              <p:par>
                                <p:cTn id="42" presetID="18" presetClass="entr" presetSubtype="1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strips(downLeft)">
                                      <p:cBhvr>
                                        <p:cTn id="44" dur="500"/>
                                        <p:tgtEl>
                                          <p:spTgt spid="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83349"/>
                                        </p:tgtEl>
                                        <p:attrNameLst>
                                          <p:attrName>style.visibility</p:attrName>
                                        </p:attrNameLst>
                                      </p:cBhvr>
                                      <p:to>
                                        <p:strVal val="visible"/>
                                      </p:to>
                                    </p:set>
                                    <p:animEffect transition="in" filter="dissolve">
                                      <p:cBhvr>
                                        <p:cTn id="49" dur="500"/>
                                        <p:tgtEl>
                                          <p:spTgt spid="183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47" grpId="0" animBg="1"/>
      <p:bldP spid="183348" grpId="0" animBg="1"/>
      <p:bldP spid="183349"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96259" name="Rectangle 2"/>
          <p:cNvSpPr>
            <a:spLocks noGrp="1" noChangeArrowheads="1"/>
          </p:cNvSpPr>
          <p:nvPr>
            <p:ph type="title"/>
          </p:nvPr>
        </p:nvSpPr>
        <p:spPr>
          <a:xfrm>
            <a:off x="457200" y="330200"/>
            <a:ext cx="8229600" cy="649288"/>
          </a:xfrm>
        </p:spPr>
        <p:txBody>
          <a:bodyPr/>
          <a:lstStyle/>
          <a:p>
            <a:pPr eaLnBrk="1" hangingPunct="1"/>
            <a:r>
              <a:rPr lang="en-US" altLang="en-US" sz="2800" smtClean="0"/>
              <a:t>CONCLUSION:  </a:t>
            </a:r>
            <a:r>
              <a:rPr lang="en-US" altLang="en-US" sz="3200" smtClean="0"/>
              <a:t>Government Policies and the Allocation of Resources</a:t>
            </a:r>
          </a:p>
        </p:txBody>
      </p:sp>
      <p:sp>
        <p:nvSpPr>
          <p:cNvPr id="185347" name="Rectangle 3"/>
          <p:cNvSpPr>
            <a:spLocks noGrp="1" noChangeArrowheads="1"/>
          </p:cNvSpPr>
          <p:nvPr>
            <p:ph type="body" idx="1"/>
          </p:nvPr>
        </p:nvSpPr>
        <p:spPr>
          <a:xfrm>
            <a:off x="457200" y="1225550"/>
            <a:ext cx="8229600" cy="5227638"/>
          </a:xfrm>
        </p:spPr>
        <p:txBody>
          <a:bodyPr/>
          <a:lstStyle/>
          <a:p>
            <a:pPr eaLnBrk="1" hangingPunct="1">
              <a:spcBef>
                <a:spcPct val="0"/>
              </a:spcBef>
            </a:pPr>
            <a:r>
              <a:rPr lang="en-US" altLang="en-US" sz="2700" smtClean="0"/>
              <a:t>Each of the policies in this chapter affects the allocation of society’s resources. </a:t>
            </a:r>
          </a:p>
          <a:p>
            <a:pPr lvl="1" eaLnBrk="1" hangingPunct="1"/>
            <a:r>
              <a:rPr lang="en-US" altLang="en-US" i="1" smtClean="0"/>
              <a:t>Example 1:</a:t>
            </a:r>
            <a:r>
              <a:rPr lang="en-US" altLang="en-US" smtClean="0"/>
              <a:t>  a tax on pizza reduces the eq’m quantity of pizza.  </a:t>
            </a:r>
          </a:p>
          <a:p>
            <a:pPr lvl="1" eaLnBrk="1" hangingPunct="1">
              <a:spcBef>
                <a:spcPct val="10000"/>
              </a:spcBef>
              <a:buFontTx/>
              <a:buNone/>
            </a:pPr>
            <a:r>
              <a:rPr lang="en-US" altLang="en-US" smtClean="0"/>
              <a:t>	Since the economy is producing fewer pizzas, some resources (workers, ovens, cheese) will become available to other industries. </a:t>
            </a:r>
          </a:p>
          <a:p>
            <a:pPr lvl="1" eaLnBrk="1" hangingPunct="1"/>
            <a:r>
              <a:rPr lang="en-US" altLang="en-US" i="1" smtClean="0"/>
              <a:t>Example 2:</a:t>
            </a:r>
            <a:r>
              <a:rPr lang="en-US" altLang="en-US" smtClean="0"/>
              <a:t>  a binding minimum wage causes a surplus of workers, a waste of resources.</a:t>
            </a:r>
          </a:p>
          <a:p>
            <a:pPr eaLnBrk="1" hangingPunct="1">
              <a:spcBef>
                <a:spcPct val="40000"/>
              </a:spcBef>
            </a:pPr>
            <a:r>
              <a:rPr lang="en-US" altLang="en-US" sz="2700" smtClean="0"/>
              <a:t>So, it’s important for policymakers to apply such policies very carefully.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subTnLst>
                                    <p:animClr clrSpc="rgb" dir="cw">
                                      <p:cBhvr override="childStyle">
                                        <p:cTn dur="1" fill="hold" display="0" masterRel="nextClick" afterEffect="1"/>
                                        <p:tgtEl>
                                          <p:spTgt spid="185347">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subTnLst>
                                    <p:animClr clrSpc="rgb" dir="cw">
                                      <p:cBhvr override="childStyle">
                                        <p:cTn dur="1" fill="hold" display="0" masterRel="nextClick" afterEffect="1"/>
                                        <p:tgtEl>
                                          <p:spTgt spid="185347">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subTnLst>
                                    <p:animClr clrSpc="rgb" dir="cw">
                                      <p:cBhvr override="childStyle">
                                        <p:cTn dur="1" fill="hold" display="0" masterRel="nextClick" afterEffect="1"/>
                                        <p:tgtEl>
                                          <p:spTgt spid="185347">
                                            <p:txEl>
                                              <p:pRg st="3" end="3"/>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5"/>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98307" name="Rectangle 2"/>
          <p:cNvSpPr>
            <a:spLocks noChangeArrowheads="1"/>
          </p:cNvSpPr>
          <p:nvPr/>
        </p:nvSpPr>
        <p:spPr bwMode="auto">
          <a:xfrm>
            <a:off x="0" y="0"/>
            <a:ext cx="9144000" cy="4857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8308" name="Oval 3"/>
          <p:cNvSpPr>
            <a:spLocks noChangeArrowheads="1"/>
          </p:cNvSpPr>
          <p:nvPr/>
        </p:nvSpPr>
        <p:spPr bwMode="auto">
          <a:xfrm>
            <a:off x="504825" y="190500"/>
            <a:ext cx="1571625" cy="1352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98309" name="Rectangle 4"/>
          <p:cNvSpPr>
            <a:spLocks noGrp="1" noChangeArrowheads="1"/>
          </p:cNvSpPr>
          <p:nvPr>
            <p:ph type="title"/>
          </p:nvPr>
        </p:nvSpPr>
        <p:spPr>
          <a:xfrm>
            <a:off x="257175" y="604838"/>
            <a:ext cx="8496300" cy="592137"/>
          </a:xfrm>
          <a:noFill/>
        </p:spPr>
        <p:txBody>
          <a:bodyPr anchor="t"/>
          <a:lstStyle/>
          <a:p>
            <a:pPr algn="l" eaLnBrk="1" hangingPunct="1">
              <a:lnSpc>
                <a:spcPct val="105000"/>
              </a:lnSpc>
            </a:pPr>
            <a:r>
              <a:rPr lang="en-US" altLang="en-US" sz="3300" smtClean="0">
                <a:solidFill>
                  <a:schemeClr val="tx1"/>
                </a:solidFill>
                <a:latin typeface="Arial" panose="020B0604020202020204" pitchFamily="34" charset="0"/>
              </a:rPr>
              <a:t>CHAPTER SUMMARY</a:t>
            </a:r>
          </a:p>
        </p:txBody>
      </p:sp>
      <p:sp>
        <p:nvSpPr>
          <p:cNvPr id="98310" name="Rectangle 5"/>
          <p:cNvSpPr>
            <a:spLocks noGrp="1" noChangeArrowheads="1"/>
          </p:cNvSpPr>
          <p:nvPr>
            <p:ph type="body" idx="1"/>
          </p:nvPr>
        </p:nvSpPr>
        <p:spPr>
          <a:xfrm>
            <a:off x="428625" y="1322388"/>
            <a:ext cx="8229600" cy="4733925"/>
          </a:xfrm>
        </p:spPr>
        <p:txBody>
          <a:bodyPr/>
          <a:lstStyle/>
          <a:p>
            <a:pPr eaLnBrk="1" hangingPunct="1">
              <a:spcBef>
                <a:spcPct val="40000"/>
              </a:spcBef>
              <a:buClr>
                <a:srgbClr val="003399"/>
              </a:buClr>
            </a:pPr>
            <a:r>
              <a:rPr lang="en-US" altLang="en-US" sz="2700" smtClean="0"/>
              <a:t>A price ceiling is a legal maximum on the price of a good.  An example is rent control.  If the price ceiling is below the eq’m price, it is binding and causes a shortage. </a:t>
            </a:r>
          </a:p>
          <a:p>
            <a:pPr eaLnBrk="1" hangingPunct="1">
              <a:spcBef>
                <a:spcPct val="40000"/>
              </a:spcBef>
              <a:buClr>
                <a:srgbClr val="003399"/>
              </a:buClr>
            </a:pPr>
            <a:r>
              <a:rPr lang="en-US" altLang="en-US" sz="2700" smtClean="0"/>
              <a:t>A price floor is a legal minimum on the price of a good.  An example is the minimum wage.  If the price floor is above the eq’m price, it is binding </a:t>
            </a:r>
            <a:br>
              <a:rPr lang="en-US" altLang="en-US" sz="2700" smtClean="0"/>
            </a:br>
            <a:r>
              <a:rPr lang="en-US" altLang="en-US" sz="2700" smtClean="0"/>
              <a:t>and causes a surplus.  The labor surplus caused by the minimum wage is unemployment. </a:t>
            </a:r>
          </a:p>
          <a:p>
            <a:pPr eaLnBrk="1" hangingPunct="1">
              <a:spcBef>
                <a:spcPct val="40000"/>
              </a:spcBef>
              <a:buClr>
                <a:srgbClr val="003399"/>
              </a:buClr>
            </a:pPr>
            <a:endParaRPr lang="en-US" altLang="en-US" sz="2700" smtClean="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100355" name="Rectangle 2"/>
          <p:cNvSpPr>
            <a:spLocks noChangeArrowheads="1"/>
          </p:cNvSpPr>
          <p:nvPr/>
        </p:nvSpPr>
        <p:spPr bwMode="auto">
          <a:xfrm>
            <a:off x="0" y="0"/>
            <a:ext cx="9144000" cy="4857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100356" name="Oval 3"/>
          <p:cNvSpPr>
            <a:spLocks noChangeArrowheads="1"/>
          </p:cNvSpPr>
          <p:nvPr/>
        </p:nvSpPr>
        <p:spPr bwMode="auto">
          <a:xfrm>
            <a:off x="504825" y="190500"/>
            <a:ext cx="1571625" cy="1352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100357" name="Rectangle 4"/>
          <p:cNvSpPr>
            <a:spLocks noGrp="1" noChangeArrowheads="1"/>
          </p:cNvSpPr>
          <p:nvPr>
            <p:ph type="title"/>
          </p:nvPr>
        </p:nvSpPr>
        <p:spPr>
          <a:xfrm>
            <a:off x="257175" y="604838"/>
            <a:ext cx="8496300" cy="592137"/>
          </a:xfrm>
          <a:noFill/>
        </p:spPr>
        <p:txBody>
          <a:bodyPr anchor="t"/>
          <a:lstStyle/>
          <a:p>
            <a:pPr algn="l" eaLnBrk="1" hangingPunct="1">
              <a:lnSpc>
                <a:spcPct val="105000"/>
              </a:lnSpc>
            </a:pPr>
            <a:r>
              <a:rPr lang="en-US" altLang="en-US" sz="3300" smtClean="0">
                <a:solidFill>
                  <a:schemeClr val="tx1"/>
                </a:solidFill>
                <a:latin typeface="Arial" panose="020B0604020202020204" pitchFamily="34" charset="0"/>
              </a:rPr>
              <a:t>CHAPTER SUMMARY</a:t>
            </a:r>
          </a:p>
        </p:txBody>
      </p:sp>
      <p:sp>
        <p:nvSpPr>
          <p:cNvPr id="100358" name="Rectangle 5"/>
          <p:cNvSpPr>
            <a:spLocks noGrp="1" noChangeArrowheads="1"/>
          </p:cNvSpPr>
          <p:nvPr>
            <p:ph type="body" idx="1"/>
          </p:nvPr>
        </p:nvSpPr>
        <p:spPr>
          <a:xfrm>
            <a:off x="428625" y="1277938"/>
            <a:ext cx="8229600" cy="5013325"/>
          </a:xfrm>
        </p:spPr>
        <p:txBody>
          <a:bodyPr/>
          <a:lstStyle/>
          <a:p>
            <a:pPr eaLnBrk="1" hangingPunct="1">
              <a:spcBef>
                <a:spcPct val="40000"/>
              </a:spcBef>
              <a:buClr>
                <a:srgbClr val="003399"/>
              </a:buClr>
            </a:pPr>
            <a:r>
              <a:rPr lang="en-US" altLang="en-US" smtClean="0"/>
              <a:t>A tax on a good places a wedge between the price buyers pay and the price sellers receive, and causes the eq’m quantity to fall, whether the tax is imposed on buyers or sellers. </a:t>
            </a:r>
          </a:p>
          <a:p>
            <a:pPr eaLnBrk="1" hangingPunct="1">
              <a:spcBef>
                <a:spcPct val="40000"/>
              </a:spcBef>
              <a:buClr>
                <a:srgbClr val="003399"/>
              </a:buClr>
            </a:pPr>
            <a:r>
              <a:rPr lang="en-US" altLang="en-US" smtClean="0"/>
              <a:t>The incidence of a tax is the division of the burden of the tax between buyers and sellers, and does not depend on whether the tax is imposed on buyers or sellers. </a:t>
            </a:r>
          </a:p>
          <a:p>
            <a:pPr eaLnBrk="1" hangingPunct="1">
              <a:spcBef>
                <a:spcPct val="40000"/>
              </a:spcBef>
              <a:buClr>
                <a:srgbClr val="003399"/>
              </a:buClr>
            </a:pPr>
            <a:r>
              <a:rPr lang="en-US" altLang="en-US" smtClean="0"/>
              <a:t>The incidence of the tax depends on the price elasticities of supply and demand.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0" name="Straight Connector 39"/>
          <p:cNvCxnSpPr/>
          <p:nvPr/>
        </p:nvCxnSpPr>
        <p:spPr>
          <a:xfrm flipV="1">
            <a:off x="4289425" y="2581275"/>
            <a:ext cx="118903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145213" y="3117850"/>
            <a:ext cx="0" cy="17843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22533" name="Rectangle 2"/>
          <p:cNvSpPr>
            <a:spLocks noGrp="1" noChangeArrowheads="1"/>
          </p:cNvSpPr>
          <p:nvPr>
            <p:ph type="title"/>
          </p:nvPr>
        </p:nvSpPr>
        <p:spPr>
          <a:xfrm>
            <a:off x="457200" y="285750"/>
            <a:ext cx="8386763" cy="649288"/>
          </a:xfrm>
        </p:spPr>
        <p:txBody>
          <a:bodyPr/>
          <a:lstStyle/>
          <a:p>
            <a:pPr eaLnBrk="1" hangingPunct="1"/>
            <a:r>
              <a:rPr lang="en-US" altLang="en-US" sz="3000" smtClean="0"/>
              <a:t>Penjatahan Harga</a:t>
            </a:r>
          </a:p>
        </p:txBody>
      </p:sp>
      <p:grpSp>
        <p:nvGrpSpPr>
          <p:cNvPr id="22534" name="Group 4"/>
          <p:cNvGrpSpPr>
            <a:grpSpLocks/>
          </p:cNvGrpSpPr>
          <p:nvPr/>
        </p:nvGrpSpPr>
        <p:grpSpPr bwMode="auto">
          <a:xfrm>
            <a:off x="4094163" y="1235075"/>
            <a:ext cx="4422775" cy="3876675"/>
            <a:chOff x="2579" y="785"/>
            <a:chExt cx="2786" cy="2442"/>
          </a:xfrm>
        </p:grpSpPr>
        <p:grpSp>
          <p:nvGrpSpPr>
            <p:cNvPr id="22555" name="Group 5"/>
            <p:cNvGrpSpPr>
              <a:grpSpLocks/>
            </p:cNvGrpSpPr>
            <p:nvPr/>
          </p:nvGrpSpPr>
          <p:grpSpPr bwMode="auto">
            <a:xfrm>
              <a:off x="2697" y="1037"/>
              <a:ext cx="2409" cy="2049"/>
              <a:chOff x="1098" y="1361"/>
              <a:chExt cx="2116" cy="2027"/>
            </a:xfrm>
          </p:grpSpPr>
          <p:sp>
            <p:nvSpPr>
              <p:cNvPr id="22558"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9"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56"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22557" name="Text Box 9"/>
            <p:cNvSpPr txBox="1">
              <a:spLocks noChangeArrowheads="1"/>
            </p:cNvSpPr>
            <p:nvPr/>
          </p:nvSpPr>
          <p:spPr bwMode="auto">
            <a:xfrm>
              <a:off x="5075" y="2936"/>
              <a:ext cx="2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cxnSp>
        <p:nvCxnSpPr>
          <p:cNvPr id="20" name="Straight Connector 19"/>
          <p:cNvCxnSpPr/>
          <p:nvPr/>
        </p:nvCxnSpPr>
        <p:spPr>
          <a:xfrm>
            <a:off x="4572000" y="1858963"/>
            <a:ext cx="3313113" cy="266858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632325" y="1693863"/>
            <a:ext cx="3132138" cy="280352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287838" y="3133725"/>
            <a:ext cx="18288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086475" y="3057525"/>
            <a:ext cx="136525" cy="13811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39" name="Text Box 8"/>
          <p:cNvSpPr txBox="1">
            <a:spLocks noChangeArrowheads="1"/>
          </p:cNvSpPr>
          <p:nvPr/>
        </p:nvSpPr>
        <p:spPr bwMode="auto">
          <a:xfrm>
            <a:off x="3662363" y="2932113"/>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3.25</a:t>
            </a:r>
          </a:p>
        </p:txBody>
      </p:sp>
      <p:sp>
        <p:nvSpPr>
          <p:cNvPr id="22540" name="Text Box 8"/>
          <p:cNvSpPr txBox="1">
            <a:spLocks noChangeArrowheads="1"/>
          </p:cNvSpPr>
          <p:nvPr/>
        </p:nvSpPr>
        <p:spPr bwMode="auto">
          <a:xfrm>
            <a:off x="5927725" y="489743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81</a:t>
            </a:r>
          </a:p>
        </p:txBody>
      </p:sp>
      <p:sp>
        <p:nvSpPr>
          <p:cNvPr id="22541" name="Text Box 8"/>
          <p:cNvSpPr txBox="1">
            <a:spLocks noChangeArrowheads="1"/>
          </p:cNvSpPr>
          <p:nvPr/>
        </p:nvSpPr>
        <p:spPr bwMode="auto">
          <a:xfrm>
            <a:off x="6254750" y="291465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a:t>E</a:t>
            </a:r>
            <a:r>
              <a:rPr lang="en-US" altLang="en-US" sz="2000" baseline="-25000"/>
              <a:t>0</a:t>
            </a:r>
          </a:p>
        </p:txBody>
      </p:sp>
      <p:cxnSp>
        <p:nvCxnSpPr>
          <p:cNvPr id="32" name="Straight Connector 31"/>
          <p:cNvCxnSpPr/>
          <p:nvPr/>
        </p:nvCxnSpPr>
        <p:spPr>
          <a:xfrm flipV="1">
            <a:off x="4619625" y="1169988"/>
            <a:ext cx="2455863" cy="220503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60363" y="1333500"/>
            <a:ext cx="3290887" cy="4529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2400" dirty="0" err="1">
                <a:solidFill>
                  <a:schemeClr val="tx1"/>
                </a:solidFill>
              </a:rPr>
              <a:t>Ketika</a:t>
            </a:r>
            <a:r>
              <a:rPr lang="en-US" sz="2400" dirty="0">
                <a:solidFill>
                  <a:schemeClr val="tx1"/>
                </a:solidFill>
              </a:rPr>
              <a:t> </a:t>
            </a:r>
            <a:r>
              <a:rPr lang="en-US" sz="2400" dirty="0" err="1">
                <a:solidFill>
                  <a:schemeClr val="tx1"/>
                </a:solidFill>
              </a:rPr>
              <a:t>harga</a:t>
            </a:r>
            <a:r>
              <a:rPr lang="en-US" sz="2400" dirty="0">
                <a:solidFill>
                  <a:schemeClr val="tx1"/>
                </a:solidFill>
              </a:rPr>
              <a:t> </a:t>
            </a:r>
            <a:r>
              <a:rPr lang="en-US" sz="2400" dirty="0" err="1">
                <a:solidFill>
                  <a:schemeClr val="tx1"/>
                </a:solidFill>
              </a:rPr>
              <a:t>naik</a:t>
            </a:r>
            <a:r>
              <a:rPr lang="en-US" sz="2400" dirty="0">
                <a:solidFill>
                  <a:schemeClr val="tx1"/>
                </a:solidFill>
              </a:rPr>
              <a:t>, </a:t>
            </a:r>
            <a:r>
              <a:rPr lang="en-US" sz="2400" dirty="0" err="1">
                <a:solidFill>
                  <a:schemeClr val="tx1"/>
                </a:solidFill>
              </a:rPr>
              <a:t>menimbulkan</a:t>
            </a:r>
            <a:r>
              <a:rPr lang="en-US" sz="2400" dirty="0">
                <a:solidFill>
                  <a:schemeClr val="tx1"/>
                </a:solidFill>
              </a:rPr>
              <a:t> 2 </a:t>
            </a:r>
            <a:r>
              <a:rPr lang="en-US" sz="2400" dirty="0" err="1">
                <a:solidFill>
                  <a:schemeClr val="tx1"/>
                </a:solidFill>
              </a:rPr>
              <a:t>hal</a:t>
            </a:r>
            <a:r>
              <a:rPr lang="en-US" sz="2400" dirty="0">
                <a:solidFill>
                  <a:schemeClr val="tx1"/>
                </a:solidFill>
              </a:rPr>
              <a:t>:</a:t>
            </a:r>
          </a:p>
          <a:p>
            <a:pPr marL="457200" indent="-457200" eaLnBrk="1" hangingPunct="1">
              <a:buFont typeface="+mj-lt"/>
              <a:buAutoNum type="arabicParenR"/>
              <a:defRPr/>
            </a:pPr>
            <a:r>
              <a:rPr lang="en-US" sz="2400" dirty="0" err="1">
                <a:solidFill>
                  <a:schemeClr val="tx1"/>
                </a:solidFill>
              </a:rPr>
              <a:t>Terjadi</a:t>
            </a:r>
            <a:r>
              <a:rPr lang="en-US" sz="2400" dirty="0">
                <a:solidFill>
                  <a:schemeClr val="tx1"/>
                </a:solidFill>
              </a:rPr>
              <a:t> </a:t>
            </a:r>
            <a:r>
              <a:rPr lang="en-US" sz="2400" dirty="0" err="1">
                <a:solidFill>
                  <a:schemeClr val="tx1"/>
                </a:solidFill>
              </a:rPr>
              <a:t>penurunan</a:t>
            </a:r>
            <a:r>
              <a:rPr lang="en-US" sz="2400" dirty="0">
                <a:solidFill>
                  <a:schemeClr val="tx1"/>
                </a:solidFill>
              </a:rPr>
              <a:t> </a:t>
            </a:r>
            <a:r>
              <a:rPr lang="en-US" sz="2400" dirty="0" err="1">
                <a:solidFill>
                  <a:schemeClr val="tx1"/>
                </a:solidFill>
              </a:rPr>
              <a:t>jumlah</a:t>
            </a:r>
            <a:r>
              <a:rPr lang="en-US" sz="2400" dirty="0">
                <a:solidFill>
                  <a:schemeClr val="tx1"/>
                </a:solidFill>
              </a:rPr>
              <a:t> </a:t>
            </a:r>
            <a:r>
              <a:rPr lang="en-US" sz="2400" dirty="0" err="1">
                <a:solidFill>
                  <a:schemeClr val="tx1"/>
                </a:solidFill>
              </a:rPr>
              <a:t>yg</a:t>
            </a:r>
            <a:r>
              <a:rPr lang="en-US" sz="2400" dirty="0">
                <a:solidFill>
                  <a:schemeClr val="tx1"/>
                </a:solidFill>
              </a:rPr>
              <a:t> </a:t>
            </a:r>
            <a:r>
              <a:rPr lang="en-US" sz="2400" dirty="0" err="1">
                <a:solidFill>
                  <a:schemeClr val="tx1"/>
                </a:solidFill>
              </a:rPr>
              <a:t>diminta</a:t>
            </a:r>
            <a:r>
              <a:rPr lang="en-US" sz="2400" dirty="0">
                <a:solidFill>
                  <a:schemeClr val="tx1"/>
                </a:solidFill>
              </a:rPr>
              <a:t> (</a:t>
            </a:r>
            <a:r>
              <a:rPr lang="en-US" sz="2400" dirty="0" err="1">
                <a:solidFill>
                  <a:schemeClr val="tx1"/>
                </a:solidFill>
              </a:rPr>
              <a:t>pergerakan</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sepanjang</a:t>
            </a:r>
            <a:r>
              <a:rPr lang="en-US" sz="2400" dirty="0">
                <a:solidFill>
                  <a:schemeClr val="tx1"/>
                </a:solidFill>
              </a:rPr>
              <a:t> </a:t>
            </a:r>
            <a:r>
              <a:rPr lang="en-US" sz="2400" dirty="0" err="1">
                <a:solidFill>
                  <a:schemeClr val="tx1"/>
                </a:solidFill>
              </a:rPr>
              <a:t>kurva</a:t>
            </a:r>
            <a:r>
              <a:rPr lang="en-US" sz="2400" dirty="0">
                <a:solidFill>
                  <a:schemeClr val="tx1"/>
                </a:solidFill>
              </a:rPr>
              <a:t> D)</a:t>
            </a:r>
          </a:p>
          <a:p>
            <a:pPr marL="457200" indent="-457200" eaLnBrk="1" hangingPunct="1">
              <a:buFont typeface="+mj-lt"/>
              <a:buAutoNum type="arabicParenR"/>
              <a:defRPr/>
            </a:pPr>
            <a:r>
              <a:rPr lang="en-US" sz="2400" dirty="0" err="1">
                <a:solidFill>
                  <a:schemeClr val="tx1"/>
                </a:solidFill>
              </a:rPr>
              <a:t>Terjadi</a:t>
            </a:r>
            <a:r>
              <a:rPr lang="en-US" sz="2400" dirty="0">
                <a:solidFill>
                  <a:schemeClr val="tx1"/>
                </a:solidFill>
              </a:rPr>
              <a:t> </a:t>
            </a:r>
            <a:r>
              <a:rPr lang="en-US" sz="2400" dirty="0" err="1">
                <a:solidFill>
                  <a:schemeClr val="tx1"/>
                </a:solidFill>
              </a:rPr>
              <a:t>peningkatan</a:t>
            </a:r>
            <a:r>
              <a:rPr lang="en-US" sz="2400" dirty="0">
                <a:solidFill>
                  <a:schemeClr val="tx1"/>
                </a:solidFill>
              </a:rPr>
              <a:t> </a:t>
            </a:r>
            <a:r>
              <a:rPr lang="en-US" sz="2400" dirty="0" err="1">
                <a:solidFill>
                  <a:schemeClr val="tx1"/>
                </a:solidFill>
              </a:rPr>
              <a:t>jumlah</a:t>
            </a:r>
            <a:r>
              <a:rPr lang="en-US" sz="2400" dirty="0">
                <a:solidFill>
                  <a:schemeClr val="tx1"/>
                </a:solidFill>
              </a:rPr>
              <a:t> yang </a:t>
            </a:r>
            <a:r>
              <a:rPr lang="en-US" sz="2400" dirty="0" err="1">
                <a:solidFill>
                  <a:schemeClr val="tx1"/>
                </a:solidFill>
              </a:rPr>
              <a:t>ditawarkan</a:t>
            </a:r>
            <a:r>
              <a:rPr lang="en-US" sz="2400" dirty="0">
                <a:solidFill>
                  <a:schemeClr val="tx1"/>
                </a:solidFill>
              </a:rPr>
              <a:t> (</a:t>
            </a:r>
            <a:r>
              <a:rPr lang="en-US" sz="2400" dirty="0" err="1">
                <a:solidFill>
                  <a:schemeClr val="tx1"/>
                </a:solidFill>
              </a:rPr>
              <a:t>pergerakan</a:t>
            </a:r>
            <a:r>
              <a:rPr lang="en-US" sz="2400" dirty="0">
                <a:solidFill>
                  <a:schemeClr val="tx1"/>
                </a:solidFill>
              </a:rPr>
              <a:t> di </a:t>
            </a:r>
            <a:r>
              <a:rPr lang="en-US" sz="2400" dirty="0" err="1">
                <a:solidFill>
                  <a:schemeClr val="tx1"/>
                </a:solidFill>
              </a:rPr>
              <a:t>sepanjang</a:t>
            </a:r>
            <a:r>
              <a:rPr lang="en-US" sz="2400" dirty="0">
                <a:solidFill>
                  <a:schemeClr val="tx1"/>
                </a:solidFill>
              </a:rPr>
              <a:t> </a:t>
            </a:r>
            <a:r>
              <a:rPr lang="en-US" sz="2400" dirty="0" err="1">
                <a:solidFill>
                  <a:schemeClr val="tx1"/>
                </a:solidFill>
              </a:rPr>
              <a:t>kurva</a:t>
            </a:r>
            <a:r>
              <a:rPr lang="en-US" sz="2400" dirty="0">
                <a:solidFill>
                  <a:schemeClr val="tx1"/>
                </a:solidFill>
              </a:rPr>
              <a:t> </a:t>
            </a:r>
            <a:r>
              <a:rPr lang="en-US" sz="2400" dirty="0">
                <a:solidFill>
                  <a:schemeClr val="tx1"/>
                </a:solidFill>
              </a:rPr>
              <a:t>S</a:t>
            </a:r>
            <a:r>
              <a:rPr lang="en-US" sz="2400" baseline="-25000" dirty="0">
                <a:solidFill>
                  <a:schemeClr val="tx1"/>
                </a:solidFill>
              </a:rPr>
              <a:t>1</a:t>
            </a:r>
            <a:r>
              <a:rPr lang="en-US" sz="2400" dirty="0">
                <a:solidFill>
                  <a:schemeClr val="tx1"/>
                </a:solidFill>
              </a:rPr>
              <a:t>)</a:t>
            </a:r>
            <a:endParaRPr lang="en-US" sz="2400" dirty="0">
              <a:solidFill>
                <a:schemeClr val="tx1"/>
              </a:solidFill>
            </a:endParaRPr>
          </a:p>
          <a:p>
            <a:pPr marL="457200" indent="-457200" eaLnBrk="1" hangingPunct="1">
              <a:buFont typeface="+mj-lt"/>
              <a:buAutoNum type="arabicParenR"/>
              <a:defRPr/>
            </a:pPr>
            <a:endParaRPr lang="en-US" sz="2400" dirty="0">
              <a:solidFill>
                <a:schemeClr val="tx1"/>
              </a:solidFill>
            </a:endParaRPr>
          </a:p>
          <a:p>
            <a:pPr eaLnBrk="1" hangingPunct="1">
              <a:defRPr/>
            </a:pPr>
            <a:endParaRPr lang="en-US" sz="2400" dirty="0">
              <a:solidFill>
                <a:schemeClr val="tx1"/>
              </a:solidFill>
            </a:endParaRPr>
          </a:p>
          <a:p>
            <a:pPr eaLnBrk="1" hangingPunct="1">
              <a:defRPr/>
            </a:pPr>
            <a:endParaRPr lang="en-US" sz="2400" dirty="0">
              <a:solidFill>
                <a:schemeClr val="tx1"/>
              </a:solidFill>
            </a:endParaRPr>
          </a:p>
          <a:p>
            <a:pPr eaLnBrk="1" hangingPunct="1">
              <a:defRPr/>
            </a:pPr>
            <a:endParaRPr lang="en-US" sz="2400" dirty="0">
              <a:solidFill>
                <a:schemeClr val="tx1"/>
              </a:solidFill>
            </a:endParaRPr>
          </a:p>
        </p:txBody>
      </p:sp>
      <p:cxnSp>
        <p:nvCxnSpPr>
          <p:cNvPr id="27" name="Straight Connector 26"/>
          <p:cNvCxnSpPr/>
          <p:nvPr/>
        </p:nvCxnSpPr>
        <p:spPr>
          <a:xfrm flipV="1">
            <a:off x="4873625" y="3121025"/>
            <a:ext cx="0" cy="178276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545" name="Text Box 8"/>
          <p:cNvSpPr txBox="1">
            <a:spLocks noChangeArrowheads="1"/>
          </p:cNvSpPr>
          <p:nvPr/>
        </p:nvSpPr>
        <p:spPr bwMode="auto">
          <a:xfrm>
            <a:off x="4656138" y="49006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38</a:t>
            </a:r>
          </a:p>
        </p:txBody>
      </p:sp>
      <p:sp>
        <p:nvSpPr>
          <p:cNvPr id="22546" name="Text Box 8"/>
          <p:cNvSpPr txBox="1">
            <a:spLocks noChangeArrowheads="1"/>
          </p:cNvSpPr>
          <p:nvPr/>
        </p:nvSpPr>
        <p:spPr bwMode="auto">
          <a:xfrm>
            <a:off x="7813675" y="4070350"/>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sp>
        <p:nvSpPr>
          <p:cNvPr id="22547" name="Text Box 8"/>
          <p:cNvSpPr txBox="1">
            <a:spLocks noChangeArrowheads="1"/>
          </p:cNvSpPr>
          <p:nvPr/>
        </p:nvSpPr>
        <p:spPr bwMode="auto">
          <a:xfrm>
            <a:off x="7678738" y="1282700"/>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0</a:t>
            </a:r>
          </a:p>
        </p:txBody>
      </p:sp>
      <p:sp>
        <p:nvSpPr>
          <p:cNvPr id="22548" name="Text Box 8"/>
          <p:cNvSpPr txBox="1">
            <a:spLocks noChangeArrowheads="1"/>
          </p:cNvSpPr>
          <p:nvPr/>
        </p:nvSpPr>
        <p:spPr bwMode="auto">
          <a:xfrm>
            <a:off x="6977063" y="746125"/>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1</a:t>
            </a:r>
          </a:p>
        </p:txBody>
      </p:sp>
      <p:sp>
        <p:nvSpPr>
          <p:cNvPr id="37" name="Left Arrow 36"/>
          <p:cNvSpPr/>
          <p:nvPr/>
        </p:nvSpPr>
        <p:spPr>
          <a:xfrm rot="2469737">
            <a:off x="5561013" y="2698750"/>
            <a:ext cx="465137" cy="284163"/>
          </a:xfrm>
          <a:prstGeom prst="leftArrow">
            <a:avLst/>
          </a:prstGeom>
          <a:solidFill>
            <a:srgbClr val="00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Straight Connector 37"/>
          <p:cNvCxnSpPr/>
          <p:nvPr/>
        </p:nvCxnSpPr>
        <p:spPr>
          <a:xfrm flipV="1">
            <a:off x="5473700" y="2595563"/>
            <a:ext cx="0" cy="2286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5413375" y="2520950"/>
            <a:ext cx="138113" cy="13652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552" name="Text Box 8"/>
          <p:cNvSpPr txBox="1">
            <a:spLocks noChangeArrowheads="1"/>
          </p:cNvSpPr>
          <p:nvPr/>
        </p:nvSpPr>
        <p:spPr bwMode="auto">
          <a:xfrm>
            <a:off x="3633788" y="2409825"/>
            <a:ext cx="641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5.25</a:t>
            </a:r>
          </a:p>
        </p:txBody>
      </p:sp>
      <p:sp>
        <p:nvSpPr>
          <p:cNvPr id="22553" name="Text Box 8"/>
          <p:cNvSpPr txBox="1">
            <a:spLocks noChangeArrowheads="1"/>
          </p:cNvSpPr>
          <p:nvPr/>
        </p:nvSpPr>
        <p:spPr bwMode="auto">
          <a:xfrm>
            <a:off x="5256213" y="49006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60</a:t>
            </a:r>
          </a:p>
        </p:txBody>
      </p:sp>
      <p:sp>
        <p:nvSpPr>
          <p:cNvPr id="43" name="Left Arrow 42"/>
          <p:cNvSpPr/>
          <p:nvPr/>
        </p:nvSpPr>
        <p:spPr>
          <a:xfrm rot="8254073">
            <a:off x="4949825" y="2716213"/>
            <a:ext cx="463550" cy="284162"/>
          </a:xfrm>
          <a:prstGeom prst="leftArrow">
            <a:avLst/>
          </a:prstGeom>
          <a:solidFill>
            <a:srgbClr val="00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0" name="Straight Connector 39"/>
          <p:cNvCxnSpPr/>
          <p:nvPr/>
        </p:nvCxnSpPr>
        <p:spPr>
          <a:xfrm flipV="1">
            <a:off x="4289425" y="2581275"/>
            <a:ext cx="118903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145213" y="3117850"/>
            <a:ext cx="0" cy="17843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58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24581" name="Rectangle 2"/>
          <p:cNvSpPr>
            <a:spLocks noGrp="1" noChangeArrowheads="1"/>
          </p:cNvSpPr>
          <p:nvPr>
            <p:ph type="title"/>
          </p:nvPr>
        </p:nvSpPr>
        <p:spPr>
          <a:xfrm>
            <a:off x="457200" y="285750"/>
            <a:ext cx="8386763" cy="649288"/>
          </a:xfrm>
        </p:spPr>
        <p:txBody>
          <a:bodyPr/>
          <a:lstStyle/>
          <a:p>
            <a:pPr eaLnBrk="1" hangingPunct="1"/>
            <a:r>
              <a:rPr lang="en-US" altLang="en-US" sz="3000" smtClean="0"/>
              <a:t>Penjatahan Harga</a:t>
            </a:r>
          </a:p>
        </p:txBody>
      </p:sp>
      <p:grpSp>
        <p:nvGrpSpPr>
          <p:cNvPr id="24582" name="Group 4"/>
          <p:cNvGrpSpPr>
            <a:grpSpLocks/>
          </p:cNvGrpSpPr>
          <p:nvPr/>
        </p:nvGrpSpPr>
        <p:grpSpPr bwMode="auto">
          <a:xfrm>
            <a:off x="4094163" y="1235075"/>
            <a:ext cx="4422775" cy="3876675"/>
            <a:chOff x="2579" y="785"/>
            <a:chExt cx="2786" cy="2442"/>
          </a:xfrm>
        </p:grpSpPr>
        <p:grpSp>
          <p:nvGrpSpPr>
            <p:cNvPr id="24604" name="Group 5"/>
            <p:cNvGrpSpPr>
              <a:grpSpLocks/>
            </p:cNvGrpSpPr>
            <p:nvPr/>
          </p:nvGrpSpPr>
          <p:grpSpPr bwMode="auto">
            <a:xfrm>
              <a:off x="2697" y="1037"/>
              <a:ext cx="2409" cy="2049"/>
              <a:chOff x="1098" y="1361"/>
              <a:chExt cx="2116" cy="2027"/>
            </a:xfrm>
          </p:grpSpPr>
          <p:sp>
            <p:nvSpPr>
              <p:cNvPr id="24607"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605" name="Text Box 8"/>
            <p:cNvSpPr txBox="1">
              <a:spLocks noChangeArrowheads="1"/>
            </p:cNvSpPr>
            <p:nvPr/>
          </p:nvSpPr>
          <p:spPr bwMode="auto">
            <a:xfrm>
              <a:off x="2579" y="785"/>
              <a:ext cx="2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P</a:t>
              </a:r>
            </a:p>
          </p:txBody>
        </p:sp>
        <p:sp>
          <p:nvSpPr>
            <p:cNvPr id="24606" name="Text Box 9"/>
            <p:cNvSpPr txBox="1">
              <a:spLocks noChangeArrowheads="1"/>
            </p:cNvSpPr>
            <p:nvPr/>
          </p:nvSpPr>
          <p:spPr bwMode="auto">
            <a:xfrm>
              <a:off x="5075" y="2936"/>
              <a:ext cx="2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Q</a:t>
              </a:r>
            </a:p>
          </p:txBody>
        </p:sp>
      </p:grpSp>
      <p:cxnSp>
        <p:nvCxnSpPr>
          <p:cNvPr id="20" name="Straight Connector 19"/>
          <p:cNvCxnSpPr/>
          <p:nvPr/>
        </p:nvCxnSpPr>
        <p:spPr>
          <a:xfrm>
            <a:off x="4572000" y="1858963"/>
            <a:ext cx="3313113" cy="2668587"/>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632325" y="1693863"/>
            <a:ext cx="3132138" cy="280352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287838" y="3133725"/>
            <a:ext cx="18288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086475" y="3057525"/>
            <a:ext cx="136525" cy="13811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587" name="Text Box 8"/>
          <p:cNvSpPr txBox="1">
            <a:spLocks noChangeArrowheads="1"/>
          </p:cNvSpPr>
          <p:nvPr/>
        </p:nvSpPr>
        <p:spPr bwMode="auto">
          <a:xfrm>
            <a:off x="3662363" y="2932113"/>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3.25</a:t>
            </a:r>
          </a:p>
        </p:txBody>
      </p:sp>
      <p:sp>
        <p:nvSpPr>
          <p:cNvPr id="24588" name="Text Box 8"/>
          <p:cNvSpPr txBox="1">
            <a:spLocks noChangeArrowheads="1"/>
          </p:cNvSpPr>
          <p:nvPr/>
        </p:nvSpPr>
        <p:spPr bwMode="auto">
          <a:xfrm>
            <a:off x="5927725" y="489743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81</a:t>
            </a:r>
          </a:p>
        </p:txBody>
      </p:sp>
      <p:sp>
        <p:nvSpPr>
          <p:cNvPr id="24589" name="Text Box 8"/>
          <p:cNvSpPr txBox="1">
            <a:spLocks noChangeArrowheads="1"/>
          </p:cNvSpPr>
          <p:nvPr/>
        </p:nvSpPr>
        <p:spPr bwMode="auto">
          <a:xfrm>
            <a:off x="6254750" y="291465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a:t>E</a:t>
            </a:r>
            <a:r>
              <a:rPr lang="en-US" altLang="en-US" sz="2000" baseline="-25000"/>
              <a:t>0</a:t>
            </a:r>
          </a:p>
        </p:txBody>
      </p:sp>
      <p:cxnSp>
        <p:nvCxnSpPr>
          <p:cNvPr id="32" name="Straight Connector 31"/>
          <p:cNvCxnSpPr/>
          <p:nvPr/>
        </p:nvCxnSpPr>
        <p:spPr>
          <a:xfrm flipV="1">
            <a:off x="4619625" y="1169988"/>
            <a:ext cx="2455863" cy="2205037"/>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60363" y="1079500"/>
            <a:ext cx="3290887" cy="4846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2400" dirty="0" err="1">
                <a:solidFill>
                  <a:schemeClr val="tx1"/>
                </a:solidFill>
              </a:rPr>
              <a:t>Harga</a:t>
            </a:r>
            <a:r>
              <a:rPr lang="en-US" sz="2400" dirty="0">
                <a:solidFill>
                  <a:schemeClr val="tx1"/>
                </a:solidFill>
              </a:rPr>
              <a:t> </a:t>
            </a:r>
            <a:r>
              <a:rPr lang="en-US" sz="2400" dirty="0" err="1">
                <a:solidFill>
                  <a:schemeClr val="tx1"/>
                </a:solidFill>
              </a:rPr>
              <a:t>akan</a:t>
            </a:r>
            <a:r>
              <a:rPr lang="en-US" sz="2400" dirty="0">
                <a:solidFill>
                  <a:schemeClr val="tx1"/>
                </a:solidFill>
              </a:rPr>
              <a:t> </a:t>
            </a:r>
            <a:r>
              <a:rPr lang="en-US" sz="2400" dirty="0" err="1">
                <a:solidFill>
                  <a:schemeClr val="tx1"/>
                </a:solidFill>
              </a:rPr>
              <a:t>terus</a:t>
            </a:r>
            <a:r>
              <a:rPr lang="en-US" sz="2400" dirty="0">
                <a:solidFill>
                  <a:schemeClr val="tx1"/>
                </a:solidFill>
              </a:rPr>
              <a:t> </a:t>
            </a:r>
            <a:r>
              <a:rPr lang="en-US" sz="2400" dirty="0" err="1">
                <a:solidFill>
                  <a:schemeClr val="tx1"/>
                </a:solidFill>
              </a:rPr>
              <a:t>bergerak</a:t>
            </a:r>
            <a:r>
              <a:rPr lang="en-US" sz="2400" dirty="0">
                <a:solidFill>
                  <a:schemeClr val="tx1"/>
                </a:solidFill>
              </a:rPr>
              <a:t> </a:t>
            </a:r>
            <a:r>
              <a:rPr lang="en-US" sz="2400" dirty="0" err="1">
                <a:solidFill>
                  <a:schemeClr val="tx1"/>
                </a:solidFill>
              </a:rPr>
              <a:t>naik</a:t>
            </a:r>
            <a:r>
              <a:rPr lang="en-US" sz="2400" dirty="0">
                <a:solidFill>
                  <a:schemeClr val="tx1"/>
                </a:solidFill>
              </a:rPr>
              <a:t> </a:t>
            </a:r>
            <a:r>
              <a:rPr lang="en-US" sz="2400" dirty="0" err="1">
                <a:solidFill>
                  <a:schemeClr val="tx1"/>
                </a:solidFill>
              </a:rPr>
              <a:t>sampai</a:t>
            </a:r>
            <a:r>
              <a:rPr lang="en-US" sz="2400" dirty="0">
                <a:solidFill>
                  <a:schemeClr val="tx1"/>
                </a:solidFill>
              </a:rPr>
              <a:t> </a:t>
            </a:r>
            <a:r>
              <a:rPr lang="en-US" sz="2400" dirty="0" err="1">
                <a:solidFill>
                  <a:schemeClr val="tx1"/>
                </a:solidFill>
              </a:rPr>
              <a:t>dgn</a:t>
            </a:r>
            <a:r>
              <a:rPr lang="en-US" sz="2400" dirty="0">
                <a:solidFill>
                  <a:schemeClr val="tx1"/>
                </a:solidFill>
              </a:rPr>
              <a:t> </a:t>
            </a:r>
            <a:r>
              <a:rPr lang="en-US" sz="2400" dirty="0" err="1">
                <a:solidFill>
                  <a:schemeClr val="tx1"/>
                </a:solidFill>
              </a:rPr>
              <a:t>jumlah</a:t>
            </a:r>
            <a:r>
              <a:rPr lang="en-US" sz="2400" dirty="0">
                <a:solidFill>
                  <a:schemeClr val="tx1"/>
                </a:solidFill>
              </a:rPr>
              <a:t> </a:t>
            </a:r>
            <a:r>
              <a:rPr lang="en-US" sz="2400" dirty="0" err="1">
                <a:solidFill>
                  <a:schemeClr val="tx1"/>
                </a:solidFill>
              </a:rPr>
              <a:t>yg</a:t>
            </a:r>
            <a:r>
              <a:rPr lang="en-US" sz="2400" dirty="0">
                <a:solidFill>
                  <a:schemeClr val="tx1"/>
                </a:solidFill>
              </a:rPr>
              <a:t> </a:t>
            </a:r>
            <a:r>
              <a:rPr lang="en-US" sz="2400" dirty="0" err="1">
                <a:solidFill>
                  <a:schemeClr val="tx1"/>
                </a:solidFill>
              </a:rPr>
              <a:t>ditawarkan</a:t>
            </a:r>
            <a:r>
              <a:rPr lang="en-US" sz="2400" dirty="0">
                <a:solidFill>
                  <a:schemeClr val="tx1"/>
                </a:solidFill>
              </a:rPr>
              <a:t> = </a:t>
            </a:r>
            <a:r>
              <a:rPr lang="en-US" sz="2400" dirty="0" err="1">
                <a:solidFill>
                  <a:schemeClr val="tx1"/>
                </a:solidFill>
              </a:rPr>
              <a:t>jumlah</a:t>
            </a:r>
            <a:r>
              <a:rPr lang="en-US" sz="2400" dirty="0">
                <a:solidFill>
                  <a:schemeClr val="tx1"/>
                </a:solidFill>
              </a:rPr>
              <a:t> </a:t>
            </a:r>
            <a:r>
              <a:rPr lang="en-US" sz="2400" dirty="0" err="1">
                <a:solidFill>
                  <a:schemeClr val="tx1"/>
                </a:solidFill>
              </a:rPr>
              <a:t>yg</a:t>
            </a:r>
            <a:r>
              <a:rPr lang="en-US" sz="2400" dirty="0">
                <a:solidFill>
                  <a:schemeClr val="tx1"/>
                </a:solidFill>
              </a:rPr>
              <a:t> </a:t>
            </a:r>
            <a:r>
              <a:rPr lang="en-US" sz="2400" dirty="0" err="1">
                <a:solidFill>
                  <a:schemeClr val="tx1"/>
                </a:solidFill>
              </a:rPr>
              <a:t>diminta</a:t>
            </a:r>
            <a:r>
              <a:rPr lang="en-US" sz="2400" dirty="0">
                <a:solidFill>
                  <a:schemeClr val="tx1"/>
                </a:solidFill>
              </a:rPr>
              <a:t> (s/d E</a:t>
            </a:r>
            <a:r>
              <a:rPr lang="en-US" sz="2400" baseline="-25000" dirty="0">
                <a:solidFill>
                  <a:schemeClr val="tx1"/>
                </a:solidFill>
              </a:rPr>
              <a:t>1</a:t>
            </a:r>
            <a:r>
              <a:rPr lang="en-US" sz="2400" dirty="0">
                <a:solidFill>
                  <a:schemeClr val="tx1"/>
                </a:solidFill>
              </a:rPr>
              <a:t>)</a:t>
            </a:r>
          </a:p>
          <a:p>
            <a:pPr eaLnBrk="1" hangingPunct="1">
              <a:defRPr/>
            </a:pPr>
            <a:r>
              <a:rPr lang="en-US" sz="2400" dirty="0">
                <a:solidFill>
                  <a:schemeClr val="tx1"/>
                </a:solidFill>
              </a:rPr>
              <a:t> </a:t>
            </a:r>
          </a:p>
          <a:p>
            <a:pPr eaLnBrk="1" hangingPunct="1">
              <a:defRPr/>
            </a:pPr>
            <a:r>
              <a:rPr lang="en-US" sz="2400" i="1" dirty="0">
                <a:solidFill>
                  <a:schemeClr val="tx1"/>
                </a:solidFill>
              </a:rPr>
              <a:t>Total </a:t>
            </a:r>
            <a:r>
              <a:rPr lang="en-US" sz="2400" i="1" dirty="0" err="1">
                <a:solidFill>
                  <a:schemeClr val="tx1"/>
                </a:solidFill>
              </a:rPr>
              <a:t>penawaran</a:t>
            </a:r>
            <a:r>
              <a:rPr lang="en-US" sz="2400" i="1" dirty="0">
                <a:solidFill>
                  <a:schemeClr val="tx1"/>
                </a:solidFill>
              </a:rPr>
              <a:t> yang </a:t>
            </a:r>
            <a:r>
              <a:rPr lang="en-US" sz="2400" i="1" dirty="0" err="1">
                <a:solidFill>
                  <a:schemeClr val="tx1"/>
                </a:solidFill>
              </a:rPr>
              <a:t>lebih</a:t>
            </a:r>
            <a:r>
              <a:rPr lang="en-US" sz="2400" i="1" dirty="0">
                <a:solidFill>
                  <a:schemeClr val="tx1"/>
                </a:solidFill>
              </a:rPr>
              <a:t> </a:t>
            </a:r>
            <a:r>
              <a:rPr lang="en-US" sz="2400" i="1" dirty="0" err="1">
                <a:solidFill>
                  <a:schemeClr val="tx1"/>
                </a:solidFill>
              </a:rPr>
              <a:t>rendah</a:t>
            </a:r>
            <a:r>
              <a:rPr lang="en-US" sz="2400" i="1" dirty="0">
                <a:solidFill>
                  <a:schemeClr val="tx1"/>
                </a:solidFill>
              </a:rPr>
              <a:t> </a:t>
            </a:r>
            <a:r>
              <a:rPr lang="en-US" sz="2400" i="1" dirty="0" err="1">
                <a:solidFill>
                  <a:schemeClr val="tx1"/>
                </a:solidFill>
              </a:rPr>
              <a:t>dijatahkan</a:t>
            </a:r>
            <a:r>
              <a:rPr lang="en-US" sz="2400" i="1" dirty="0">
                <a:solidFill>
                  <a:schemeClr val="tx1"/>
                </a:solidFill>
              </a:rPr>
              <a:t> </a:t>
            </a:r>
            <a:r>
              <a:rPr lang="en-US" sz="2400" i="1" dirty="0" err="1">
                <a:solidFill>
                  <a:schemeClr val="tx1"/>
                </a:solidFill>
              </a:rPr>
              <a:t>kepada</a:t>
            </a:r>
            <a:r>
              <a:rPr lang="en-US" sz="2400" i="1" dirty="0">
                <a:solidFill>
                  <a:schemeClr val="tx1"/>
                </a:solidFill>
              </a:rPr>
              <a:t> </a:t>
            </a:r>
            <a:r>
              <a:rPr lang="en-US" sz="2400" i="1" dirty="0" err="1">
                <a:solidFill>
                  <a:schemeClr val="tx1"/>
                </a:solidFill>
              </a:rPr>
              <a:t>mereka</a:t>
            </a:r>
            <a:r>
              <a:rPr lang="en-US" sz="2400" i="1" dirty="0">
                <a:solidFill>
                  <a:schemeClr val="tx1"/>
                </a:solidFill>
              </a:rPr>
              <a:t> </a:t>
            </a:r>
            <a:r>
              <a:rPr lang="en-US" sz="2400" i="1" dirty="0" err="1">
                <a:solidFill>
                  <a:schemeClr val="tx1"/>
                </a:solidFill>
              </a:rPr>
              <a:t>yg</a:t>
            </a:r>
            <a:r>
              <a:rPr lang="en-US" sz="2400" i="1" dirty="0">
                <a:solidFill>
                  <a:schemeClr val="tx1"/>
                </a:solidFill>
              </a:rPr>
              <a:t> paling </a:t>
            </a:r>
            <a:r>
              <a:rPr lang="en-US" sz="2400" i="1" dirty="0" err="1">
                <a:solidFill>
                  <a:schemeClr val="tx1"/>
                </a:solidFill>
              </a:rPr>
              <a:t>berminat</a:t>
            </a:r>
            <a:r>
              <a:rPr lang="en-US" sz="2400" i="1" dirty="0">
                <a:solidFill>
                  <a:schemeClr val="tx1"/>
                </a:solidFill>
              </a:rPr>
              <a:t> </a:t>
            </a:r>
            <a:r>
              <a:rPr lang="en-US" sz="2400" i="1" dirty="0" err="1">
                <a:solidFill>
                  <a:schemeClr val="tx1"/>
                </a:solidFill>
              </a:rPr>
              <a:t>dan</a:t>
            </a:r>
            <a:r>
              <a:rPr lang="en-US" sz="2400" i="1" dirty="0">
                <a:solidFill>
                  <a:schemeClr val="tx1"/>
                </a:solidFill>
              </a:rPr>
              <a:t> </a:t>
            </a:r>
            <a:r>
              <a:rPr lang="en-US" sz="2400" i="1" dirty="0" err="1">
                <a:solidFill>
                  <a:schemeClr val="tx1"/>
                </a:solidFill>
              </a:rPr>
              <a:t>mampu</a:t>
            </a:r>
            <a:r>
              <a:rPr lang="en-US" sz="2400" i="1" dirty="0">
                <a:solidFill>
                  <a:schemeClr val="tx1"/>
                </a:solidFill>
              </a:rPr>
              <a:t> </a:t>
            </a:r>
            <a:r>
              <a:rPr lang="en-US" sz="2400" i="1" dirty="0" err="1">
                <a:solidFill>
                  <a:schemeClr val="tx1"/>
                </a:solidFill>
              </a:rPr>
              <a:t>membayar</a:t>
            </a:r>
            <a:r>
              <a:rPr lang="en-US" sz="2400" i="1" dirty="0">
                <a:solidFill>
                  <a:schemeClr val="tx1"/>
                </a:solidFill>
              </a:rPr>
              <a:t> </a:t>
            </a:r>
            <a:r>
              <a:rPr lang="en-US" sz="2400" i="1" dirty="0" err="1">
                <a:solidFill>
                  <a:schemeClr val="tx1"/>
                </a:solidFill>
              </a:rPr>
              <a:t>harga</a:t>
            </a:r>
            <a:r>
              <a:rPr lang="en-US" sz="2400" i="1" dirty="0">
                <a:solidFill>
                  <a:schemeClr val="tx1"/>
                </a:solidFill>
              </a:rPr>
              <a:t> yang </a:t>
            </a:r>
            <a:r>
              <a:rPr lang="en-US" sz="2400" i="1" dirty="0" err="1">
                <a:solidFill>
                  <a:schemeClr val="tx1"/>
                </a:solidFill>
              </a:rPr>
              <a:t>lebih</a:t>
            </a:r>
            <a:r>
              <a:rPr lang="en-US" sz="2400" i="1" dirty="0">
                <a:solidFill>
                  <a:schemeClr val="tx1"/>
                </a:solidFill>
              </a:rPr>
              <a:t> </a:t>
            </a:r>
            <a:r>
              <a:rPr lang="en-US" sz="2400" i="1" dirty="0" err="1">
                <a:solidFill>
                  <a:schemeClr val="tx1"/>
                </a:solidFill>
              </a:rPr>
              <a:t>tinggi</a:t>
            </a:r>
            <a:r>
              <a:rPr lang="en-US" sz="2400" i="1" dirty="0">
                <a:solidFill>
                  <a:schemeClr val="tx1"/>
                </a:solidFill>
              </a:rPr>
              <a:t> </a:t>
            </a:r>
          </a:p>
          <a:p>
            <a:pPr marL="457200" indent="-457200" eaLnBrk="1" hangingPunct="1">
              <a:buFont typeface="+mj-lt"/>
              <a:buAutoNum type="arabicParenR"/>
              <a:defRPr/>
            </a:pPr>
            <a:endParaRPr lang="en-US" sz="2400" dirty="0">
              <a:solidFill>
                <a:schemeClr val="tx1"/>
              </a:solidFill>
            </a:endParaRPr>
          </a:p>
          <a:p>
            <a:pPr eaLnBrk="1" hangingPunct="1">
              <a:defRPr/>
            </a:pPr>
            <a:endParaRPr lang="en-US" sz="2400" dirty="0">
              <a:solidFill>
                <a:schemeClr val="tx1"/>
              </a:solidFill>
            </a:endParaRPr>
          </a:p>
          <a:p>
            <a:pPr eaLnBrk="1" hangingPunct="1">
              <a:defRPr/>
            </a:pPr>
            <a:endParaRPr lang="en-US" sz="2400" dirty="0">
              <a:solidFill>
                <a:schemeClr val="tx1"/>
              </a:solidFill>
            </a:endParaRPr>
          </a:p>
          <a:p>
            <a:pPr eaLnBrk="1" hangingPunct="1">
              <a:defRPr/>
            </a:pPr>
            <a:endParaRPr lang="en-US" sz="2400" dirty="0">
              <a:solidFill>
                <a:schemeClr val="tx1"/>
              </a:solidFill>
            </a:endParaRPr>
          </a:p>
        </p:txBody>
      </p:sp>
      <p:sp>
        <p:nvSpPr>
          <p:cNvPr id="24592" name="Text Box 8"/>
          <p:cNvSpPr txBox="1">
            <a:spLocks noChangeArrowheads="1"/>
          </p:cNvSpPr>
          <p:nvPr/>
        </p:nvSpPr>
        <p:spPr bwMode="auto">
          <a:xfrm>
            <a:off x="5222875" y="2063750"/>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000"/>
              <a:t>E</a:t>
            </a:r>
            <a:r>
              <a:rPr lang="en-US" altLang="en-US" sz="2000" baseline="-25000"/>
              <a:t>1</a:t>
            </a:r>
          </a:p>
        </p:txBody>
      </p:sp>
      <p:cxnSp>
        <p:nvCxnSpPr>
          <p:cNvPr id="27" name="Straight Connector 26"/>
          <p:cNvCxnSpPr/>
          <p:nvPr/>
        </p:nvCxnSpPr>
        <p:spPr>
          <a:xfrm flipV="1">
            <a:off x="4873625" y="3121025"/>
            <a:ext cx="0" cy="178276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594" name="Text Box 8"/>
          <p:cNvSpPr txBox="1">
            <a:spLocks noChangeArrowheads="1"/>
          </p:cNvSpPr>
          <p:nvPr/>
        </p:nvSpPr>
        <p:spPr bwMode="auto">
          <a:xfrm>
            <a:off x="4656138" y="49006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38</a:t>
            </a:r>
          </a:p>
        </p:txBody>
      </p:sp>
      <p:sp>
        <p:nvSpPr>
          <p:cNvPr id="24595" name="Text Box 8"/>
          <p:cNvSpPr txBox="1">
            <a:spLocks noChangeArrowheads="1"/>
          </p:cNvSpPr>
          <p:nvPr/>
        </p:nvSpPr>
        <p:spPr bwMode="auto">
          <a:xfrm>
            <a:off x="7813675" y="4070350"/>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D</a:t>
            </a:r>
          </a:p>
        </p:txBody>
      </p:sp>
      <p:sp>
        <p:nvSpPr>
          <p:cNvPr id="24596" name="Text Box 8"/>
          <p:cNvSpPr txBox="1">
            <a:spLocks noChangeArrowheads="1"/>
          </p:cNvSpPr>
          <p:nvPr/>
        </p:nvSpPr>
        <p:spPr bwMode="auto">
          <a:xfrm>
            <a:off x="7678738" y="1282700"/>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0</a:t>
            </a:r>
          </a:p>
        </p:txBody>
      </p:sp>
      <p:sp>
        <p:nvSpPr>
          <p:cNvPr id="24597" name="Text Box 8"/>
          <p:cNvSpPr txBox="1">
            <a:spLocks noChangeArrowheads="1"/>
          </p:cNvSpPr>
          <p:nvPr/>
        </p:nvSpPr>
        <p:spPr bwMode="auto">
          <a:xfrm>
            <a:off x="6977063" y="746125"/>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2400" b="1" i="1"/>
              <a:t>S</a:t>
            </a:r>
            <a:r>
              <a:rPr lang="en-US" altLang="en-US" sz="2400" b="1" i="1" baseline="-25000"/>
              <a:t>1</a:t>
            </a:r>
          </a:p>
        </p:txBody>
      </p:sp>
      <p:sp>
        <p:nvSpPr>
          <p:cNvPr id="37" name="Left Arrow 36"/>
          <p:cNvSpPr/>
          <p:nvPr/>
        </p:nvSpPr>
        <p:spPr>
          <a:xfrm rot="2469737">
            <a:off x="5561013" y="2698750"/>
            <a:ext cx="465137" cy="284163"/>
          </a:xfrm>
          <a:prstGeom prst="leftArrow">
            <a:avLst/>
          </a:prstGeom>
          <a:solidFill>
            <a:srgbClr val="00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8" name="Straight Connector 37"/>
          <p:cNvCxnSpPr/>
          <p:nvPr/>
        </p:nvCxnSpPr>
        <p:spPr>
          <a:xfrm flipV="1">
            <a:off x="5473700" y="2595563"/>
            <a:ext cx="0" cy="22860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5413375" y="2520950"/>
            <a:ext cx="138113" cy="13652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601" name="Text Box 8"/>
          <p:cNvSpPr txBox="1">
            <a:spLocks noChangeArrowheads="1"/>
          </p:cNvSpPr>
          <p:nvPr/>
        </p:nvSpPr>
        <p:spPr bwMode="auto">
          <a:xfrm>
            <a:off x="3633788" y="2409825"/>
            <a:ext cx="641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5.25</a:t>
            </a:r>
          </a:p>
        </p:txBody>
      </p:sp>
      <p:sp>
        <p:nvSpPr>
          <p:cNvPr id="24602" name="Text Box 8"/>
          <p:cNvSpPr txBox="1">
            <a:spLocks noChangeArrowheads="1"/>
          </p:cNvSpPr>
          <p:nvPr/>
        </p:nvSpPr>
        <p:spPr bwMode="auto">
          <a:xfrm>
            <a:off x="5256213" y="4900613"/>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50000"/>
              </a:spcBef>
              <a:buClrTx/>
              <a:buSzTx/>
              <a:buFontTx/>
              <a:buNone/>
            </a:pPr>
            <a:r>
              <a:rPr lang="en-US" altLang="en-US" sz="1800"/>
              <a:t>60</a:t>
            </a:r>
          </a:p>
        </p:txBody>
      </p:sp>
      <p:sp>
        <p:nvSpPr>
          <p:cNvPr id="43" name="Left Arrow 42"/>
          <p:cNvSpPr/>
          <p:nvPr/>
        </p:nvSpPr>
        <p:spPr>
          <a:xfrm rot="8254073">
            <a:off x="4949825" y="2716213"/>
            <a:ext cx="463550" cy="284162"/>
          </a:xfrm>
          <a:prstGeom prst="leftArrow">
            <a:avLst/>
          </a:prstGeom>
          <a:solidFill>
            <a:srgbClr val="00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26627" name="Rectangle 2"/>
          <p:cNvSpPr>
            <a:spLocks noGrp="1" noChangeArrowheads="1"/>
          </p:cNvSpPr>
          <p:nvPr>
            <p:ph type="title"/>
          </p:nvPr>
        </p:nvSpPr>
        <p:spPr>
          <a:xfrm>
            <a:off x="457200" y="285750"/>
            <a:ext cx="8386763" cy="649288"/>
          </a:xfrm>
        </p:spPr>
        <p:txBody>
          <a:bodyPr/>
          <a:lstStyle/>
          <a:p>
            <a:pPr eaLnBrk="1" hangingPunct="1"/>
            <a:r>
              <a:rPr lang="en-US" altLang="en-US" sz="3000" smtClean="0"/>
              <a:t>Penjatahan Harga</a:t>
            </a:r>
            <a:br>
              <a:rPr lang="en-US" altLang="en-US" sz="3000" smtClean="0"/>
            </a:br>
            <a:r>
              <a:rPr lang="en-US" altLang="en-US" sz="3000" smtClean="0"/>
              <a:t>—Kesimpulan— </a:t>
            </a:r>
          </a:p>
        </p:txBody>
      </p:sp>
      <p:sp>
        <p:nvSpPr>
          <p:cNvPr id="45059" name="Rectangle 3"/>
          <p:cNvSpPr>
            <a:spLocks noGrp="1" noChangeArrowheads="1"/>
          </p:cNvSpPr>
          <p:nvPr>
            <p:ph type="body" idx="1"/>
          </p:nvPr>
        </p:nvSpPr>
        <p:spPr>
          <a:xfrm>
            <a:off x="382588" y="1441450"/>
            <a:ext cx="8166100" cy="4024313"/>
          </a:xfrm>
        </p:spPr>
        <p:txBody>
          <a:bodyPr/>
          <a:lstStyle/>
          <a:p>
            <a:pPr marL="344488" indent="-344488" eaLnBrk="1" hangingPunct="1">
              <a:lnSpc>
                <a:spcPct val="100000"/>
              </a:lnSpc>
            </a:pPr>
            <a:r>
              <a:rPr lang="en-US" altLang="en-US" sz="2600" smtClean="0"/>
              <a:t>Penyesuian harga adalah mekanisme penjatahan dalam pasar bebas</a:t>
            </a:r>
          </a:p>
          <a:p>
            <a:pPr marL="344488" indent="-344488" eaLnBrk="1" hangingPunct="1">
              <a:lnSpc>
                <a:spcPct val="100000"/>
              </a:lnSpc>
            </a:pPr>
            <a:r>
              <a:rPr lang="en-US" altLang="en-US" sz="2600" smtClean="0"/>
              <a:t>Penjatahan harga berarti bahwa kapan pun ada kebutuhan untuk memeratakan suatu barang—yaitu ketika ada permintaan berlebih (</a:t>
            </a:r>
            <a:r>
              <a:rPr lang="en-US" altLang="en-US" sz="2600" i="1" smtClean="0"/>
              <a:t>excess demand</a:t>
            </a:r>
            <a:r>
              <a:rPr lang="en-US" altLang="en-US" sz="2600" smtClean="0"/>
              <a:t>)—dalam pasar bebas, maka harga barang akan naik meningkat hingga kuantitas yang ditawarkan sama dengan kuantitas yang diminta (e.g., pasar menjadi setimbang)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28675" name="Rectangle 2"/>
          <p:cNvSpPr>
            <a:spLocks noGrp="1" noChangeArrowheads="1"/>
          </p:cNvSpPr>
          <p:nvPr>
            <p:ph type="title"/>
          </p:nvPr>
        </p:nvSpPr>
        <p:spPr>
          <a:xfrm>
            <a:off x="457200" y="285750"/>
            <a:ext cx="8386763" cy="649288"/>
          </a:xfrm>
        </p:spPr>
        <p:txBody>
          <a:bodyPr/>
          <a:lstStyle/>
          <a:p>
            <a:pPr eaLnBrk="1" hangingPunct="1"/>
            <a:r>
              <a:rPr lang="en-US" altLang="en-US" sz="3000" smtClean="0"/>
              <a:t>Harga dan Alokasi Sumber Daya</a:t>
            </a:r>
          </a:p>
        </p:txBody>
      </p:sp>
      <p:sp>
        <p:nvSpPr>
          <p:cNvPr id="45059" name="Rectangle 3"/>
          <p:cNvSpPr>
            <a:spLocks noGrp="1" noChangeArrowheads="1"/>
          </p:cNvSpPr>
          <p:nvPr>
            <p:ph type="body" idx="1"/>
          </p:nvPr>
        </p:nvSpPr>
        <p:spPr>
          <a:xfrm>
            <a:off x="382588" y="1441450"/>
            <a:ext cx="8166100" cy="4675188"/>
          </a:xfrm>
        </p:spPr>
        <p:txBody>
          <a:bodyPr/>
          <a:lstStyle/>
          <a:p>
            <a:pPr marL="344488" indent="-344488" eaLnBrk="1" hangingPunct="1">
              <a:lnSpc>
                <a:spcPct val="100000"/>
              </a:lnSpc>
              <a:spcBef>
                <a:spcPts val="600"/>
              </a:spcBef>
            </a:pPr>
            <a:r>
              <a:rPr lang="en-US" altLang="en-US" sz="2400" smtClean="0"/>
              <a:t>Pasar juga menentukan apa yang akan diproduksi dan bagaimana sumber daya dialokasikan di antara beberapa penggunaan yang sama pentingnya</a:t>
            </a:r>
          </a:p>
          <a:p>
            <a:pPr marL="344488" indent="-344488" eaLnBrk="1" hangingPunct="1">
              <a:lnSpc>
                <a:spcPct val="100000"/>
              </a:lnSpc>
              <a:spcBef>
                <a:spcPts val="600"/>
              </a:spcBef>
            </a:pPr>
            <a:r>
              <a:rPr lang="en-US" altLang="en-US" sz="2400" smtClean="0"/>
              <a:t>Perubahan harga yang disebabkan oleh perubahan di dalam pasar output (ex: perubahan permintaan) akan menyebabkan laba meningkat/menurun: Laba menarik investasi; kerugian menyebabkan disinvestasi</a:t>
            </a:r>
          </a:p>
          <a:p>
            <a:pPr marL="344488" indent="-344488" eaLnBrk="1" hangingPunct="1">
              <a:lnSpc>
                <a:spcPct val="100000"/>
              </a:lnSpc>
              <a:spcBef>
                <a:spcPts val="600"/>
              </a:spcBef>
            </a:pPr>
            <a:r>
              <a:rPr lang="en-US" altLang="en-US" sz="2400" smtClean="0"/>
              <a:t>Upah yang lebih tinggi menarik tenaga kerja dan mendorong pekerja untuk memperoleh keahlian</a:t>
            </a:r>
          </a:p>
          <a:p>
            <a:pPr marL="344488" indent="-344488" eaLnBrk="1" hangingPunct="1">
              <a:lnSpc>
                <a:spcPct val="100000"/>
              </a:lnSpc>
              <a:spcBef>
                <a:spcPts val="600"/>
              </a:spcBef>
            </a:pPr>
            <a:r>
              <a:rPr lang="en-US" altLang="en-US" sz="2400" smtClean="0"/>
              <a:t>Di inti sistem ini, penawaran, permintaan dan harga di pasar input dan output menentukan alokasi sumber daya dan kombinasi akhir dari barang” yg diproduksi</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00000"/>
              </a:lnSpc>
              <a:spcBef>
                <a:spcPct val="0"/>
              </a:spcBef>
              <a:buClrTx/>
              <a:buSzTx/>
              <a:buFontTx/>
              <a:buNone/>
            </a:pPr>
            <a:r>
              <a:rPr lang="en-US" altLang="en-US" sz="1700" smtClean="0">
                <a:solidFill>
                  <a:srgbClr val="777777"/>
                </a:solidFill>
              </a:rPr>
              <a:t>CHAPTER 6</a:t>
            </a:r>
            <a:r>
              <a:rPr lang="en-US" altLang="en-US" sz="1700" b="0" smtClean="0">
                <a:solidFill>
                  <a:srgbClr val="777777"/>
                </a:solidFill>
              </a:rPr>
              <a:t>    SUPPLY, DEMAND, AND GOVERNMENT POLICIES</a:t>
            </a:r>
          </a:p>
        </p:txBody>
      </p:sp>
      <p:sp>
        <p:nvSpPr>
          <p:cNvPr id="30723" name="Rectangle 2"/>
          <p:cNvSpPr>
            <a:spLocks noChangeArrowheads="1"/>
          </p:cNvSpPr>
          <p:nvPr/>
        </p:nvSpPr>
        <p:spPr bwMode="auto">
          <a:xfrm>
            <a:off x="0" y="0"/>
            <a:ext cx="9144000" cy="4857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30724" name="Oval 3"/>
          <p:cNvSpPr>
            <a:spLocks noChangeArrowheads="1"/>
          </p:cNvSpPr>
          <p:nvPr/>
        </p:nvSpPr>
        <p:spPr bwMode="auto">
          <a:xfrm>
            <a:off x="504825" y="190500"/>
            <a:ext cx="1571625" cy="135255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105000"/>
              </a:lnSpc>
              <a:spcBef>
                <a:spcPct val="45000"/>
              </a:spcBef>
              <a:buClr>
                <a:srgbClr val="00B85C"/>
              </a:buClr>
              <a:buSzPct val="12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66CC"/>
              </a:buClr>
              <a:buSzPct val="130000"/>
              <a:buChar char="•"/>
              <a:defRPr sz="27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80"/>
              </a:buClr>
              <a:buSzPct val="110000"/>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ClrTx/>
              <a:buSzTx/>
              <a:buFontTx/>
              <a:buNone/>
            </a:pPr>
            <a:endParaRPr lang="en-US" altLang="en-US" sz="1800"/>
          </a:p>
        </p:txBody>
      </p:sp>
      <p:sp>
        <p:nvSpPr>
          <p:cNvPr id="30725" name="Rectangle 4"/>
          <p:cNvSpPr>
            <a:spLocks noGrp="1" noChangeArrowheads="1"/>
          </p:cNvSpPr>
          <p:nvPr>
            <p:ph type="title"/>
          </p:nvPr>
        </p:nvSpPr>
        <p:spPr>
          <a:xfrm>
            <a:off x="257175" y="557213"/>
            <a:ext cx="8496300" cy="1030287"/>
          </a:xfrm>
        </p:spPr>
        <p:txBody>
          <a:bodyPr/>
          <a:lstStyle/>
          <a:p>
            <a:pPr algn="l" eaLnBrk="1" hangingPunct="1">
              <a:lnSpc>
                <a:spcPct val="105000"/>
              </a:lnSpc>
            </a:pPr>
            <a:r>
              <a:rPr lang="en-US" altLang="en-US" sz="3100" dirty="0" err="1" smtClean="0">
                <a:solidFill>
                  <a:schemeClr val="tx1"/>
                </a:solidFill>
                <a:latin typeface="Arial" panose="020B0604020202020204" pitchFamily="34" charset="0"/>
              </a:rPr>
              <a:t>Beberapa</a:t>
            </a:r>
            <a:r>
              <a:rPr lang="en-US" altLang="en-US" sz="3100" dirty="0" smtClean="0">
                <a:solidFill>
                  <a:schemeClr val="tx1"/>
                </a:solidFill>
                <a:latin typeface="Arial" panose="020B0604020202020204" pitchFamily="34" charset="0"/>
              </a:rPr>
              <a:t> </a:t>
            </a:r>
            <a:r>
              <a:rPr lang="en-US" altLang="en-US" sz="3100" dirty="0" err="1" smtClean="0">
                <a:solidFill>
                  <a:schemeClr val="tx1"/>
                </a:solidFill>
                <a:latin typeface="Arial" panose="020B0604020202020204" pitchFamily="34" charset="0"/>
              </a:rPr>
              <a:t>pertanyaan</a:t>
            </a:r>
            <a:r>
              <a:rPr lang="en-US" altLang="en-US" sz="3100" dirty="0" smtClean="0">
                <a:solidFill>
                  <a:schemeClr val="tx1"/>
                </a:solidFill>
                <a:latin typeface="Arial" panose="020B0604020202020204" pitchFamily="34" charset="0"/>
              </a:rPr>
              <a:t> yang </a:t>
            </a:r>
            <a:r>
              <a:rPr lang="en-US" altLang="en-US" sz="3100" dirty="0" err="1" smtClean="0">
                <a:solidFill>
                  <a:schemeClr val="tx1"/>
                </a:solidFill>
                <a:latin typeface="Arial" panose="020B0604020202020204" pitchFamily="34" charset="0"/>
              </a:rPr>
              <a:t>akan</a:t>
            </a:r>
            <a:r>
              <a:rPr lang="en-US" altLang="en-US" sz="3100" dirty="0" smtClean="0">
                <a:solidFill>
                  <a:schemeClr val="tx1"/>
                </a:solidFill>
                <a:latin typeface="Arial" panose="020B0604020202020204" pitchFamily="34" charset="0"/>
              </a:rPr>
              <a:t> </a:t>
            </a:r>
            <a:r>
              <a:rPr lang="en-US" altLang="en-US" sz="3100" dirty="0" err="1" smtClean="0">
                <a:solidFill>
                  <a:schemeClr val="tx1"/>
                </a:solidFill>
                <a:latin typeface="Arial" panose="020B0604020202020204" pitchFamily="34" charset="0"/>
              </a:rPr>
              <a:t>dijawab</a:t>
            </a:r>
            <a:r>
              <a:rPr lang="en-US" altLang="en-US" sz="3100" dirty="0" smtClean="0">
                <a:solidFill>
                  <a:schemeClr val="tx1"/>
                </a:solidFill>
                <a:latin typeface="Arial" panose="020B0604020202020204" pitchFamily="34" charset="0"/>
              </a:rPr>
              <a:t> </a:t>
            </a:r>
            <a:r>
              <a:rPr lang="en-US" altLang="en-US" sz="3100" dirty="0" err="1" smtClean="0">
                <a:solidFill>
                  <a:schemeClr val="tx1"/>
                </a:solidFill>
                <a:latin typeface="Arial" panose="020B0604020202020204" pitchFamily="34" charset="0"/>
              </a:rPr>
              <a:t>dalam</a:t>
            </a:r>
            <a:r>
              <a:rPr lang="en-US" altLang="en-US" sz="3100" dirty="0" smtClean="0">
                <a:solidFill>
                  <a:schemeClr val="tx1"/>
                </a:solidFill>
                <a:latin typeface="Arial" panose="020B0604020202020204" pitchFamily="34" charset="0"/>
              </a:rPr>
              <a:t> </a:t>
            </a:r>
            <a:r>
              <a:rPr lang="en-US" altLang="en-US" sz="3100" dirty="0" err="1" smtClean="0">
                <a:solidFill>
                  <a:schemeClr val="tx1"/>
                </a:solidFill>
                <a:latin typeface="Arial" panose="020B0604020202020204" pitchFamily="34" charset="0"/>
              </a:rPr>
              <a:t>pembahasan</a:t>
            </a:r>
            <a:r>
              <a:rPr lang="en-US" altLang="en-US" sz="3100" dirty="0" smtClean="0">
                <a:solidFill>
                  <a:schemeClr val="tx1"/>
                </a:solidFill>
                <a:latin typeface="Arial" panose="020B0604020202020204" pitchFamily="34" charset="0"/>
              </a:rPr>
              <a:t> </a:t>
            </a:r>
            <a:r>
              <a:rPr lang="en-US" altLang="en-US" sz="3100" dirty="0" err="1" smtClean="0">
                <a:solidFill>
                  <a:schemeClr val="tx1"/>
                </a:solidFill>
                <a:latin typeface="Arial" panose="020B0604020202020204" pitchFamily="34" charset="0"/>
              </a:rPr>
              <a:t>ini</a:t>
            </a:r>
            <a:r>
              <a:rPr lang="en-US" altLang="en-US" sz="3100" dirty="0" smtClean="0">
                <a:solidFill>
                  <a:schemeClr val="tx1"/>
                </a:solidFill>
                <a:latin typeface="Arial" panose="020B0604020202020204" pitchFamily="34" charset="0"/>
              </a:rPr>
              <a:t>:</a:t>
            </a:r>
            <a:endParaRPr lang="en-US" altLang="en-US" sz="3100" dirty="0" smtClean="0">
              <a:solidFill>
                <a:schemeClr val="tx1"/>
              </a:solidFill>
              <a:latin typeface="Arial" panose="020B0604020202020204" pitchFamily="34" charset="0"/>
            </a:endParaRPr>
          </a:p>
        </p:txBody>
      </p:sp>
      <p:sp>
        <p:nvSpPr>
          <p:cNvPr id="30726" name="Rectangle 5"/>
          <p:cNvSpPr>
            <a:spLocks noGrp="1" noChangeArrowheads="1"/>
          </p:cNvSpPr>
          <p:nvPr>
            <p:ph type="body" idx="1"/>
          </p:nvPr>
        </p:nvSpPr>
        <p:spPr>
          <a:xfrm>
            <a:off x="442913" y="1670050"/>
            <a:ext cx="8080375" cy="4625975"/>
          </a:xfrm>
        </p:spPr>
        <p:txBody>
          <a:bodyPr/>
          <a:lstStyle/>
          <a:p>
            <a:pPr eaLnBrk="1" hangingPunct="1">
              <a:spcBef>
                <a:spcPct val="40000"/>
              </a:spcBef>
              <a:buClr>
                <a:srgbClr val="003399"/>
              </a:buClr>
            </a:pPr>
            <a:r>
              <a:rPr lang="en-US" altLang="en-US" sz="2700" dirty="0" err="1" smtClean="0"/>
              <a:t>Apa</a:t>
            </a:r>
            <a:r>
              <a:rPr lang="en-US" altLang="en-US" sz="2700" dirty="0" smtClean="0"/>
              <a:t> yang </a:t>
            </a:r>
            <a:r>
              <a:rPr lang="en-US" altLang="en-US" sz="2700" dirty="0" err="1" smtClean="0"/>
              <a:t>dimaksud</a:t>
            </a:r>
            <a:r>
              <a:rPr lang="en-US" altLang="en-US" sz="2700" dirty="0" smtClean="0"/>
              <a:t> </a:t>
            </a:r>
            <a:r>
              <a:rPr lang="en-US" altLang="en-US" sz="2700" dirty="0" err="1" smtClean="0"/>
              <a:t>dengan</a:t>
            </a:r>
            <a:r>
              <a:rPr lang="en-US" altLang="en-US" sz="2700" dirty="0" smtClean="0"/>
              <a:t> </a:t>
            </a:r>
            <a:r>
              <a:rPr lang="en-US" altLang="en-US" sz="2700" dirty="0" err="1" smtClean="0"/>
              <a:t>kebijakan</a:t>
            </a:r>
            <a:r>
              <a:rPr lang="en-US" altLang="en-US" sz="2700" dirty="0" smtClean="0"/>
              <a:t> </a:t>
            </a:r>
            <a:r>
              <a:rPr lang="en-US" altLang="en-US" sz="2700" dirty="0" err="1" smtClean="0"/>
              <a:t>harga</a:t>
            </a:r>
            <a:r>
              <a:rPr lang="en-US" altLang="en-US" sz="2700" dirty="0" smtClean="0"/>
              <a:t> </a:t>
            </a:r>
            <a:r>
              <a:rPr lang="en-US" altLang="en-US" sz="2700" dirty="0" err="1" smtClean="0"/>
              <a:t>tertinggi</a:t>
            </a:r>
            <a:r>
              <a:rPr lang="en-US" altLang="en-US" sz="2700" dirty="0" smtClean="0"/>
              <a:t> (</a:t>
            </a:r>
            <a:r>
              <a:rPr lang="en-US" altLang="en-US" sz="2700" i="1" dirty="0" smtClean="0"/>
              <a:t>price ceilings</a:t>
            </a:r>
            <a:r>
              <a:rPr lang="en-US" altLang="en-US" sz="2700" dirty="0" smtClean="0"/>
              <a:t>) </a:t>
            </a:r>
            <a:r>
              <a:rPr lang="en-US" altLang="en-US" sz="2700" dirty="0" err="1" smtClean="0"/>
              <a:t>dan</a:t>
            </a:r>
            <a:r>
              <a:rPr lang="en-US" altLang="en-US" sz="2700" dirty="0" smtClean="0"/>
              <a:t> </a:t>
            </a:r>
            <a:r>
              <a:rPr lang="en-US" altLang="en-US" sz="2700" dirty="0" err="1" smtClean="0"/>
              <a:t>harga</a:t>
            </a:r>
            <a:r>
              <a:rPr lang="en-US" altLang="en-US" sz="2700" dirty="0" smtClean="0"/>
              <a:t> </a:t>
            </a:r>
            <a:r>
              <a:rPr lang="en-US" altLang="en-US" sz="2700" dirty="0" err="1" smtClean="0"/>
              <a:t>terendah</a:t>
            </a:r>
            <a:r>
              <a:rPr lang="en-US" altLang="en-US" sz="2700" dirty="0" smtClean="0"/>
              <a:t> (</a:t>
            </a:r>
            <a:r>
              <a:rPr lang="en-US" altLang="en-US" sz="2700" i="1" dirty="0" smtClean="0"/>
              <a:t>price floors</a:t>
            </a:r>
            <a:r>
              <a:rPr lang="en-US" altLang="en-US" sz="2700" dirty="0" smtClean="0"/>
              <a:t>)? </a:t>
            </a:r>
            <a:r>
              <a:rPr lang="en-US" altLang="en-US" sz="2700" dirty="0" err="1" smtClean="0"/>
              <a:t>Bagaimana</a:t>
            </a:r>
            <a:r>
              <a:rPr lang="en-US" altLang="en-US" sz="2700" dirty="0" smtClean="0"/>
              <a:t> </a:t>
            </a:r>
            <a:r>
              <a:rPr lang="en-US" altLang="en-US" sz="2700" dirty="0" err="1" smtClean="0"/>
              <a:t>kebijakan</a:t>
            </a:r>
            <a:r>
              <a:rPr lang="en-US" altLang="en-US" sz="2700" dirty="0" smtClean="0"/>
              <a:t> </a:t>
            </a:r>
            <a:r>
              <a:rPr lang="en-US" altLang="en-US" sz="2700" dirty="0" err="1" smtClean="0"/>
              <a:t>ini</a:t>
            </a:r>
            <a:r>
              <a:rPr lang="en-US" altLang="en-US" sz="2700" dirty="0" smtClean="0"/>
              <a:t> </a:t>
            </a:r>
            <a:r>
              <a:rPr lang="en-US" altLang="en-US" sz="2700" dirty="0" err="1" smtClean="0"/>
              <a:t>mempengaruhi</a:t>
            </a:r>
            <a:r>
              <a:rPr lang="en-US" altLang="en-US" sz="2700" dirty="0" smtClean="0"/>
              <a:t> </a:t>
            </a:r>
            <a:r>
              <a:rPr lang="en-US" altLang="en-US" sz="2700" dirty="0" err="1" smtClean="0"/>
              <a:t>keseimbangan</a:t>
            </a:r>
            <a:r>
              <a:rPr lang="en-US" altLang="en-US" sz="2700" dirty="0" smtClean="0"/>
              <a:t> </a:t>
            </a:r>
            <a:r>
              <a:rPr lang="en-US" altLang="en-US" sz="2700" dirty="0" err="1" smtClean="0"/>
              <a:t>pasar</a:t>
            </a:r>
            <a:r>
              <a:rPr lang="en-US" altLang="en-US" sz="2700" dirty="0" smtClean="0"/>
              <a:t>?</a:t>
            </a:r>
          </a:p>
          <a:p>
            <a:pPr eaLnBrk="1" hangingPunct="1">
              <a:spcBef>
                <a:spcPct val="40000"/>
              </a:spcBef>
              <a:buClr>
                <a:srgbClr val="003399"/>
              </a:buClr>
            </a:pPr>
            <a:r>
              <a:rPr lang="en-US" altLang="en-US" sz="2700" dirty="0" err="1" smtClean="0"/>
              <a:t>Bagaimana</a:t>
            </a:r>
            <a:r>
              <a:rPr lang="en-US" altLang="en-US" sz="2700" dirty="0" smtClean="0"/>
              <a:t> </a:t>
            </a:r>
            <a:r>
              <a:rPr lang="en-US" altLang="en-US" sz="2700" dirty="0" err="1" smtClean="0"/>
              <a:t>kebijakan</a:t>
            </a:r>
            <a:r>
              <a:rPr lang="en-US" altLang="en-US" sz="2700" dirty="0" smtClean="0"/>
              <a:t> </a:t>
            </a:r>
            <a:r>
              <a:rPr lang="en-US" altLang="en-US" sz="2700" dirty="0" err="1" smtClean="0"/>
              <a:t>pajak</a:t>
            </a:r>
            <a:r>
              <a:rPr lang="en-US" altLang="en-US" sz="2700" dirty="0" smtClean="0"/>
              <a:t> </a:t>
            </a:r>
            <a:r>
              <a:rPr lang="en-US" altLang="en-US" sz="2700" dirty="0" err="1" smtClean="0"/>
              <a:t>mempengaruhi</a:t>
            </a:r>
            <a:r>
              <a:rPr lang="en-US" altLang="en-US" sz="2700" dirty="0" smtClean="0"/>
              <a:t> </a:t>
            </a:r>
            <a:r>
              <a:rPr lang="en-US" altLang="en-US" sz="2700" dirty="0" err="1" smtClean="0"/>
              <a:t>keseimbangan</a:t>
            </a:r>
            <a:r>
              <a:rPr lang="en-US" altLang="en-US" sz="2700" dirty="0" smtClean="0"/>
              <a:t> </a:t>
            </a:r>
            <a:r>
              <a:rPr lang="en-US" altLang="en-US" sz="2700" dirty="0" err="1" smtClean="0"/>
              <a:t>pasar</a:t>
            </a:r>
            <a:r>
              <a:rPr lang="en-US" altLang="en-US" sz="2700" dirty="0" smtClean="0"/>
              <a:t>? </a:t>
            </a:r>
            <a:r>
              <a:rPr lang="en-US" altLang="en-US" sz="2700" dirty="0" err="1" smtClean="0"/>
              <a:t>Siapa</a:t>
            </a:r>
            <a:r>
              <a:rPr lang="en-US" altLang="en-US" sz="2700" dirty="0" smtClean="0"/>
              <a:t> yang </a:t>
            </a:r>
            <a:r>
              <a:rPr lang="en-US" altLang="en-US" sz="2700" dirty="0" err="1" smtClean="0"/>
              <a:t>menanggung</a:t>
            </a:r>
            <a:r>
              <a:rPr lang="en-US" altLang="en-US" sz="2700" dirty="0" smtClean="0"/>
              <a:t> </a:t>
            </a:r>
            <a:r>
              <a:rPr lang="en-US" altLang="en-US" sz="2700" dirty="0" err="1" smtClean="0"/>
              <a:t>beban</a:t>
            </a:r>
            <a:r>
              <a:rPr lang="en-US" altLang="en-US" sz="2700" dirty="0" smtClean="0"/>
              <a:t> </a:t>
            </a:r>
            <a:r>
              <a:rPr lang="en-US" altLang="en-US" sz="2700" dirty="0" err="1" smtClean="0"/>
              <a:t>pajak</a:t>
            </a:r>
            <a:r>
              <a:rPr lang="en-US" altLang="en-US" sz="2700" dirty="0" smtClean="0"/>
              <a:t> </a:t>
            </a:r>
            <a:r>
              <a:rPr lang="en-US" altLang="en-US" sz="2700" dirty="0" err="1" smtClean="0"/>
              <a:t>terbesar</a:t>
            </a:r>
            <a:r>
              <a:rPr lang="en-US" altLang="en-US" sz="2700" dirty="0" smtClean="0"/>
              <a:t>, </a:t>
            </a:r>
            <a:r>
              <a:rPr lang="en-US" altLang="en-US" sz="2700" dirty="0" err="1" smtClean="0"/>
              <a:t>konsumen</a:t>
            </a:r>
            <a:r>
              <a:rPr lang="en-US" altLang="en-US" sz="2700" dirty="0" smtClean="0"/>
              <a:t> </a:t>
            </a:r>
            <a:r>
              <a:rPr lang="en-US" altLang="en-US" sz="2700" dirty="0" err="1" smtClean="0"/>
              <a:t>atau</a:t>
            </a:r>
            <a:r>
              <a:rPr lang="en-US" altLang="en-US" sz="2700" dirty="0" smtClean="0"/>
              <a:t> </a:t>
            </a:r>
            <a:r>
              <a:rPr lang="en-US" altLang="en-US" sz="2700" dirty="0" err="1" smtClean="0"/>
              <a:t>produsen</a:t>
            </a:r>
            <a:r>
              <a:rPr lang="en-US" altLang="en-US" sz="2700" dirty="0"/>
              <a:t>?</a:t>
            </a:r>
            <a:endParaRPr lang="en-US" altLang="en-US" sz="2700" dirty="0" smtClean="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TotalTime>
  <Words>4891</Words>
  <Application>Microsoft Office PowerPoint</Application>
  <PresentationFormat>On-screen Show (4:3)</PresentationFormat>
  <Paragraphs>587</Paragraphs>
  <Slides>43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Tahoma</vt:lpstr>
      <vt:lpstr>Wingdings</vt:lpstr>
      <vt:lpstr>Times New Roman</vt:lpstr>
      <vt:lpstr>1_Default Design</vt:lpstr>
      <vt:lpstr>PowerPoint Presentation</vt:lpstr>
      <vt:lpstr>Sistem Harga: Penjatahan &amp; Pengalokasian Sumber Daya </vt:lpstr>
      <vt:lpstr>Penjatahan Harga</vt:lpstr>
      <vt:lpstr>Penjatahan Harga</vt:lpstr>
      <vt:lpstr>Penjatahan Harga</vt:lpstr>
      <vt:lpstr>Penjatahan Harga</vt:lpstr>
      <vt:lpstr>Penjatahan Harga —Kesimpulan— </vt:lpstr>
      <vt:lpstr>Harga dan Alokasi Sumber Daya</vt:lpstr>
      <vt:lpstr>Beberapa pertanyaan yang akan dijawab dalam pembahasan ini:</vt:lpstr>
      <vt:lpstr>Mekanisme Penjatahan Alternatif</vt:lpstr>
      <vt:lpstr>Mekanisme Penjatahan Alternatif</vt:lpstr>
      <vt:lpstr>Mekanisme Penjatahan Alternatif</vt:lpstr>
      <vt:lpstr>Intervensi Pemerintah atas Mekanisme Harga</vt:lpstr>
      <vt:lpstr>EXAMPLE 1:   Pasar Sewa Apartment</vt:lpstr>
      <vt:lpstr>How Price Ceilings Affect Market Outcomes</vt:lpstr>
      <vt:lpstr>How Price Ceilings Affect Market Outcomes</vt:lpstr>
      <vt:lpstr>How Price Ceilings Affect Market Outcomes</vt:lpstr>
      <vt:lpstr>Shortages and Rationing</vt:lpstr>
      <vt:lpstr>EXAMPLE 2:   The Market for Unskilled Labor</vt:lpstr>
      <vt:lpstr>How Price Floors Affect Market Outcomes</vt:lpstr>
      <vt:lpstr>How Price Floors Affect Market Outcomes</vt:lpstr>
      <vt:lpstr>The Minimum Wage</vt:lpstr>
      <vt:lpstr>A C T I V E  L E A R N I N G  1:    Price floors    &amp; ceilings</vt:lpstr>
      <vt:lpstr>A C T I V E  L E A R N I N G  1:    A.  $90 price ceiling</vt:lpstr>
      <vt:lpstr>A C T I V E  L E A R N I N G  1:    B. $90 price floor</vt:lpstr>
      <vt:lpstr>A C T I V E  L E A R N I N G  1:    C. $120 price floor</vt:lpstr>
      <vt:lpstr>Evaluating Price Controls</vt:lpstr>
      <vt:lpstr>Taxes</vt:lpstr>
      <vt:lpstr>EXAMPLE 3:   The Market for Pizza</vt:lpstr>
      <vt:lpstr>A Tax on Buyers</vt:lpstr>
      <vt:lpstr>The Incidence of a Tax:</vt:lpstr>
      <vt:lpstr>A Tax on Sellers</vt:lpstr>
      <vt:lpstr>The Outcome Is the Same in Both Cases!</vt:lpstr>
      <vt:lpstr>A C T I V E  L E A R N I N G  2:    Effects of a tax</vt:lpstr>
      <vt:lpstr>A C T I V E  L E A R N I N G  2:    Answers</vt:lpstr>
      <vt:lpstr>Elasticity and Tax Incidence</vt:lpstr>
      <vt:lpstr>Elasticity and Tax Incidence</vt:lpstr>
      <vt:lpstr>Elasticity and Tax Incidence</vt:lpstr>
      <vt:lpstr>CASE STUDY:  Who Pays the Luxury Tax?</vt:lpstr>
      <vt:lpstr>CASE STUDY:  Who Pays the Luxury Tax?</vt:lpstr>
      <vt:lpstr>CONCLUSION:  Government Policies and the Allocation of Resources</vt:lpstr>
      <vt:lpstr>CHAPTER SUMMARY</vt:lpstr>
      <vt:lpstr>CHAPTER SUMMARY</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lastModifiedBy>Joel F. Sofyan</cp:lastModifiedBy>
  <cp:revision>177</cp:revision>
  <dcterms:created xsi:type="dcterms:W3CDTF">2004-09-20T14:52:58Z</dcterms:created>
  <dcterms:modified xsi:type="dcterms:W3CDTF">2019-03-26T11:46:48Z</dcterms:modified>
</cp:coreProperties>
</file>