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283" r:id="rId3"/>
    <p:sldId id="284" r:id="rId4"/>
    <p:sldId id="285" r:id="rId5"/>
    <p:sldId id="286" r:id="rId6"/>
    <p:sldId id="287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C60A6-91D2-42BC-8FEC-31E6C54721C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22DA2-819A-46B0-B513-C5F6A9C3E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39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22DA2-819A-46B0-B513-C5F6A9C3E4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60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ADHINING P.R, SH,MH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SESI 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HUKUM ADMINISTRASI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pPr algn="just"/>
            <a:r>
              <a:rPr lang="en-US" sz="2000" dirty="0" err="1" smtClean="0"/>
              <a:t>Kewenangan</a:t>
            </a:r>
            <a:r>
              <a:rPr lang="en-US" sz="2000" dirty="0" smtClean="0"/>
              <a:t> </a:t>
            </a:r>
            <a:r>
              <a:rPr lang="en-US" sz="2000" dirty="0" err="1"/>
              <a:t>P</a:t>
            </a:r>
            <a:r>
              <a:rPr lang="en-US" sz="2000" dirty="0" err="1" smtClean="0"/>
              <a:t>ejabat</a:t>
            </a:r>
            <a:r>
              <a:rPr lang="en-US" sz="2000" dirty="0" smtClean="0"/>
              <a:t>/</a:t>
            </a:r>
            <a:r>
              <a:rPr lang="en-US" sz="2000" dirty="0" err="1" smtClean="0"/>
              <a:t>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/>
              <a:t> </a:t>
            </a:r>
            <a:r>
              <a:rPr lang="en-US" sz="2000" dirty="0" err="1" smtClean="0"/>
              <a:t>Administrasi</a:t>
            </a:r>
            <a:r>
              <a:rPr lang="en-US" sz="2000" dirty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konsep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/>
              <a:t> </a:t>
            </a:r>
            <a:r>
              <a:rPr lang="en-US" sz="2000" dirty="0" err="1" smtClean="0"/>
              <a:t>Pemerintah</a:t>
            </a:r>
            <a:r>
              <a:rPr lang="en-US" sz="2000" dirty="0"/>
              <a:t> </a:t>
            </a:r>
            <a:r>
              <a:rPr lang="en-US" sz="2000" dirty="0" err="1" smtClean="0"/>
              <a:t>berdasarkan</a:t>
            </a:r>
            <a:r>
              <a:rPr lang="en-US" sz="2000" dirty="0"/>
              <a:t> </a:t>
            </a:r>
            <a:r>
              <a:rPr lang="en-US" sz="2000" dirty="0" err="1" smtClean="0"/>
              <a:t>kewenangan</a:t>
            </a:r>
            <a:r>
              <a:rPr lang="en-US" sz="2000" dirty="0"/>
              <a:t> </a:t>
            </a:r>
            <a:r>
              <a:rPr lang="en-US" sz="2000" dirty="0" err="1" smtClean="0"/>
              <a:t>Atribusi</a:t>
            </a:r>
            <a:r>
              <a:rPr lang="en-US" sz="2000" dirty="0"/>
              <a:t>, </a:t>
            </a:r>
            <a:r>
              <a:rPr lang="en-US" sz="2000" dirty="0" err="1" smtClean="0"/>
              <a:t>Delegasi</a:t>
            </a:r>
            <a:r>
              <a:rPr lang="en-US" sz="2000" dirty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iMandat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400" dirty="0" err="1"/>
              <a:t>Mandat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bawahan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dilakukan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asalkan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memenuhi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syarat-syarat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berikut</a:t>
            </a:r>
            <a:r>
              <a:rPr lang="en-US" altLang="en-US" sz="2400" dirty="0"/>
              <a:t>:</a:t>
            </a:r>
          </a:p>
          <a:p>
            <a:pPr lvl="1" algn="just"/>
            <a:r>
              <a:rPr lang="en-US" altLang="en-US" dirty="0" err="1"/>
              <a:t>Mandaris</a:t>
            </a:r>
            <a:r>
              <a:rPr lang="en-US" altLang="en-US" dirty="0"/>
              <a:t> </a:t>
            </a:r>
            <a:r>
              <a:rPr lang="en-US" altLang="en-US" dirty="0" err="1"/>
              <a:t>mau</a:t>
            </a:r>
            <a:r>
              <a:rPr lang="en-US" altLang="en-US" dirty="0"/>
              <a:t> </a:t>
            </a:r>
            <a:r>
              <a:rPr lang="en-US" altLang="en-US" dirty="0" err="1"/>
              <a:t>menerima</a:t>
            </a:r>
            <a:r>
              <a:rPr lang="en-US" altLang="en-US" dirty="0"/>
              <a:t> </a:t>
            </a:r>
            <a:r>
              <a:rPr lang="en-US" altLang="en-US" dirty="0" err="1"/>
              <a:t>pemberian</a:t>
            </a:r>
            <a:r>
              <a:rPr lang="en-US" altLang="en-US" dirty="0"/>
              <a:t> </a:t>
            </a:r>
            <a:r>
              <a:rPr lang="en-US" altLang="en-US" dirty="0" err="1"/>
              <a:t>mandat</a:t>
            </a:r>
            <a:endParaRPr lang="en-US" altLang="en-US" dirty="0"/>
          </a:p>
          <a:p>
            <a:pPr lvl="1" algn="just"/>
            <a:r>
              <a:rPr lang="en-US" altLang="en-US" dirty="0" err="1"/>
              <a:t>Wewenang</a:t>
            </a:r>
            <a:r>
              <a:rPr lang="en-US" altLang="en-US" dirty="0"/>
              <a:t> yang </a:t>
            </a:r>
            <a:r>
              <a:rPr lang="en-US" altLang="en-US" dirty="0" err="1"/>
              <a:t>dimandatkan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wewenang</a:t>
            </a:r>
            <a:r>
              <a:rPr lang="en-US" altLang="en-US" dirty="0"/>
              <a:t> </a:t>
            </a:r>
            <a:r>
              <a:rPr lang="en-US" altLang="en-US" dirty="0" err="1"/>
              <a:t>sehari-hari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mandataris</a:t>
            </a:r>
            <a:endParaRPr lang="en-US" altLang="en-US" dirty="0"/>
          </a:p>
          <a:p>
            <a:pPr lvl="1" algn="just"/>
            <a:r>
              <a:rPr lang="en-US" altLang="en-US" dirty="0" err="1"/>
              <a:t>Ketentuan</a:t>
            </a:r>
            <a:r>
              <a:rPr lang="en-US" altLang="en-US" dirty="0"/>
              <a:t> </a:t>
            </a:r>
            <a:r>
              <a:rPr lang="en-US" altLang="en-US" dirty="0" err="1"/>
              <a:t>undang-undang</a:t>
            </a:r>
            <a:r>
              <a:rPr lang="en-US" altLang="en-US" dirty="0"/>
              <a:t> yang </a:t>
            </a:r>
            <a:r>
              <a:rPr lang="en-US" altLang="en-US" dirty="0" err="1"/>
              <a:t>bersangkutan</a:t>
            </a:r>
            <a:r>
              <a:rPr lang="en-US" altLang="en-US" dirty="0"/>
              <a:t> </a:t>
            </a:r>
            <a:r>
              <a:rPr lang="en-US" altLang="en-US" dirty="0" err="1"/>
              <a:t>tidaka</a:t>
            </a:r>
            <a:r>
              <a:rPr lang="en-US" altLang="en-US" dirty="0"/>
              <a:t> </a:t>
            </a:r>
            <a:r>
              <a:rPr lang="en-US" altLang="en-US" dirty="0" err="1"/>
              <a:t>menentang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melarang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pemberian</a:t>
            </a:r>
            <a:r>
              <a:rPr lang="en-US" altLang="en-US" dirty="0"/>
              <a:t> </a:t>
            </a:r>
            <a:r>
              <a:rPr lang="en-US" altLang="en-US" dirty="0" err="1"/>
              <a:t>mandat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7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menjalankan</a:t>
            </a:r>
            <a:r>
              <a:rPr lang="en-US" altLang="en-US" dirty="0"/>
              <a:t> </a:t>
            </a:r>
            <a:r>
              <a:rPr lang="en-US" altLang="en-US" dirty="0" err="1"/>
              <a:t>tugasnya</a:t>
            </a:r>
            <a:r>
              <a:rPr lang="en-US" altLang="en-US" dirty="0"/>
              <a:t>, </a:t>
            </a:r>
            <a:r>
              <a:rPr lang="en-US" altLang="en-US" dirty="0" err="1"/>
              <a:t>pejabat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dibatasi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asas-asas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berikut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 err="1"/>
              <a:t>Asas</a:t>
            </a:r>
            <a:r>
              <a:rPr lang="en-US" altLang="en-US" dirty="0"/>
              <a:t> </a:t>
            </a:r>
            <a:r>
              <a:rPr lang="en-US" altLang="en-US" dirty="0" err="1"/>
              <a:t>yuridikitas</a:t>
            </a:r>
            <a:endParaRPr lang="en-US" altLang="en-US" dirty="0"/>
          </a:p>
          <a:p>
            <a:pPr lvl="1"/>
            <a:r>
              <a:rPr lang="en-US" altLang="en-US" dirty="0" err="1"/>
              <a:t>Asas</a:t>
            </a:r>
            <a:r>
              <a:rPr lang="en-US" altLang="en-US" dirty="0"/>
              <a:t> </a:t>
            </a:r>
            <a:r>
              <a:rPr lang="en-US" altLang="en-US" dirty="0" err="1"/>
              <a:t>legalitas</a:t>
            </a:r>
            <a:endParaRPr lang="en-US" altLang="en-US" dirty="0"/>
          </a:p>
          <a:p>
            <a:pPr lvl="1"/>
            <a:r>
              <a:rPr lang="en-US" altLang="en-US" dirty="0" err="1"/>
              <a:t>Asas</a:t>
            </a:r>
            <a:r>
              <a:rPr lang="en-US" altLang="en-US" dirty="0"/>
              <a:t> </a:t>
            </a:r>
            <a:r>
              <a:rPr lang="en-US" altLang="en-US" dirty="0" err="1"/>
              <a:t>diskresi</a:t>
            </a:r>
            <a:r>
              <a:rPr lang="en-US" altLang="en-US" dirty="0"/>
              <a:t> </a:t>
            </a:r>
            <a:r>
              <a:rPr lang="en-US" altLang="en-US" dirty="0" err="1"/>
              <a:t>freis</a:t>
            </a:r>
            <a:r>
              <a:rPr lang="en-US" altLang="en-US" dirty="0"/>
              <a:t> </a:t>
            </a:r>
            <a:r>
              <a:rPr lang="en-US" altLang="en-US" dirty="0" err="1"/>
              <a:t>ermessen</a:t>
            </a:r>
            <a:endParaRPr lang="en-US" altLang="en-US" dirty="0"/>
          </a:p>
          <a:p>
            <a:pPr lvl="1"/>
            <a:r>
              <a:rPr lang="en-US" altLang="en-US" dirty="0" err="1"/>
              <a:t>Asas-asas</a:t>
            </a:r>
            <a:r>
              <a:rPr lang="en-US" altLang="en-US" dirty="0"/>
              <a:t> </a:t>
            </a:r>
            <a:r>
              <a:rPr lang="en-US" altLang="en-US" dirty="0" err="1"/>
              <a:t>umum</a:t>
            </a:r>
            <a:r>
              <a:rPr lang="en-US" altLang="en-US" dirty="0"/>
              <a:t> </a:t>
            </a:r>
            <a:r>
              <a:rPr lang="en-US" altLang="en-US" dirty="0" err="1"/>
              <a:t>pemerintahan</a:t>
            </a:r>
            <a:r>
              <a:rPr lang="en-US" altLang="en-US" dirty="0"/>
              <a:t> yang </a:t>
            </a:r>
            <a:r>
              <a:rPr lang="en-US" altLang="en-US" dirty="0" err="1"/>
              <a:t>baik</a:t>
            </a:r>
            <a:endParaRPr lang="en-GB" altLang="en-US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9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200" dirty="0" err="1"/>
              <a:t>Pejabat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administrasi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negara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dalam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menjalankan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tindakan-tindakan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pemerintahan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menghasilkan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keputusan</a:t>
            </a:r>
            <a:r>
              <a:rPr lang="en-US" altLang="en-US" sz="2200" dirty="0"/>
              <a:t> (</a:t>
            </a:r>
            <a:r>
              <a:rPr lang="en-US" altLang="en-US" sz="2200" dirty="0" err="1"/>
              <a:t>dalam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arti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luas</a:t>
            </a:r>
            <a:r>
              <a:rPr lang="en-US" altLang="en-US" sz="2200" dirty="0"/>
              <a:t>), yang </a:t>
            </a:r>
            <a:r>
              <a:rPr lang="en-US" altLang="en-US" sz="2200" dirty="0" err="1"/>
              <a:t>dapat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berbentuk</a:t>
            </a:r>
            <a:r>
              <a:rPr lang="en-US" altLang="en-US" sz="2200" dirty="0"/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Keputusan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Pemerintah</a:t>
            </a:r>
            <a:r>
              <a:rPr lang="en-US" altLang="en-US" sz="2200" dirty="0"/>
              <a:t> (</a:t>
            </a:r>
            <a:r>
              <a:rPr lang="en-US" altLang="en-US" sz="2200" i="1" dirty="0" err="1"/>
              <a:t>regering</a:t>
            </a:r>
            <a:r>
              <a:rPr lang="en-US" altLang="en-US" sz="2200" i="1" dirty="0"/>
              <a:t> </a:t>
            </a:r>
            <a:r>
              <a:rPr lang="en-US" altLang="en-US" sz="2200" i="1" dirty="0" err="1"/>
              <a:t>besluit</a:t>
            </a:r>
            <a:r>
              <a:rPr lang="en-US" altLang="en-US" sz="2200" dirty="0"/>
              <a:t>) yang </a:t>
            </a:r>
            <a:r>
              <a:rPr lang="en-US" altLang="en-US" sz="2200" dirty="0" err="1"/>
              <a:t>bersifat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pengaturan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dengan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ciri-ciri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sebagai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berikut</a:t>
            </a:r>
            <a:r>
              <a:rPr lang="en-US" altLang="en-US" sz="2200" dirty="0"/>
              <a:t>: </a:t>
            </a:r>
            <a:r>
              <a:rPr lang="en-US" altLang="en-US" sz="2200" dirty="0" err="1"/>
              <a:t>berlaku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umum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abstrak</a:t>
            </a:r>
            <a:r>
              <a:rPr lang="en-US" altLang="en-US" sz="2200" dirty="0"/>
              <a:t>, impersonal, </a:t>
            </a:r>
            <a:r>
              <a:rPr lang="en-US" altLang="en-US" sz="2200" dirty="0" err="1"/>
              <a:t>dan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terus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menerus</a:t>
            </a:r>
            <a:r>
              <a:rPr lang="en-US" altLang="en-US" sz="2200" dirty="0"/>
              <a:t> (</a:t>
            </a:r>
            <a:r>
              <a:rPr lang="en-US" altLang="en-US" sz="2200" i="1" dirty="0" err="1"/>
              <a:t>dauer</a:t>
            </a:r>
            <a:r>
              <a:rPr lang="en-US" altLang="en-US" sz="2200" i="1" dirty="0"/>
              <a:t> </a:t>
            </a:r>
            <a:r>
              <a:rPr lang="en-US" altLang="en-US" sz="2200" i="1" dirty="0" err="1"/>
              <a:t>haftig</a:t>
            </a:r>
            <a:r>
              <a:rPr lang="en-US" altLang="en-US" sz="2200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Penetapan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administrasi</a:t>
            </a:r>
            <a:r>
              <a:rPr lang="en-US" altLang="en-US" sz="2200" dirty="0"/>
              <a:t> (</a:t>
            </a:r>
            <a:r>
              <a:rPr lang="en-US" altLang="en-US" sz="2200" i="1" dirty="0" err="1"/>
              <a:t>administratief</a:t>
            </a:r>
            <a:r>
              <a:rPr lang="en-US" altLang="en-US" sz="2200" i="1" dirty="0"/>
              <a:t> </a:t>
            </a:r>
            <a:r>
              <a:rPr lang="en-US" altLang="en-US" sz="2200" i="1" dirty="0" err="1"/>
              <a:t>beschikking</a:t>
            </a:r>
            <a:r>
              <a:rPr lang="en-US" altLang="en-US" sz="2200" dirty="0"/>
              <a:t>) yang </a:t>
            </a:r>
            <a:r>
              <a:rPr lang="en-US" altLang="en-US" sz="2200" dirty="0" err="1"/>
              <a:t>bersifat</a:t>
            </a:r>
            <a:r>
              <a:rPr lang="en-US" altLang="en-US" sz="2200" dirty="0"/>
              <a:t>: individual, </a:t>
            </a:r>
            <a:r>
              <a:rPr lang="en-US" altLang="en-US" sz="2200" dirty="0" err="1"/>
              <a:t>konkrit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kasualm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sekali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selsesai</a:t>
            </a:r>
            <a:r>
              <a:rPr lang="en-US" altLang="en-US" sz="2200" dirty="0"/>
              <a:t> (</a:t>
            </a:r>
            <a:r>
              <a:rPr lang="en-US" altLang="en-US" sz="2200" i="1" dirty="0" err="1"/>
              <a:t>einmalig</a:t>
            </a:r>
            <a:r>
              <a:rPr lang="en-US" altLang="en-US" sz="2200" dirty="0"/>
              <a:t>)</a:t>
            </a:r>
            <a:endParaRPr lang="en-GB" altLang="en-US" sz="2200" i="1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1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endParaRPr lang="en-US" dirty="0" smtClean="0"/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karena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selalu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merangkap</a:t>
            </a:r>
            <a:r>
              <a:rPr lang="en-US" altLang="en-US" dirty="0">
                <a:solidFill>
                  <a:srgbClr val="0070C0"/>
                </a:solidFill>
              </a:rPr>
              <a:t> administrator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maka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dapat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dikatakan</a:t>
            </a:r>
            <a:r>
              <a:rPr lang="en-US" altLang="en-US" dirty="0">
                <a:solidFill>
                  <a:srgbClr val="0070C0"/>
                </a:solidFill>
              </a:rPr>
              <a:t> pula </a:t>
            </a:r>
            <a:r>
              <a:rPr lang="en-US" altLang="en-US" dirty="0" err="1">
                <a:solidFill>
                  <a:srgbClr val="0070C0"/>
                </a:solidFill>
              </a:rPr>
              <a:t>bila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seorang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berkedudukan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sebagai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bilamana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mempunyai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wewenang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fungsi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endParaRPr lang="en-US" altLang="en-US" dirty="0">
              <a:solidFill>
                <a:srgbClr val="0070C0"/>
              </a:solidFill>
            </a:endParaRP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Fungsi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adalah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fungsi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politik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karenanya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sam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dengan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penegakan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handhaving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/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penggunaan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aanwending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daripada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wibawa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gezag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kekuasaan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macht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: </a:t>
            </a:r>
            <a:r>
              <a:rPr lang="en-US" altLang="en-US" dirty="0" err="1">
                <a:solidFill>
                  <a:srgbClr val="0070C0"/>
                </a:solidFill>
              </a:rPr>
              <a:t>pengaturan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perundangan</a:t>
            </a:r>
            <a:r>
              <a:rPr lang="en-US" altLang="en-US" dirty="0">
                <a:solidFill>
                  <a:srgbClr val="0070C0"/>
                </a:solidFill>
              </a:rPr>
              <a:t> ; </a:t>
            </a:r>
            <a:r>
              <a:rPr lang="en-US" altLang="en-US" dirty="0" err="1">
                <a:solidFill>
                  <a:srgbClr val="0070C0"/>
                </a:solidFill>
              </a:rPr>
              <a:t>pembinaan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masyarakat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umum</a:t>
            </a:r>
            <a:r>
              <a:rPr lang="en-US" altLang="en-US" dirty="0">
                <a:solidFill>
                  <a:srgbClr val="0070C0"/>
                </a:solidFill>
              </a:rPr>
              <a:t>; </a:t>
            </a:r>
            <a:r>
              <a:rPr lang="en-US" altLang="en-US" dirty="0" err="1">
                <a:solidFill>
                  <a:srgbClr val="0070C0"/>
                </a:solidFill>
              </a:rPr>
              <a:t>kepolisian</a:t>
            </a:r>
            <a:r>
              <a:rPr lang="en-US" altLang="en-US" dirty="0">
                <a:solidFill>
                  <a:srgbClr val="0070C0"/>
                </a:solidFill>
              </a:rPr>
              <a:t> ; </a:t>
            </a:r>
            <a:r>
              <a:rPr lang="en-US" altLang="en-US" dirty="0" err="1">
                <a:solidFill>
                  <a:srgbClr val="0070C0"/>
                </a:solidFill>
              </a:rPr>
              <a:t>peradilan</a:t>
            </a:r>
            <a:r>
              <a:rPr lang="en-US" altLang="en-US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pengambilan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keputusan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 err="1">
                <a:solidFill>
                  <a:srgbClr val="0070C0"/>
                </a:solidFill>
              </a:rPr>
              <a:t>regeringbesluit</a:t>
            </a:r>
            <a:r>
              <a:rPr lang="en-US" altLang="en-US" dirty="0">
                <a:solidFill>
                  <a:srgbClr val="0070C0"/>
                </a:solidFill>
              </a:rPr>
              <a:t>) yang </a:t>
            </a:r>
            <a:r>
              <a:rPr lang="en-US" altLang="en-US" dirty="0" err="1">
                <a:solidFill>
                  <a:srgbClr val="0070C0"/>
                </a:solidFill>
              </a:rPr>
              <a:t>bersifat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strategi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u="sng" dirty="0">
                <a:solidFill>
                  <a:srgbClr val="0070C0"/>
                </a:solidFill>
              </a:rPr>
              <a:t>policy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ketentuan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umum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dirty="0" err="1">
                <a:solidFill>
                  <a:srgbClr val="0070C0"/>
                </a:solidFill>
              </a:rPr>
              <a:t>algemene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bepalingen</a:t>
            </a:r>
            <a:r>
              <a:rPr lang="en-US" altLang="en-US" dirty="0">
                <a:solidFill>
                  <a:srgbClr val="0070C0"/>
                </a:solidFill>
              </a:rPr>
              <a:t>),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tindakan2 </a:t>
            </a:r>
            <a:r>
              <a:rPr lang="en-US" altLang="en-US" dirty="0" err="1">
                <a:solidFill>
                  <a:srgbClr val="0070C0"/>
                </a:solidFill>
              </a:rPr>
              <a:t>pemerintahan</a:t>
            </a:r>
            <a:r>
              <a:rPr lang="en-US" altLang="en-US" dirty="0">
                <a:solidFill>
                  <a:srgbClr val="0070C0"/>
                </a:solidFill>
              </a:rPr>
              <a:t> yang </a:t>
            </a:r>
            <a:r>
              <a:rPr lang="en-US" altLang="en-US" dirty="0" err="1">
                <a:solidFill>
                  <a:srgbClr val="0070C0"/>
                </a:solidFill>
              </a:rPr>
              <a:t>bersifat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menegakkan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ketertiban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umum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hukum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wibawa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kekuasaan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en-US" altLang="en-US" dirty="0" smtClean="0">
                <a:solidFill>
                  <a:srgbClr val="0070C0"/>
                </a:solidFill>
              </a:rPr>
              <a:t>.</a:t>
            </a:r>
            <a:endParaRPr lang="en-US" altLang="en-US" dirty="0">
              <a:solidFill>
                <a:srgbClr val="0070C0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41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just"/>
            <a:r>
              <a:rPr lang="en-US" altLang="en-US" dirty="0">
                <a:solidFill>
                  <a:srgbClr val="0070C0"/>
                </a:solidFill>
              </a:rPr>
              <a:t>Keputusan2 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diselenggarakan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direalisasikan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administrator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dirty="0" err="1">
                <a:solidFill>
                  <a:srgbClr val="0070C0"/>
                </a:solidFill>
              </a:rPr>
              <a:t>pemerintah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juga</a:t>
            </a:r>
            <a:r>
              <a:rPr lang="en-US" altLang="en-US" dirty="0">
                <a:solidFill>
                  <a:srgbClr val="0070C0"/>
                </a:solidFill>
              </a:rPr>
              <a:t>). </a:t>
            </a:r>
            <a:r>
              <a:rPr lang="en-US" altLang="en-US" dirty="0" err="1">
                <a:solidFill>
                  <a:srgbClr val="0070C0"/>
                </a:solidFill>
              </a:rPr>
              <a:t>Posisi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ini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menjadikan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posisi</a:t>
            </a:r>
            <a:r>
              <a:rPr lang="en-US" altLang="en-US" dirty="0">
                <a:solidFill>
                  <a:srgbClr val="0070C0"/>
                </a:solidFill>
              </a:rPr>
              <a:t> administrator </a:t>
            </a:r>
            <a:r>
              <a:rPr lang="en-US" altLang="en-US" dirty="0" err="1">
                <a:solidFill>
                  <a:srgbClr val="0070C0"/>
                </a:solidFill>
              </a:rPr>
              <a:t>bersikap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melayani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>
                <a:solidFill>
                  <a:srgbClr val="0070C0"/>
                </a:solidFill>
              </a:rPr>
              <a:t>service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menangani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>
                <a:solidFill>
                  <a:srgbClr val="0070C0"/>
                </a:solidFill>
              </a:rPr>
              <a:t>handling</a:t>
            </a:r>
            <a:r>
              <a:rPr lang="en-US" altLang="en-US" dirty="0">
                <a:solidFill>
                  <a:srgbClr val="0070C0"/>
                </a:solidFill>
              </a:rPr>
              <a:t>) orang </a:t>
            </a:r>
            <a:r>
              <a:rPr lang="en-US" altLang="en-US" dirty="0" err="1">
                <a:solidFill>
                  <a:srgbClr val="0070C0"/>
                </a:solidFill>
              </a:rPr>
              <a:t>perorangan</a:t>
            </a:r>
            <a:endParaRPr lang="en-US" altLang="en-US" dirty="0">
              <a:solidFill>
                <a:srgbClr val="0070C0"/>
              </a:solidFill>
            </a:endParaRP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Keputusan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dapat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dilawan</a:t>
            </a:r>
            <a:r>
              <a:rPr lang="en-US" altLang="en-US" dirty="0">
                <a:solidFill>
                  <a:srgbClr val="0070C0"/>
                </a:solidFill>
              </a:rPr>
              <a:t>/ </a:t>
            </a:r>
            <a:r>
              <a:rPr lang="en-US" altLang="en-US" dirty="0" err="1">
                <a:solidFill>
                  <a:srgbClr val="0070C0"/>
                </a:solidFill>
              </a:rPr>
              <a:t>diprotes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oleh</a:t>
            </a:r>
            <a:r>
              <a:rPr lang="en-US" altLang="en-US" dirty="0">
                <a:solidFill>
                  <a:srgbClr val="0070C0"/>
                </a:solidFill>
              </a:rPr>
              <a:t> WN </a:t>
            </a:r>
            <a:r>
              <a:rPr lang="en-US" altLang="en-US" dirty="0" err="1">
                <a:solidFill>
                  <a:srgbClr val="0070C0"/>
                </a:solidFill>
              </a:rPr>
              <a:t>bila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diangap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mengandung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kekurangan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kesalahan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 smtClean="0">
                <a:solidFill>
                  <a:srgbClr val="0070C0"/>
                </a:solidFill>
              </a:rPr>
              <a:t>kekeliruan</a:t>
            </a:r>
            <a:endParaRPr lang="en-US" altLang="en-US" dirty="0">
              <a:solidFill>
                <a:srgbClr val="0070C0"/>
              </a:solidFill>
            </a:endParaRPr>
          </a:p>
          <a:p>
            <a:pPr algn="just"/>
            <a:r>
              <a:rPr lang="en-US" altLang="en-US" dirty="0" err="1" smtClean="0">
                <a:solidFill>
                  <a:srgbClr val="0070C0"/>
                </a:solidFill>
              </a:rPr>
              <a:t>Disinilah</a:t>
            </a:r>
            <a:r>
              <a:rPr lang="en-US" altLang="en-US" dirty="0" smtClean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muncul</a:t>
            </a:r>
            <a:r>
              <a:rPr lang="en-US" altLang="en-US" dirty="0">
                <a:solidFill>
                  <a:srgbClr val="0070C0"/>
                </a:solidFill>
              </a:rPr>
              <a:t> HAN yang </a:t>
            </a:r>
            <a:r>
              <a:rPr lang="en-US" altLang="en-US" dirty="0" err="1">
                <a:solidFill>
                  <a:srgbClr val="0070C0"/>
                </a:solidFill>
              </a:rPr>
              <a:t>mengatur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wewenang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tugas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fungsi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tingkah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laku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pejabat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meiliki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tujuan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adanya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yang </a:t>
            </a:r>
            <a:r>
              <a:rPr lang="en-US" altLang="en-US" dirty="0" err="1">
                <a:solidFill>
                  <a:srgbClr val="0070C0"/>
                </a:solidFill>
              </a:rPr>
              <a:t>bonafide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yaitu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tertib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sopan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berlaku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adil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obyektif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jujur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efisien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fair (</a:t>
            </a:r>
            <a:r>
              <a:rPr lang="en-US" altLang="en-US" dirty="0" err="1">
                <a:solidFill>
                  <a:srgbClr val="0070C0"/>
                </a:solidFill>
              </a:rPr>
              <a:t>sportif</a:t>
            </a:r>
            <a:r>
              <a:rPr lang="en-US" altLang="en-US" dirty="0">
                <a:solidFill>
                  <a:srgbClr val="0070C0"/>
                </a:solidFill>
              </a:rPr>
              <a:t>).</a:t>
            </a:r>
          </a:p>
          <a:p>
            <a:pPr algn="just"/>
            <a:r>
              <a:rPr lang="en-US" altLang="en-US" dirty="0">
                <a:solidFill>
                  <a:srgbClr val="0070C0"/>
                </a:solidFill>
              </a:rPr>
              <a:t>Administrator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menjalankan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pengambilan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keputusan-keputusan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administratif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i="1" dirty="0">
                <a:solidFill>
                  <a:srgbClr val="0070C0"/>
                </a:solidFill>
              </a:rPr>
              <a:t>administrative </a:t>
            </a:r>
            <a:r>
              <a:rPr lang="en-US" altLang="en-US" i="1" dirty="0" err="1">
                <a:solidFill>
                  <a:srgbClr val="0070C0"/>
                </a:solidFill>
              </a:rPr>
              <a:t>beschikking</a:t>
            </a:r>
            <a:r>
              <a:rPr lang="en-US" altLang="en-US" dirty="0">
                <a:solidFill>
                  <a:srgbClr val="0070C0"/>
                </a:solidFill>
              </a:rPr>
              <a:t>) yang </a:t>
            </a:r>
            <a:r>
              <a:rPr lang="en-US" altLang="en-US" dirty="0" err="1">
                <a:solidFill>
                  <a:srgbClr val="0070C0"/>
                </a:solidFill>
              </a:rPr>
              <a:t>bersifat</a:t>
            </a:r>
            <a:r>
              <a:rPr lang="en-US" altLang="en-US" dirty="0">
                <a:solidFill>
                  <a:srgbClr val="0070C0"/>
                </a:solidFill>
              </a:rPr>
              <a:t> individual, </a:t>
            </a:r>
            <a:r>
              <a:rPr lang="en-US" altLang="en-US" dirty="0" err="1">
                <a:solidFill>
                  <a:srgbClr val="0070C0"/>
                </a:solidFill>
              </a:rPr>
              <a:t>kasula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faktual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teknis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penyelengaraan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dan</a:t>
            </a:r>
            <a:r>
              <a:rPr lang="en-US" altLang="en-US" dirty="0">
                <a:solidFill>
                  <a:srgbClr val="0070C0"/>
                </a:solidFill>
              </a:rPr>
              <a:t> tindakan2 </a:t>
            </a:r>
            <a:r>
              <a:rPr lang="en-US" altLang="en-US" dirty="0" err="1">
                <a:solidFill>
                  <a:srgbClr val="0070C0"/>
                </a:solidFill>
              </a:rPr>
              <a:t>administratif</a:t>
            </a:r>
            <a:r>
              <a:rPr lang="en-US" altLang="en-US" dirty="0">
                <a:solidFill>
                  <a:srgbClr val="0070C0"/>
                </a:solidFill>
              </a:rPr>
              <a:t> yang </a:t>
            </a:r>
            <a:r>
              <a:rPr lang="en-US" altLang="en-US" dirty="0" err="1">
                <a:solidFill>
                  <a:srgbClr val="0070C0"/>
                </a:solidFill>
              </a:rPr>
              <a:t>bersifat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organisasional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manajerial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informasional</a:t>
            </a:r>
            <a:r>
              <a:rPr lang="en-US" altLang="en-US" dirty="0">
                <a:solidFill>
                  <a:srgbClr val="0070C0"/>
                </a:solidFill>
              </a:rPr>
              <a:t> (</a:t>
            </a:r>
            <a:r>
              <a:rPr lang="en-US" altLang="en-US" dirty="0" err="1">
                <a:solidFill>
                  <a:srgbClr val="0070C0"/>
                </a:solidFill>
              </a:rPr>
              <a:t>tata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usaha</a:t>
            </a:r>
            <a:r>
              <a:rPr lang="en-US" altLang="en-US" dirty="0">
                <a:solidFill>
                  <a:srgbClr val="0070C0"/>
                </a:solidFill>
              </a:rPr>
              <a:t>) </a:t>
            </a:r>
            <a:r>
              <a:rPr lang="en-US" altLang="en-US" dirty="0" err="1">
                <a:solidFill>
                  <a:srgbClr val="0070C0"/>
                </a:solidFill>
              </a:rPr>
              <a:t>atau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operasional</a:t>
            </a:r>
            <a:r>
              <a:rPr lang="en-US" altLang="en-US" dirty="0">
                <a:solidFill>
                  <a:srgbClr val="0070C0"/>
                </a:solidFill>
              </a:rPr>
              <a:t>, </a:t>
            </a:r>
            <a:r>
              <a:rPr lang="en-US" altLang="en-US" dirty="0" err="1">
                <a:solidFill>
                  <a:srgbClr val="0070C0"/>
                </a:solidFill>
              </a:rPr>
              <a:t>dengan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demikian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setiap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keputusan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maupun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tindakannya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dapat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dilawan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melalui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berbagai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bentuk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peradilan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adm.</a:t>
            </a:r>
            <a:r>
              <a:rPr lang="en-US" altLang="en-US" dirty="0">
                <a:solidFill>
                  <a:srgbClr val="0070C0"/>
                </a:solidFill>
              </a:rPr>
              <a:t> Negara.</a:t>
            </a:r>
          </a:p>
          <a:p>
            <a:pPr algn="just"/>
            <a:r>
              <a:rPr lang="en-US" altLang="en-US" dirty="0" err="1">
                <a:solidFill>
                  <a:srgbClr val="0070C0"/>
                </a:solidFill>
              </a:rPr>
              <a:t>Administrasi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negara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memiliki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 err="1">
                <a:solidFill>
                  <a:srgbClr val="0070C0"/>
                </a:solidFill>
              </a:rPr>
              <a:t>pengertian</a:t>
            </a:r>
            <a:r>
              <a:rPr lang="en-US" altLang="en-US" dirty="0">
                <a:solidFill>
                  <a:srgbClr val="0070C0"/>
                </a:solidFill>
              </a:rPr>
              <a:t>:</a:t>
            </a:r>
          </a:p>
          <a:p>
            <a:pPr lvl="1" algn="just"/>
            <a:r>
              <a:rPr lang="en-US" altLang="en-US" sz="2000" dirty="0" err="1">
                <a:solidFill>
                  <a:srgbClr val="0070C0"/>
                </a:solidFill>
              </a:rPr>
              <a:t>Sebagai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aparatur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lvl="1" algn="just"/>
            <a:r>
              <a:rPr lang="en-US" altLang="en-US" sz="2000" dirty="0" err="1">
                <a:solidFill>
                  <a:srgbClr val="0070C0"/>
                </a:solidFill>
              </a:rPr>
              <a:t>Sebagai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Fungsi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atau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aktivitas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lvl="1" algn="just"/>
            <a:r>
              <a:rPr lang="en-US" altLang="en-US" sz="2000" dirty="0" err="1">
                <a:solidFill>
                  <a:srgbClr val="0070C0"/>
                </a:solidFill>
              </a:rPr>
              <a:t>Sebagai</a:t>
            </a:r>
            <a:r>
              <a:rPr lang="en-US" altLang="en-US" sz="2000" dirty="0">
                <a:solidFill>
                  <a:srgbClr val="0070C0"/>
                </a:solidFill>
              </a:rPr>
              <a:t> proses </a:t>
            </a:r>
            <a:r>
              <a:rPr lang="en-US" altLang="en-US" sz="2000" dirty="0" err="1">
                <a:solidFill>
                  <a:srgbClr val="0070C0"/>
                </a:solidFill>
              </a:rPr>
              <a:t>tata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kerja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 err="1">
                <a:solidFill>
                  <a:srgbClr val="0070C0"/>
                </a:solidFill>
              </a:rPr>
              <a:t>penyelenggaraan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32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altLang="en-US" sz="3600" dirty="0" err="1"/>
              <a:t>Kewenangan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Pemerintah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200" dirty="0"/>
              <a:t>Hal yang </a:t>
            </a:r>
            <a:r>
              <a:rPr lang="en-US" altLang="en-US" sz="2200" dirty="0" err="1"/>
              <a:t>diatur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dalam</a:t>
            </a:r>
            <a:r>
              <a:rPr lang="en-US" altLang="en-US" sz="2200" dirty="0"/>
              <a:t> HAN: (Prof. </a:t>
            </a:r>
            <a:r>
              <a:rPr lang="en-US" altLang="en-US" sz="2200" dirty="0" err="1"/>
              <a:t>Prajudi</a:t>
            </a:r>
            <a:r>
              <a:rPr lang="en-US" altLang="en-US" sz="2200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Institusi</a:t>
            </a:r>
            <a:r>
              <a:rPr lang="en-US" altLang="en-US" sz="2200" dirty="0"/>
              <a:t>/</a:t>
            </a:r>
            <a:r>
              <a:rPr lang="en-US" altLang="en-US" sz="2200" dirty="0" err="1"/>
              <a:t>organisasi</a:t>
            </a:r>
            <a:endParaRPr lang="en-US" altLang="en-US" sz="2200" dirty="0"/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Pengisian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jabatan</a:t>
            </a:r>
            <a:endParaRPr lang="en-US" altLang="en-US" sz="2200" dirty="0"/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Pelaksanaan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tugas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jabatan</a:t>
            </a:r>
            <a:endParaRPr lang="en-US" altLang="en-US" sz="2200" dirty="0"/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Pemberian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layanan</a:t>
            </a:r>
            <a:endParaRPr lang="en-US" altLang="en-US" sz="2200" dirty="0"/>
          </a:p>
          <a:p>
            <a:pPr algn="just">
              <a:lnSpc>
                <a:spcPct val="90000"/>
              </a:lnSpc>
            </a:pPr>
            <a:r>
              <a:rPr lang="en-US" altLang="en-US" sz="2200" dirty="0"/>
              <a:t>Hal yang </a:t>
            </a:r>
            <a:r>
              <a:rPr lang="en-US" altLang="en-US" sz="2200" dirty="0" err="1"/>
              <a:t>diatur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dalam</a:t>
            </a:r>
            <a:r>
              <a:rPr lang="en-US" altLang="en-US" sz="2200" dirty="0"/>
              <a:t> HAN (James Hart)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Kewenangan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setiap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pejabat</a:t>
            </a:r>
            <a:r>
              <a:rPr lang="en-US" altLang="en-US" sz="2200" dirty="0"/>
              <a:t> HAN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/>
              <a:t>Batas </a:t>
            </a:r>
            <a:r>
              <a:rPr lang="en-US" altLang="en-US" sz="2200" dirty="0" err="1"/>
              <a:t>kewenangan</a:t>
            </a:r>
            <a:endParaRPr lang="en-US" altLang="en-US" sz="2200" dirty="0"/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Sanksi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bagi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masyarakat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melanggar</a:t>
            </a:r>
            <a:r>
              <a:rPr lang="en-US" altLang="en-US" sz="2200" dirty="0"/>
              <a:t> HAN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200" dirty="0" err="1"/>
              <a:t>Upaya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hukum</a:t>
            </a:r>
            <a:r>
              <a:rPr lang="en-US" altLang="en-US" sz="2200" dirty="0"/>
              <a:t> yang </a:t>
            </a:r>
            <a:r>
              <a:rPr lang="en-US" altLang="en-US" sz="2200" dirty="0" err="1"/>
              <a:t>dapat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ditempuh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masyarakat</a:t>
            </a:r>
            <a:endParaRPr lang="en-GB" altLang="en-US" sz="22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3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/>
            <a:r>
              <a:rPr lang="en-US" altLang="en-US" sz="2800" dirty="0" err="1"/>
              <a:t>Setiap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pejabat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administrasi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bertindak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menjalankan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tugas-tugasnya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harus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dilandasi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wewenang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sah</a:t>
            </a:r>
            <a:r>
              <a:rPr lang="en-US" altLang="en-US" sz="2800" dirty="0"/>
              <a:t>, yang </a:t>
            </a:r>
            <a:r>
              <a:rPr lang="en-US" altLang="en-US" sz="2800" dirty="0" err="1"/>
              <a:t>diberikan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peraturan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perundang-undangan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penyelenggaraan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pemerintahan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harus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berdasarkan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hukum</a:t>
            </a:r>
            <a:r>
              <a:rPr lang="en-US" altLang="en-US" sz="2800" dirty="0"/>
              <a:t> (</a:t>
            </a:r>
            <a:r>
              <a:rPr lang="en-US" altLang="en-US" sz="2800" i="1" dirty="0"/>
              <a:t>wet </a:t>
            </a:r>
            <a:r>
              <a:rPr lang="en-US" altLang="en-US" sz="2800" i="1" dirty="0" err="1"/>
              <a:t>matigheid</a:t>
            </a:r>
            <a:r>
              <a:rPr lang="en-US" altLang="en-US" sz="2800" i="1" dirty="0"/>
              <a:t> van </a:t>
            </a:r>
            <a:r>
              <a:rPr lang="en-US" altLang="en-US" sz="2800" i="1" dirty="0" err="1"/>
              <a:t>bestuur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asas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legalitas</a:t>
            </a:r>
            <a:r>
              <a:rPr lang="en-US" altLang="en-US" sz="2800" dirty="0"/>
              <a:t>).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karenanya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setiap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pejabat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administrasi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sebelum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menjalankan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tugasnya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harus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terlebih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dahulu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dilekatkan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kewenangan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sah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berdasarkan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peraturan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perundang-undangan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sumber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wewenang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pemerintah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peraturan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perundang-undangan</a:t>
            </a:r>
            <a:endParaRPr lang="en-GB" altLang="en-US" sz="2800" dirty="0"/>
          </a:p>
          <a:p>
            <a:pPr algn="just"/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9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 err="1"/>
              <a:t>Wewenang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:</a:t>
            </a:r>
          </a:p>
          <a:p>
            <a:pPr lvl="1" algn="just"/>
            <a:r>
              <a:rPr lang="en-US" altLang="en-US" dirty="0" err="1"/>
              <a:t>Hak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menjalankan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urusan</a:t>
            </a:r>
            <a:r>
              <a:rPr lang="en-US" altLang="en-US" dirty="0"/>
              <a:t> </a:t>
            </a:r>
            <a:r>
              <a:rPr lang="en-US" altLang="en-US" dirty="0" err="1"/>
              <a:t>pemerintahan</a:t>
            </a:r>
            <a:r>
              <a:rPr lang="en-US" altLang="en-US" dirty="0"/>
              <a:t> (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arti</a:t>
            </a:r>
            <a:r>
              <a:rPr lang="en-US" altLang="en-US" dirty="0"/>
              <a:t> </a:t>
            </a:r>
            <a:r>
              <a:rPr lang="en-US" altLang="en-US" dirty="0" err="1"/>
              <a:t>sempit</a:t>
            </a:r>
            <a:r>
              <a:rPr lang="en-US" altLang="en-US" dirty="0"/>
              <a:t>)</a:t>
            </a:r>
          </a:p>
          <a:p>
            <a:pPr lvl="1" algn="just"/>
            <a:r>
              <a:rPr lang="en-US" altLang="en-US" dirty="0" err="1"/>
              <a:t>Hak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nyata</a:t>
            </a:r>
            <a:r>
              <a:rPr lang="en-US" altLang="en-US" dirty="0"/>
              <a:t> </a:t>
            </a:r>
            <a:r>
              <a:rPr lang="en-US" altLang="en-US" dirty="0" err="1"/>
              <a:t>mempengaruhi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 yang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diambil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instansi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lainnya</a:t>
            </a:r>
            <a:r>
              <a:rPr lang="en-US" altLang="en-US" dirty="0"/>
              <a:t> (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arti</a:t>
            </a:r>
            <a:r>
              <a:rPr lang="en-US" altLang="en-US" dirty="0"/>
              <a:t> </a:t>
            </a:r>
            <a:r>
              <a:rPr lang="en-US" altLang="en-US" dirty="0" err="1"/>
              <a:t>luas</a:t>
            </a:r>
            <a:r>
              <a:rPr lang="en-US" altLang="en-US" dirty="0"/>
              <a:t>)</a:t>
            </a:r>
            <a:endParaRPr lang="en-GB" altLang="en-US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0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400" dirty="0" err="1"/>
              <a:t>Keseluruhan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pelaksanaan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dijalankan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organisasi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Tanpa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mungkin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melahirkan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keputusan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sah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berarti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mengandung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cacat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altLang="en-US" sz="2400" dirty="0" err="1"/>
              <a:t>Sifat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400" dirty="0" err="1"/>
              <a:t>Selalu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terikat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tertentu</a:t>
            </a:r>
            <a:endParaRPr lang="en-US" altLang="en-US" sz="2400" dirty="0"/>
          </a:p>
          <a:p>
            <a:pPr lvl="1" algn="just">
              <a:lnSpc>
                <a:spcPct val="90000"/>
              </a:lnSpc>
            </a:pPr>
            <a:r>
              <a:rPr lang="en-US" altLang="en-US" sz="2400" dirty="0" err="1"/>
              <a:t>Selalu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tunduk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batas-batas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tertentu</a:t>
            </a:r>
            <a:endParaRPr lang="en-US" altLang="en-US" sz="2400" dirty="0"/>
          </a:p>
          <a:p>
            <a:pPr lvl="1" algn="just">
              <a:lnSpc>
                <a:spcPct val="90000"/>
              </a:lnSpc>
            </a:pPr>
            <a:r>
              <a:rPr lang="en-US" altLang="en-US" sz="2400" dirty="0" err="1"/>
              <a:t>Pelaksanaan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terikat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tertulis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tertulis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asas-asas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baik</a:t>
            </a:r>
            <a:r>
              <a:rPr lang="en-US" altLang="en-US" sz="2400" dirty="0"/>
              <a:t>)</a:t>
            </a:r>
            <a:endParaRPr lang="en-GB" altLang="en-US" sz="24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6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4000" b="1" dirty="0">
                <a:solidFill>
                  <a:srgbClr val="00B0F0"/>
                </a:solidFill>
              </a:rPr>
              <a:t>Cara </a:t>
            </a:r>
            <a:r>
              <a:rPr lang="en-US" altLang="en-US" sz="4000" b="1" dirty="0" err="1">
                <a:solidFill>
                  <a:srgbClr val="00B0F0"/>
                </a:solidFill>
              </a:rPr>
              <a:t>memperoleh</a:t>
            </a:r>
            <a:r>
              <a:rPr lang="en-US" altLang="en-US" sz="4000" b="1" dirty="0">
                <a:solidFill>
                  <a:srgbClr val="00B0F0"/>
                </a:solidFill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</a:rPr>
              <a:t>wewenang</a:t>
            </a:r>
            <a:r>
              <a:rPr lang="en-US" altLang="en-US" sz="4000" b="1" dirty="0">
                <a:solidFill>
                  <a:srgbClr val="00B0F0"/>
                </a:solidFill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</a:rPr>
              <a:t>pemerintah</a:t>
            </a:r>
            <a:r>
              <a:rPr lang="en-US" altLang="en-US" sz="4000" b="1" dirty="0">
                <a:solidFill>
                  <a:srgbClr val="00B0F0"/>
                </a:solidFill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</a:rPr>
              <a:t>dilakukan</a:t>
            </a:r>
            <a:r>
              <a:rPr lang="en-US" altLang="en-US" sz="4000" b="1" dirty="0">
                <a:solidFill>
                  <a:srgbClr val="00B0F0"/>
                </a:solidFill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</a:rPr>
              <a:t>dengan</a:t>
            </a:r>
            <a:r>
              <a:rPr lang="en-US" altLang="en-US" sz="4000" b="1" dirty="0">
                <a:solidFill>
                  <a:srgbClr val="00B0F0"/>
                </a:solidFill>
              </a:rPr>
              <a:t>:</a:t>
            </a:r>
          </a:p>
          <a:p>
            <a:pPr lvl="1" algn="just"/>
            <a:r>
              <a:rPr lang="en-US" altLang="en-US" sz="4000" b="1" dirty="0" err="1">
                <a:solidFill>
                  <a:srgbClr val="00B0F0"/>
                </a:solidFill>
              </a:rPr>
              <a:t>Atribusi</a:t>
            </a:r>
            <a:endParaRPr lang="en-US" altLang="en-US" sz="4000" b="1" dirty="0">
              <a:solidFill>
                <a:srgbClr val="00B0F0"/>
              </a:solidFill>
            </a:endParaRPr>
          </a:p>
          <a:p>
            <a:pPr lvl="1" algn="just"/>
            <a:r>
              <a:rPr lang="en-US" altLang="en-US" sz="4000" b="1" dirty="0" err="1">
                <a:solidFill>
                  <a:srgbClr val="00B0F0"/>
                </a:solidFill>
              </a:rPr>
              <a:t>Delegasi</a:t>
            </a:r>
            <a:endParaRPr lang="en-US" altLang="en-US" sz="4000" b="1" dirty="0">
              <a:solidFill>
                <a:srgbClr val="00B0F0"/>
              </a:solidFill>
            </a:endParaRPr>
          </a:p>
          <a:p>
            <a:pPr lvl="1" algn="just"/>
            <a:r>
              <a:rPr lang="en-US" altLang="en-US" sz="4000" b="1" dirty="0" err="1">
                <a:solidFill>
                  <a:srgbClr val="00B0F0"/>
                </a:solidFill>
              </a:rPr>
              <a:t>mandat</a:t>
            </a:r>
            <a:endParaRPr lang="en-GB" altLang="en-US" sz="4000" b="1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5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400" dirty="0" err="1"/>
              <a:t>Atribusi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pemberian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baru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peraturan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perundang-undangan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produk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legislatif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melaksanakan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pemerintahan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penuh</a:t>
            </a:r>
            <a:r>
              <a:rPr lang="en-US" altLang="en-US" sz="2400" dirty="0"/>
              <a:t>.(</a:t>
            </a:r>
            <a:r>
              <a:rPr lang="en-US" altLang="en-US" sz="2400" dirty="0" err="1"/>
              <a:t>termasuk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kebijakan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rangka</a:t>
            </a:r>
            <a:r>
              <a:rPr lang="en-US" altLang="en-US" sz="2400" dirty="0"/>
              <a:t> </a:t>
            </a:r>
            <a:r>
              <a:rPr lang="en-US" altLang="en-US" sz="2400" i="1" dirty="0"/>
              <a:t>rules application</a:t>
            </a:r>
            <a:r>
              <a:rPr lang="en-US" altLang="en-US" sz="2400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400" dirty="0"/>
              <a:t>Legislator yang </a:t>
            </a:r>
            <a:r>
              <a:rPr lang="en-US" altLang="en-US" sz="2400" dirty="0" err="1"/>
              <a:t>kompeten</a:t>
            </a:r>
            <a:endParaRPr lang="en-US" altLang="en-US" sz="2400" dirty="0"/>
          </a:p>
          <a:p>
            <a:pPr lvl="2" algn="just">
              <a:lnSpc>
                <a:spcPct val="90000"/>
              </a:lnSpc>
            </a:pPr>
            <a:r>
              <a:rPr lang="en-US" altLang="en-US" dirty="0"/>
              <a:t>Original Legislator; </a:t>
            </a:r>
            <a:r>
              <a:rPr lang="en-US" altLang="en-US" dirty="0" err="1"/>
              <a:t>tingkat</a:t>
            </a:r>
            <a:r>
              <a:rPr lang="en-US" altLang="en-US" dirty="0"/>
              <a:t> </a:t>
            </a:r>
            <a:r>
              <a:rPr lang="en-US" altLang="en-US" dirty="0" err="1"/>
              <a:t>pusat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tingkat</a:t>
            </a:r>
            <a:r>
              <a:rPr lang="en-US" altLang="en-US" dirty="0"/>
              <a:t> </a:t>
            </a:r>
            <a:r>
              <a:rPr lang="en-US" altLang="en-US" dirty="0" err="1"/>
              <a:t>daerah</a:t>
            </a:r>
            <a:endParaRPr lang="en-US" altLang="en-US" dirty="0"/>
          </a:p>
          <a:p>
            <a:pPr lvl="2" algn="just">
              <a:lnSpc>
                <a:spcPct val="90000"/>
              </a:lnSpc>
            </a:pPr>
            <a:r>
              <a:rPr lang="en-US" altLang="en-US" dirty="0"/>
              <a:t>Delegated Legislator; </a:t>
            </a:r>
            <a:r>
              <a:rPr lang="en-US" altLang="en-US" dirty="0" err="1"/>
              <a:t>Presiden</a:t>
            </a:r>
            <a:r>
              <a:rPr lang="en-US" altLang="en-US" dirty="0"/>
              <a:t> (</a:t>
            </a:r>
            <a:r>
              <a:rPr lang="en-US" altLang="en-US" dirty="0" err="1"/>
              <a:t>berdasarkan</a:t>
            </a:r>
            <a:r>
              <a:rPr lang="en-US" altLang="en-US" dirty="0"/>
              <a:t> </a:t>
            </a:r>
            <a:r>
              <a:rPr lang="en-US" altLang="en-US" dirty="0" err="1"/>
              <a:t>ketentuan</a:t>
            </a:r>
            <a:r>
              <a:rPr lang="en-US" altLang="en-US" dirty="0"/>
              <a:t> </a:t>
            </a:r>
            <a:r>
              <a:rPr lang="en-US" altLang="en-US" dirty="0" err="1"/>
              <a:t>perundang-undangan</a:t>
            </a:r>
            <a:r>
              <a:rPr lang="en-US" altLang="en-US" dirty="0"/>
              <a:t> </a:t>
            </a:r>
            <a:r>
              <a:rPr lang="en-US" altLang="en-US" dirty="0" err="1"/>
              <a:t>menghasilkan</a:t>
            </a:r>
            <a:r>
              <a:rPr lang="en-US" altLang="en-US" dirty="0"/>
              <a:t> PP)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0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400" dirty="0" err="1"/>
              <a:t>Delegasi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pelimpahan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berasal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atribusi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kepada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pejabat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administrasi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negara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penuh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delegasi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didahului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Bila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atribusi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pendelegasian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sah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cacat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hukum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hal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dijadikan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bagi</a:t>
            </a:r>
            <a:r>
              <a:rPr lang="en-US" altLang="en-US" sz="2400" dirty="0"/>
              <a:t> hakim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mencabut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keputusan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pendelegasian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Delegasi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pelimpahan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penuh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artinya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termasuk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wewenang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kebijakan-kebijakan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rangka</a:t>
            </a:r>
            <a:r>
              <a:rPr lang="en-US" altLang="en-US" sz="2400" dirty="0"/>
              <a:t> </a:t>
            </a:r>
            <a:r>
              <a:rPr lang="en-US" altLang="en-US" sz="2400" i="1" dirty="0"/>
              <a:t>rules application</a:t>
            </a:r>
            <a:r>
              <a:rPr lang="en-US" altLang="en-US" sz="2400" dirty="0"/>
              <a:t> </a:t>
            </a:r>
            <a:endParaRPr lang="en-GB" altLang="en-US" sz="2400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00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800" dirty="0" err="1"/>
              <a:t>Mandat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yaitu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pemberian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tugas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antara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mandans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pemberi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menteri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mandataris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penerima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dirjen</a:t>
            </a:r>
            <a:r>
              <a:rPr lang="en-US" altLang="en-US" sz="2800" dirty="0"/>
              <a:t>/</a:t>
            </a:r>
            <a:r>
              <a:rPr lang="en-US" altLang="en-US" sz="2800" dirty="0" err="1"/>
              <a:t>sekjen</a:t>
            </a:r>
            <a:r>
              <a:rPr lang="en-US" altLang="en-US" sz="2800" dirty="0"/>
              <a:t>),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menteri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melakukan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perbuatan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administrasi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wewenang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tetap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ditangan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mandans</a:t>
            </a:r>
            <a:r>
              <a:rPr lang="en-US" altLang="en-US" sz="2800" dirty="0"/>
              <a:t>/</a:t>
            </a:r>
            <a:r>
              <a:rPr lang="en-US" altLang="en-US" sz="2800" dirty="0" err="1"/>
              <a:t>menteri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sedangkan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mandataris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melaksanakan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wewenang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perintah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tanggung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jawab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tetap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tangan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menteri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4942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87</TotalTime>
  <Words>867</Words>
  <Application>Microsoft Office PowerPoint</Application>
  <PresentationFormat>On-screen Show (4:3)</PresentationFormat>
  <Paragraphs>62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0-Blanko-PPT-sesi-2-14 baru (1)</vt:lpstr>
      <vt:lpstr>ADHINING P.R, SH,MH</vt:lpstr>
      <vt:lpstr>Kewenangan Pemerintah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Adhining</cp:lastModifiedBy>
  <cp:revision>13</cp:revision>
  <dcterms:created xsi:type="dcterms:W3CDTF">2019-09-17T08:28:18Z</dcterms:created>
  <dcterms:modified xsi:type="dcterms:W3CDTF">2020-03-23T10:26:49Z</dcterms:modified>
</cp:coreProperties>
</file>