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76" r:id="rId2"/>
    <p:sldId id="277" r:id="rId3"/>
    <p:sldId id="298" r:id="rId4"/>
    <p:sldId id="296" r:id="rId5"/>
    <p:sldId id="297" r:id="rId6"/>
    <p:sldId id="299" r:id="rId7"/>
    <p:sldId id="284" r:id="rId8"/>
    <p:sldId id="300" r:id="rId9"/>
    <p:sldId id="302" r:id="rId10"/>
    <p:sldId id="303" r:id="rId11"/>
    <p:sldId id="304" r:id="rId12"/>
    <p:sldId id="305" r:id="rId13"/>
    <p:sldId id="301" r:id="rId14"/>
    <p:sldId id="306" r:id="rId15"/>
    <p:sldId id="307" r:id="rId16"/>
    <p:sldId id="308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7" d="100"/>
          <a:sy n="47" d="100"/>
        </p:scale>
        <p:origin x="-48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36557-2816-4BEF-9B90-E4C68FAE60E7}" type="datetimeFigureOut">
              <a:rPr lang="id-ID" smtClean="0"/>
              <a:pPr/>
              <a:t>08/10/2018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2E79F-0F05-4DA2-BD85-09378723179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853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76D2EC-A1D9-4E99-91AF-17F2F74A08EA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2E79F-0F05-4DA2-BD85-09378723179A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065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/>
          <a:srcRect l="1051" r="800" b="504"/>
          <a:stretch>
            <a:fillRect/>
          </a:stretch>
        </p:blipFill>
        <p:spPr bwMode="auto">
          <a:xfrm>
            <a:off x="28788" y="237331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573016"/>
            <a:ext cx="5638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/>
              <a:t>KEPEMIMPINAN DALAM </a:t>
            </a:r>
            <a:r>
              <a:rPr lang="en-US" sz="2000" b="1" dirty="0" smtClean="0"/>
              <a:t>PERUSAHAAN</a:t>
            </a:r>
            <a:endParaRPr lang="id-ID" sz="2000" dirty="0"/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id-ID" sz="2000" b="1" dirty="0">
                <a:solidFill>
                  <a:schemeClr val="bg1"/>
                </a:solidFill>
              </a:rPr>
              <a:t>ertemuan  </a:t>
            </a:r>
            <a:r>
              <a:rPr lang="id-ID" sz="2000" b="1" dirty="0" smtClean="0">
                <a:solidFill>
                  <a:schemeClr val="bg1"/>
                </a:solidFill>
              </a:rPr>
              <a:t>6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Dra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id-ID" sz="2000" b="1" dirty="0" smtClean="0">
                <a:solidFill>
                  <a:schemeClr val="bg1"/>
                </a:solidFill>
              </a:rPr>
              <a:t>S</a:t>
            </a:r>
            <a:r>
              <a:rPr lang="en-US" sz="2000" b="1" dirty="0" err="1" smtClean="0">
                <a:solidFill>
                  <a:schemeClr val="bg1"/>
                </a:solidFill>
              </a:rPr>
              <a:t>afitri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M.Msi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Industri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Fakultas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AutoShape 2" descr="Image result for training"/>
          <p:cNvSpPr>
            <a:spLocks noChangeAspect="1" noChangeArrowheads="1"/>
          </p:cNvSpPr>
          <p:nvPr/>
        </p:nvSpPr>
        <p:spPr bwMode="auto">
          <a:xfrm>
            <a:off x="155575" y="-1600200"/>
            <a:ext cx="4381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Image result for leadershi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9559"/>
            <a:ext cx="3192289" cy="22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lvl="0" indent="0">
              <a:buNone/>
            </a:pPr>
            <a:r>
              <a:rPr lang="id-ID" dirty="0" smtClean="0"/>
              <a:t>3.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 smtClean="0"/>
              <a:t>Pertama</a:t>
            </a:r>
            <a:endParaRPr lang="id-ID" dirty="0" smtClean="0"/>
          </a:p>
          <a:p>
            <a:pPr marL="109728" lvl="0" indent="0">
              <a:buNone/>
            </a:pPr>
            <a:endParaRPr lang="id-ID" dirty="0"/>
          </a:p>
          <a:p>
            <a:pPr lvl="0"/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 err="1"/>
              <a:t>Bawahannya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the man in the middle</a:t>
            </a:r>
            <a:r>
              <a:rPr lang="en-US" dirty="0"/>
              <a:t>,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manager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bawahannya</a:t>
            </a:r>
            <a:r>
              <a:rPr lang="en-US" dirty="0"/>
              <a:t>. </a:t>
            </a:r>
            <a:r>
              <a:rPr lang="en-US" dirty="0" err="1"/>
              <a:t>Kepemimpinannya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keduanya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pekerjaannya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bawahannya</a:t>
            </a:r>
            <a:r>
              <a:rPr lang="en-US" dirty="0"/>
              <a:t>/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</a:t>
            </a:r>
            <a:endParaRPr lang="id-ID" dirty="0"/>
          </a:p>
          <a:p>
            <a:pPr marL="109728" lv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Pola Hubugan Antar Tenaga Kerja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35818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896544"/>
          </a:xfrm>
        </p:spPr>
        <p:txBody>
          <a:bodyPr>
            <a:normAutofit lnSpcReduction="10000"/>
          </a:bodyPr>
          <a:lstStyle/>
          <a:p>
            <a:pPr marL="109728" lvl="0" indent="0">
              <a:buNone/>
            </a:pPr>
            <a:r>
              <a:rPr lang="id-ID" dirty="0" smtClean="0"/>
              <a:t>4. </a:t>
            </a:r>
            <a:r>
              <a:rPr lang="en-US" dirty="0" err="1"/>
              <a:t>Manajemen</a:t>
            </a:r>
            <a:r>
              <a:rPr lang="en-US" dirty="0"/>
              <a:t> Tingkat </a:t>
            </a:r>
            <a:r>
              <a:rPr lang="en-US" dirty="0" err="1" smtClean="0"/>
              <a:t>Produktif</a:t>
            </a:r>
            <a:endParaRPr lang="id-ID" dirty="0" smtClean="0"/>
          </a:p>
          <a:p>
            <a:pPr marL="109728" lvl="0" indent="0">
              <a:buNone/>
            </a:pPr>
            <a:endParaRPr lang="id-ID" dirty="0"/>
          </a:p>
          <a:p>
            <a:pPr lvl="0"/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bawahan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kesamping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sesama</a:t>
            </a:r>
            <a:r>
              <a:rPr lang="en-US" dirty="0"/>
              <a:t> </a:t>
            </a:r>
            <a:r>
              <a:rPr lang="en-US" dirty="0" err="1"/>
              <a:t>rekan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atasan</a:t>
            </a:r>
            <a:r>
              <a:rPr lang="en-US" dirty="0"/>
              <a:t> </a:t>
            </a:r>
            <a:r>
              <a:rPr lang="en-US" dirty="0" err="1"/>
              <a:t>langsungnya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perusahaannya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/>
              <a:t>Para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pimpinan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seimbang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pula </a:t>
            </a:r>
            <a:r>
              <a:rPr lang="en-US" dirty="0" err="1"/>
              <a:t>tidak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Pola Hubugan Antar Tenaga Kerja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92808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Ada 2 </a:t>
            </a:r>
            <a:r>
              <a:rPr lang="en-US" dirty="0" err="1"/>
              <a:t>macam</a:t>
            </a:r>
            <a:r>
              <a:rPr lang="en-US" dirty="0"/>
              <a:t> :	</a:t>
            </a:r>
            <a:endParaRPr lang="id-ID" dirty="0"/>
          </a:p>
          <a:p>
            <a:pPr lvl="0"/>
            <a:r>
              <a:rPr lang="en-US" dirty="0" err="1"/>
              <a:t>Bersifat</a:t>
            </a:r>
            <a:r>
              <a:rPr lang="en-US" dirty="0"/>
              <a:t> normative</a:t>
            </a:r>
            <a:endParaRPr lang="id-ID" dirty="0"/>
          </a:p>
          <a:p>
            <a:pPr lvl="0"/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operatif</a:t>
            </a:r>
            <a:endParaRPr lang="id-ID" dirty="0"/>
          </a:p>
          <a:p>
            <a:pPr marL="109728" indent="0">
              <a:buNone/>
            </a:pPr>
            <a:endParaRPr lang="id-ID" dirty="0"/>
          </a:p>
          <a:p>
            <a:pPr marL="109728" indent="0">
              <a:buNone/>
            </a:pPr>
            <a:r>
              <a:rPr lang="en-US" dirty="0" err="1"/>
              <a:t>Seorang</a:t>
            </a:r>
            <a:r>
              <a:rPr lang="en-US" dirty="0"/>
              <a:t> manager yang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operatif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kedepan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waspada</a:t>
            </a:r>
            <a:r>
              <a:rPr lang="en-US" dirty="0"/>
              <a:t>.</a:t>
            </a:r>
            <a:endParaRPr lang="id-ID" dirty="0"/>
          </a:p>
          <a:p>
            <a:pPr marL="109728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CIRI-CIRI PRIBADI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50936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755984"/>
          </a:xfrm>
        </p:spPr>
        <p:txBody>
          <a:bodyPr>
            <a:normAutofit/>
          </a:bodyPr>
          <a:lstStyle/>
          <a:p>
            <a:pPr marL="624078" lvl="0" indent="-514350">
              <a:buFont typeface="+mj-lt"/>
              <a:buAutoNum type="arabicPeriod"/>
            </a:pPr>
            <a:r>
              <a:rPr lang="en-US" i="1" dirty="0">
                <a:solidFill>
                  <a:srgbClr val="FFC000"/>
                </a:solidFill>
              </a:rPr>
              <a:t>A little madness</a:t>
            </a:r>
            <a:r>
              <a:rPr lang="en-US" i="1" dirty="0"/>
              <a:t>,</a:t>
            </a:r>
            <a:r>
              <a:rPr lang="en-US" dirty="0"/>
              <a:t> orang yang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berkemauan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mewujudkannya</a:t>
            </a:r>
            <a:r>
              <a:rPr lang="en-US" dirty="0" smtClean="0"/>
              <a:t>.</a:t>
            </a:r>
            <a:endParaRPr lang="id-ID" dirty="0"/>
          </a:p>
          <a:p>
            <a:pPr marL="624078" lvl="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FFC000"/>
                </a:solidFill>
              </a:rPr>
              <a:t>Very </a:t>
            </a:r>
            <a:r>
              <a:rPr lang="en-US" i="1" dirty="0">
                <a:solidFill>
                  <a:srgbClr val="FFC000"/>
                </a:solidFill>
              </a:rPr>
              <a:t>talented</a:t>
            </a:r>
            <a:r>
              <a:rPr lang="en-US" i="1" dirty="0"/>
              <a:t>,</a:t>
            </a:r>
            <a:r>
              <a:rPr lang="en-US" dirty="0"/>
              <a:t> orang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bakat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 smtClean="0"/>
              <a:t>menonjol</a:t>
            </a:r>
            <a:r>
              <a:rPr lang="en-US" dirty="0" smtClean="0"/>
              <a:t>.</a:t>
            </a:r>
            <a:endParaRPr lang="id-ID" dirty="0"/>
          </a:p>
          <a:p>
            <a:pPr marL="624078" lvl="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FFC000"/>
                </a:solidFill>
              </a:rPr>
              <a:t>Rapid </a:t>
            </a:r>
            <a:r>
              <a:rPr lang="en-US" i="1" dirty="0">
                <a:solidFill>
                  <a:srgbClr val="FFC000"/>
                </a:solidFill>
              </a:rPr>
              <a:t>Growth Field</a:t>
            </a:r>
            <a:r>
              <a:rPr lang="en-US" i="1" dirty="0"/>
              <a:t>,</a:t>
            </a:r>
            <a:r>
              <a:rPr lang="en-US" dirty="0"/>
              <a:t> orang yang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dibidang</a:t>
            </a:r>
            <a:r>
              <a:rPr lang="en-US" dirty="0"/>
              <a:t> yang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.</a:t>
            </a:r>
            <a:endParaRPr lang="id-ID" dirty="0"/>
          </a:p>
          <a:p>
            <a:pPr marL="624078" lvl="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FFC000"/>
                </a:solidFill>
              </a:rPr>
              <a:t>Luck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keberuntungan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4 Ciri Keberhasilan Seseorang (De Bono)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13096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525963"/>
          </a:xfrm>
        </p:spPr>
        <p:txBody>
          <a:bodyPr>
            <a:normAutofit fontScale="92500" lnSpcReduction="20000"/>
          </a:bodyPr>
          <a:lstStyle/>
          <a:p>
            <a:pPr marL="109728" lvl="0" indent="0">
              <a:buNone/>
            </a:pPr>
            <a:r>
              <a:rPr lang="id-ID" dirty="0" smtClean="0"/>
              <a:t>1.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fungsi</a:t>
            </a:r>
            <a:endParaRPr lang="id-ID" dirty="0"/>
          </a:p>
          <a:p>
            <a:r>
              <a:rPr lang="en-US" dirty="0" err="1"/>
              <a:t>Tugas</a:t>
            </a:r>
            <a:r>
              <a:rPr lang="en-US" dirty="0"/>
              <a:t> &amp; </a:t>
            </a:r>
            <a:r>
              <a:rPr lang="en-US" dirty="0" err="1"/>
              <a:t>wewenang</a:t>
            </a:r>
            <a:r>
              <a:rPr lang="en-US" dirty="0"/>
              <a:t> manager </a:t>
            </a:r>
            <a:r>
              <a:rPr lang="en-US" dirty="0" err="1"/>
              <a:t>berbeda</a:t>
            </a:r>
            <a:r>
              <a:rPr lang="en-US" dirty="0"/>
              <a:t> - </a:t>
            </a:r>
            <a:r>
              <a:rPr lang="en-US" dirty="0" err="1"/>
              <a:t>beda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fungsinya</a:t>
            </a:r>
            <a:r>
              <a:rPr lang="en-US" dirty="0"/>
              <a:t>, </a:t>
            </a:r>
            <a:r>
              <a:rPr lang="en-US" dirty="0" err="1"/>
              <a:t>misal</a:t>
            </a:r>
            <a:r>
              <a:rPr lang="en-US" dirty="0"/>
              <a:t> manager </a:t>
            </a:r>
            <a:r>
              <a:rPr lang="en-US" dirty="0" err="1"/>
              <a:t>penjualan</a:t>
            </a:r>
            <a:r>
              <a:rPr lang="en-US" dirty="0"/>
              <a:t>, manager </a:t>
            </a:r>
            <a:r>
              <a:rPr lang="en-US" dirty="0" err="1"/>
              <a:t>produksi</a:t>
            </a:r>
            <a:r>
              <a:rPr lang="en-US" dirty="0"/>
              <a:t>, manager </a:t>
            </a:r>
            <a:r>
              <a:rPr lang="en-US" dirty="0" err="1"/>
              <a:t>administrasi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</a:t>
            </a:r>
            <a:endParaRPr lang="id-ID" dirty="0"/>
          </a:p>
          <a:p>
            <a:pPr marL="109728" indent="0">
              <a:buNone/>
            </a:pPr>
            <a:r>
              <a:rPr lang="id-ID" dirty="0" smtClean="0"/>
              <a:t>  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/>
              <a:t>fungsinya</a:t>
            </a:r>
            <a:r>
              <a:rPr lang="en-US" dirty="0"/>
              <a:t> </a:t>
            </a:r>
            <a:r>
              <a:rPr lang="en-US" dirty="0" err="1"/>
              <a:t>inilah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smtClean="0"/>
              <a:t>manager</a:t>
            </a:r>
            <a:endParaRPr lang="id-ID" dirty="0" smtClean="0"/>
          </a:p>
          <a:p>
            <a:pPr marL="109728" indent="0">
              <a:buNone/>
            </a:pPr>
            <a:r>
              <a:rPr lang="id-ID" dirty="0"/>
              <a:t> </a:t>
            </a:r>
            <a:r>
              <a:rPr lang="id-ID" dirty="0" smtClean="0"/>
              <a:t>  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/>
              <a:t>pribadi</a:t>
            </a:r>
            <a:r>
              <a:rPr lang="en-US" dirty="0"/>
              <a:t> yang </a:t>
            </a:r>
            <a:r>
              <a:rPr lang="en-US" dirty="0" err="1"/>
              <a:t>berbeda-beda</a:t>
            </a:r>
            <a:r>
              <a:rPr lang="en-US" dirty="0" smtClean="0"/>
              <a:t>.</a:t>
            </a:r>
            <a:endParaRPr lang="id-ID" dirty="0"/>
          </a:p>
          <a:p>
            <a:r>
              <a:rPr lang="en-US" dirty="0" err="1"/>
              <a:t>Munandar</a:t>
            </a:r>
            <a:r>
              <a:rPr lang="en-US" dirty="0"/>
              <a:t> (1977) : </a:t>
            </a:r>
            <a:endParaRPr lang="id-ID" dirty="0" smtClean="0"/>
          </a:p>
          <a:p>
            <a:pPr marL="109728" indent="0">
              <a:buNone/>
            </a:pPr>
            <a:r>
              <a:rPr lang="id-ID" i="1" dirty="0"/>
              <a:t> </a:t>
            </a:r>
            <a:r>
              <a:rPr lang="id-ID" i="1" dirty="0" smtClean="0"/>
              <a:t>  </a:t>
            </a:r>
            <a:r>
              <a:rPr lang="en-US" i="1" dirty="0" smtClean="0"/>
              <a:t>Manager </a:t>
            </a:r>
            <a:r>
              <a:rPr lang="en-US" i="1" dirty="0" err="1"/>
              <a:t>penjualan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ramah</a:t>
            </a:r>
            <a:r>
              <a:rPr lang="en-US" dirty="0"/>
              <a:t>, </a:t>
            </a:r>
            <a:endParaRPr lang="id-ID" dirty="0" smtClean="0"/>
          </a:p>
          <a:p>
            <a:pPr marL="109728" indent="0">
              <a:buNone/>
            </a:pPr>
            <a:r>
              <a:rPr lang="id-ID" dirty="0" smtClean="0"/>
              <a:t>   </a:t>
            </a:r>
            <a:r>
              <a:rPr lang="en-US" dirty="0" err="1"/>
              <a:t>antusias</a:t>
            </a:r>
            <a:r>
              <a:rPr lang="en-US" dirty="0"/>
              <a:t>, </a:t>
            </a:r>
            <a:r>
              <a:rPr lang="en-US" dirty="0" err="1"/>
              <a:t>lihai</a:t>
            </a:r>
            <a:r>
              <a:rPr lang="en-US" dirty="0"/>
              <a:t>, </a:t>
            </a:r>
            <a:r>
              <a:rPr lang="en-US" dirty="0" err="1"/>
              <a:t>teliti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</a:t>
            </a:r>
            <a:endParaRPr lang="id-ID" dirty="0"/>
          </a:p>
          <a:p>
            <a:pPr marL="109728" indent="0">
              <a:buNone/>
            </a:pPr>
            <a:endParaRPr lang="id-ID" dirty="0"/>
          </a:p>
          <a:p>
            <a:pPr marL="109728" indent="0">
              <a:buNone/>
            </a:pPr>
            <a:r>
              <a:rPr lang="id-ID" dirty="0" smtClean="0"/>
              <a:t>   </a:t>
            </a:r>
            <a:r>
              <a:rPr lang="en-US" dirty="0" smtClean="0"/>
              <a:t>Dan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i="1" dirty="0"/>
              <a:t>manager </a:t>
            </a:r>
            <a:r>
              <a:rPr lang="en-US" i="1" dirty="0" err="1"/>
              <a:t>produksi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smtClean="0"/>
              <a:t>cirri-</a:t>
            </a:r>
            <a:r>
              <a:rPr lang="en-US" dirty="0" err="1" smtClean="0"/>
              <a:t>ciri</a:t>
            </a:r>
            <a:endParaRPr lang="id-ID" dirty="0" smtClean="0"/>
          </a:p>
          <a:p>
            <a:pPr marL="109728" indent="0">
              <a:buNone/>
            </a:pPr>
            <a:r>
              <a:rPr lang="id-ID" dirty="0"/>
              <a:t> </a:t>
            </a:r>
            <a:r>
              <a:rPr lang="id-ID" dirty="0" smtClean="0"/>
              <a:t>  </a:t>
            </a:r>
            <a:r>
              <a:rPr lang="en-US" dirty="0" err="1"/>
              <a:t>menyendiri</a:t>
            </a:r>
            <a:r>
              <a:rPr lang="en-US" dirty="0"/>
              <a:t>, </a:t>
            </a:r>
            <a:r>
              <a:rPr lang="en-US" dirty="0" err="1"/>
              <a:t>serius</a:t>
            </a:r>
            <a:r>
              <a:rPr lang="en-US" dirty="0"/>
              <a:t>,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terang</a:t>
            </a:r>
            <a:r>
              <a:rPr lang="en-US" dirty="0"/>
              <a:t>, </a:t>
            </a:r>
            <a:r>
              <a:rPr lang="en-US" dirty="0" err="1"/>
              <a:t>mandiri</a:t>
            </a:r>
            <a:r>
              <a:rPr lang="en-US" dirty="0"/>
              <a:t>, </a:t>
            </a:r>
            <a:r>
              <a:rPr lang="en-US" dirty="0" err="1"/>
              <a:t>cuek</a:t>
            </a:r>
            <a:r>
              <a:rPr lang="en-US" dirty="0"/>
              <a:t>.</a:t>
            </a:r>
            <a:endParaRPr lang="id-ID" dirty="0"/>
          </a:p>
          <a:p>
            <a:pPr marL="109728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Ciri Pribadi Pemimpin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14275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4525963"/>
          </a:xfrm>
        </p:spPr>
        <p:txBody>
          <a:bodyPr>
            <a:normAutofit/>
          </a:bodyPr>
          <a:lstStyle/>
          <a:p>
            <a:pPr marL="109728" lvl="0" indent="0">
              <a:buNone/>
            </a:pPr>
            <a:r>
              <a:rPr lang="id-ID" dirty="0" smtClean="0"/>
              <a:t>2.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tingkatan</a:t>
            </a:r>
            <a:endParaRPr lang="id-ID" dirty="0"/>
          </a:p>
          <a:p>
            <a:pPr marL="109728" indent="0">
              <a:buNone/>
            </a:pP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/>
              <a:t>manager,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jabatannya</a:t>
            </a:r>
            <a:r>
              <a:rPr lang="en-US" dirty="0"/>
              <a:t>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pula </a:t>
            </a: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pribadinya</a:t>
            </a:r>
            <a:r>
              <a:rPr lang="en-US" dirty="0"/>
              <a:t>.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tahapan-tahapan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bertambah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.</a:t>
            </a:r>
            <a:endParaRPr lang="id-ID" dirty="0"/>
          </a:p>
          <a:p>
            <a:pPr marL="109728" lv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Ciri Pribadi Pemimpin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49199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lvl="0" indent="0">
              <a:buNone/>
            </a:pPr>
            <a:r>
              <a:rPr lang="id-ID" sz="2800" dirty="0" smtClean="0"/>
              <a:t>3.</a:t>
            </a:r>
            <a:r>
              <a:rPr lang="en-US" sz="2800" dirty="0" err="1" smtClean="0"/>
              <a:t>Ciri-ciri</a:t>
            </a:r>
            <a:r>
              <a:rPr lang="en-US" sz="2800" dirty="0" smtClean="0"/>
              <a:t> </a:t>
            </a:r>
            <a:r>
              <a:rPr lang="en-US" sz="2800" dirty="0"/>
              <a:t>manager </a:t>
            </a:r>
            <a:r>
              <a:rPr lang="en-US" sz="2800" dirty="0" err="1"/>
              <a:t>puncak</a:t>
            </a:r>
            <a:r>
              <a:rPr lang="en-US" sz="2800" dirty="0"/>
              <a:t> yang </a:t>
            </a:r>
            <a:r>
              <a:rPr lang="en-US" sz="2800" dirty="0" err="1" smtClean="0"/>
              <a:t>berhasil</a:t>
            </a:r>
            <a:r>
              <a:rPr lang="id-ID" sz="1800" dirty="0"/>
              <a:t> </a:t>
            </a:r>
            <a:r>
              <a:rPr lang="id-ID" sz="2800" dirty="0" smtClean="0"/>
              <a:t>(</a:t>
            </a:r>
            <a:r>
              <a:rPr lang="en-US" sz="2800" dirty="0" err="1" smtClean="0"/>
              <a:t>Bennis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Nanus</a:t>
            </a:r>
            <a:r>
              <a:rPr lang="en-US" sz="2800" dirty="0"/>
              <a:t> </a:t>
            </a:r>
            <a:r>
              <a:rPr lang="id-ID" sz="2800" dirty="0" smtClean="0"/>
              <a:t>,</a:t>
            </a:r>
            <a:r>
              <a:rPr lang="en-US" sz="2800" dirty="0" smtClean="0"/>
              <a:t>1985</a:t>
            </a:r>
            <a:r>
              <a:rPr lang="en-US" sz="2800" dirty="0"/>
              <a:t>) </a:t>
            </a:r>
            <a:r>
              <a:rPr lang="en-US" sz="2800" dirty="0" smtClean="0"/>
              <a:t>:</a:t>
            </a:r>
            <a:endParaRPr lang="id-ID" sz="2800" dirty="0" smtClean="0"/>
          </a:p>
          <a:p>
            <a:pPr marL="109728" lvl="0" indent="0">
              <a:buNone/>
            </a:pPr>
            <a:endParaRPr lang="id-ID" sz="1800" dirty="0"/>
          </a:p>
          <a:p>
            <a:pPr marL="109728" indent="0">
              <a:buNone/>
            </a:pPr>
            <a:r>
              <a:rPr lang="id-ID" sz="2600" dirty="0" smtClean="0"/>
              <a:t>a. </a:t>
            </a:r>
            <a:r>
              <a:rPr lang="en-US" sz="2600" dirty="0" err="1" smtClean="0"/>
              <a:t>Mempunyai</a:t>
            </a:r>
            <a:r>
              <a:rPr lang="en-US" sz="2600" dirty="0" smtClean="0"/>
              <a:t> </a:t>
            </a:r>
            <a:r>
              <a:rPr lang="en-US" sz="2600" dirty="0" err="1"/>
              <a:t>visi</a:t>
            </a:r>
            <a:r>
              <a:rPr lang="en-US" sz="2600" dirty="0"/>
              <a:t> yang </a:t>
            </a:r>
            <a:r>
              <a:rPr lang="en-US" sz="2600" dirty="0" err="1"/>
              <a:t>jelas</a:t>
            </a:r>
            <a:r>
              <a:rPr lang="en-US" sz="2600" dirty="0"/>
              <a:t>, </a:t>
            </a:r>
            <a:r>
              <a:rPr lang="en-US" sz="2600" dirty="0" err="1"/>
              <a:t>sehingga</a:t>
            </a:r>
            <a:r>
              <a:rPr lang="en-US" sz="2600" dirty="0"/>
              <a:t> </a:t>
            </a:r>
            <a:r>
              <a:rPr lang="en-US" sz="2600" dirty="0" err="1"/>
              <a:t>mereka</a:t>
            </a:r>
            <a:r>
              <a:rPr lang="en-US" sz="2600" dirty="0"/>
              <a:t> </a:t>
            </a:r>
            <a:endParaRPr lang="id-ID" sz="2600" dirty="0" smtClean="0"/>
          </a:p>
          <a:p>
            <a:pPr marL="109728" indent="0">
              <a:buNone/>
            </a:pPr>
            <a:r>
              <a:rPr lang="id-ID" sz="2600" dirty="0" smtClean="0"/>
              <a:t>      </a:t>
            </a:r>
            <a:r>
              <a:rPr lang="en-US" sz="2600" dirty="0" err="1"/>
              <a:t>berusaha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mencapainya</a:t>
            </a:r>
            <a:r>
              <a:rPr lang="en-US" sz="2600" dirty="0"/>
              <a:t>;</a:t>
            </a:r>
            <a:endParaRPr lang="id-ID" sz="2600" dirty="0"/>
          </a:p>
          <a:p>
            <a:pPr marL="109728" indent="0">
              <a:buNone/>
            </a:pPr>
            <a:r>
              <a:rPr lang="id-ID" sz="2600" dirty="0" smtClean="0"/>
              <a:t>b. </a:t>
            </a:r>
            <a:r>
              <a:rPr lang="en-US" sz="2600" dirty="0" err="1" smtClean="0"/>
              <a:t>Visi</a:t>
            </a:r>
            <a:r>
              <a:rPr lang="en-US" sz="2600" dirty="0" smtClean="0"/>
              <a:t> </a:t>
            </a:r>
            <a:r>
              <a:rPr lang="en-US" sz="2600" dirty="0" err="1"/>
              <a:t>harus</a:t>
            </a:r>
            <a:r>
              <a:rPr lang="en-US" sz="2600" dirty="0"/>
              <a:t> </a:t>
            </a:r>
            <a:r>
              <a:rPr lang="en-US" sz="2600" dirty="0" err="1" smtClean="0"/>
              <a:t>dikomunikasikan</a:t>
            </a:r>
            <a:endParaRPr lang="id-ID" sz="2600" dirty="0" smtClean="0"/>
          </a:p>
          <a:p>
            <a:pPr marL="109728" indent="0">
              <a:buNone/>
            </a:pPr>
            <a:r>
              <a:rPr lang="id-ID" sz="2600" dirty="0" smtClean="0"/>
              <a:t>c.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/>
              <a:t>mengimplementasikan</a:t>
            </a:r>
            <a:r>
              <a:rPr lang="en-US" sz="2600" dirty="0"/>
              <a:t> </a:t>
            </a:r>
            <a:r>
              <a:rPr lang="en-US" sz="2600" dirty="0" err="1" smtClean="0"/>
              <a:t>visi</a:t>
            </a:r>
            <a:r>
              <a:rPr lang="en-US" sz="2600" dirty="0" smtClean="0"/>
              <a:t>;</a:t>
            </a:r>
            <a:endParaRPr lang="id-ID" sz="2600" dirty="0"/>
          </a:p>
          <a:p>
            <a:pPr marL="109728" indent="0">
              <a:buNone/>
            </a:pPr>
            <a:r>
              <a:rPr lang="id-ID" sz="2600" dirty="0" smtClean="0"/>
              <a:t>d. </a:t>
            </a:r>
            <a:r>
              <a:rPr lang="en-US" sz="2600" dirty="0" err="1" smtClean="0"/>
              <a:t>Menghargai</a:t>
            </a:r>
            <a:r>
              <a:rPr lang="en-US" sz="2600" dirty="0" smtClean="0"/>
              <a:t> </a:t>
            </a:r>
            <a:r>
              <a:rPr lang="en-US" sz="2600" dirty="0" err="1"/>
              <a:t>diri</a:t>
            </a:r>
            <a:r>
              <a:rPr lang="en-US" sz="2600" dirty="0"/>
              <a:t>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positif</a:t>
            </a:r>
            <a:r>
              <a:rPr lang="en-US" sz="2600" dirty="0"/>
              <a:t>, </a:t>
            </a:r>
            <a:r>
              <a:rPr lang="en-US" sz="2600" dirty="0" err="1"/>
              <a:t>artinya</a:t>
            </a:r>
            <a:r>
              <a:rPr lang="en-US" sz="2600" dirty="0"/>
              <a:t> </a:t>
            </a:r>
            <a:r>
              <a:rPr lang="en-US" sz="2600" dirty="0" err="1"/>
              <a:t>mempunyai</a:t>
            </a:r>
            <a:r>
              <a:rPr lang="en-US" sz="2600" dirty="0"/>
              <a:t> </a:t>
            </a:r>
            <a:r>
              <a:rPr lang="en-US" sz="2600" dirty="0" err="1"/>
              <a:t>pengetahuan</a:t>
            </a:r>
            <a:r>
              <a:rPr lang="en-US" sz="2600" dirty="0"/>
              <a:t> </a:t>
            </a:r>
            <a:r>
              <a:rPr lang="en-US" sz="2600" dirty="0" err="1"/>
              <a:t>tentang</a:t>
            </a:r>
            <a:r>
              <a:rPr lang="en-US" sz="2600" dirty="0"/>
              <a:t> </a:t>
            </a:r>
            <a:r>
              <a:rPr lang="en-US" sz="2600" dirty="0" err="1"/>
              <a:t>kekuatan-kekuatannya</a:t>
            </a:r>
            <a:r>
              <a:rPr lang="en-US" sz="2600" dirty="0"/>
              <a:t>,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menjaga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mengembangkan</a:t>
            </a:r>
            <a:r>
              <a:rPr lang="en-US" sz="2600" dirty="0"/>
              <a:t> </a:t>
            </a:r>
            <a:r>
              <a:rPr lang="en-US" sz="2600" dirty="0" err="1"/>
              <a:t>kekuatan</a:t>
            </a:r>
            <a:r>
              <a:rPr lang="en-US" sz="2600" dirty="0"/>
              <a:t> -</a:t>
            </a:r>
            <a:r>
              <a:rPr lang="en-US" sz="2600" dirty="0" err="1"/>
              <a:t>kekuatannya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mampu</a:t>
            </a:r>
            <a:r>
              <a:rPr lang="en-US" sz="2600" dirty="0"/>
              <a:t> </a:t>
            </a:r>
            <a:r>
              <a:rPr lang="en-US" sz="2600" dirty="0" err="1"/>
              <a:t>melihat</a:t>
            </a:r>
            <a:r>
              <a:rPr lang="en-US" sz="2600" dirty="0"/>
              <a:t> </a:t>
            </a:r>
            <a:r>
              <a:rPr lang="en-US" sz="2600" dirty="0" err="1"/>
              <a:t>perbedaan</a:t>
            </a:r>
            <a:r>
              <a:rPr lang="en-US" sz="2600" dirty="0"/>
              <a:t> </a:t>
            </a:r>
            <a:r>
              <a:rPr lang="en-US" sz="2600" dirty="0" err="1"/>
              <a:t>antara</a:t>
            </a:r>
            <a:r>
              <a:rPr lang="en-US" sz="2600" dirty="0"/>
              <a:t> </a:t>
            </a:r>
            <a:r>
              <a:rPr lang="en-US" sz="2600" dirty="0" err="1"/>
              <a:t>kekuatan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kelemahan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kebutuhan</a:t>
            </a:r>
            <a:r>
              <a:rPr lang="en-US" sz="2600" dirty="0"/>
              <a:t> </a:t>
            </a:r>
            <a:r>
              <a:rPr lang="en-US" sz="2600" dirty="0" err="1"/>
              <a:t>organisasi</a:t>
            </a:r>
            <a:endParaRPr lang="id-ID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Ciri Pribadi Pemimpin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94118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636912"/>
            <a:ext cx="7653536" cy="18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sz="2000" dirty="0" smtClean="0">
                <a:latin typeface="Berlin Sans FB" pitchFamily="34" charset="0"/>
              </a:rPr>
              <a:t>	Diskusikan dalam kelompok pola  pimpinan bagaimana yang dibutuhkan  dalam jasa pendidikan</a:t>
            </a:r>
          </a:p>
          <a:p>
            <a:pPr>
              <a:buNone/>
            </a:pPr>
            <a:r>
              <a:rPr lang="id-ID" sz="2000" dirty="0" smtClean="0">
                <a:solidFill>
                  <a:srgbClr val="FF0000"/>
                </a:solidFill>
                <a:latin typeface="Berlin Sans FB" pitchFamily="34" charset="0"/>
              </a:rPr>
              <a:t>	</a:t>
            </a:r>
            <a:endParaRPr lang="id-ID" sz="2000" dirty="0">
              <a:solidFill>
                <a:srgbClr val="FF0000"/>
              </a:solidFill>
              <a:latin typeface="Berlin Sans FB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/>
          </a:bodyPr>
          <a:lstStyle/>
          <a:p>
            <a:pPr algn="ctr"/>
            <a:r>
              <a:rPr lang="id-ID" sz="3200" b="0" dirty="0" smtClean="0">
                <a:solidFill>
                  <a:srgbClr val="FF0000"/>
                </a:solidFill>
                <a:effectLst/>
                <a:latin typeface="Berlin Sans FB" pitchFamily="34" charset="0"/>
              </a:rPr>
              <a:t>TUGAS </a:t>
            </a:r>
            <a:r>
              <a:rPr lang="id-ID" sz="3200" b="0" smtClean="0">
                <a:solidFill>
                  <a:srgbClr val="FF0000"/>
                </a:solidFill>
                <a:effectLst/>
                <a:latin typeface="Berlin Sans FB" pitchFamily="34" charset="0"/>
              </a:rPr>
              <a:t>ANALISIS BERKELOMPOK</a:t>
            </a:r>
            <a:endParaRPr lang="id-ID" sz="3200" b="0" dirty="0">
              <a:solidFill>
                <a:srgbClr val="FF0000"/>
              </a:solidFill>
              <a:effectLst/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  <a:latin typeface="Berlin Sans FB" pitchFamily="34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71487" y="2060848"/>
            <a:ext cx="8229600" cy="154496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id-ID" sz="2400" dirty="0" smtClean="0">
                <a:latin typeface="Berlin Sans FB" pitchFamily="34" charset="0"/>
                <a:cs typeface="Arial" charset="0"/>
              </a:rPr>
              <a:t>	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Setelah mengikuti materi perkuliahan ini mahasiswa diharapkan mampu </a:t>
            </a:r>
            <a:r>
              <a:rPr lang="id-ID" sz="2800" dirty="0">
                <a:latin typeface="Berlin Sans FB" pitchFamily="34" charset="0"/>
                <a:cs typeface="Arial" charset="0"/>
              </a:rPr>
              <a:t> 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memahami </a:t>
            </a:r>
            <a:r>
              <a:rPr lang="id-ID" sz="2800" smtClean="0">
                <a:latin typeface="Berlin Sans FB" pitchFamily="34" charset="0"/>
                <a:cs typeface="Arial" charset="0"/>
              </a:rPr>
              <a:t>bagaimana </a:t>
            </a:r>
            <a:r>
              <a:rPr lang="id-ID" sz="2800" smtClean="0">
                <a:latin typeface="Berlin Sans FB" pitchFamily="34" charset="0"/>
                <a:cs typeface="Arial" charset="0"/>
              </a:rPr>
              <a:t>kepentingan kepemimpinan </a:t>
            </a:r>
            <a:r>
              <a:rPr lang="id-ID" sz="2800" smtClean="0">
                <a:latin typeface="Berlin Sans FB" pitchFamily="34" charset="0"/>
                <a:cs typeface="Arial" charset="0"/>
              </a:rPr>
              <a:t>dalam </a:t>
            </a:r>
            <a:r>
              <a:rPr lang="id-ID" sz="2800" smtClean="0">
                <a:latin typeface="Berlin Sans FB" pitchFamily="34" charset="0"/>
                <a:cs typeface="Arial" charset="0"/>
              </a:rPr>
              <a:t>mewujudkan tujuan perusahaan</a:t>
            </a:r>
            <a:endParaRPr lang="id-ID" sz="2800" dirty="0" smtClean="0">
              <a:latin typeface="Berlin Sans FB" pitchFamily="34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2146560"/>
          </a:xfrm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id-ID" sz="2800" dirty="0" smtClean="0">
                <a:latin typeface="Berlin Sans FB" pitchFamily="34" charset="0"/>
              </a:rPr>
              <a:t>Menurut Anda, apakah seorang leader/pemimpin   adalah manager ?</a:t>
            </a:r>
          </a:p>
          <a:p>
            <a:pPr marL="109728" indent="0">
              <a:buNone/>
            </a:pPr>
            <a:r>
              <a:rPr lang="id-ID" sz="2800" dirty="0" smtClean="0">
                <a:latin typeface="Berlin Sans FB" pitchFamily="34" charset="0"/>
              </a:rPr>
              <a:t>Atau</a:t>
            </a:r>
          </a:p>
          <a:p>
            <a:pPr marL="109728" indent="0">
              <a:buNone/>
            </a:pPr>
            <a:r>
              <a:rPr lang="id-ID" sz="2800" dirty="0" smtClean="0">
                <a:latin typeface="Berlin Sans FB" pitchFamily="34" charset="0"/>
              </a:rPr>
              <a:t>Seorang manager adalah leader</a:t>
            </a:r>
          </a:p>
          <a:p>
            <a:pPr marL="109728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id-ID" sz="3200" b="0" dirty="0" smtClean="0">
                <a:solidFill>
                  <a:srgbClr val="FF0000"/>
                </a:solidFill>
                <a:effectLst/>
                <a:latin typeface="Berlin Sans FB" pitchFamily="34" charset="0"/>
              </a:rPr>
              <a:t>DISKUSI</a:t>
            </a:r>
            <a:endParaRPr lang="en-US" sz="3200" b="0" dirty="0">
              <a:solidFill>
                <a:srgbClr val="FF0000"/>
              </a:solidFill>
              <a:effectLst/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38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>
            <a:normAutofit fontScale="70000" lnSpcReduction="20000"/>
          </a:bodyPr>
          <a:lstStyle/>
          <a:p>
            <a:pPr marL="109728" lvl="0" indent="0">
              <a:buNone/>
            </a:pPr>
            <a:r>
              <a:rPr lang="en-US" dirty="0"/>
              <a:t>Hersey &amp; Blanchard (1982) </a:t>
            </a:r>
            <a:r>
              <a:rPr lang="en-US" dirty="0" smtClean="0"/>
              <a:t>:</a:t>
            </a:r>
            <a:endParaRPr lang="id-ID" dirty="0"/>
          </a:p>
          <a:p>
            <a:pPr marL="109728" lvl="0" indent="0">
              <a:buNone/>
            </a:pPr>
            <a:r>
              <a:rPr lang="id-ID" dirty="0"/>
              <a:t>	</a:t>
            </a:r>
            <a:r>
              <a:rPr lang="id-ID" dirty="0" smtClean="0"/>
              <a:t> </a:t>
            </a:r>
            <a:r>
              <a:rPr lang="en-US" dirty="0" smtClean="0"/>
              <a:t>“</a:t>
            </a:r>
            <a:r>
              <a:rPr lang="en-US" dirty="0"/>
              <a:t>In essence leadership is a broader than management</a:t>
            </a:r>
            <a:r>
              <a:rPr lang="en-US" dirty="0" smtClean="0"/>
              <a:t>“</a:t>
            </a:r>
            <a:endParaRPr lang="id-ID" dirty="0" smtClean="0"/>
          </a:p>
          <a:p>
            <a:pPr marL="109728" indent="0">
              <a:buNone/>
            </a:pPr>
            <a:endParaRPr lang="id-ID" dirty="0"/>
          </a:p>
          <a:p>
            <a:pPr marL="109728" lvl="0" indent="0">
              <a:buNone/>
            </a:pPr>
            <a:r>
              <a:rPr lang="en-US" dirty="0"/>
              <a:t>Davis (1967) :</a:t>
            </a:r>
            <a:endParaRPr lang="id-ID" dirty="0"/>
          </a:p>
          <a:p>
            <a:pPr marL="109728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“Leadership </a:t>
            </a:r>
            <a:r>
              <a:rPr lang="en-US" dirty="0"/>
              <a:t>is a part of management, but not all of it”</a:t>
            </a:r>
            <a:endParaRPr lang="id-ID" dirty="0"/>
          </a:p>
          <a:p>
            <a:pPr marL="109728" indent="0">
              <a:buNone/>
            </a:pPr>
            <a:r>
              <a:rPr lang="id-ID" dirty="0" smtClean="0"/>
              <a:t> 	</a:t>
            </a:r>
            <a:r>
              <a:rPr lang="en-US" dirty="0" smtClean="0"/>
              <a:t>Manager: </a:t>
            </a:r>
            <a:r>
              <a:rPr lang="en-US" dirty="0"/>
              <a:t>to plan, to organize </a:t>
            </a:r>
            <a:endParaRPr lang="id-ID" dirty="0"/>
          </a:p>
          <a:p>
            <a:pPr marL="109728" indent="0">
              <a:buNone/>
            </a:pPr>
            <a:r>
              <a:rPr lang="id-ID" dirty="0" smtClean="0"/>
              <a:t> 	</a:t>
            </a:r>
            <a:r>
              <a:rPr lang="en-US" dirty="0" smtClean="0"/>
              <a:t>Leader</a:t>
            </a:r>
            <a:r>
              <a:rPr lang="en-US" dirty="0"/>
              <a:t>	: gets other to follow </a:t>
            </a:r>
            <a:r>
              <a:rPr lang="en-US" dirty="0" smtClean="0"/>
              <a:t>him</a:t>
            </a:r>
            <a:endParaRPr lang="id-ID" dirty="0" smtClean="0"/>
          </a:p>
          <a:p>
            <a:pPr marL="109728" indent="0">
              <a:buNone/>
            </a:pPr>
            <a:endParaRPr lang="id-ID" dirty="0"/>
          </a:p>
          <a:p>
            <a:pPr marL="109728" lvl="0" indent="0">
              <a:buNone/>
            </a:pPr>
            <a:r>
              <a:rPr lang="en-US" dirty="0" err="1"/>
              <a:t>Bennis</a:t>
            </a:r>
            <a:r>
              <a:rPr lang="en-US" dirty="0"/>
              <a:t> :</a:t>
            </a:r>
            <a:endParaRPr lang="id-ID" dirty="0"/>
          </a:p>
          <a:p>
            <a:pPr marL="109728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Leader </a:t>
            </a:r>
            <a:r>
              <a:rPr lang="en-US" dirty="0"/>
              <a:t>	</a:t>
            </a:r>
            <a:r>
              <a:rPr lang="en-US" dirty="0" smtClean="0"/>
              <a:t>:do </a:t>
            </a:r>
            <a:r>
              <a:rPr lang="en-US" dirty="0"/>
              <a:t>the right things (</a:t>
            </a:r>
            <a:r>
              <a:rPr lang="en-US" dirty="0" err="1"/>
              <a:t>mengerjakan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			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)</a:t>
            </a:r>
            <a:endParaRPr lang="id-ID" dirty="0"/>
          </a:p>
          <a:p>
            <a:pPr marL="109728" indent="0">
              <a:buNone/>
            </a:pPr>
            <a:r>
              <a:rPr lang="id-ID" dirty="0"/>
              <a:t>	</a:t>
            </a:r>
            <a:r>
              <a:rPr lang="en-US" dirty="0" smtClean="0"/>
              <a:t>Manager </a:t>
            </a:r>
            <a:r>
              <a:rPr lang="en-US" dirty="0"/>
              <a:t>: </a:t>
            </a:r>
            <a:r>
              <a:rPr lang="en-US" dirty="0" smtClean="0"/>
              <a:t>do </a:t>
            </a:r>
            <a:r>
              <a:rPr lang="en-US" dirty="0"/>
              <a:t>the things right (</a:t>
            </a:r>
            <a:r>
              <a:rPr lang="en-US" dirty="0" err="1"/>
              <a:t>membenarkan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)</a:t>
            </a:r>
            <a:endParaRPr lang="id-ID" dirty="0"/>
          </a:p>
          <a:p>
            <a:pPr marL="109728" lvl="0" indent="0">
              <a:buNone/>
            </a:pPr>
            <a:endParaRPr lang="id-ID" dirty="0" smtClean="0"/>
          </a:p>
          <a:p>
            <a:pPr marL="109728" lvl="0" indent="0">
              <a:buNone/>
            </a:pPr>
            <a:r>
              <a:rPr lang="en-US" dirty="0" err="1" smtClean="0"/>
              <a:t>Drucker</a:t>
            </a:r>
            <a:r>
              <a:rPr lang="en-US" dirty="0" smtClean="0"/>
              <a:t> </a:t>
            </a:r>
            <a:r>
              <a:rPr lang="en-US" dirty="0"/>
              <a:t>(1966) :</a:t>
            </a:r>
            <a:endParaRPr lang="id-ID" dirty="0"/>
          </a:p>
          <a:p>
            <a:pPr marL="109728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Manager </a:t>
            </a:r>
            <a:r>
              <a:rPr lang="en-US" dirty="0"/>
              <a:t>is knowledge worker (</a:t>
            </a:r>
            <a:r>
              <a:rPr lang="en-US" dirty="0" err="1"/>
              <a:t>pekerja</a:t>
            </a:r>
            <a:r>
              <a:rPr lang="en-US" dirty="0"/>
              <a:t> yang </a:t>
            </a:r>
            <a:r>
              <a:rPr lang="en-US" dirty="0" err="1"/>
              <a:t>berpengetahuan</a:t>
            </a:r>
            <a:r>
              <a:rPr lang="en-US" dirty="0"/>
              <a:t>)</a:t>
            </a:r>
            <a:endParaRPr lang="id-ID" dirty="0"/>
          </a:p>
          <a:p>
            <a:endParaRPr lang="id-ID" dirty="0"/>
          </a:p>
          <a:p>
            <a:pPr marL="109728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dirty="0" smtClean="0"/>
              <a:t>Definisi Leadership/Kepemimpinan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3661432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59632" y="1916832"/>
            <a:ext cx="6552728" cy="2592288"/>
          </a:xfrm>
        </p:spPr>
        <p:txBody>
          <a:bodyPr/>
          <a:lstStyle/>
          <a:p>
            <a:pPr marL="109728" lvl="0" indent="0">
              <a:buNone/>
            </a:pPr>
            <a:r>
              <a:rPr lang="en-US" dirty="0" err="1"/>
              <a:t>Seorang</a:t>
            </a:r>
            <a:r>
              <a:rPr lang="en-US" dirty="0"/>
              <a:t> manager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 </a:t>
            </a:r>
            <a:r>
              <a:rPr lang="en-US" dirty="0" err="1"/>
              <a:t>kepemimpinan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memimpin</a:t>
            </a:r>
            <a:r>
              <a:rPr lang="en-US" dirty="0"/>
              <a:t> </a:t>
            </a:r>
            <a:r>
              <a:rPr lang="en-US" dirty="0" err="1"/>
              <a:t>divisinya</a:t>
            </a:r>
            <a:r>
              <a:rPr lang="en-US" dirty="0"/>
              <a:t>. </a:t>
            </a:r>
            <a:endParaRPr lang="id-ID" dirty="0" smtClean="0"/>
          </a:p>
          <a:p>
            <a:pPr marL="109728" lvl="0" indent="0">
              <a:buNone/>
            </a:pPr>
            <a:r>
              <a:rPr lang="en-US" dirty="0" err="1" smtClean="0"/>
              <a:t>Sebaliknya</a:t>
            </a:r>
            <a:r>
              <a:rPr lang="en-US" dirty="0" smtClean="0"/>
              <a:t> </a:t>
            </a:r>
            <a:r>
              <a:rPr lang="en-US" dirty="0" err="1"/>
              <a:t>pemimpin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 smtClean="0"/>
              <a:t>mana</a:t>
            </a:r>
            <a:r>
              <a:rPr lang="id-ID" dirty="0" smtClean="0"/>
              <a:t>g</a:t>
            </a:r>
            <a:r>
              <a:rPr lang="en-US" dirty="0" err="1" smtClean="0"/>
              <a:t>er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909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3501" y="4437112"/>
            <a:ext cx="6984776" cy="2002227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109728" lvl="0" indent="0">
              <a:buNone/>
            </a:pPr>
            <a:r>
              <a:rPr lang="en-US" dirty="0"/>
              <a:t>		</a:t>
            </a:r>
            <a:endParaRPr lang="id-ID" dirty="0" smtClean="0"/>
          </a:p>
          <a:p>
            <a:pPr marL="109728" indent="0">
              <a:buNone/>
            </a:pPr>
            <a:r>
              <a:rPr lang="en-US" sz="3000" dirty="0" err="1" smtClean="0"/>
              <a:t>Hasilnya</a:t>
            </a:r>
            <a:r>
              <a:rPr lang="en-US" sz="3000" dirty="0" smtClean="0"/>
              <a:t> </a:t>
            </a:r>
            <a:r>
              <a:rPr lang="en-US" sz="3000" dirty="0" err="1"/>
              <a:t>berupa</a:t>
            </a:r>
            <a:r>
              <a:rPr lang="en-US" sz="3000" dirty="0"/>
              <a:t> </a:t>
            </a:r>
            <a:r>
              <a:rPr lang="en-US" sz="3000" dirty="0" err="1"/>
              <a:t>gagasan</a:t>
            </a:r>
            <a:r>
              <a:rPr lang="en-US" sz="3000" dirty="0"/>
              <a:t> - </a:t>
            </a:r>
            <a:r>
              <a:rPr lang="en-US" sz="3000" dirty="0" err="1"/>
              <a:t>gagasan</a:t>
            </a:r>
            <a:r>
              <a:rPr lang="en-US" sz="3000" dirty="0"/>
              <a:t>, </a:t>
            </a:r>
            <a:endParaRPr lang="id-ID" sz="3000" dirty="0" smtClean="0"/>
          </a:p>
          <a:p>
            <a:pPr marL="109728" indent="0">
              <a:buNone/>
            </a:pPr>
            <a:r>
              <a:rPr lang="en-US" sz="3000" dirty="0" err="1" smtClean="0"/>
              <a:t>jawaban</a:t>
            </a:r>
            <a:r>
              <a:rPr lang="en-US" sz="3000" dirty="0" smtClean="0"/>
              <a:t> </a:t>
            </a:r>
            <a:r>
              <a:rPr lang="en-US" sz="3000" dirty="0" err="1"/>
              <a:t>permasalahan</a:t>
            </a:r>
            <a:r>
              <a:rPr lang="en-US" sz="3000" dirty="0"/>
              <a:t>, </a:t>
            </a:r>
            <a:r>
              <a:rPr lang="en-US" sz="3000" dirty="0" err="1"/>
              <a:t>keputusan</a:t>
            </a:r>
            <a:r>
              <a:rPr lang="en-US" sz="3000" dirty="0"/>
              <a:t>, </a:t>
            </a:r>
            <a:endParaRPr lang="id-ID" sz="3000" dirty="0" smtClean="0"/>
          </a:p>
          <a:p>
            <a:pPr marL="109728" indent="0">
              <a:buNone/>
            </a:pPr>
            <a:r>
              <a:rPr lang="en-US" sz="3000" dirty="0" err="1" smtClean="0"/>
              <a:t>kesimpulan</a:t>
            </a:r>
            <a:r>
              <a:rPr lang="en-US" sz="3000" dirty="0"/>
              <a:t>.</a:t>
            </a:r>
            <a:endParaRPr lang="id-ID" sz="3000" dirty="0"/>
          </a:p>
          <a:p>
            <a:pPr marL="109728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11760" y="692696"/>
            <a:ext cx="2952328" cy="1143000"/>
          </a:xfrm>
        </p:spPr>
        <p:txBody>
          <a:bodyPr/>
          <a:lstStyle/>
          <a:p>
            <a:r>
              <a:rPr lang="en-US" dirty="0"/>
              <a:t>Man</a:t>
            </a:r>
            <a:r>
              <a:rPr lang="id-ID" dirty="0" smtClean="0"/>
              <a:t>ag</a:t>
            </a:r>
            <a:r>
              <a:rPr lang="en-US" dirty="0" err="1" smtClean="0"/>
              <a:t>er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1187623" y="2348880"/>
            <a:ext cx="6968895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109728" lvl="0" indent="0">
              <a:buNone/>
            </a:pPr>
            <a:r>
              <a:rPr lang="en-US" sz="3200" dirty="0" err="1"/>
              <a:t>masukan</a:t>
            </a:r>
            <a:r>
              <a:rPr lang="en-US" sz="3200" dirty="0"/>
              <a:t> </a:t>
            </a:r>
            <a:r>
              <a:rPr lang="en-US" sz="3200" dirty="0" err="1"/>
              <a:t>berupa</a:t>
            </a:r>
            <a:r>
              <a:rPr lang="en-US" sz="3200" dirty="0"/>
              <a:t> </a:t>
            </a:r>
            <a:r>
              <a:rPr lang="en-US" sz="3200" dirty="0" err="1"/>
              <a:t>informasi</a:t>
            </a:r>
            <a:r>
              <a:rPr lang="en-US" sz="3200" dirty="0"/>
              <a:t> yang </a:t>
            </a:r>
            <a:r>
              <a:rPr lang="id-ID" sz="3200" dirty="0" smtClean="0"/>
              <a:t> </a:t>
            </a:r>
          </a:p>
          <a:p>
            <a:pPr marL="109728" lvl="0" indent="0">
              <a:buNone/>
            </a:pP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/>
              <a:t>diterima</a:t>
            </a:r>
            <a:r>
              <a:rPr lang="en-US" sz="3200" dirty="0"/>
              <a:t> </a:t>
            </a:r>
            <a:r>
              <a:rPr lang="en-US" sz="3200" dirty="0" err="1"/>
              <a:t>alat</a:t>
            </a:r>
            <a:r>
              <a:rPr lang="en-US" sz="3200" dirty="0"/>
              <a:t> </a:t>
            </a:r>
            <a:r>
              <a:rPr lang="en-US" sz="3200" dirty="0" err="1" smtClean="0"/>
              <a:t>indera</a:t>
            </a:r>
            <a:endParaRPr lang="id-ID" sz="3200" dirty="0"/>
          </a:p>
        </p:txBody>
      </p:sp>
      <p:sp>
        <p:nvSpPr>
          <p:cNvPr id="5" name="Down Arrow 4"/>
          <p:cNvSpPr/>
          <p:nvPr/>
        </p:nvSpPr>
        <p:spPr>
          <a:xfrm>
            <a:off x="3267124" y="1630872"/>
            <a:ext cx="484632" cy="6066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Down Arrow 5"/>
          <p:cNvSpPr/>
          <p:nvPr/>
        </p:nvSpPr>
        <p:spPr>
          <a:xfrm>
            <a:off x="3375135" y="3573016"/>
            <a:ext cx="484632" cy="6066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4476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4784"/>
            <a:ext cx="8229600" cy="4525963"/>
          </a:xfrm>
        </p:spPr>
        <p:txBody>
          <a:bodyPr>
            <a:noAutofit/>
          </a:bodyPr>
          <a:lstStyle/>
          <a:p>
            <a:pPr marL="1943100" lvl="6" indent="-342900">
              <a:buFont typeface="+mj-lt"/>
              <a:buAutoNum type="arabicParenR"/>
            </a:pPr>
            <a:r>
              <a:rPr lang="en-US" sz="3200" dirty="0" smtClean="0">
                <a:solidFill>
                  <a:srgbClr val="FF0000"/>
                </a:solidFill>
              </a:rPr>
              <a:t>Manager</a:t>
            </a:r>
            <a:r>
              <a:rPr lang="en-US" sz="3200" dirty="0" smtClean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pemimpin</a:t>
            </a:r>
            <a:r>
              <a:rPr lang="en-US" sz="3200" dirty="0"/>
              <a:t> yang </a:t>
            </a:r>
            <a:r>
              <a:rPr lang="en-US" sz="3200" dirty="0" err="1"/>
              <a:t>berwenang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 smtClean="0"/>
              <a:t>memimpin</a:t>
            </a:r>
            <a:r>
              <a:rPr lang="en-US" sz="3200" dirty="0" smtClean="0"/>
              <a:t>;</a:t>
            </a:r>
            <a:endParaRPr lang="id-ID" sz="3200" dirty="0"/>
          </a:p>
          <a:p>
            <a:pPr marL="1943100" lvl="6" indent="-342900">
              <a:buFont typeface="+mj-lt"/>
              <a:buAutoNum type="arabicParenR"/>
            </a:pPr>
            <a:r>
              <a:rPr lang="en-US" sz="3200" dirty="0" err="1" smtClean="0">
                <a:solidFill>
                  <a:srgbClr val="FF0000"/>
                </a:solidFill>
              </a:rPr>
              <a:t>Bawahan</a:t>
            </a:r>
            <a:r>
              <a:rPr lang="en-US" sz="3200" dirty="0"/>
              <a:t>,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membantu</a:t>
            </a:r>
            <a:r>
              <a:rPr lang="en-US" sz="3200" dirty="0"/>
              <a:t> manager </a:t>
            </a:r>
            <a:r>
              <a:rPr lang="en-US" sz="3200" dirty="0" err="1"/>
              <a:t>sesuai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 smtClean="0"/>
              <a:t>tugasnya</a:t>
            </a:r>
            <a:r>
              <a:rPr lang="en-US" sz="3200" dirty="0" smtClean="0"/>
              <a:t>;</a:t>
            </a:r>
            <a:endParaRPr lang="id-ID" sz="3200" dirty="0"/>
          </a:p>
          <a:p>
            <a:pPr marL="1943100" lvl="6" indent="-342900">
              <a:buFont typeface="+mj-lt"/>
              <a:buAutoNum type="arabicParenR"/>
            </a:pPr>
            <a:r>
              <a:rPr lang="en-US" sz="3200" dirty="0" err="1" smtClean="0">
                <a:solidFill>
                  <a:srgbClr val="FF0000"/>
                </a:solidFill>
              </a:rPr>
              <a:t>Tujuan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/ </a:t>
            </a:r>
            <a:r>
              <a:rPr lang="en-US" sz="3200" dirty="0" err="1">
                <a:solidFill>
                  <a:srgbClr val="FF0000"/>
                </a:solidFill>
              </a:rPr>
              <a:t>sasaran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yang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dicapai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manager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bawahan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dirty="0" smtClean="0"/>
              <a:t>Komponen Kepemimpinan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06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5256584"/>
          </a:xfrm>
        </p:spPr>
        <p:txBody>
          <a:bodyPr>
            <a:normAutofit fontScale="92500" lnSpcReduction="10000"/>
          </a:bodyPr>
          <a:lstStyle/>
          <a:p>
            <a:pPr marL="624078" lvl="0" indent="-514350">
              <a:buAutoNum type="arabicPeriod"/>
            </a:pP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/>
              <a:t>Puncak</a:t>
            </a:r>
            <a:r>
              <a:rPr lang="en-US" dirty="0"/>
              <a:t> (</a:t>
            </a:r>
            <a:r>
              <a:rPr lang="en-US" dirty="0" err="1"/>
              <a:t>Direktur</a:t>
            </a:r>
            <a:r>
              <a:rPr lang="en-US" dirty="0"/>
              <a:t>, </a:t>
            </a:r>
            <a:r>
              <a:rPr lang="en-US" dirty="0" err="1" smtClean="0"/>
              <a:t>Pim</a:t>
            </a:r>
            <a:r>
              <a:rPr lang="id-ID" dirty="0" smtClean="0"/>
              <a:t>pinan</a:t>
            </a:r>
            <a:r>
              <a:rPr lang="id-ID" dirty="0"/>
              <a:t> </a:t>
            </a:r>
            <a:r>
              <a:rPr lang="en-US" dirty="0" smtClean="0"/>
              <a:t>Org</a:t>
            </a:r>
            <a:r>
              <a:rPr lang="id-ID" dirty="0" smtClean="0"/>
              <a:t>anisasi</a:t>
            </a:r>
            <a:r>
              <a:rPr lang="en-US" dirty="0" smtClean="0"/>
              <a:t>, </a:t>
            </a:r>
            <a:r>
              <a:rPr lang="en-US" dirty="0" err="1" smtClean="0"/>
              <a:t>Dir</a:t>
            </a:r>
            <a:r>
              <a:rPr lang="id-ID" dirty="0" smtClean="0"/>
              <a:t>erktur </a:t>
            </a:r>
            <a:r>
              <a:rPr lang="en-US" dirty="0" err="1" smtClean="0"/>
              <a:t>Utama</a:t>
            </a:r>
            <a:r>
              <a:rPr lang="en-US" dirty="0"/>
              <a:t>, GM, Entrepreneur</a:t>
            </a:r>
            <a:r>
              <a:rPr lang="en-US" dirty="0" smtClean="0"/>
              <a:t>)</a:t>
            </a:r>
            <a:endParaRPr lang="id-ID" dirty="0" smtClean="0"/>
          </a:p>
          <a:p>
            <a:pPr marL="624078" lvl="0" indent="-514350">
              <a:buAutoNum type="arabicPeriod"/>
            </a:pPr>
            <a:endParaRPr lang="id-ID" dirty="0"/>
          </a:p>
          <a:p>
            <a:pPr lvl="0">
              <a:buFont typeface="Wingdings" pitchFamily="2" charset="2"/>
              <a:buChar char="Ø"/>
            </a:pPr>
            <a:r>
              <a:rPr lang="en-US" dirty="0" err="1"/>
              <a:t>Pengambil</a:t>
            </a:r>
            <a:r>
              <a:rPr lang="en-US" dirty="0"/>
              <a:t> </a:t>
            </a:r>
            <a:r>
              <a:rPr lang="en-US" dirty="0" err="1" smtClean="0"/>
              <a:t>Kebijaksanaan</a:t>
            </a:r>
            <a:r>
              <a:rPr lang="en-US" dirty="0" smtClean="0"/>
              <a:t>;</a:t>
            </a:r>
            <a:endParaRPr lang="id-ID" dirty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Pengambil</a:t>
            </a:r>
            <a:r>
              <a:rPr lang="en-US" dirty="0" smtClean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 smtClean="0"/>
              <a:t>puncak</a:t>
            </a:r>
            <a:r>
              <a:rPr lang="en-US" dirty="0" smtClean="0"/>
              <a:t>;</a:t>
            </a:r>
            <a:endParaRPr lang="id-ID" dirty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orang - orang </a:t>
            </a:r>
            <a:r>
              <a:rPr lang="en-US" dirty="0" err="1"/>
              <a:t>luar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counterpartnya</a:t>
            </a:r>
            <a:r>
              <a:rPr lang="en-US" dirty="0"/>
              <a:t> /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;</a:t>
            </a:r>
            <a:endParaRPr lang="id-ID" dirty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/>
              <a:t>peka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- </a:t>
            </a:r>
            <a:r>
              <a:rPr lang="en-US" dirty="0" err="1"/>
              <a:t>peristiwa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perusahaannya</a:t>
            </a:r>
            <a:r>
              <a:rPr lang="en-US" dirty="0" smtClean="0"/>
              <a:t>;</a:t>
            </a:r>
            <a:endParaRPr lang="id-ID" dirty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/>
              <a:t>coordinator manager </a:t>
            </a:r>
            <a:r>
              <a:rPr lang="en-US" dirty="0" err="1" smtClean="0"/>
              <a:t>madya</a:t>
            </a:r>
            <a:r>
              <a:rPr lang="en-US" dirty="0" smtClean="0"/>
              <a:t>;</a:t>
            </a:r>
            <a:endParaRPr lang="id-ID" dirty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memimpin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kerjanya</a:t>
            </a:r>
            <a:r>
              <a:rPr lang="en-US" dirty="0"/>
              <a:t>.</a:t>
            </a:r>
            <a:endParaRPr lang="id-ID" dirty="0"/>
          </a:p>
          <a:p>
            <a:pPr marL="109728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Pola Hubugan Antar Tenaga Kerja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19511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109728" lvl="0" indent="0">
              <a:buNone/>
            </a:pPr>
            <a:r>
              <a:rPr lang="id-ID" dirty="0" smtClean="0"/>
              <a:t>2.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 smtClean="0"/>
              <a:t>Madya</a:t>
            </a:r>
            <a:endParaRPr lang="id-ID" dirty="0" smtClean="0"/>
          </a:p>
          <a:p>
            <a:pPr marL="109728" lvl="0" indent="0">
              <a:buNone/>
            </a:pPr>
            <a:endParaRPr lang="id-ID" dirty="0"/>
          </a:p>
          <a:p>
            <a:pPr lvl="0"/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manager </a:t>
            </a:r>
            <a:r>
              <a:rPr lang="en-US" dirty="0" err="1"/>
              <a:t>puncak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manager </a:t>
            </a:r>
            <a:r>
              <a:rPr lang="en-US" dirty="0" err="1"/>
              <a:t>pertama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bawahan</a:t>
            </a:r>
            <a:r>
              <a:rPr lang="en-US" dirty="0"/>
              <a:t>, </a:t>
            </a:r>
            <a:r>
              <a:rPr lang="en-US" dirty="0" err="1"/>
              <a:t>rekan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wakil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 err="1"/>
              <a:t>Penghubung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manager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bawahan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atasan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mengoperasionalkan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manager </a:t>
            </a:r>
            <a:r>
              <a:rPr lang="en-US" dirty="0" err="1"/>
              <a:t>puncak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bawahannya</a:t>
            </a:r>
            <a:r>
              <a:rPr lang="en-US" dirty="0"/>
              <a:t>;</a:t>
            </a:r>
            <a:endParaRPr lang="id-ID" dirty="0"/>
          </a:p>
          <a:p>
            <a:pPr lvl="0"/>
            <a:r>
              <a:rPr lang="en-US" dirty="0" err="1"/>
              <a:t>Menghadapi</a:t>
            </a:r>
            <a:r>
              <a:rPr lang="en-US" dirty="0"/>
              <a:t> manager </a:t>
            </a:r>
            <a:r>
              <a:rPr lang="en-US" dirty="0" err="1"/>
              <a:t>bawahan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&amp; </a:t>
            </a:r>
            <a:r>
              <a:rPr lang="en-US" dirty="0" err="1"/>
              <a:t>kelompok</a:t>
            </a:r>
            <a:r>
              <a:rPr lang="en-US" dirty="0"/>
              <a:t>.</a:t>
            </a:r>
            <a:endParaRPr lang="id-ID" dirty="0"/>
          </a:p>
          <a:p>
            <a:pPr marL="109728" lv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Pola Hubugan Antar Tenaga Kerja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49969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759</TotalTime>
  <Words>610</Words>
  <Application>Microsoft Office PowerPoint</Application>
  <PresentationFormat>On-screen Show (4:3)</PresentationFormat>
  <Paragraphs>111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PowerPoint Presentation</vt:lpstr>
      <vt:lpstr>KEMAMPUAN AKHIR YANG DIHARAPKAN</vt:lpstr>
      <vt:lpstr>DISKUSI</vt:lpstr>
      <vt:lpstr>Definisi Leadership/Kepemimpinan</vt:lpstr>
      <vt:lpstr>PowerPoint Presentation</vt:lpstr>
      <vt:lpstr>Manager</vt:lpstr>
      <vt:lpstr>Komponen Kepemimpinan</vt:lpstr>
      <vt:lpstr>Pola Hubugan Antar Tenaga Kerja</vt:lpstr>
      <vt:lpstr>Pola Hubugan Antar Tenaga Kerja</vt:lpstr>
      <vt:lpstr>Pola Hubugan Antar Tenaga Kerja</vt:lpstr>
      <vt:lpstr>Pola Hubugan Antar Tenaga Kerja</vt:lpstr>
      <vt:lpstr>CIRI-CIRI PRIBADI</vt:lpstr>
      <vt:lpstr>4 Ciri Keberhasilan Seseorang (De Bono)</vt:lpstr>
      <vt:lpstr>Ciri Pribadi Pemimpin</vt:lpstr>
      <vt:lpstr>Ciri Pribadi Pemimpin</vt:lpstr>
      <vt:lpstr>Ciri Pribadi Pemimpin </vt:lpstr>
      <vt:lpstr>TUGAS ANALISIS BERKELOMPOK</vt:lpstr>
    </vt:vector>
  </TitlesOfParts>
  <Company>UNIVERSITAS INDONUSA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 Oleh : Sulis Mariyanti</dc:title>
  <dc:creator>sulis</dc:creator>
  <cp:lastModifiedBy>LENOVO</cp:lastModifiedBy>
  <cp:revision>59</cp:revision>
  <dcterms:created xsi:type="dcterms:W3CDTF">2012-10-30T04:06:36Z</dcterms:created>
  <dcterms:modified xsi:type="dcterms:W3CDTF">2018-10-07T22:46:03Z</dcterms:modified>
</cp:coreProperties>
</file>