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21" r:id="rId3"/>
    <p:sldId id="293" r:id="rId4"/>
    <p:sldId id="318" r:id="rId5"/>
    <p:sldId id="319" r:id="rId6"/>
    <p:sldId id="305" r:id="rId7"/>
    <p:sldId id="322" r:id="rId8"/>
    <p:sldId id="324" r:id="rId9"/>
    <p:sldId id="325" r:id="rId10"/>
    <p:sldId id="326" r:id="rId11"/>
    <p:sldId id="307" r:id="rId12"/>
    <p:sldId id="327" r:id="rId13"/>
    <p:sldId id="328" r:id="rId14"/>
    <p:sldId id="330" r:id="rId15"/>
    <p:sldId id="332" r:id="rId16"/>
    <p:sldId id="309" r:id="rId17"/>
    <p:sldId id="310" r:id="rId18"/>
    <p:sldId id="312" r:id="rId19"/>
    <p:sldId id="320" r:id="rId20"/>
    <p:sldId id="316" r:id="rId21"/>
    <p:sldId id="317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606"/>
    <a:srgbClr val="008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20000" autoAdjust="0"/>
    <p:restoredTop sz="86329" autoAdjust="0"/>
  </p:normalViewPr>
  <p:slideViewPr>
    <p:cSldViewPr snapToGrid="0">
      <p:cViewPr>
        <p:scale>
          <a:sx n="90" d="100"/>
          <a:sy n="90" d="100"/>
        </p:scale>
        <p:origin x="-80" y="-3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58B2-D018-49E9-A711-EDCF8FF7262D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13C-E4A5-4C5D-8729-98004CAC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58B2-D018-49E9-A711-EDCF8FF7262D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13C-E4A5-4C5D-8729-98004CAC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1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58B2-D018-49E9-A711-EDCF8FF7262D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13C-E4A5-4C5D-8729-98004CAC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3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58B2-D018-49E9-A711-EDCF8FF7262D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13C-E4A5-4C5D-8729-98004CAC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58B2-D018-49E9-A711-EDCF8FF7262D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13C-E4A5-4C5D-8729-98004CAC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58B2-D018-49E9-A711-EDCF8FF7262D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13C-E4A5-4C5D-8729-98004CAC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4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58B2-D018-49E9-A711-EDCF8FF7262D}" type="datetimeFigureOut">
              <a:rPr lang="en-US" smtClean="0"/>
              <a:t>6/26/20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13C-E4A5-4C5D-8729-98004CAC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58B2-D018-49E9-A711-EDCF8FF7262D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13C-E4A5-4C5D-8729-98004CAC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3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58B2-D018-49E9-A711-EDCF8FF7262D}" type="datetimeFigureOut">
              <a:rPr lang="en-US" smtClean="0"/>
              <a:t>6/26/20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13C-E4A5-4C5D-8729-98004CAC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9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58B2-D018-49E9-A711-EDCF8FF7262D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13C-E4A5-4C5D-8729-98004CAC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3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58B2-D018-49E9-A711-EDCF8FF7262D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13C-E4A5-4C5D-8729-98004CAC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258B2-D018-49E9-A711-EDCF8FF7262D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F13C-E4A5-4C5D-8729-98004CAC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9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229721"/>
            <a:ext cx="8825752" cy="467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ERGOGENIC AIDS AND SUPPLEMENTS</a:t>
            </a:r>
          </a:p>
          <a:p>
            <a:endParaRPr lang="en-US" sz="72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sz="4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667" y="4797778"/>
            <a:ext cx="4346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By: Nazhif </a:t>
            </a:r>
            <a:r>
              <a:rPr 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Gifari</a:t>
            </a:r>
            <a:endParaRPr lang="en-US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Picture 9" descr="Logoo UEU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2751666"/>
            <a:ext cx="1820333" cy="18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7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47578" cy="1325563"/>
          </a:xfrm>
        </p:spPr>
        <p:txBody>
          <a:bodyPr/>
          <a:lstStyle/>
          <a:p>
            <a:r>
              <a:rPr lang="en-US" b="1" dirty="0">
                <a:latin typeface="Tw Cen MT"/>
                <a:cs typeface="Tw Cen MT"/>
              </a:rPr>
              <a:t>Warning about Caffeine</a:t>
            </a:r>
            <a:r>
              <a:rPr lang="en-US" dirty="0">
                <a:latin typeface="Tw Cen MT"/>
                <a:cs typeface="Tw Cen M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22" y="1825625"/>
            <a:ext cx="8664222" cy="4351338"/>
          </a:xfrm>
        </p:spPr>
        <p:txBody>
          <a:bodyPr/>
          <a:lstStyle/>
          <a:p>
            <a:r>
              <a:rPr lang="en-US" dirty="0">
                <a:latin typeface="Tw Cen MT"/>
                <a:cs typeface="Tw Cen MT"/>
              </a:rPr>
              <a:t>People who don</a:t>
            </a:r>
            <a:r>
              <a:rPr lang="ja-JP" altLang="en-US" dirty="0">
                <a:latin typeface="Tw Cen MT"/>
                <a:cs typeface="Tw Cen MT"/>
              </a:rPr>
              <a:t>’</a:t>
            </a:r>
            <a:r>
              <a:rPr lang="en-US" dirty="0">
                <a:latin typeface="Tw Cen MT"/>
                <a:cs typeface="Tw Cen MT"/>
              </a:rPr>
              <a:t>t usually consume caffeine may experience undesirable side effects.</a:t>
            </a:r>
          </a:p>
          <a:p>
            <a:r>
              <a:rPr lang="en-US" dirty="0">
                <a:latin typeface="Tw Cen MT"/>
                <a:cs typeface="Tw Cen MT"/>
              </a:rPr>
              <a:t>Caffeine stimulates the central nervous system and causes headache, nervous irritability, insomnia, tremulousness, muscle twitching, elevated heart rate and blood pressure, and trigger premature left ventricular contractions. </a:t>
            </a:r>
          </a:p>
          <a:p>
            <a:endParaRPr lang="en-US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2514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7" y="154576"/>
            <a:ext cx="1154838" cy="965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04" y="275534"/>
            <a:ext cx="1154838" cy="85309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347855" y="0"/>
            <a:ext cx="5091545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-1" y="0"/>
            <a:ext cx="534785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54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03356" cy="132556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Tw Cen MT"/>
                <a:cs typeface="Tw Cen MT"/>
              </a:rPr>
              <a:t>Amino Acid Supplements and Other Dietary Strategies for an Anabolic Effect</a:t>
            </a:r>
            <a:r>
              <a:rPr lang="en-US" dirty="0">
                <a:latin typeface="Tw Cen MT"/>
                <a:cs typeface="Tw Cen M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0667"/>
            <a:ext cx="9392356" cy="380629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w Cen MT"/>
                <a:cs typeface="Tw Cen MT"/>
              </a:rPr>
              <a:t>Body builders, weight lifters, and fitness enthusiasts use amino acid supplements believing they boost the body</a:t>
            </a:r>
            <a:r>
              <a:rPr lang="ja-JP" altLang="en-US" dirty="0">
                <a:latin typeface="Tw Cen MT"/>
                <a:cs typeface="Tw Cen MT"/>
              </a:rPr>
              <a:t>’</a:t>
            </a:r>
            <a:r>
              <a:rPr lang="en-US" dirty="0">
                <a:latin typeface="Tw Cen MT"/>
                <a:cs typeface="Tw Cen MT"/>
              </a:rPr>
              <a:t>s natural production of the anabolic hormones testosterone, growth hormone, insulin, or insulin-like growth factor to improve muscle size and strength to decrease body fat. </a:t>
            </a:r>
          </a:p>
          <a:p>
            <a:pPr marL="0" indent="0">
              <a:buNone/>
            </a:pPr>
            <a:endParaRPr lang="en-US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32964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69022" cy="1325563"/>
          </a:xfrm>
        </p:spPr>
        <p:txBody>
          <a:bodyPr/>
          <a:lstStyle/>
          <a:p>
            <a:r>
              <a:rPr lang="en-US" b="1" dirty="0">
                <a:latin typeface="Tw Cen MT"/>
                <a:cs typeface="Tw Cen MT"/>
              </a:rPr>
              <a:t>A Prudent Means To Possibly Augment an Anabolic Effect</a:t>
            </a:r>
            <a:r>
              <a:rPr lang="en-US" dirty="0">
                <a:latin typeface="Tw Cen MT"/>
                <a:cs typeface="Tw Cen M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3667"/>
            <a:ext cx="8757356" cy="3933296"/>
          </a:xfrm>
        </p:spPr>
        <p:txBody>
          <a:bodyPr/>
          <a:lstStyle/>
          <a:p>
            <a:r>
              <a:rPr lang="en-US" dirty="0">
                <a:latin typeface="Tw Cen MT"/>
                <a:cs typeface="Tw Cen MT"/>
              </a:rPr>
              <a:t>Within exercised muscle fibers, resistance training generally stimulates both protein degradation and protein synthesis.</a:t>
            </a:r>
          </a:p>
          <a:p>
            <a:r>
              <a:rPr lang="en-US" dirty="0">
                <a:latin typeface="Tw Cen MT"/>
                <a:cs typeface="Tw Cen MT"/>
              </a:rPr>
              <a:t>Dietary modifications that increase amino acid transport into muscle raise energy availability, or increase anabolic hormones would </a:t>
            </a:r>
            <a:r>
              <a:rPr lang="en-US" u="sng" dirty="0">
                <a:latin typeface="Tw Cen MT"/>
                <a:cs typeface="Tw Cen MT"/>
              </a:rPr>
              <a:t>theoretically</a:t>
            </a:r>
            <a:r>
              <a:rPr lang="en-US" dirty="0">
                <a:latin typeface="Tw Cen MT"/>
                <a:cs typeface="Tw Cen MT"/>
              </a:rPr>
              <a:t> augment the training effect within muscle by increasing the rate of anabolism or depressing catabolism. </a:t>
            </a:r>
          </a:p>
          <a:p>
            <a:endParaRPr lang="en-US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9905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w Cen MT"/>
                <a:cs typeface="Tw Cen MT"/>
              </a:rPr>
              <a:t>L</a:t>
            </a:r>
            <a:r>
              <a:rPr lang="en-US" b="1" u="sng" dirty="0" smtClean="0">
                <a:latin typeface="Tw Cen MT"/>
                <a:cs typeface="Tw Cen MT"/>
              </a:rPr>
              <a:t>-</a:t>
            </a:r>
            <a:r>
              <a:rPr lang="en-US" b="1" u="sng" dirty="0" err="1" smtClean="0">
                <a:latin typeface="Tw Cen MT"/>
                <a:cs typeface="Tw Cen MT"/>
              </a:rPr>
              <a:t>Carnitine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12578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w Cen MT"/>
                <a:cs typeface="Tw Cen MT"/>
              </a:rPr>
              <a:t>It is a short chain of </a:t>
            </a:r>
            <a:r>
              <a:rPr lang="en-US" sz="2400" dirty="0" err="1">
                <a:latin typeface="Tw Cen MT"/>
                <a:cs typeface="Tw Cen MT"/>
              </a:rPr>
              <a:t>coboxylic</a:t>
            </a:r>
            <a:r>
              <a:rPr lang="en-US" sz="2400" dirty="0">
                <a:latin typeface="Tw Cen MT"/>
                <a:cs typeface="Tw Cen MT"/>
              </a:rPr>
              <a:t> acid that contains nitrogen.</a:t>
            </a:r>
          </a:p>
          <a:p>
            <a:r>
              <a:rPr lang="en-US" sz="2400" dirty="0">
                <a:latin typeface="Tw Cen MT"/>
                <a:cs typeface="Tw Cen MT"/>
              </a:rPr>
              <a:t>It is a vitamin like compound found mostly in meat and dairy products.</a:t>
            </a:r>
          </a:p>
          <a:p>
            <a:r>
              <a:rPr lang="en-US" sz="2400" dirty="0">
                <a:latin typeface="Tw Cen MT"/>
                <a:cs typeface="Tw Cen MT"/>
              </a:rPr>
              <a:t>L-</a:t>
            </a:r>
            <a:r>
              <a:rPr lang="en-US" sz="2400" dirty="0" err="1">
                <a:latin typeface="Tw Cen MT"/>
                <a:cs typeface="Tw Cen MT"/>
              </a:rPr>
              <a:t>carnitine</a:t>
            </a:r>
            <a:r>
              <a:rPr lang="en-US" sz="2400" dirty="0">
                <a:latin typeface="Tw Cen MT"/>
                <a:cs typeface="Tw Cen MT"/>
              </a:rPr>
              <a:t> is vital for Norman metabolism; </a:t>
            </a:r>
            <a:r>
              <a:rPr lang="en-US" sz="2400" dirty="0" err="1">
                <a:latin typeface="Tw Cen MT"/>
                <a:cs typeface="Tw Cen MT"/>
              </a:rPr>
              <a:t>carnitine</a:t>
            </a:r>
            <a:r>
              <a:rPr lang="en-US" sz="2400" dirty="0">
                <a:latin typeface="Tw Cen MT"/>
                <a:cs typeface="Tw Cen MT"/>
              </a:rPr>
              <a:t> facilitates the influx of long-chain fatty acids in to the mitochondrial matrix.  It becomes synthesized in the body by the liver and kidneys from methionine and lysine. </a:t>
            </a:r>
            <a:r>
              <a:rPr lang="en-US" sz="2400" dirty="0" err="1">
                <a:latin typeface="Tw Cen MT"/>
                <a:cs typeface="Tw Cen MT"/>
              </a:rPr>
              <a:t>Carnitines</a:t>
            </a:r>
            <a:r>
              <a:rPr lang="ja-JP" altLang="en-US" sz="2400" dirty="0">
                <a:latin typeface="Tw Cen MT"/>
                <a:cs typeface="Tw Cen MT"/>
              </a:rPr>
              <a:t>’</a:t>
            </a:r>
            <a:r>
              <a:rPr lang="en-US" sz="2400" dirty="0">
                <a:latin typeface="Tw Cen MT"/>
                <a:cs typeface="Tw Cen MT"/>
              </a:rPr>
              <a:t> function can stall the accumulation of lactic acid and enhance exercise performance.</a:t>
            </a:r>
          </a:p>
          <a:p>
            <a:r>
              <a:rPr lang="en-US" sz="2400" dirty="0">
                <a:latin typeface="Tw Cen MT"/>
                <a:cs typeface="Tw Cen MT"/>
              </a:rPr>
              <a:t>About 95% of the body</a:t>
            </a:r>
            <a:r>
              <a:rPr lang="ja-JP" altLang="en-US" sz="2400" dirty="0">
                <a:latin typeface="Tw Cen MT"/>
                <a:cs typeface="Tw Cen MT"/>
              </a:rPr>
              <a:t>’</a:t>
            </a:r>
            <a:r>
              <a:rPr lang="en-US" sz="2400" dirty="0">
                <a:latin typeface="Tw Cen MT"/>
                <a:cs typeface="Tw Cen MT"/>
              </a:rPr>
              <a:t>s </a:t>
            </a:r>
            <a:r>
              <a:rPr lang="en-US" sz="2400" dirty="0" err="1">
                <a:latin typeface="Tw Cen MT"/>
                <a:cs typeface="Tw Cen MT"/>
              </a:rPr>
              <a:t>carnitine</a:t>
            </a:r>
            <a:r>
              <a:rPr lang="en-US" sz="2400" dirty="0">
                <a:latin typeface="Tw Cen MT"/>
                <a:cs typeface="Tw Cen MT"/>
              </a:rPr>
              <a:t> is located within muscle cells. </a:t>
            </a:r>
          </a:p>
          <a:p>
            <a:endParaRPr lang="en-US" sz="24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02541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83133" cy="1325563"/>
          </a:xfrm>
        </p:spPr>
        <p:txBody>
          <a:bodyPr/>
          <a:lstStyle/>
          <a:p>
            <a:r>
              <a:rPr lang="en-US" b="1" dirty="0">
                <a:latin typeface="Tw Cen MT"/>
                <a:cs typeface="Tw Cen MT"/>
              </a:rPr>
              <a:t>Rate of Fatty Acid Oxidation Affects Aerobic Exercise Intensity</a:t>
            </a:r>
            <a:r>
              <a:rPr lang="en-US" dirty="0">
                <a:latin typeface="Tw Cen MT"/>
                <a:cs typeface="Tw Cen M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77"/>
            <a:ext cx="8926689" cy="3862741"/>
          </a:xfrm>
        </p:spPr>
        <p:txBody>
          <a:bodyPr/>
          <a:lstStyle/>
          <a:p>
            <a:r>
              <a:rPr lang="en-US" dirty="0">
                <a:latin typeface="Tw Cen MT"/>
                <a:cs typeface="Tw Cen MT"/>
              </a:rPr>
              <a:t>Marketing for L-</a:t>
            </a:r>
            <a:r>
              <a:rPr lang="en-US" dirty="0" err="1">
                <a:latin typeface="Tw Cen MT"/>
                <a:cs typeface="Tw Cen MT"/>
              </a:rPr>
              <a:t>carnitine</a:t>
            </a:r>
            <a:r>
              <a:rPr lang="en-US" dirty="0">
                <a:latin typeface="Tw Cen MT"/>
                <a:cs typeface="Tw Cen MT"/>
              </a:rPr>
              <a:t> targets endurance athletes that believe </a:t>
            </a:r>
            <a:r>
              <a:rPr lang="ja-JP" altLang="en-US" dirty="0">
                <a:latin typeface="Tw Cen MT"/>
                <a:cs typeface="Tw Cen MT"/>
              </a:rPr>
              <a:t>“</a:t>
            </a:r>
            <a:r>
              <a:rPr lang="en-US" dirty="0">
                <a:latin typeface="Tw Cen MT"/>
                <a:cs typeface="Tw Cen MT"/>
              </a:rPr>
              <a:t>metabolic stimulators</a:t>
            </a:r>
            <a:r>
              <a:rPr lang="ja-JP" altLang="en-US" dirty="0">
                <a:latin typeface="Tw Cen MT"/>
                <a:cs typeface="Tw Cen MT"/>
              </a:rPr>
              <a:t>”</a:t>
            </a:r>
            <a:r>
              <a:rPr lang="en-US" dirty="0">
                <a:latin typeface="Tw Cen MT"/>
                <a:cs typeface="Tw Cen MT"/>
              </a:rPr>
              <a:t> enhances fat burning and spares glycogen.</a:t>
            </a:r>
          </a:p>
          <a:p>
            <a:r>
              <a:rPr lang="en-US" dirty="0" err="1">
                <a:latin typeface="Tw Cen MT"/>
                <a:cs typeface="Tw Cen MT"/>
              </a:rPr>
              <a:t>Carnitine</a:t>
            </a:r>
            <a:r>
              <a:rPr lang="en-US" dirty="0">
                <a:latin typeface="Tw Cen MT"/>
                <a:cs typeface="Tw Cen MT"/>
              </a:rPr>
              <a:t> also appeals to body builders and other as a way to reduce body fat.</a:t>
            </a:r>
          </a:p>
          <a:p>
            <a:r>
              <a:rPr lang="en-US" dirty="0">
                <a:latin typeface="Tw Cen MT"/>
                <a:cs typeface="Tw Cen MT"/>
              </a:rPr>
              <a:t>Increasing intracellular L-</a:t>
            </a:r>
            <a:r>
              <a:rPr lang="en-US" dirty="0" err="1">
                <a:latin typeface="Tw Cen MT"/>
                <a:cs typeface="Tw Cen MT"/>
              </a:rPr>
              <a:t>carnitine</a:t>
            </a:r>
            <a:r>
              <a:rPr lang="en-US" dirty="0">
                <a:latin typeface="Tw Cen MT"/>
                <a:cs typeface="Tw Cen MT"/>
              </a:rPr>
              <a:t> level through dietary supplementation should/may promote fat oxidation during exercise and elevate aerobic energy transfer from fat breakdown while conserving limited glycogen reserves</a:t>
            </a:r>
            <a:r>
              <a:rPr lang="en-US" dirty="0" smtClean="0">
                <a:latin typeface="Tw Cen MT"/>
                <a:cs typeface="Tw Cen MT"/>
              </a:rPr>
              <a:t>.</a:t>
            </a:r>
            <a:endParaRPr lang="en-US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1974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7" y="154576"/>
            <a:ext cx="1154838" cy="965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04" y="275534"/>
            <a:ext cx="1154838" cy="853097"/>
          </a:xfrm>
          <a:prstGeom prst="rect">
            <a:avLst/>
          </a:prstGeom>
        </p:spPr>
      </p:pic>
      <p:sp>
        <p:nvSpPr>
          <p:cNvPr id="12" name="Text Placeholder 10"/>
          <p:cNvSpPr txBox="1">
            <a:spLocks/>
          </p:cNvSpPr>
          <p:nvPr/>
        </p:nvSpPr>
        <p:spPr>
          <a:xfrm>
            <a:off x="443775" y="1084635"/>
            <a:ext cx="7497958" cy="1486346"/>
          </a:xfrm>
          <a:prstGeom prst="rect">
            <a:avLst/>
          </a:prstGeom>
          <a:noFill/>
        </p:spPr>
        <p:txBody>
          <a:bodyPr lIns="68574" tIns="34289" rIns="68574" bIns="34289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WHAT ARE DIETARY SUPPLEMENTS?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456" y="2262270"/>
            <a:ext cx="9533210" cy="2654571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marL="457200" indent="-457200" defTabSz="685715"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  <a:latin typeface="Tw Cen MT"/>
                <a:cs typeface="Tw Cen MT"/>
              </a:rPr>
              <a:t>Products other than tobacco  that are taken by mouth and </a:t>
            </a:r>
            <a:r>
              <a:rPr lang="en-US" altLang="ko-KR" sz="2400" dirty="0" smtClean="0">
                <a:solidFill>
                  <a:srgbClr val="000000"/>
                </a:solidFill>
                <a:latin typeface="Tw Cen MT"/>
                <a:cs typeface="Tw Cen MT"/>
              </a:rPr>
              <a:t>contain dietary ingredients.</a:t>
            </a:r>
          </a:p>
          <a:p>
            <a:pPr marL="457200" indent="-457200" defTabSz="685715">
              <a:buFont typeface="+mj-lt"/>
              <a:buAutoNum type="arabicPeriod"/>
            </a:pPr>
            <a:r>
              <a:rPr lang="en-US" altLang="ko-KR" sz="2400" dirty="0" smtClean="0">
                <a:solidFill>
                  <a:srgbClr val="000000"/>
                </a:solidFill>
                <a:latin typeface="Tw Cen MT"/>
                <a:cs typeface="Tw Cen MT"/>
              </a:rPr>
              <a:t>Categorized </a:t>
            </a:r>
            <a:r>
              <a:rPr lang="en-US" altLang="ko-KR" sz="2400" dirty="0">
                <a:solidFill>
                  <a:srgbClr val="000000"/>
                </a:solidFill>
                <a:latin typeface="Tw Cen MT"/>
                <a:cs typeface="Tw Cen MT"/>
              </a:rPr>
              <a:t>as foods; not  drugs or food </a:t>
            </a:r>
            <a:r>
              <a:rPr lang="en-US" altLang="ko-KR" sz="2400" dirty="0" smtClean="0">
                <a:solidFill>
                  <a:srgbClr val="000000"/>
                </a:solidFill>
                <a:latin typeface="Tw Cen MT"/>
                <a:cs typeface="Tw Cen MT"/>
              </a:rPr>
              <a:t>additives (Intended </a:t>
            </a:r>
            <a:r>
              <a:rPr lang="en-US" altLang="ko-KR" sz="2400" dirty="0">
                <a:solidFill>
                  <a:srgbClr val="000000"/>
                </a:solidFill>
                <a:latin typeface="Tw Cen MT"/>
                <a:cs typeface="Tw Cen MT"/>
              </a:rPr>
              <a:t>to be ingested</a:t>
            </a:r>
            <a:r>
              <a:rPr lang="en-US" altLang="ko-KR" sz="2400" dirty="0" smtClean="0">
                <a:solidFill>
                  <a:srgbClr val="000000"/>
                </a:solidFill>
                <a:latin typeface="Tw Cen MT"/>
                <a:cs typeface="Tw Cen MT"/>
              </a:rPr>
              <a:t>)</a:t>
            </a:r>
          </a:p>
          <a:p>
            <a:pPr marL="457200" indent="-457200" defTabSz="685715">
              <a:buFont typeface="+mj-lt"/>
              <a:buAutoNum type="arabicPeriod"/>
            </a:pPr>
            <a:r>
              <a:rPr lang="en-US" altLang="ko-KR" sz="2400" dirty="0" smtClean="0">
                <a:solidFill>
                  <a:srgbClr val="000000"/>
                </a:solidFill>
                <a:latin typeface="Tw Cen MT"/>
                <a:cs typeface="Tw Cen MT"/>
              </a:rPr>
              <a:t>May </a:t>
            </a:r>
            <a:r>
              <a:rPr lang="en-US" altLang="ko-KR" sz="2400" dirty="0">
                <a:solidFill>
                  <a:srgbClr val="000000"/>
                </a:solidFill>
                <a:latin typeface="Tw Cen MT"/>
                <a:cs typeface="Tw Cen MT"/>
              </a:rPr>
              <a:t>not be represented as a conventional food or </a:t>
            </a:r>
            <a:r>
              <a:rPr lang="en-US" altLang="ko-KR" sz="2400" dirty="0" smtClean="0">
                <a:solidFill>
                  <a:srgbClr val="000000"/>
                </a:solidFill>
                <a:latin typeface="Tw Cen MT"/>
                <a:cs typeface="Tw Cen MT"/>
              </a:rPr>
              <a:t>meal</a:t>
            </a:r>
          </a:p>
          <a:p>
            <a:pPr marL="457200" indent="-457200" defTabSz="685715">
              <a:buFont typeface="+mj-lt"/>
              <a:buAutoNum type="arabicPeriod"/>
            </a:pPr>
            <a:r>
              <a:rPr lang="en-US" altLang="ko-KR" sz="2400" dirty="0" smtClean="0">
                <a:solidFill>
                  <a:srgbClr val="000000"/>
                </a:solidFill>
                <a:latin typeface="Tw Cen MT"/>
                <a:cs typeface="Tw Cen MT"/>
              </a:rPr>
              <a:t>Must </a:t>
            </a:r>
            <a:r>
              <a:rPr lang="en-US" altLang="ko-KR" sz="2400" dirty="0">
                <a:solidFill>
                  <a:srgbClr val="000000"/>
                </a:solidFill>
                <a:latin typeface="Tw Cen MT"/>
                <a:cs typeface="Tw Cen MT"/>
              </a:rPr>
              <a:t>be labeled as a “Dietary  Supplement.”</a:t>
            </a:r>
          </a:p>
          <a:p>
            <a:pPr marL="457200" indent="-457200" defTabSz="685715">
              <a:buFont typeface="+mj-lt"/>
              <a:buAutoNum type="arabicPeriod"/>
            </a:pPr>
            <a:endParaRPr lang="en-US" altLang="ko-KR" sz="2400" dirty="0" err="1">
              <a:solidFill>
                <a:srgbClr val="00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93233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7" y="154576"/>
            <a:ext cx="1154838" cy="965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04" y="275534"/>
            <a:ext cx="1154838" cy="853097"/>
          </a:xfrm>
          <a:prstGeom prst="rect">
            <a:avLst/>
          </a:prstGeom>
        </p:spPr>
      </p:pic>
      <p:sp>
        <p:nvSpPr>
          <p:cNvPr id="12" name="Text Placeholder 10"/>
          <p:cNvSpPr txBox="1">
            <a:spLocks/>
          </p:cNvSpPr>
          <p:nvPr/>
        </p:nvSpPr>
        <p:spPr>
          <a:xfrm>
            <a:off x="694466" y="1612468"/>
            <a:ext cx="3683570" cy="1486346"/>
          </a:xfrm>
          <a:prstGeom prst="rect">
            <a:avLst/>
          </a:prstGeom>
          <a:noFill/>
        </p:spPr>
        <p:txBody>
          <a:bodyPr lIns="68574" tIns="34289" rIns="68574" bIns="34289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Tw Cen MT"/>
                <a:cs typeface="Tw Cen MT"/>
              </a:rPr>
              <a:t>TIPE DIETARY </a:t>
            </a:r>
          </a:p>
          <a:p>
            <a:pPr marL="0" indent="0" algn="ctr">
              <a:buNone/>
            </a:pPr>
            <a:r>
              <a:rPr lang="en-US" b="1" dirty="0" smtClean="0">
                <a:latin typeface="Tw Cen MT"/>
                <a:cs typeface="Tw Cen MT"/>
              </a:rPr>
              <a:t>SUPPLEMENTS</a:t>
            </a:r>
            <a:endParaRPr lang="en-US" b="1" dirty="0">
              <a:latin typeface="Tw Cen MT"/>
              <a:cs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588" y="3098814"/>
            <a:ext cx="4807527" cy="33932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>
                <a:latin typeface="Tw Cen MT"/>
                <a:cs typeface="Tw Cen MT"/>
              </a:rPr>
              <a:t>Vitamins</a:t>
            </a: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>
                <a:latin typeface="Tw Cen MT"/>
                <a:cs typeface="Tw Cen MT"/>
              </a:rPr>
              <a:t>Minerals</a:t>
            </a: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>
                <a:latin typeface="Tw Cen MT"/>
                <a:cs typeface="Tw Cen MT"/>
              </a:rPr>
              <a:t>Sports nutrition supplements</a:t>
            </a: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>
                <a:latin typeface="Tw Cen MT"/>
                <a:cs typeface="Tw Cen MT"/>
              </a:rPr>
              <a:t>Weight management products</a:t>
            </a: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>
                <a:latin typeface="Tw Cen MT"/>
                <a:cs typeface="Tw Cen MT"/>
              </a:rPr>
              <a:t>Specialty supplements</a:t>
            </a: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endParaRPr lang="en-US" altLang="ko-KR" sz="2400" b="1" dirty="0">
              <a:latin typeface="Tw Cen MT"/>
              <a:cs typeface="Tw Cen MT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861544" y="1638563"/>
            <a:ext cx="7497958" cy="1486346"/>
          </a:xfrm>
          <a:prstGeom prst="rect">
            <a:avLst/>
          </a:prstGeom>
          <a:noFill/>
        </p:spPr>
        <p:txBody>
          <a:bodyPr lIns="68574" tIns="34289" rIns="68574" bIns="34289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latin typeface="Tw Cen MT"/>
                <a:cs typeface="Tw Cen MT"/>
              </a:rPr>
              <a:t>FORMS</a:t>
            </a:r>
          </a:p>
        </p:txBody>
      </p:sp>
      <p:sp>
        <p:nvSpPr>
          <p:cNvPr id="2" name="Rectangle 1"/>
          <p:cNvSpPr/>
          <p:nvPr/>
        </p:nvSpPr>
        <p:spPr>
          <a:xfrm>
            <a:off x="5437098" y="1565564"/>
            <a:ext cx="4807527" cy="4627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2480" y="1565564"/>
            <a:ext cx="4807527" cy="4627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20224" y="3106450"/>
            <a:ext cx="4807527" cy="33932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>
                <a:latin typeface="Tw Cen MT"/>
                <a:cs typeface="Tw Cen MT"/>
              </a:rPr>
              <a:t>Capsules</a:t>
            </a: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 err="1">
                <a:latin typeface="Tw Cen MT"/>
                <a:cs typeface="Tw Cen MT"/>
              </a:rPr>
              <a:t>Softgels</a:t>
            </a:r>
            <a:endParaRPr lang="en-US" altLang="ko-KR" sz="2400" b="1" dirty="0">
              <a:latin typeface="Tw Cen MT"/>
              <a:cs typeface="Tw Cen MT"/>
            </a:endParaRP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 err="1">
                <a:latin typeface="Tw Cen MT"/>
                <a:cs typeface="Tw Cen MT"/>
              </a:rPr>
              <a:t>Gelcaps</a:t>
            </a:r>
            <a:endParaRPr lang="en-US" altLang="ko-KR" sz="2400" b="1" dirty="0">
              <a:latin typeface="Tw Cen MT"/>
              <a:cs typeface="Tw Cen MT"/>
            </a:endParaRP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>
                <a:latin typeface="Tw Cen MT"/>
                <a:cs typeface="Tw Cen MT"/>
              </a:rPr>
              <a:t>Tablets</a:t>
            </a: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>
                <a:latin typeface="Tw Cen MT"/>
                <a:cs typeface="Tw Cen MT"/>
              </a:rPr>
              <a:t>Liquids/tinctures</a:t>
            </a: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endParaRPr lang="en-US" altLang="ko-KR" sz="2400" b="1" dirty="0">
              <a:latin typeface="Tw Cen MT"/>
              <a:cs typeface="Tw Cen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0523" y="312490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715">
              <a:lnSpc>
                <a:spcPct val="150000"/>
              </a:lnSpc>
            </a:pPr>
            <a:r>
              <a:rPr lang="en-US" altLang="ko-KR" sz="2400" b="1" dirty="0" smtClean="0">
                <a:latin typeface="Tw Cen MT"/>
                <a:cs typeface="Tw Cen MT"/>
              </a:rPr>
              <a:t>6. Powders</a:t>
            </a:r>
            <a:endParaRPr lang="en-US" altLang="ko-KR" sz="2400" b="1" dirty="0">
              <a:latin typeface="Tw Cen MT"/>
              <a:cs typeface="Tw Cen MT"/>
            </a:endParaRPr>
          </a:p>
          <a:p>
            <a:pPr defTabSz="685715">
              <a:lnSpc>
                <a:spcPct val="150000"/>
              </a:lnSpc>
            </a:pPr>
            <a:r>
              <a:rPr lang="en-US" altLang="ko-KR" sz="2400" b="1" dirty="0" smtClean="0">
                <a:latin typeface="Tw Cen MT"/>
                <a:cs typeface="Tw Cen MT"/>
              </a:rPr>
              <a:t>7. Bars</a:t>
            </a:r>
            <a:endParaRPr lang="en-US" altLang="ko-KR" sz="2400" b="1" dirty="0">
              <a:latin typeface="Tw Cen MT"/>
              <a:cs typeface="Tw Cen MT"/>
            </a:endParaRPr>
          </a:p>
          <a:p>
            <a:pPr defTabSz="685715">
              <a:lnSpc>
                <a:spcPct val="150000"/>
              </a:lnSpc>
            </a:pPr>
            <a:r>
              <a:rPr lang="en-US" altLang="ko-KR" sz="2400" b="1" dirty="0" smtClean="0">
                <a:latin typeface="Tw Cen MT"/>
                <a:cs typeface="Tw Cen MT"/>
              </a:rPr>
              <a:t>8. Beverages</a:t>
            </a:r>
            <a:endParaRPr lang="en-US" altLang="ko-KR" sz="2400" b="1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5477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7" y="154576"/>
            <a:ext cx="1154838" cy="965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04" y="275534"/>
            <a:ext cx="1154838" cy="853097"/>
          </a:xfrm>
          <a:prstGeom prst="rect">
            <a:avLst/>
          </a:prstGeom>
        </p:spPr>
      </p:pic>
      <p:sp>
        <p:nvSpPr>
          <p:cNvPr id="12" name="Text Placeholder 10"/>
          <p:cNvSpPr txBox="1">
            <a:spLocks/>
          </p:cNvSpPr>
          <p:nvPr/>
        </p:nvSpPr>
        <p:spPr>
          <a:xfrm>
            <a:off x="429664" y="1437413"/>
            <a:ext cx="7497958" cy="1486346"/>
          </a:xfrm>
          <a:prstGeom prst="rect">
            <a:avLst/>
          </a:prstGeom>
          <a:noFill/>
        </p:spPr>
        <p:txBody>
          <a:bodyPr lIns="68574" tIns="34289" rIns="68574" bIns="34289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NUTRITIONAL SUPPLEMENTS &amp; </a:t>
            </a:r>
            <a:br>
              <a:rPr lang="en-US" b="1" dirty="0" smtClean="0"/>
            </a:br>
            <a:r>
              <a:rPr lang="en-US" b="1" dirty="0" smtClean="0"/>
              <a:t>ERGOGENIC AIDS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9233" y="2869047"/>
            <a:ext cx="9615055" cy="2781978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  <a:latin typeface="Tw Cen MT"/>
                <a:cs typeface="Tw Cen MT"/>
              </a:rPr>
              <a:t>Reasons for taking supplements:</a:t>
            </a: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  <a:latin typeface="Tw Cen MT"/>
                <a:cs typeface="Tw Cen MT"/>
              </a:rPr>
              <a:t>to compensate for an inadequate diet</a:t>
            </a: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  <a:latin typeface="Tw Cen MT"/>
                <a:cs typeface="Tw Cen MT"/>
              </a:rPr>
              <a:t>to meet unusual nutritional requirements</a:t>
            </a: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  <a:latin typeface="Tw Cen MT"/>
                <a:cs typeface="Tw Cen MT"/>
              </a:rPr>
              <a:t>to improve performance above expectations</a:t>
            </a:r>
          </a:p>
          <a:p>
            <a:pPr marL="457200" indent="-457200" defTabSz="685715">
              <a:lnSpc>
                <a:spcPct val="150000"/>
              </a:lnSpc>
              <a:buFont typeface="+mj-lt"/>
              <a:buAutoNum type="arabicPeriod"/>
            </a:pPr>
            <a:endParaRPr lang="en-US" altLang="ko-KR" sz="2400" dirty="0">
              <a:solidFill>
                <a:srgbClr val="00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2489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9-07-12 at 7.0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1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5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78" y="266348"/>
            <a:ext cx="10515600" cy="1325563"/>
          </a:xfrm>
        </p:spPr>
        <p:txBody>
          <a:bodyPr/>
          <a:lstStyle/>
          <a:p>
            <a:r>
              <a:rPr lang="en-US" dirty="0">
                <a:latin typeface="Tw Cen MT"/>
                <a:cs typeface="Tw Cen MT"/>
              </a:rPr>
              <a:t>Categories of Ergogenic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44" y="1825625"/>
            <a:ext cx="10916356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w Cen MT"/>
                <a:cs typeface="Tw Cen MT"/>
              </a:rPr>
              <a:t>Nutritional aids</a:t>
            </a:r>
          </a:p>
          <a:p>
            <a:r>
              <a:rPr lang="en-US" sz="3200" dirty="0">
                <a:latin typeface="Tw Cen MT"/>
                <a:cs typeface="Tw Cen MT"/>
              </a:rPr>
              <a:t>Pharmacological aids</a:t>
            </a:r>
          </a:p>
          <a:p>
            <a:r>
              <a:rPr lang="en-US" sz="3200" dirty="0">
                <a:latin typeface="Tw Cen MT"/>
                <a:cs typeface="Tw Cen MT"/>
              </a:rPr>
              <a:t>Physiological aids</a:t>
            </a:r>
          </a:p>
          <a:p>
            <a:r>
              <a:rPr lang="en-US" sz="3200" dirty="0">
                <a:latin typeface="Tw Cen MT"/>
                <a:cs typeface="Tw Cen MT"/>
              </a:rPr>
              <a:t>Psychological aids</a:t>
            </a:r>
          </a:p>
          <a:p>
            <a:r>
              <a:rPr lang="en-US" sz="3200" dirty="0">
                <a:latin typeface="Tw Cen MT"/>
                <a:cs typeface="Tw Cen MT"/>
              </a:rPr>
              <a:t>Mechanical or biomechanical aids</a:t>
            </a:r>
          </a:p>
          <a:p>
            <a:endParaRPr lang="en-US" sz="32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2519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06 at 8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6200" cy="1644024"/>
          </a:xfrm>
          <a:prstGeom prst="rect">
            <a:avLst/>
          </a:prstGeom>
        </p:spPr>
      </p:pic>
      <p:pic>
        <p:nvPicPr>
          <p:cNvPr id="6" name="Picture 5" descr="Screen Shot 2016-05-06 at 8.19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023"/>
            <a:ext cx="10474036" cy="52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3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5-06 at 7.09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736212" cy="1939636"/>
          </a:xfrm>
          <a:prstGeom prst="rect">
            <a:avLst/>
          </a:prstGeom>
        </p:spPr>
      </p:pic>
      <p:pic>
        <p:nvPicPr>
          <p:cNvPr id="7" name="Picture 6" descr="Screen Shot 2016-05-06 at 7.09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1927"/>
            <a:ext cx="10501745" cy="50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7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2261721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chemeClr val="bg1"/>
                </a:solidFill>
                <a:latin typeface="Tw Cen MT" panose="020B0602020104020603" pitchFamily="34" charset="0"/>
              </a:rPr>
              <a:t>TERIMA KASIH</a:t>
            </a:r>
            <a:endParaRPr lang="en-US" sz="60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4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0426" y="1630299"/>
            <a:ext cx="9698238" cy="3916454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marL="342900" indent="-342900" defTabSz="6857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Better shoes</a:t>
            </a:r>
          </a:p>
          <a:p>
            <a:pPr marL="342900" indent="-342900" defTabSz="6857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Better equipment</a:t>
            </a:r>
          </a:p>
          <a:p>
            <a:pPr marL="342900" indent="-342900" defTabSz="6857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Aerodynamic swimsuits</a:t>
            </a:r>
          </a:p>
          <a:p>
            <a:pPr marL="342900" indent="-342900" defTabSz="6857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Aerodynamic bicycles</a:t>
            </a:r>
          </a:p>
          <a:p>
            <a:pPr marL="342900" indent="-342900" defTabSz="6857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Tinted Contact lens</a:t>
            </a:r>
          </a:p>
          <a:p>
            <a:pPr marL="342900" indent="-342900" defTabSz="6857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Lasix Surgery</a:t>
            </a:r>
          </a:p>
          <a:p>
            <a:pPr marL="342900" indent="-342900" defTabSz="6857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cs typeface="Arial" pitchFamily="34" charset="0"/>
              </a:rPr>
              <a:t>Supplements</a:t>
            </a:r>
            <a:endParaRPr lang="en-US" altLang="ko-KR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2782112" y="-58365"/>
            <a:ext cx="8475501" cy="1486346"/>
          </a:xfrm>
          <a:prstGeom prst="rect">
            <a:avLst/>
          </a:prstGeom>
          <a:noFill/>
        </p:spPr>
        <p:txBody>
          <a:bodyPr lIns="68574" tIns="34289" rIns="68574" bIns="34289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Tw Cen MT"/>
                <a:cs typeface="Tw Cen MT"/>
              </a:rPr>
              <a:t>ERGOGENIC AIDS</a:t>
            </a:r>
            <a:endParaRPr lang="en-US" sz="4800" dirty="0">
              <a:latin typeface="Tw Cen MT"/>
              <a:cs typeface="Tw Cen M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7" y="154576"/>
            <a:ext cx="1154838" cy="965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04" y="275534"/>
            <a:ext cx="1154838" cy="8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7-12 at 7.0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07" y="522111"/>
            <a:ext cx="3551904" cy="312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9-07-12 at 7.01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2" y="437443"/>
            <a:ext cx="5903033" cy="465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24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7-12 at 7.0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78"/>
            <a:ext cx="9680222" cy="56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6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6344" y="1697824"/>
            <a:ext cx="6245323" cy="394723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w Cen MT"/>
                <a:cs typeface="Tw Cen MT"/>
              </a:rPr>
              <a:t>Caffeine comes from a group of lipid-soluble compounds called purines.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Tw Cen MT"/>
                <a:cs typeface="Tw Cen MT"/>
              </a:rPr>
              <a:t>They are found naturally in coffee beans, chocolate, cocoa beans, tea leaves, and cola nuts which are often added to carbonated beverages and nonprescription </a:t>
            </a:r>
            <a:r>
              <a:rPr lang="en-US" sz="2800" dirty="0" smtClean="0">
                <a:latin typeface="Tw Cen MT"/>
                <a:cs typeface="Tw Cen MT"/>
              </a:rPr>
              <a:t>medicines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Tw Cen MT"/>
                <a:cs typeface="Tw Cen MT"/>
              </a:rPr>
              <a:t>63 </a:t>
            </a:r>
            <a:r>
              <a:rPr lang="en-US" sz="2800" dirty="0">
                <a:latin typeface="Tw Cen MT"/>
                <a:cs typeface="Tw Cen MT"/>
              </a:rPr>
              <a:t>plant species contain caffeine in their leaves, fruits or seeds</a:t>
            </a: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2560441" y="-58365"/>
            <a:ext cx="3563270" cy="1486346"/>
          </a:xfrm>
          <a:prstGeom prst="rect">
            <a:avLst/>
          </a:prstGeom>
          <a:noFill/>
        </p:spPr>
        <p:txBody>
          <a:bodyPr lIns="68574" tIns="34289" rIns="68574" bIns="34289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ALAT BANTU GIZI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7" y="154576"/>
            <a:ext cx="1154838" cy="965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04" y="275534"/>
            <a:ext cx="1154838" cy="853097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 rot="16200000">
            <a:off x="6510407" y="2194226"/>
            <a:ext cx="4237076" cy="3146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70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w Cen MT"/>
                <a:cs typeface="Tw Cen MT"/>
              </a:rPr>
              <a:t>Ergogenic Effects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890" y="1825625"/>
            <a:ext cx="9426222" cy="4351338"/>
          </a:xfrm>
        </p:spPr>
        <p:txBody>
          <a:bodyPr/>
          <a:lstStyle/>
          <a:p>
            <a:r>
              <a:rPr lang="en-US" dirty="0">
                <a:latin typeface="Tw Cen MT"/>
                <a:cs typeface="Tw Cen MT"/>
              </a:rPr>
              <a:t>Electrolyte balance and glucose availability are key factors that influence caffeine</a:t>
            </a:r>
            <a:r>
              <a:rPr lang="ja-JP" altLang="en-US" dirty="0">
                <a:latin typeface="Tw Cen MT"/>
                <a:cs typeface="Tw Cen MT"/>
              </a:rPr>
              <a:t>’</a:t>
            </a:r>
            <a:r>
              <a:rPr lang="en-US" dirty="0">
                <a:latin typeface="Tw Cen MT"/>
                <a:cs typeface="Tw Cen MT"/>
              </a:rPr>
              <a:t>s ergogenic effect.</a:t>
            </a:r>
          </a:p>
          <a:p>
            <a:r>
              <a:rPr lang="en-US" dirty="0">
                <a:latin typeface="Tw Cen MT"/>
                <a:cs typeface="Tw Cen MT"/>
              </a:rPr>
              <a:t>An ergogenic effect occurs with caffeine ingestion prior to exercising.                   </a:t>
            </a:r>
          </a:p>
          <a:p>
            <a:r>
              <a:rPr lang="en-US" dirty="0">
                <a:latin typeface="Tw Cen MT"/>
                <a:cs typeface="Tw Cen MT"/>
              </a:rPr>
              <a:t>Consuming caffeine before exercise increased fat catabolism and reduced carbohydrate oxidation based on plasma glycerol and free fatty acid levels. </a:t>
            </a:r>
          </a:p>
          <a:p>
            <a:endParaRPr lang="en-US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31229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y Documents\Nutrition pictures\image 10.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 b="4682"/>
          <a:stretch/>
        </p:blipFill>
        <p:spPr bwMode="auto">
          <a:xfrm>
            <a:off x="1941689" y="112889"/>
            <a:ext cx="7467600" cy="57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20357331">
            <a:off x="4416778" y="1707444"/>
            <a:ext cx="3090333" cy="3386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96022" cy="1325563"/>
          </a:xfrm>
        </p:spPr>
        <p:txBody>
          <a:bodyPr/>
          <a:lstStyle/>
          <a:p>
            <a:r>
              <a:rPr lang="en-US" b="1" dirty="0">
                <a:latin typeface="Tw Cen MT"/>
                <a:cs typeface="Tw Cen MT"/>
              </a:rPr>
              <a:t>Proposed Mechanism for Ergogenic Action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444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w Cen MT"/>
                <a:cs typeface="Tw Cen MT"/>
              </a:rPr>
              <a:t>Caffeine acts in two ways: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w Cen MT"/>
                <a:cs typeface="Tw Cen MT"/>
              </a:rPr>
              <a:t>Directly </a:t>
            </a:r>
            <a:r>
              <a:rPr lang="en-US" dirty="0">
                <a:latin typeface="Tw Cen MT"/>
                <a:cs typeface="Tw Cen MT"/>
              </a:rPr>
              <a:t>on adipose and peripheral vascular tissues.            </a:t>
            </a:r>
            <a:endParaRPr lang="en-US" dirty="0" smtClean="0">
              <a:latin typeface="Tw Cen MT"/>
              <a:cs typeface="Tw Cen M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w Cen MT"/>
                <a:cs typeface="Tw Cen MT"/>
              </a:rPr>
              <a:t>Indirectly </a:t>
            </a:r>
            <a:r>
              <a:rPr lang="en-US" dirty="0">
                <a:latin typeface="Tw Cen MT"/>
                <a:cs typeface="Tw Cen MT"/>
              </a:rPr>
              <a:t>from caffeine</a:t>
            </a:r>
            <a:r>
              <a:rPr lang="ja-JP" altLang="en-US" dirty="0">
                <a:latin typeface="Tw Cen MT"/>
                <a:cs typeface="Tw Cen MT"/>
              </a:rPr>
              <a:t>’</a:t>
            </a:r>
            <a:r>
              <a:rPr lang="en-US" dirty="0">
                <a:latin typeface="Tw Cen MT"/>
                <a:cs typeface="Tw Cen MT"/>
              </a:rPr>
              <a:t>s stimulating epinephrine release from the adrenal medulla; epinephrine the acts as an antagonist of the adenosine receptors on adipocyte cells. </a:t>
            </a:r>
          </a:p>
          <a:p>
            <a:endParaRPr lang="en-US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6909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642</Words>
  <Application>Microsoft Macintosh PowerPoint</Application>
  <PresentationFormat>Custom</PresentationFormat>
  <Paragraphs>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Categories of Ergogenic Aids</vt:lpstr>
      <vt:lpstr>PowerPoint Presentation</vt:lpstr>
      <vt:lpstr>PowerPoint Presentation</vt:lpstr>
      <vt:lpstr>PowerPoint Presentation</vt:lpstr>
      <vt:lpstr>PowerPoint Presentation</vt:lpstr>
      <vt:lpstr>Ergogenic Effects</vt:lpstr>
      <vt:lpstr>PowerPoint Presentation</vt:lpstr>
      <vt:lpstr>Proposed Mechanism for Ergogenic Action</vt:lpstr>
      <vt:lpstr>Warning about Caffeine </vt:lpstr>
      <vt:lpstr>PowerPoint Presentation</vt:lpstr>
      <vt:lpstr>Amino Acid Supplements and Other Dietary Strategies for an Anabolic Effect </vt:lpstr>
      <vt:lpstr>A Prudent Means To Possibly Augment an Anabolic Effect </vt:lpstr>
      <vt:lpstr>L-Carnitine</vt:lpstr>
      <vt:lpstr>Rate of Fatty Acid Oxidation Affects Aerobic Exercise Intensity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Nazhif Gifari</cp:lastModifiedBy>
  <cp:revision>80</cp:revision>
  <dcterms:created xsi:type="dcterms:W3CDTF">2019-06-30T17:48:45Z</dcterms:created>
  <dcterms:modified xsi:type="dcterms:W3CDTF">2020-06-26T16:49:53Z</dcterms:modified>
</cp:coreProperties>
</file>