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71" r:id="rId10"/>
    <p:sldId id="274" r:id="rId11"/>
    <p:sldId id="275" r:id="rId12"/>
    <p:sldId id="276" r:id="rId13"/>
    <p:sldId id="277" r:id="rId14"/>
    <p:sldId id="280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81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169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2110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643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0945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279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5822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505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7811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051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5575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66767-4C4A-4E35-BA03-E305243BCC5F}" type="datetimeFigureOut">
              <a:rPr lang="id-ID" smtClean="0"/>
              <a:t>10/6/18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735F8-A6DF-4C57-ACA4-EDEF72D8EC0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438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17462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76600" y="3352800"/>
            <a:ext cx="56388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200" b="1" dirty="0" smtClean="0">
                <a:solidFill>
                  <a:schemeClr val="bg1"/>
                </a:solidFill>
              </a:rPr>
              <a:t>PENDIDIKAN GIZI</a:t>
            </a:r>
          </a:p>
          <a:p>
            <a:pPr algn="ctr" eaLnBrk="1" hangingPunct="1"/>
            <a:r>
              <a:rPr lang="en-US" sz="2200" b="1" dirty="0" smtClean="0">
                <a:solidFill>
                  <a:schemeClr val="bg1"/>
                </a:solidFill>
              </a:rPr>
              <a:t>PERTEMUAN VII </a:t>
            </a:r>
            <a:endParaRPr lang="en-US" sz="22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200" b="1" dirty="0" smtClean="0">
                <a:solidFill>
                  <a:schemeClr val="bg1"/>
                </a:solidFill>
              </a:rPr>
              <a:t>Program </a:t>
            </a:r>
            <a:r>
              <a:rPr lang="en-US" sz="2200" b="1" dirty="0" err="1" smtClean="0">
                <a:solidFill>
                  <a:schemeClr val="bg1"/>
                </a:solidFill>
              </a:rPr>
              <a:t>Studi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>
                <a:solidFill>
                  <a:schemeClr val="bg1"/>
                </a:solidFill>
              </a:rPr>
              <a:t>Gizi</a:t>
            </a:r>
            <a:r>
              <a:rPr lang="en-US" sz="2200" b="1" dirty="0">
                <a:solidFill>
                  <a:schemeClr val="bg1"/>
                </a:solidFill>
              </a:rPr>
              <a:t> </a:t>
            </a:r>
            <a:endParaRPr lang="en-US" sz="2200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200" b="1" dirty="0" err="1" smtClean="0">
                <a:solidFill>
                  <a:schemeClr val="bg1"/>
                </a:solidFill>
              </a:rPr>
              <a:t>Fakultas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Ilmu-ilmu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</a:rPr>
              <a:t>Kesehatan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955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14400"/>
            <a:ext cx="86106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  <a:cs typeface="+mn-cs"/>
              </a:rPr>
              <a:t>THE HEALTH BELIEF MODEL IN PRACTICE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+mn-lt"/>
                <a:cs typeface="+mn-cs"/>
              </a:rPr>
              <a:t>The health belief model </a:t>
            </a:r>
            <a:r>
              <a:rPr lang="en-US" sz="2400" dirty="0" err="1" smtClean="0">
                <a:latin typeface="+mn-lt"/>
                <a:cs typeface="+mn-cs"/>
              </a:rPr>
              <a:t>menunjukkan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kesiapan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seseorang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untuk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bertindak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atau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berperilaku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didasarkan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keyakinan</a:t>
            </a:r>
            <a:r>
              <a:rPr lang="en-US" sz="2400" dirty="0" smtClean="0">
                <a:latin typeface="+mn-lt"/>
                <a:cs typeface="+mn-cs"/>
              </a:rPr>
              <a:t>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err="1" smtClean="0">
                <a:latin typeface="+mn-lt"/>
                <a:cs typeface="+mn-cs"/>
              </a:rPr>
              <a:t>Saya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rawan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terhadap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risiko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masalah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kesehatan</a:t>
            </a:r>
            <a:endParaRPr lang="en-US" sz="2400" dirty="0" smtClean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err="1" smtClean="0">
                <a:latin typeface="+mn-lt"/>
                <a:cs typeface="+mn-cs"/>
              </a:rPr>
              <a:t>Ancaman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itu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sangat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serius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bagi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kesehatan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err="1" smtClean="0">
                <a:latin typeface="+mn-lt"/>
                <a:cs typeface="+mn-cs"/>
              </a:rPr>
              <a:t>Saya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menyadari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manfaatnya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lebih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besar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dibanding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hambatannya</a:t>
            </a:r>
            <a:endParaRPr lang="en-US" sz="2400" dirty="0" smtClean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err="1" smtClean="0">
                <a:latin typeface="+mn-lt"/>
                <a:cs typeface="+mn-cs"/>
              </a:rPr>
              <a:t>Saya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yakin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mampu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melakukan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dan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berhasil</a:t>
            </a:r>
            <a:endParaRPr lang="en-US" sz="2400" dirty="0" smtClean="0"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 err="1" smtClean="0">
                <a:latin typeface="+mn-lt"/>
                <a:cs typeface="+mn-cs"/>
              </a:rPr>
              <a:t>Petunjuk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untuk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melakukan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telah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tersedia</a:t>
            </a:r>
            <a:r>
              <a:rPr lang="en-US" sz="2400" dirty="0" smtClean="0">
                <a:latin typeface="+mn-lt"/>
                <a:cs typeface="+mn-cs"/>
              </a:rPr>
              <a:t>  </a:t>
            </a:r>
            <a:r>
              <a:rPr lang="en-US" sz="2400" dirty="0" err="1" smtClean="0">
                <a:latin typeface="+mn-lt"/>
                <a:cs typeface="+mn-cs"/>
              </a:rPr>
              <a:t>dan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mengingatkan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saya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utk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bertindak</a:t>
            </a:r>
            <a:endParaRPr lang="en-US" sz="2400" dirty="0" smtClean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684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14400"/>
            <a:ext cx="8458200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atin typeface="+mn-lt"/>
                <a:cs typeface="+mn-cs"/>
              </a:rPr>
              <a:t>KONSTRUKSI MODEL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latin typeface="+mn-lt"/>
              <a:cs typeface="+mn-cs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500" dirty="0" smtClean="0">
                <a:latin typeface="+mn-lt"/>
                <a:cs typeface="+mn-cs"/>
              </a:rPr>
              <a:t>Perceived severity (</a:t>
            </a:r>
            <a:r>
              <a:rPr lang="en-US" sz="2500" dirty="0" err="1" smtClean="0">
                <a:latin typeface="+mn-lt"/>
                <a:cs typeface="+mn-cs"/>
              </a:rPr>
              <a:t>sadar</a:t>
            </a:r>
            <a:r>
              <a:rPr lang="en-US" sz="2500" dirty="0" smtClean="0">
                <a:latin typeface="+mn-lt"/>
                <a:cs typeface="+mn-cs"/>
              </a:rPr>
              <a:t> </a:t>
            </a:r>
            <a:r>
              <a:rPr lang="en-US" sz="2500" dirty="0" err="1" smtClean="0">
                <a:latin typeface="+mn-lt"/>
                <a:cs typeface="+mn-cs"/>
              </a:rPr>
              <a:t>akan</a:t>
            </a:r>
            <a:r>
              <a:rPr lang="en-US" sz="2500" dirty="0" smtClean="0">
                <a:latin typeface="+mn-lt"/>
                <a:cs typeface="+mn-cs"/>
              </a:rPr>
              <a:t> </a:t>
            </a:r>
            <a:r>
              <a:rPr lang="en-US" sz="2500" dirty="0" err="1" smtClean="0">
                <a:latin typeface="+mn-lt"/>
                <a:cs typeface="+mn-cs"/>
              </a:rPr>
              <a:t>keparahan</a:t>
            </a:r>
            <a:r>
              <a:rPr lang="en-US" sz="2500" dirty="0" smtClean="0">
                <a:latin typeface="+mn-lt"/>
                <a:cs typeface="+mn-cs"/>
              </a:rPr>
              <a:t>) 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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percaya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keseriusan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dari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masalah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penyakit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dan</a:t>
            </a:r>
            <a:r>
              <a:rPr lang="en-US" sz="2500" dirty="0"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konsekuensi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atau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dampak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kesehatan</a:t>
            </a:r>
            <a:r>
              <a:rPr lang="en-US" sz="2500" dirty="0">
                <a:sym typeface="Wingdings" pitchFamily="2" charset="2"/>
              </a:rPr>
              <a:t>.</a:t>
            </a:r>
            <a:endParaRPr lang="en-US" sz="2500" dirty="0" smtClean="0">
              <a:latin typeface="+mn-lt"/>
              <a:cs typeface="+mn-cs"/>
              <a:sym typeface="Wingdings" pitchFamily="2" charset="2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Perceived susceptibility (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sadar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akan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kerentanan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) 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keyakinan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akan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kemungkinan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tertular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terkait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kondisi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kesehatan</a:t>
            </a:r>
            <a:r>
              <a:rPr lang="en-US" sz="2500" dirty="0">
                <a:sym typeface="Wingdings" pitchFamily="2" charset="2"/>
              </a:rPr>
              <a:t>.</a:t>
            </a:r>
            <a:endParaRPr lang="en-US" sz="2500" dirty="0" smtClean="0">
              <a:latin typeface="+mn-lt"/>
              <a:cs typeface="+mn-cs"/>
              <a:sym typeface="Wingdings" pitchFamily="2" charset="2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Perceived threat or risk (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sadar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akan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ancaman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) 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kombinasi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sadar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akan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keparahan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dan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sadar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akan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kerentanan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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membawa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kesiapan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psikologis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untuk</a:t>
            </a:r>
            <a:r>
              <a:rPr lang="en-US" sz="25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500" dirty="0" err="1" smtClean="0">
                <a:latin typeface="+mn-lt"/>
                <a:cs typeface="+mn-cs"/>
                <a:sym typeface="Wingdings" pitchFamily="2" charset="2"/>
              </a:rPr>
              <a:t>bertindak</a:t>
            </a:r>
            <a:r>
              <a:rPr lang="en-US" sz="2500" dirty="0">
                <a:sym typeface="Wingdings" pitchFamily="2" charset="2"/>
              </a:rPr>
              <a:t>.</a:t>
            </a:r>
            <a:endParaRPr lang="en-US" sz="2500" dirty="0">
              <a:latin typeface="+mn-lt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31453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228600" y="990600"/>
            <a:ext cx="8610600" cy="4696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Calibri" pitchFamily="34" charset="0"/>
              <a:buAutoNum type="arabicPeriod" startAt="4"/>
            </a:pP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Perceived benefits (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sadar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akan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manfaat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) 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tindakan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atau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perilaku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sangat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bermanfaat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 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untuk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mengurangi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risiko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terkena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penyakit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;</a:t>
            </a:r>
          </a:p>
          <a:p>
            <a:pPr eaLnBrk="1" hangingPunct="1">
              <a:lnSpc>
                <a:spcPct val="120000"/>
              </a:lnSpc>
              <a:buFont typeface="Calibri" pitchFamily="34" charset="0"/>
              <a:buAutoNum type="arabicPeriod" startAt="4"/>
            </a:pPr>
            <a:r>
              <a:rPr lang="en-US" altLang="id-ID" sz="2500" dirty="0" err="1" smtClean="0">
                <a:latin typeface="Calibri" pitchFamily="34" charset="0"/>
              </a:rPr>
              <a:t>Percieved</a:t>
            </a:r>
            <a:r>
              <a:rPr lang="en-US" altLang="id-ID" sz="2500" dirty="0" smtClean="0">
                <a:latin typeface="Calibri" pitchFamily="34" charset="0"/>
              </a:rPr>
              <a:t> barriers (</a:t>
            </a:r>
            <a:r>
              <a:rPr lang="en-US" altLang="id-ID" sz="2500" dirty="0" err="1" smtClean="0">
                <a:latin typeface="Calibri" pitchFamily="34" charset="0"/>
              </a:rPr>
              <a:t>sadar</a:t>
            </a:r>
            <a:r>
              <a:rPr lang="en-US" altLang="id-ID" sz="2500" dirty="0" smtClean="0">
                <a:latin typeface="Calibri" pitchFamily="34" charset="0"/>
              </a:rPr>
              <a:t> </a:t>
            </a:r>
            <a:r>
              <a:rPr lang="en-US" altLang="id-ID" sz="2500" dirty="0" err="1" smtClean="0">
                <a:latin typeface="Calibri" pitchFamily="34" charset="0"/>
              </a:rPr>
              <a:t>adanya</a:t>
            </a:r>
            <a:r>
              <a:rPr lang="en-US" altLang="id-ID" sz="2500" dirty="0" smtClean="0">
                <a:latin typeface="Calibri" pitchFamily="34" charset="0"/>
              </a:rPr>
              <a:t> </a:t>
            </a:r>
            <a:r>
              <a:rPr lang="en-US" altLang="id-ID" sz="2500" dirty="0" err="1" smtClean="0">
                <a:latin typeface="Calibri" pitchFamily="34" charset="0"/>
              </a:rPr>
              <a:t>hambatan</a:t>
            </a:r>
            <a:r>
              <a:rPr lang="en-US" altLang="id-ID" sz="2500" dirty="0" smtClean="0">
                <a:latin typeface="Calibri" pitchFamily="34" charset="0"/>
              </a:rPr>
              <a:t>) 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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sadar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adanya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kesulitan2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dalam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merubah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perilaku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;</a:t>
            </a:r>
          </a:p>
          <a:p>
            <a:pPr eaLnBrk="1" hangingPunct="1">
              <a:lnSpc>
                <a:spcPct val="120000"/>
              </a:lnSpc>
              <a:buFont typeface="Calibri" pitchFamily="34" charset="0"/>
              <a:buAutoNum type="arabicPeriod" startAt="4"/>
            </a:pP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Self-efficacy (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sadar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akan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keyakinan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) 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percaya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kan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kemampuan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untuk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perperilaku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positif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;</a:t>
            </a:r>
          </a:p>
          <a:p>
            <a:pPr eaLnBrk="1" hangingPunct="1">
              <a:lnSpc>
                <a:spcPct val="120000"/>
              </a:lnSpc>
              <a:buFont typeface="Calibri" pitchFamily="34" charset="0"/>
              <a:buAutoNum type="arabicPeriod" startAt="4"/>
            </a:pP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Cues to action (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isyarat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untuk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bertindak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) 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kejadian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yang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dialami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oleh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orang lain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menyebabkan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kita</a:t>
            </a:r>
            <a:r>
              <a:rPr lang="en-US" altLang="id-ID" sz="25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500" dirty="0" err="1" smtClean="0">
                <a:latin typeface="Calibri" pitchFamily="34" charset="0"/>
                <a:sym typeface="Wingdings" pitchFamily="2" charset="2"/>
              </a:rPr>
              <a:t>bertindak</a:t>
            </a:r>
            <a:endParaRPr lang="en-US" altLang="id-ID" sz="25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lnSpc>
                <a:spcPct val="120000"/>
              </a:lnSpc>
            </a:pPr>
            <a:endParaRPr lang="en-US" altLang="id-ID" sz="25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035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2895600" y="762000"/>
            <a:ext cx="3048000" cy="1877437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d-ID" sz="2400" b="1">
                <a:latin typeface="Calibri" pitchFamily="34" charset="0"/>
              </a:rPr>
              <a:t>DEMOGRAFI</a:t>
            </a:r>
          </a:p>
          <a:p>
            <a:pPr algn="ctr" eaLnBrk="1" hangingPunct="1"/>
            <a:r>
              <a:rPr lang="en-US" altLang="id-ID" sz="2000" b="1">
                <a:latin typeface="Calibri" pitchFamily="34" charset="0"/>
              </a:rPr>
              <a:t>(umur, seks, ras, dll)</a:t>
            </a:r>
          </a:p>
          <a:p>
            <a:pPr algn="ctr" eaLnBrk="1" hangingPunct="1"/>
            <a:endParaRPr lang="en-US" altLang="id-ID" sz="2400" b="1">
              <a:latin typeface="Calibri" pitchFamily="34" charset="0"/>
            </a:endParaRPr>
          </a:p>
          <a:p>
            <a:pPr algn="ctr" eaLnBrk="1" hangingPunct="1"/>
            <a:r>
              <a:rPr lang="en-US" altLang="id-ID" sz="2400" b="1">
                <a:latin typeface="Calibri" pitchFamily="34" charset="0"/>
              </a:rPr>
              <a:t>SOSIOPSIKOLOGI</a:t>
            </a:r>
          </a:p>
          <a:p>
            <a:pPr algn="ctr" eaLnBrk="1" hangingPunct="1"/>
            <a:r>
              <a:rPr lang="en-US" altLang="id-ID" sz="2000" b="1">
                <a:latin typeface="Calibri" pitchFamily="34" charset="0"/>
              </a:rPr>
              <a:t>(personaliti, SES, dll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019800" y="1676400"/>
            <a:ext cx="609600" cy="476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6629400" y="685800"/>
            <a:ext cx="2209800" cy="1938992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d-ID" sz="2400" b="1">
                <a:latin typeface="Calibri" pitchFamily="34" charset="0"/>
              </a:rPr>
              <a:t>SADAR </a:t>
            </a:r>
          </a:p>
          <a:p>
            <a:pPr algn="ctr" eaLnBrk="1" hangingPunct="1"/>
            <a:r>
              <a:rPr lang="en-US" altLang="id-ID" sz="2400" b="1">
                <a:latin typeface="Calibri" pitchFamily="34" charset="0"/>
              </a:rPr>
              <a:t>MANFAAT</a:t>
            </a:r>
          </a:p>
          <a:p>
            <a:pPr algn="ctr" eaLnBrk="1" hangingPunct="1"/>
            <a:endParaRPr lang="en-US" altLang="id-ID" sz="2400" b="1">
              <a:latin typeface="Calibri" pitchFamily="34" charset="0"/>
            </a:endParaRPr>
          </a:p>
          <a:p>
            <a:pPr algn="ctr" eaLnBrk="1" hangingPunct="1"/>
            <a:r>
              <a:rPr lang="en-US" altLang="id-ID" sz="2400" b="1">
                <a:latin typeface="Calibri" pitchFamily="34" charset="0"/>
              </a:rPr>
              <a:t>SADAR </a:t>
            </a:r>
          </a:p>
          <a:p>
            <a:pPr algn="ctr" eaLnBrk="1" hangingPunct="1"/>
            <a:r>
              <a:rPr lang="en-US" altLang="id-ID" sz="2400" b="1">
                <a:latin typeface="Calibri" pitchFamily="34" charset="0"/>
              </a:rPr>
              <a:t>HAMBATAN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9400" y="3657600"/>
            <a:ext cx="2971800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n-lt"/>
                <a:cs typeface="+mn-cs"/>
              </a:rPr>
              <a:t>SADAR ANCAMAN</a:t>
            </a:r>
          </a:p>
        </p:txBody>
      </p:sp>
      <p:sp>
        <p:nvSpPr>
          <p:cNvPr id="16390" name="TextBox 12"/>
          <p:cNvSpPr txBox="1">
            <a:spLocks noChangeArrowheads="1"/>
          </p:cNvSpPr>
          <p:nvPr/>
        </p:nvSpPr>
        <p:spPr bwMode="auto">
          <a:xfrm>
            <a:off x="6400800" y="3505200"/>
            <a:ext cx="2743200" cy="830997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d-ID" sz="2400" b="1">
                <a:latin typeface="Calibri" pitchFamily="34" charset="0"/>
              </a:rPr>
              <a:t>KEMUNGKINAN BERUBAH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620000" y="2971800"/>
            <a:ext cx="0" cy="533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91200" y="3886200"/>
            <a:ext cx="609600" cy="476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3" name="TextBox 18"/>
          <p:cNvSpPr txBox="1">
            <a:spLocks noChangeArrowheads="1"/>
          </p:cNvSpPr>
          <p:nvPr/>
        </p:nvSpPr>
        <p:spPr bwMode="auto">
          <a:xfrm>
            <a:off x="0" y="2743200"/>
            <a:ext cx="2438400" cy="2215991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id-ID" sz="2400" b="1">
                <a:solidFill>
                  <a:schemeClr val="bg1"/>
                </a:solidFill>
                <a:latin typeface="Calibri" pitchFamily="34" charset="0"/>
              </a:rPr>
              <a:t>SADAR AKAN KERENTANAN</a:t>
            </a:r>
          </a:p>
          <a:p>
            <a:pPr algn="ctr" eaLnBrk="1" hangingPunct="1"/>
            <a:endParaRPr lang="en-US" altLang="id-ID" sz="2400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altLang="id-ID" sz="2400" b="1">
                <a:solidFill>
                  <a:schemeClr val="bg1"/>
                </a:solidFill>
                <a:latin typeface="Calibri" pitchFamily="34" charset="0"/>
              </a:rPr>
              <a:t>SADAR  AKAN KESERIUSAN</a:t>
            </a:r>
          </a:p>
          <a:p>
            <a:pPr eaLnBrk="1" hangingPunct="1"/>
            <a:endParaRPr lang="en-US" altLang="id-ID" sz="1600">
              <a:latin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09800" y="3886200"/>
            <a:ext cx="609600" cy="476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143000" y="1828800"/>
            <a:ext cx="0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143000" y="1828800"/>
            <a:ext cx="1752600" cy="47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7" name="TextBox 28"/>
          <p:cNvSpPr txBox="1">
            <a:spLocks noChangeArrowheads="1"/>
          </p:cNvSpPr>
          <p:nvPr/>
        </p:nvSpPr>
        <p:spPr bwMode="auto">
          <a:xfrm>
            <a:off x="2743200" y="5105400"/>
            <a:ext cx="3276600" cy="107721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d-ID" sz="2400" b="1">
                <a:solidFill>
                  <a:srgbClr val="FFFF00"/>
                </a:solidFill>
                <a:latin typeface="Calibri" pitchFamily="34" charset="0"/>
              </a:rPr>
              <a:t>ISYARAT BERTINDAK</a:t>
            </a:r>
          </a:p>
          <a:p>
            <a:pPr eaLnBrk="1" hangingPunct="1"/>
            <a:r>
              <a:rPr lang="en-US" altLang="id-ID" sz="2000" b="1">
                <a:solidFill>
                  <a:srgbClr val="FFFF00"/>
                </a:solidFill>
                <a:latin typeface="Calibri" pitchFamily="34" charset="0"/>
              </a:rPr>
              <a:t>EKSTERNAL:</a:t>
            </a:r>
          </a:p>
          <a:p>
            <a:pPr eaLnBrk="1" hangingPunct="1"/>
            <a:r>
              <a:rPr lang="en-US" altLang="id-ID" sz="2000" b="1">
                <a:solidFill>
                  <a:srgbClr val="FFFF00"/>
                </a:solidFill>
                <a:latin typeface="Calibri" pitchFamily="34" charset="0"/>
              </a:rPr>
              <a:t>-saran, media, sakit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4343400" y="4267200"/>
            <a:ext cx="0" cy="68580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553200" y="5105400"/>
            <a:ext cx="2286000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atin typeface="+mn-lt"/>
                <a:cs typeface="+mn-cs"/>
              </a:rPr>
              <a:t>SADAR YAKIN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+mn-lt"/>
                <a:cs typeface="+mn-cs"/>
              </a:rPr>
              <a:t>Mampu</a:t>
            </a:r>
            <a:r>
              <a:rPr lang="en-US" sz="2000" b="1" dirty="0">
                <a:latin typeface="+mn-lt"/>
                <a:cs typeface="+mn-cs"/>
              </a:rPr>
              <a:t> </a:t>
            </a:r>
            <a:r>
              <a:rPr lang="en-US" sz="2000" b="1" dirty="0" err="1">
                <a:latin typeface="+mn-lt"/>
                <a:cs typeface="+mn-cs"/>
              </a:rPr>
              <a:t>bertindak</a:t>
            </a:r>
            <a:endParaRPr lang="en-US" sz="2000" b="1" dirty="0">
              <a:latin typeface="+mn-lt"/>
              <a:cs typeface="+mn-cs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7620000" y="4495800"/>
            <a:ext cx="0" cy="68580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361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447800"/>
            <a:ext cx="647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TERIMA KASIH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83018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id-ID" b="1" dirty="0"/>
              <a:t>MENINGKATKAN KESADARAN DAN </a:t>
            </a:r>
            <a:r>
              <a:rPr lang="en-US" altLang="id-ID" b="1" dirty="0" smtClean="0"/>
              <a:t>MOTIVASI</a:t>
            </a:r>
            <a:endParaRPr lang="en-US" altLang="id-ID" b="1" dirty="0" smtClean="0"/>
          </a:p>
        </p:txBody>
      </p:sp>
    </p:spTree>
    <p:extLst>
      <p:ext uri="{BB962C8B-B14F-4D97-AF65-F5344CB8AC3E}">
        <p14:creationId xmlns:p14="http://schemas.microsoft.com/office/powerpoint/2010/main" val="4024422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304800" y="1066800"/>
            <a:ext cx="8382000" cy="353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d-ID" sz="2800" dirty="0" err="1" smtClean="0">
                <a:latin typeface="Calibri" pitchFamily="34" charset="0"/>
              </a:rPr>
              <a:t>Pemilihan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makanan</a:t>
            </a:r>
            <a:r>
              <a:rPr lang="en-US" altLang="id-ID" sz="2800" dirty="0" smtClean="0">
                <a:latin typeface="Calibri" pitchFamily="34" charset="0"/>
              </a:rPr>
              <a:t> &amp; </a:t>
            </a:r>
            <a:r>
              <a:rPr lang="en-US" altLang="id-ID" sz="2800" dirty="0" err="1" smtClean="0">
                <a:latin typeface="Calibri" pitchFamily="34" charset="0"/>
              </a:rPr>
              <a:t>pola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makan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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semakin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terus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berkembang</a:t>
            </a:r>
            <a:endParaRPr lang="en-US" altLang="id-ID" sz="2800" dirty="0" smtClean="0">
              <a:latin typeface="Calibri" pitchFamily="34" charset="0"/>
            </a:endParaRPr>
          </a:p>
          <a:p>
            <a:pPr eaLnBrk="1" hangingPunct="1"/>
            <a:endParaRPr lang="en-US" altLang="id-ID" sz="2800" dirty="0">
              <a:latin typeface="Calibri" pitchFamily="34" charset="0"/>
            </a:endParaRPr>
          </a:p>
          <a:p>
            <a:pPr eaLnBrk="1" hangingPunct="1"/>
            <a:r>
              <a:rPr lang="en-US" altLang="id-ID" sz="2800" dirty="0" err="1" smtClean="0">
                <a:latin typeface="Calibri" pitchFamily="34" charset="0"/>
              </a:rPr>
              <a:t>Perkembangan</a:t>
            </a:r>
            <a:r>
              <a:rPr lang="en-US" altLang="id-ID" sz="2800" dirty="0" smtClean="0">
                <a:latin typeface="Calibri" pitchFamily="34" charset="0"/>
              </a:rPr>
              <a:t> IT </a:t>
            </a:r>
            <a:r>
              <a:rPr lang="en-US" altLang="id-ID" sz="2800" dirty="0" err="1" smtClean="0">
                <a:latin typeface="Calibri" pitchFamily="34" charset="0"/>
              </a:rPr>
              <a:t>juga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berdampak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pada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pemilihan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makan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dan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pola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makan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akibat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dampak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dari</a:t>
            </a:r>
            <a:r>
              <a:rPr lang="en-US" altLang="id-ID" sz="2800" dirty="0" smtClean="0">
                <a:latin typeface="Calibri" pitchFamily="34" charset="0"/>
              </a:rPr>
              <a:t> media.</a:t>
            </a:r>
          </a:p>
          <a:p>
            <a:pPr eaLnBrk="1" hangingPunct="1"/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/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Namun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ada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persaingan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dalam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prioritas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kehidupan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 </a:t>
            </a:r>
            <a:r>
              <a:rPr lang="en-US" altLang="id-ID" sz="2800" b="1" dirty="0" err="1" smtClean="0">
                <a:latin typeface="Calibri" pitchFamily="34" charset="0"/>
                <a:sym typeface="Wingdings" pitchFamily="2" charset="2"/>
              </a:rPr>
              <a:t>kesehatan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sering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belum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menjadi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prioritas</a:t>
            </a:r>
            <a:endParaRPr lang="en-US" altLang="id-ID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36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304800" y="914400"/>
            <a:ext cx="8686800" cy="4824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id-ID" sz="2800" dirty="0" err="1" smtClean="0">
                <a:latin typeface="Calibri" pitchFamily="34" charset="0"/>
              </a:rPr>
              <a:t>Langkah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pertama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dan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penting</a:t>
            </a:r>
            <a:r>
              <a:rPr lang="en-US" altLang="id-ID" sz="2800" dirty="0" smtClean="0">
                <a:latin typeface="Calibri" pitchFamily="34" charset="0"/>
              </a:rPr>
              <a:t>: 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Menyadarkan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kebutuhan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untuk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berubah</a:t>
            </a:r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lnSpc>
                <a:spcPct val="110000"/>
              </a:lnSpc>
            </a:pPr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Sadar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 </a:t>
            </a:r>
            <a:r>
              <a:rPr lang="en-US" altLang="id-ID" sz="2800" dirty="0" err="1">
                <a:latin typeface="Calibri" pitchFamily="34" charset="0"/>
                <a:sym typeface="Wingdings" pitchFamily="2" charset="2"/>
              </a:rPr>
              <a:t>T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ertarik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 </a:t>
            </a:r>
            <a:r>
              <a:rPr lang="en-US" altLang="id-ID" sz="2800" dirty="0" err="1">
                <a:latin typeface="Calibri" pitchFamily="34" charset="0"/>
                <a:sym typeface="Wingdings" pitchFamily="2" charset="2"/>
              </a:rPr>
              <a:t>T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ermotivasi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 </a:t>
            </a:r>
            <a:r>
              <a:rPr lang="en-US" altLang="id-ID" sz="2800" dirty="0" err="1">
                <a:latin typeface="Calibri" pitchFamily="34" charset="0"/>
                <a:sym typeface="Wingdings" pitchFamily="2" charset="2"/>
              </a:rPr>
              <a:t>S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iap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untuk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menerima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informasi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ketrampilan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baru</a:t>
            </a:r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lnSpc>
                <a:spcPct val="110000"/>
              </a:lnSpc>
            </a:pPr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Adopsi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pemeliharahaan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perilaku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kesehatan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adalah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proses yang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melibatkan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dua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fase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:</a:t>
            </a:r>
          </a:p>
          <a:p>
            <a:pPr marL="457200" indent="-457200" eaLnBrk="1" hangingPunct="1">
              <a:lnSpc>
                <a:spcPct val="110000"/>
              </a:lnSpc>
              <a:buFont typeface="Arial"/>
              <a:buChar char="•"/>
            </a:pP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Pengambilan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keputusan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untuk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ikut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serta</a:t>
            </a:r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eaLnBrk="1" hangingPunct="1">
              <a:lnSpc>
                <a:spcPct val="110000"/>
              </a:lnSpc>
              <a:buFont typeface="Arial"/>
              <a:buChar char="•"/>
            </a:pP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Bertindak</a:t>
            </a:r>
            <a:endParaRPr lang="en-US" altLang="id-ID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16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228600" y="609600"/>
            <a:ext cx="8686800" cy="5693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d-ID" sz="2800" b="1" dirty="0">
                <a:latin typeface="Calibri" pitchFamily="34" charset="0"/>
              </a:rPr>
              <a:t>PROGRAM PENDIDIKAN GIZI TERDIRI DARI 2 FASE:</a:t>
            </a:r>
          </a:p>
          <a:p>
            <a:pPr eaLnBrk="1" hangingPunct="1"/>
            <a:endParaRPr lang="en-US" altLang="id-ID" sz="2800" b="1" dirty="0"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id-ID" sz="2800" dirty="0" err="1" smtClean="0">
                <a:latin typeface="Calibri" pitchFamily="34" charset="0"/>
              </a:rPr>
              <a:t>Fase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motivasi</a:t>
            </a:r>
            <a:endParaRPr lang="en-US" altLang="id-ID" sz="2800" dirty="0" smtClean="0"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id-ID" sz="2800" dirty="0" err="1" smtClean="0">
                <a:latin typeface="Calibri" pitchFamily="34" charset="0"/>
              </a:rPr>
              <a:t>Fase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tindakan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dan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pemeliharaan</a:t>
            </a:r>
            <a:endParaRPr lang="en-US" altLang="id-ID" sz="2800" dirty="0" smtClean="0"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endParaRPr lang="en-US" altLang="id-ID" sz="2800" dirty="0" smtClean="0">
              <a:latin typeface="Calibri" pitchFamily="34" charset="0"/>
            </a:endParaRPr>
          </a:p>
          <a:p>
            <a:pPr eaLnBrk="1" hangingPunct="1"/>
            <a:r>
              <a:rPr lang="en-US" altLang="id-ID" sz="2800" dirty="0" err="1" smtClean="0">
                <a:latin typeface="Calibri" pitchFamily="34" charset="0"/>
              </a:rPr>
              <a:t>Manusia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selalu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berfikir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berperasaan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dan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bertindak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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motivasi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atau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keinginan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untuk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bertindak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serta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melakukan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tindakan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merupakan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komponen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penting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dalam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pendiidikan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gizi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.</a:t>
            </a:r>
          </a:p>
          <a:p>
            <a:pPr eaLnBrk="1" hangingPunct="1"/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/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Proses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perubahan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perilaku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didasarkan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atas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dua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komponen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diatas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merupakan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bagian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yang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amat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pening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dalam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merancang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program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pendidikan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gizi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.</a:t>
            </a:r>
            <a:endParaRPr lang="en-US" altLang="id-ID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045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52400" y="835025"/>
            <a:ext cx="8915400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d-ID" sz="2800" dirty="0" err="1" smtClean="0">
                <a:latin typeface="Calibri" pitchFamily="34" charset="0"/>
              </a:rPr>
              <a:t>Kepercayaan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nilai-nilai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perasaan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sikap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persepsi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norma-norma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sosial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dan</a:t>
            </a:r>
            <a:r>
              <a:rPr lang="en-US" altLang="id-ID" sz="2800" dirty="0" smtClean="0">
                <a:latin typeface="Calibri" pitchFamily="34" charset="0"/>
              </a:rPr>
              <a:t> n </a:t>
            </a:r>
            <a:r>
              <a:rPr lang="en-US" altLang="id-ID" sz="2800" dirty="0" err="1" smtClean="0">
                <a:latin typeface="Calibri" pitchFamily="34" charset="0"/>
              </a:rPr>
              <a:t>budaya</a:t>
            </a:r>
            <a:r>
              <a:rPr lang="en-US" altLang="id-ID" sz="2800" dirty="0" smtClean="0">
                <a:latin typeface="Calibri" pitchFamily="34" charset="0"/>
              </a:rPr>
              <a:t>  </a:t>
            </a:r>
            <a:r>
              <a:rPr lang="en-US" altLang="id-ID" sz="2800" dirty="0" err="1" smtClean="0">
                <a:latin typeface="Calibri" pitchFamily="34" charset="0"/>
              </a:rPr>
              <a:t>sangat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mempengaruhi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perilaku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kesehatan</a:t>
            </a:r>
            <a:endParaRPr lang="en-US" altLang="id-ID" sz="2800" dirty="0" smtClean="0">
              <a:latin typeface="Calibri" pitchFamily="34" charset="0"/>
            </a:endParaRPr>
          </a:p>
          <a:p>
            <a:pPr eaLnBrk="1" hangingPunct="1"/>
            <a:endParaRPr lang="en-US" altLang="id-ID" dirty="0" smtClean="0">
              <a:latin typeface="Calibri" pitchFamily="34" charset="0"/>
            </a:endParaRPr>
          </a:p>
          <a:p>
            <a:pPr eaLnBrk="1" hangingPunct="1"/>
            <a:r>
              <a:rPr lang="en-US" altLang="id-ID" sz="2800" dirty="0" err="1" smtClean="0">
                <a:latin typeface="Calibri" pitchFamily="34" charset="0"/>
              </a:rPr>
              <a:t>Faktor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motivasi-kognitif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berasal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dari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budaya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sosial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keluarga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dan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sumber-sumber</a:t>
            </a:r>
            <a:r>
              <a:rPr lang="en-US" altLang="id-ID" sz="2800" dirty="0" smtClean="0">
                <a:latin typeface="Calibri" pitchFamily="34" charset="0"/>
              </a:rPr>
              <a:t> personal</a:t>
            </a:r>
          </a:p>
          <a:p>
            <a:pPr eaLnBrk="1" hangingPunct="1"/>
            <a:endParaRPr lang="en-US" altLang="id-ID" sz="2800" dirty="0" smtClean="0">
              <a:latin typeface="Calibri" pitchFamily="34" charset="0"/>
            </a:endParaRPr>
          </a:p>
          <a:p>
            <a:pPr eaLnBrk="1" hangingPunct="1"/>
            <a:r>
              <a:rPr lang="en-US" altLang="id-ID" sz="2800" dirty="0" err="1" smtClean="0">
                <a:latin typeface="Calibri" pitchFamily="34" charset="0"/>
              </a:rPr>
              <a:t>Faktor-faktor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pengalaman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fase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kehidupan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personaliti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struktur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keluarga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sosiodemografi</a:t>
            </a:r>
            <a:r>
              <a:rPr lang="en-US" altLang="id-ID" sz="2800" dirty="0" smtClean="0">
                <a:latin typeface="Calibri" pitchFamily="34" charset="0"/>
              </a:rPr>
              <a:t>, </a:t>
            </a:r>
            <a:r>
              <a:rPr lang="en-US" altLang="id-ID" sz="2800" dirty="0" err="1" smtClean="0">
                <a:latin typeface="Calibri" pitchFamily="34" charset="0"/>
              </a:rPr>
              <a:t>riwayat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masa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lalu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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Mempengaruhi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perilaku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individu</a:t>
            </a:r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/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eaLnBrk="1" hangingPunct="1"/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Dapatkah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dirubah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? 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Tugas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pendidik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gizi</a:t>
            </a:r>
            <a:endParaRPr lang="en-US" altLang="id-ID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613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381000" y="1066800"/>
            <a:ext cx="8458200" cy="3302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d-ID" sz="2800" b="1" dirty="0">
                <a:latin typeface="Calibri" pitchFamily="34" charset="0"/>
                <a:sym typeface="Wingdings" pitchFamily="2" charset="2"/>
              </a:rPr>
              <a:t>BUDAYA MENDEFINISKAN:</a:t>
            </a:r>
          </a:p>
          <a:p>
            <a:pPr marL="457200" indent="-457200" eaLnBrk="1" hangingPunct="1">
              <a:lnSpc>
                <a:spcPct val="130000"/>
              </a:lnSpc>
              <a:buFont typeface="Arial"/>
              <a:buChar char="•"/>
            </a:pP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Apa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yang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harus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tidak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harus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dimakan</a:t>
            </a:r>
            <a:r>
              <a:rPr lang="en-US" altLang="id-ID" sz="2800" dirty="0">
                <a:latin typeface="Calibri" pitchFamily="34" charset="0"/>
                <a:sym typeface="Wingdings" pitchFamily="2" charset="2"/>
              </a:rPr>
              <a:t>?</a:t>
            </a:r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eaLnBrk="1" hangingPunct="1">
              <a:lnSpc>
                <a:spcPct val="130000"/>
              </a:lnSpc>
              <a:buFont typeface="Arial"/>
              <a:buChar char="•"/>
            </a:pP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Bagaimana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menyiapkan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makanan</a:t>
            </a:r>
            <a:r>
              <a:rPr lang="en-US" altLang="id-ID" sz="2800" dirty="0">
                <a:latin typeface="Calibri" pitchFamily="34" charset="0"/>
                <a:sym typeface="Wingdings" pitchFamily="2" charset="2"/>
              </a:rPr>
              <a:t>?</a:t>
            </a:r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eaLnBrk="1" hangingPunct="1">
              <a:lnSpc>
                <a:spcPct val="130000"/>
              </a:lnSpc>
              <a:buFont typeface="Arial"/>
              <a:buChar char="•"/>
            </a:pP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Siapa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yang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belanja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siapa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yang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masak</a:t>
            </a:r>
            <a:r>
              <a:rPr lang="en-US" altLang="id-ID" sz="2800" dirty="0">
                <a:latin typeface="Calibri" pitchFamily="34" charset="0"/>
                <a:sym typeface="Wingdings" pitchFamily="2" charset="2"/>
              </a:rPr>
              <a:t>?</a:t>
            </a:r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eaLnBrk="1" hangingPunct="1">
              <a:lnSpc>
                <a:spcPct val="130000"/>
              </a:lnSpc>
              <a:buFont typeface="Arial"/>
              <a:buChar char="•"/>
            </a:pP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Siapa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yang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menentukan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pilihan</a:t>
            </a:r>
            <a:r>
              <a:rPr lang="en-US" altLang="id-ID" sz="2800" dirty="0">
                <a:latin typeface="Calibri" pitchFamily="34" charset="0"/>
                <a:sym typeface="Wingdings" pitchFamily="2" charset="2"/>
              </a:rPr>
              <a:t>?</a:t>
            </a:r>
            <a:endParaRPr lang="en-US" altLang="id-ID" sz="2800" dirty="0" smtClean="0">
              <a:latin typeface="Calibri" pitchFamily="34" charset="0"/>
              <a:sym typeface="Wingdings" pitchFamily="2" charset="2"/>
            </a:endParaRPr>
          </a:p>
          <a:p>
            <a:pPr marL="457200" indent="-457200" eaLnBrk="1" hangingPunct="1">
              <a:lnSpc>
                <a:spcPct val="130000"/>
              </a:lnSpc>
              <a:buFont typeface="Arial"/>
              <a:buChar char="•"/>
            </a:pP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Dimana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kapan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dengan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siapa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7559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2"/>
          <p:cNvSpPr txBox="1">
            <a:spLocks noChangeArrowheads="1"/>
          </p:cNvSpPr>
          <p:nvPr/>
        </p:nvSpPr>
        <p:spPr bwMode="auto">
          <a:xfrm>
            <a:off x="457200" y="914400"/>
            <a:ext cx="8382000" cy="42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id-ID" sz="2800" dirty="0" err="1" smtClean="0">
                <a:latin typeface="Calibri" pitchFamily="34" charset="0"/>
              </a:rPr>
              <a:t>Budaya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berkaitan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erat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dengan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faktor</a:t>
            </a:r>
            <a:r>
              <a:rPr lang="en-US" altLang="id-ID" sz="2800" dirty="0" smtClean="0">
                <a:latin typeface="Calibri" pitchFamily="34" charset="0"/>
              </a:rPr>
              <a:t> intra </a:t>
            </a:r>
            <a:r>
              <a:rPr lang="en-US" altLang="id-ID" sz="2800" dirty="0" err="1" smtClean="0">
                <a:latin typeface="Calibri" pitchFamily="34" charset="0"/>
              </a:rPr>
              <a:t>dan</a:t>
            </a:r>
            <a:r>
              <a:rPr lang="en-US" altLang="id-ID" sz="2800" dirty="0" smtClean="0">
                <a:latin typeface="Calibri" pitchFamily="34" charset="0"/>
              </a:rPr>
              <a:t> interpersonal </a:t>
            </a:r>
            <a:r>
              <a:rPr lang="en-US" altLang="id-ID" sz="2800" dirty="0" err="1" smtClean="0">
                <a:latin typeface="Calibri" pitchFamily="34" charset="0"/>
              </a:rPr>
              <a:t>kognitif-motivasi</a:t>
            </a:r>
            <a:endParaRPr lang="en-US" altLang="id-ID" sz="2800" dirty="0" smtClean="0">
              <a:latin typeface="Calibri" pitchFamily="34" charset="0"/>
            </a:endParaRPr>
          </a:p>
          <a:p>
            <a:pPr eaLnBrk="1" hangingPunct="1">
              <a:lnSpc>
                <a:spcPct val="120000"/>
              </a:lnSpc>
            </a:pPr>
            <a:endParaRPr lang="en-US" altLang="id-ID" sz="2800" dirty="0" smtClean="0">
              <a:latin typeface="Calibri" pitchFamily="34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id-ID" sz="2800" dirty="0" err="1" smtClean="0">
                <a:latin typeface="Calibri" pitchFamily="34" charset="0"/>
              </a:rPr>
              <a:t>Contoh</a:t>
            </a:r>
            <a:r>
              <a:rPr lang="en-US" altLang="id-ID" sz="2800" dirty="0" smtClean="0">
                <a:latin typeface="Calibri" pitchFamily="34" charset="0"/>
              </a:rPr>
              <a:t>: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id-ID" sz="2800" dirty="0" err="1" smtClean="0">
                <a:latin typeface="Calibri" pitchFamily="34" charset="0"/>
              </a:rPr>
              <a:t>Tekanan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sosial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ringan</a:t>
            </a:r>
            <a:r>
              <a:rPr lang="en-US" altLang="id-ID" sz="2800" dirty="0" smtClean="0">
                <a:latin typeface="Calibri" pitchFamily="34" charset="0"/>
              </a:rPr>
              <a:t> (</a:t>
            </a:r>
            <a:r>
              <a:rPr lang="en-US" altLang="id-ID" sz="2800" dirty="0" err="1" smtClean="0">
                <a:latin typeface="Calibri" pitchFamily="34" charset="0"/>
              </a:rPr>
              <a:t>nyindir</a:t>
            </a:r>
            <a:r>
              <a:rPr lang="en-US" altLang="id-ID" sz="2800" dirty="0" smtClean="0">
                <a:latin typeface="Calibri" pitchFamily="34" charset="0"/>
              </a:rPr>
              <a:t>) </a:t>
            </a:r>
            <a:r>
              <a:rPr lang="en-US" altLang="id-ID" sz="2800" dirty="0" err="1" smtClean="0">
                <a:latin typeface="Calibri" pitchFamily="34" charset="0"/>
              </a:rPr>
              <a:t>berdampak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makanan</a:t>
            </a:r>
            <a:r>
              <a:rPr lang="en-US" altLang="id-ID" sz="2800" dirty="0" smtClean="0">
                <a:latin typeface="Calibri" pitchFamily="34" charset="0"/>
              </a:rPr>
              <a:t> yang </a:t>
            </a:r>
            <a:r>
              <a:rPr lang="en-US" altLang="id-ID" sz="2800" dirty="0" err="1" smtClean="0">
                <a:latin typeface="Calibri" pitchFamily="34" charset="0"/>
              </a:rPr>
              <a:t>tidak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disukai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menjadi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sangat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disukai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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tanpa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makanan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ters</a:t>
            </a:r>
            <a:r>
              <a:rPr lang="id-ID" altLang="id-ID" sz="2800" dirty="0" smtClean="0">
                <a:latin typeface="Calibri" pitchFamily="34" charset="0"/>
                <a:sym typeface="Wingdings" pitchFamily="2" charset="2"/>
              </a:rPr>
              <a:t>e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but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berarti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belum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makan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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makanan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pedas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minum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kopi.</a:t>
            </a:r>
            <a:endParaRPr lang="en-US" altLang="id-ID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290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04800" y="1447800"/>
            <a:ext cx="8610600" cy="318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id-ID" sz="2800" dirty="0" smtClean="0">
                <a:latin typeface="Calibri" pitchFamily="34" charset="0"/>
              </a:rPr>
              <a:t>Deutsch </a:t>
            </a:r>
            <a:r>
              <a:rPr lang="en-US" altLang="id-ID" sz="2800" dirty="0" err="1" smtClean="0">
                <a:latin typeface="Calibri" pitchFamily="34" charset="0"/>
              </a:rPr>
              <a:t>dan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gerard</a:t>
            </a:r>
            <a:r>
              <a:rPr lang="en-US" altLang="id-ID" sz="2800" dirty="0" smtClean="0">
                <a:latin typeface="Calibri" pitchFamily="34" charset="0"/>
              </a:rPr>
              <a:t> (1955) </a:t>
            </a:r>
            <a:r>
              <a:rPr lang="en-US" altLang="id-ID" sz="2800" b="1" dirty="0" smtClean="0">
                <a:latin typeface="Calibri" pitchFamily="34" charset="0"/>
              </a:rPr>
              <a:t>2 </a:t>
            </a:r>
            <a:r>
              <a:rPr lang="en-US" altLang="id-ID" sz="2800" b="1" dirty="0" err="1" smtClean="0">
                <a:latin typeface="Calibri" pitchFamily="34" charset="0"/>
              </a:rPr>
              <a:t>jenis</a:t>
            </a:r>
            <a:r>
              <a:rPr lang="en-US" altLang="id-ID" sz="2800" b="1" dirty="0" smtClean="0">
                <a:latin typeface="Calibri" pitchFamily="34" charset="0"/>
              </a:rPr>
              <a:t> </a:t>
            </a:r>
            <a:r>
              <a:rPr lang="en-US" altLang="id-ID" sz="2800" b="1" dirty="0" err="1">
                <a:latin typeface="Calibri" pitchFamily="34" charset="0"/>
              </a:rPr>
              <a:t>P</a:t>
            </a:r>
            <a:r>
              <a:rPr lang="en-US" altLang="id-ID" sz="2800" b="1" dirty="0" err="1" smtClean="0">
                <a:latin typeface="Calibri" pitchFamily="34" charset="0"/>
              </a:rPr>
              <a:t>engaruh</a:t>
            </a:r>
            <a:r>
              <a:rPr lang="en-US" altLang="id-ID" sz="2800" b="1" dirty="0" smtClean="0">
                <a:latin typeface="Calibri" pitchFamily="34" charset="0"/>
              </a:rPr>
              <a:t> </a:t>
            </a:r>
            <a:r>
              <a:rPr lang="en-US" altLang="id-ID" sz="2800" b="1" dirty="0" err="1" smtClean="0">
                <a:latin typeface="Calibri" pitchFamily="34" charset="0"/>
              </a:rPr>
              <a:t>Sosial</a:t>
            </a:r>
            <a:r>
              <a:rPr lang="en-US" altLang="id-ID" sz="2800" dirty="0" smtClean="0">
                <a:latin typeface="Calibri" pitchFamily="34" charset="0"/>
              </a:rPr>
              <a:t>:</a:t>
            </a:r>
          </a:p>
          <a:p>
            <a:pPr eaLnBrk="1" hangingPunct="1">
              <a:lnSpc>
                <a:spcPct val="120000"/>
              </a:lnSpc>
            </a:pPr>
            <a:endParaRPr lang="en-US" altLang="id-ID" sz="2800" dirty="0" smtClean="0">
              <a:latin typeface="Calibri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buFont typeface="Arial"/>
              <a:buChar char="•"/>
            </a:pPr>
            <a:r>
              <a:rPr lang="en-US" altLang="id-ID" sz="2800" dirty="0" err="1" smtClean="0">
                <a:latin typeface="Calibri" pitchFamily="34" charset="0"/>
              </a:rPr>
              <a:t>Pengaruh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sosial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normatif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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keinginan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keluarga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menjadi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acuan</a:t>
            </a:r>
            <a:r>
              <a:rPr lang="en-US" altLang="id-ID" sz="2800" dirty="0">
                <a:latin typeface="Calibri" pitchFamily="34" charset="0"/>
                <a:sym typeface="Wingdings" pitchFamily="2" charset="2"/>
              </a:rPr>
              <a:t>.</a:t>
            </a:r>
            <a:endParaRPr lang="en-US" altLang="id-ID" sz="2800" dirty="0" smtClean="0">
              <a:latin typeface="Calibri" pitchFamily="34" charset="0"/>
            </a:endParaRPr>
          </a:p>
          <a:p>
            <a:pPr marL="457200" indent="-457200" eaLnBrk="1" hangingPunct="1">
              <a:lnSpc>
                <a:spcPct val="120000"/>
              </a:lnSpc>
              <a:buFont typeface="Arial"/>
              <a:buChar char="•"/>
            </a:pPr>
            <a:r>
              <a:rPr lang="en-US" altLang="id-ID" sz="2800" dirty="0" err="1" smtClean="0">
                <a:latin typeface="Calibri" pitchFamily="34" charset="0"/>
              </a:rPr>
              <a:t>Pengaruh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sosial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err="1" smtClean="0">
                <a:latin typeface="Calibri" pitchFamily="34" charset="0"/>
              </a:rPr>
              <a:t>informatif</a:t>
            </a:r>
            <a:r>
              <a:rPr lang="en-US" altLang="id-ID" sz="2800" dirty="0" smtClean="0">
                <a:latin typeface="Calibri" pitchFamily="34" charset="0"/>
              </a:rPr>
              <a:t> 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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belajar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dari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realitas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yang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dikatakan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atau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dilakukan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US" altLang="id-ID" sz="2800" dirty="0" err="1" smtClean="0">
                <a:latin typeface="Calibri" pitchFamily="34" charset="0"/>
                <a:sym typeface="Wingdings" pitchFamily="2" charset="2"/>
              </a:rPr>
              <a:t>oleh</a:t>
            </a:r>
            <a:r>
              <a:rPr lang="en-US" altLang="id-ID" sz="2800" dirty="0" smtClean="0">
                <a:latin typeface="Calibri" pitchFamily="34" charset="0"/>
                <a:sym typeface="Wingdings" pitchFamily="2" charset="2"/>
              </a:rPr>
              <a:t> orang lain.</a:t>
            </a:r>
            <a:endParaRPr lang="en-US" altLang="id-ID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69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560</Words>
  <Application>Microsoft Macintosh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MENINGKATKAN KESADARAN DAN MOTIVASI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Idrus</dc:creator>
  <cp:lastModifiedBy>Nazhif Gifari</cp:lastModifiedBy>
  <cp:revision>22</cp:revision>
  <dcterms:created xsi:type="dcterms:W3CDTF">2015-03-10T04:40:12Z</dcterms:created>
  <dcterms:modified xsi:type="dcterms:W3CDTF">2018-10-06T02:11:09Z</dcterms:modified>
</cp:coreProperties>
</file>