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92" r:id="rId3"/>
    <p:sldId id="257" r:id="rId4"/>
    <p:sldId id="284" r:id="rId5"/>
    <p:sldId id="261" r:id="rId6"/>
    <p:sldId id="288" r:id="rId7"/>
    <p:sldId id="290" r:id="rId8"/>
    <p:sldId id="289" r:id="rId9"/>
    <p:sldId id="285" r:id="rId10"/>
    <p:sldId id="291" r:id="rId11"/>
    <p:sldId id="262" r:id="rId12"/>
    <p:sldId id="263" r:id="rId13"/>
    <p:sldId id="286" r:id="rId14"/>
    <p:sldId id="287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>
      <p:cViewPr varScale="1">
        <p:scale>
          <a:sx n="102" d="100"/>
          <a:sy n="102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0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3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6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3925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7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23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69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7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8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9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9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7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0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6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6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9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1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dirty="0" err="1" smtClean="0"/>
              <a:t>Widyawan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</a:t>
            </a:r>
            <a:r>
              <a:rPr lang="en-US" dirty="0" err="1" smtClean="0"/>
              <a:t>dan</a:t>
            </a:r>
            <a:r>
              <a:rPr lang="en-US" dirty="0" smtClean="0"/>
              <a:t> Superscalar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pipeline: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memory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, </a:t>
            </a:r>
            <a:r>
              <a:rPr lang="en-US" dirty="0" err="1" smtClean="0"/>
              <a:t>padahal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percabangan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superscalar: </a:t>
            </a:r>
            <a:r>
              <a:rPr lang="en-US" dirty="0" err="1" smtClean="0"/>
              <a:t>ketidakterurutan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 mode </a:t>
            </a:r>
            <a:r>
              <a:rPr lang="en-US" dirty="0" err="1" smtClean="0"/>
              <a:t>operasi</a:t>
            </a:r>
            <a:r>
              <a:rPr lang="en-US" dirty="0" smtClean="0"/>
              <a:t>: mode kernel </a:t>
            </a:r>
            <a:r>
              <a:rPr lang="en-US" dirty="0" err="1" smtClean="0"/>
              <a:t>dan</a:t>
            </a:r>
            <a:r>
              <a:rPr lang="en-US" dirty="0" smtClean="0"/>
              <a:t> user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mode kernel,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mode user,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dari</a:t>
            </a:r>
            <a:r>
              <a:rPr lang="en-US" dirty="0" smtClean="0"/>
              <a:t> user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mode user, SO </a:t>
            </a:r>
            <a:r>
              <a:rPr lang="en-US" dirty="0" err="1" smtClean="0"/>
              <a:t>pada</a:t>
            </a:r>
            <a:r>
              <a:rPr lang="en-US" dirty="0" smtClean="0"/>
              <a:t> mode kernel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program user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,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SO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i="1" dirty="0" smtClean="0"/>
              <a:t>system call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mode kernel</a:t>
            </a:r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Memory ideal: </a:t>
            </a:r>
            <a:r>
              <a:rPr lang="en-US" dirty="0" err="1" smtClean="0"/>
              <a:t>cepat</a:t>
            </a:r>
            <a:r>
              <a:rPr lang="en-US" dirty="0" smtClean="0"/>
              <a:t>,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terpenuhi</a:t>
            </a:r>
            <a:endParaRPr lang="en-US" dirty="0" smtClean="0"/>
          </a:p>
          <a:p>
            <a:r>
              <a:rPr lang="en-US" dirty="0" err="1" smtClean="0"/>
              <a:t>Solusi</a:t>
            </a:r>
            <a:r>
              <a:rPr lang="en-US" dirty="0" smtClean="0"/>
              <a:t>: </a:t>
            </a:r>
            <a:r>
              <a:rPr lang="en-US" dirty="0" err="1" smtClean="0"/>
              <a:t>hirarki</a:t>
            </a:r>
            <a:r>
              <a:rPr lang="en-US" dirty="0" smtClean="0"/>
              <a:t> memory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SO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transfer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endParaRPr lang="en-US" dirty="0" smtClean="0"/>
          </a:p>
          <a:p>
            <a:r>
              <a:rPr lang="en-US" dirty="0" smtClean="0"/>
              <a:t>Data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diletakkan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memory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emo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895600"/>
            <a:ext cx="4448832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memory word </a:t>
            </a:r>
            <a:r>
              <a:rPr lang="en-US" dirty="0" err="1" smtClean="0"/>
              <a:t>dibutuhkan</a:t>
            </a:r>
            <a:r>
              <a:rPr lang="en-US" dirty="0" smtClean="0"/>
              <a:t> SO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cache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cache hit, 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en-US" dirty="0" smtClean="0">
                <a:sym typeface="Wingdings" pitchFamily="2" charset="2"/>
              </a:rPr>
              <a:t> memory </a:t>
            </a:r>
            <a:r>
              <a:rPr lang="en-US" dirty="0" err="1" smtClean="0">
                <a:sym typeface="Wingdings" pitchFamily="2" charset="2"/>
              </a:rPr>
              <a:t>utama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diakses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 cache miss,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mengakses</a:t>
            </a:r>
            <a:r>
              <a:rPr lang="en-US" dirty="0" smtClean="0">
                <a:sym typeface="Wingdings" pitchFamily="2" charset="2"/>
              </a:rPr>
              <a:t> memory </a:t>
            </a:r>
            <a:r>
              <a:rPr lang="en-US" dirty="0" err="1" smtClean="0">
                <a:sym typeface="Wingdings" pitchFamily="2" charset="2"/>
              </a:rPr>
              <a:t>utama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jauh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lebih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lambat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Cache </a:t>
            </a:r>
            <a:r>
              <a:rPr lang="en-US" dirty="0" err="1" smtClean="0">
                <a:sym typeface="Wingdings" pitchFamily="2" charset="2"/>
              </a:rPr>
              <a:t>juga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berlevel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masing-masing</a:t>
            </a:r>
            <a:r>
              <a:rPr lang="en-US" dirty="0" smtClean="0">
                <a:sym typeface="Wingdings" pitchFamily="2" charset="2"/>
              </a:rPr>
              <a:t> level </a:t>
            </a:r>
            <a:r>
              <a:rPr lang="en-US" dirty="0" err="1" smtClean="0">
                <a:sym typeface="Wingdings" pitchFamily="2" charset="2"/>
              </a:rPr>
              <a:t>berbeda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kecepatannya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r>
              <a:rPr lang="en-US" dirty="0" err="1" smtClean="0"/>
              <a:t>Utama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Volatility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hilangnya</a:t>
            </a:r>
            <a:r>
              <a:rPr lang="en-US" dirty="0" smtClean="0">
                <a:sym typeface="Wingdings" pitchFamily="2" charset="2"/>
              </a:rPr>
              <a:t> data yang </a:t>
            </a:r>
            <a:r>
              <a:rPr lang="en-US" dirty="0" err="1" smtClean="0">
                <a:sym typeface="Wingdings" pitchFamily="2" charset="2"/>
              </a:rPr>
              <a:t>disimpan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setelah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listrik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RAM, volatile</a:t>
            </a:r>
          </a:p>
          <a:p>
            <a:r>
              <a:rPr lang="en-US" dirty="0" smtClean="0">
                <a:sym typeface="Wingdings" pitchFamily="2" charset="2"/>
              </a:rPr>
              <a:t>ROM, nonvolatile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diubah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datanya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EEPROM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flash memory, nonvolatile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diubah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datanya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Flash memory </a:t>
            </a:r>
            <a:r>
              <a:rPr lang="en-US" dirty="0" err="1" smtClean="0">
                <a:sym typeface="Wingdings" pitchFamily="2" charset="2"/>
              </a:rPr>
              <a:t>memiliki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keterbatasan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banyaknya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penghapusan</a:t>
            </a:r>
            <a:r>
              <a:rPr lang="en-US" dirty="0" smtClean="0">
                <a:sym typeface="Wingdings" pitchFamily="2" charset="2"/>
              </a:rPr>
              <a:t> data</a:t>
            </a:r>
          </a:p>
          <a:p>
            <a:r>
              <a:rPr lang="en-US" dirty="0" smtClean="0">
                <a:sym typeface="Wingdings" pitchFamily="2" charset="2"/>
              </a:rPr>
              <a:t>CMOS (</a:t>
            </a:r>
            <a:r>
              <a:rPr lang="en-US" dirty="0" smtClean="0"/>
              <a:t>Complementary Metal–Oxide–Semiconductor)</a:t>
            </a:r>
            <a:r>
              <a:rPr lang="en-US" dirty="0" smtClean="0">
                <a:sym typeface="Wingdings" pitchFamily="2" charset="2"/>
              </a:rPr>
              <a:t>, volatile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bertenaga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baterai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tahan</a:t>
            </a:r>
            <a:r>
              <a:rPr lang="en-US" dirty="0" smtClean="0">
                <a:sym typeface="Wingdings" pitchFamily="2" charset="2"/>
              </a:rPr>
              <a:t> lama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mekanis</a:t>
            </a:r>
            <a:r>
              <a:rPr lang="en-US" dirty="0" smtClean="0"/>
              <a:t>,</a:t>
            </a:r>
          </a:p>
          <a:p>
            <a:r>
              <a:rPr lang="en-US" dirty="0" smtClean="0"/>
              <a:t>5400 – 10800 rpm</a:t>
            </a:r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melingkar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surface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smtClean="0"/>
              <a:t>track </a:t>
            </a:r>
            <a:r>
              <a:rPr lang="en-US" dirty="0" smtClean="0"/>
              <a:t>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i="1" dirty="0" smtClean="0"/>
              <a:t> sector</a:t>
            </a:r>
          </a:p>
          <a:p>
            <a:r>
              <a:rPr lang="en-US" dirty="0" err="1" smtClean="0"/>
              <a:t>Gabungan</a:t>
            </a:r>
            <a:r>
              <a:rPr lang="en-US" dirty="0" smtClean="0"/>
              <a:t> track </a:t>
            </a:r>
            <a:r>
              <a:rPr lang="en-US" dirty="0" err="1" smtClean="0"/>
              <a:t>dengan</a:t>
            </a:r>
            <a:r>
              <a:rPr lang="en-US" dirty="0" smtClean="0"/>
              <a:t> radius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i="1" dirty="0" smtClean="0"/>
              <a:t>cylinder</a:t>
            </a:r>
          </a:p>
          <a:p>
            <a:r>
              <a:rPr lang="en-US" dirty="0" smtClean="0"/>
              <a:t>Head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digeser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cylinder yang </a:t>
            </a:r>
            <a:r>
              <a:rPr lang="en-US" dirty="0" err="1" smtClean="0"/>
              <a:t>tepat</a:t>
            </a:r>
            <a:r>
              <a:rPr lang="en-US" dirty="0" smtClean="0"/>
              <a:t>, surface </a:t>
            </a:r>
            <a:r>
              <a:rPr lang="en-US" dirty="0" err="1" smtClean="0"/>
              <a:t>diputar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sector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data 50 – 160 MB/s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memetakan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logical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diperumit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virtual memory</a:t>
            </a:r>
          </a:p>
          <a:p>
            <a:endParaRPr lang="en-US" dirty="0"/>
          </a:p>
        </p:txBody>
      </p:sp>
      <p:pic>
        <p:nvPicPr>
          <p:cNvPr id="5" name="Picture 4" descr="di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371600"/>
            <a:ext cx="3810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backup data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Perangkat</a:t>
            </a:r>
            <a:r>
              <a:rPr lang="en-US" dirty="0" smtClean="0"/>
              <a:t>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controller</a:t>
            </a:r>
          </a:p>
          <a:p>
            <a:r>
              <a:rPr lang="en-US" dirty="0" err="1" smtClean="0"/>
              <a:t>Tugas</a:t>
            </a:r>
            <a:r>
              <a:rPr lang="en-US" dirty="0" smtClean="0"/>
              <a:t> controller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memetakan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logical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r>
              <a:rPr lang="en-US" dirty="0" err="1" smtClean="0"/>
              <a:t>Perangkat</a:t>
            </a:r>
            <a:r>
              <a:rPr lang="en-US" dirty="0" smtClean="0"/>
              <a:t> I/O pun </a:t>
            </a:r>
            <a:r>
              <a:rPr lang="en-US" dirty="0" err="1" smtClean="0"/>
              <a:t>punya</a:t>
            </a:r>
            <a:r>
              <a:rPr lang="en-US" dirty="0" smtClean="0"/>
              <a:t> interface agar </a:t>
            </a:r>
            <a:r>
              <a:rPr lang="en-US" dirty="0" err="1" smtClean="0"/>
              <a:t>standar</a:t>
            </a:r>
            <a:endParaRPr lang="en-US" dirty="0" smtClean="0"/>
          </a:p>
          <a:p>
            <a:r>
              <a:rPr lang="en-US" i="1" dirty="0" smtClean="0"/>
              <a:t>Device driver </a:t>
            </a:r>
            <a:r>
              <a:rPr lang="en-US" dirty="0" err="1" smtClean="0"/>
              <a:t>adalah</a:t>
            </a:r>
            <a:r>
              <a:rPr lang="en-US" dirty="0" smtClean="0"/>
              <a:t> s/w yang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controller</a:t>
            </a:r>
          </a:p>
          <a:p>
            <a:r>
              <a:rPr lang="en-US" dirty="0" smtClean="0"/>
              <a:t>Device driver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mode kernel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Relink</a:t>
            </a:r>
            <a:r>
              <a:rPr lang="en-US" dirty="0" smtClean="0"/>
              <a:t> driver </a:t>
            </a:r>
            <a:r>
              <a:rPr lang="en-US" dirty="0" err="1" smtClean="0"/>
              <a:t>kepada</a:t>
            </a:r>
            <a:r>
              <a:rPr lang="en-US" dirty="0" smtClean="0"/>
              <a:t> SO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i="1" dirty="0" smtClean="0"/>
              <a:t>reboot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Memberitahu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driver </a:t>
            </a:r>
            <a:r>
              <a:rPr lang="en-US" dirty="0" err="1" smtClean="0"/>
              <a:t>kepada</a:t>
            </a:r>
            <a:r>
              <a:rPr lang="en-US" dirty="0" smtClean="0"/>
              <a:t> SO, </a:t>
            </a:r>
            <a:r>
              <a:rPr lang="en-US" i="1" dirty="0" smtClean="0"/>
              <a:t>reboot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SO </a:t>
            </a:r>
            <a:r>
              <a:rPr lang="en-US" dirty="0" err="1" smtClean="0"/>
              <a:t>mencari</a:t>
            </a:r>
            <a:r>
              <a:rPr lang="en-US" dirty="0" smtClean="0"/>
              <a:t> driver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On-the-fly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Perangkat</a:t>
            </a:r>
            <a:r>
              <a:rPr lang="en-US" dirty="0" smtClean="0"/>
              <a:t> I/O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Controller </a:t>
            </a:r>
            <a:r>
              <a:rPr lang="en-US" dirty="0" err="1" smtClean="0"/>
              <a:t>dilengkapi</a:t>
            </a:r>
            <a:r>
              <a:rPr lang="en-US" dirty="0" smtClean="0"/>
              <a:t> register</a:t>
            </a:r>
          </a:p>
          <a:p>
            <a:r>
              <a:rPr lang="en-US" dirty="0" smtClean="0"/>
              <a:t>Register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dipetakan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address space </a:t>
            </a:r>
            <a:r>
              <a:rPr lang="en-US" dirty="0" err="1" smtClean="0"/>
              <a:t>dari</a:t>
            </a:r>
            <a:r>
              <a:rPr lang="en-US" dirty="0" smtClean="0"/>
              <a:t> SO,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program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I/O: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processor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Programmed I/O, processor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I/O module </a:t>
            </a:r>
            <a:r>
              <a:rPr lang="en-US" dirty="0" err="1" smtClean="0"/>
              <a:t>dengan</a:t>
            </a:r>
            <a:r>
              <a:rPr lang="en-US" dirty="0" smtClean="0"/>
              <a:t> busy waiting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I/O module </a:t>
            </a:r>
            <a:r>
              <a:rPr lang="en-US" dirty="0" err="1" smtClean="0"/>
              <a:t>memberitahu</a:t>
            </a:r>
            <a:r>
              <a:rPr lang="en-US" dirty="0" smtClean="0"/>
              <a:t> driver via interrupt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I/O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Menggunakan</a:t>
            </a:r>
            <a:r>
              <a:rPr lang="en-US" dirty="0" smtClean="0"/>
              <a:t> h/w </a:t>
            </a:r>
            <a:r>
              <a:rPr lang="en-US" dirty="0" err="1" smtClean="0"/>
              <a:t>khusus</a:t>
            </a:r>
            <a:r>
              <a:rPr lang="en-US" dirty="0" smtClean="0"/>
              <a:t>: DMA (Direct Memory Access)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processor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400" dirty="0" err="1" smtClean="0"/>
              <a:t>Melayani</a:t>
            </a:r>
            <a:r>
              <a:rPr lang="en-US" sz="2400" dirty="0" smtClean="0"/>
              <a:t> transfer data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perangkat</a:t>
            </a:r>
            <a:endParaRPr lang="en-US" sz="2400" dirty="0" smtClean="0"/>
          </a:p>
          <a:p>
            <a:r>
              <a:rPr lang="en-US" sz="2400" dirty="0" smtClean="0"/>
              <a:t>ISA (Industrial Standard Architecture),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lama (8 – 16 bit)</a:t>
            </a:r>
          </a:p>
          <a:p>
            <a:r>
              <a:rPr lang="en-US" sz="2400" dirty="0" smtClean="0"/>
              <a:t>PCI (Peripheral Component Interconnect),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smtClean="0"/>
              <a:t> (32 -64bit)</a:t>
            </a:r>
            <a:endParaRPr lang="en-US" sz="2400" dirty="0" smtClean="0"/>
          </a:p>
          <a:p>
            <a:r>
              <a:rPr lang="en-US" sz="2400" dirty="0" smtClean="0"/>
              <a:t>IDE bus, peripheral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spt. Disk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CD ROM</a:t>
            </a:r>
          </a:p>
          <a:p>
            <a:r>
              <a:rPr lang="en-US" sz="2400" dirty="0" smtClean="0"/>
              <a:t>USB bus</a:t>
            </a:r>
          </a:p>
          <a:p>
            <a:r>
              <a:rPr lang="en-US" sz="2400" dirty="0" smtClean="0"/>
              <a:t>SCSI bus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perangkat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cepat</a:t>
            </a:r>
            <a:endParaRPr lang="en-US" sz="2400" dirty="0" smtClean="0"/>
          </a:p>
          <a:p>
            <a:r>
              <a:rPr lang="en-US" sz="2400" dirty="0" smtClean="0"/>
              <a:t>Conflict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interrupt yang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2 </a:t>
            </a:r>
            <a:r>
              <a:rPr lang="en-US" sz="2400" dirty="0" err="1" smtClean="0"/>
              <a:t>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endParaRPr lang="en-US" dirty="0"/>
          </a:p>
        </p:txBody>
      </p:sp>
      <p:pic>
        <p:nvPicPr>
          <p:cNvPr id="6" name="Picture 5" descr="PentiumBu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819400"/>
            <a:ext cx="3257550" cy="2390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d-ID" dirty="0" smtClean="0"/>
              <a:t>perangkat </a:t>
            </a:r>
            <a:r>
              <a:rPr lang="id-ID" dirty="0" smtClean="0"/>
              <a:t>keras komputer dan bagaimana </a:t>
            </a:r>
            <a:r>
              <a:rPr lang="id-ID" dirty="0" smtClean="0"/>
              <a:t>hubungannya </a:t>
            </a:r>
            <a:r>
              <a:rPr lang="id-ID" dirty="0" err="1"/>
              <a:t>dengMelihat</a:t>
            </a:r>
            <a:r>
              <a:rPr lang="id-ID" dirty="0"/>
              <a:t> komponen-komponen </a:t>
            </a:r>
            <a:r>
              <a:rPr lang="id-ID" dirty="0" err="1"/>
              <a:t>an</a:t>
            </a:r>
            <a:r>
              <a:rPr lang="id-ID" dirty="0"/>
              <a:t> </a:t>
            </a:r>
            <a:r>
              <a:rPr lang="id-ID" dirty="0" smtClean="0"/>
              <a:t>sistem operasi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93078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Memanggil</a:t>
            </a:r>
            <a:r>
              <a:rPr lang="en-US" dirty="0" smtClean="0"/>
              <a:t> BIOS (Basic Input Output System)</a:t>
            </a:r>
          </a:p>
          <a:p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RAM</a:t>
            </a:r>
          </a:p>
          <a:p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I/O yang </a:t>
            </a:r>
            <a:r>
              <a:rPr lang="en-US" dirty="0" err="1" smtClean="0"/>
              <a:t>terhubung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bus (ISA </a:t>
            </a:r>
            <a:r>
              <a:rPr lang="en-US" dirty="0" err="1" smtClean="0"/>
              <a:t>dan</a:t>
            </a:r>
            <a:r>
              <a:rPr lang="en-US" dirty="0" smtClean="0"/>
              <a:t> PCI)</a:t>
            </a:r>
          </a:p>
          <a:p>
            <a:r>
              <a:rPr lang="en-US" dirty="0" err="1" smtClean="0"/>
              <a:t>Memeriksa</a:t>
            </a:r>
            <a:r>
              <a:rPr lang="en-US" dirty="0" smtClean="0"/>
              <a:t> boot device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yang </a:t>
            </a:r>
            <a:r>
              <a:rPr lang="en-US" dirty="0" err="1" smtClean="0"/>
              <a:t>tersimpan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smtClean="0"/>
              <a:t> BIOS</a:t>
            </a:r>
            <a:endParaRPr lang="en-US" dirty="0" smtClean="0"/>
          </a:p>
          <a:p>
            <a:r>
              <a:rPr lang="en-US" dirty="0" err="1" smtClean="0"/>
              <a:t>Membaca</a:t>
            </a:r>
            <a:r>
              <a:rPr lang="en-US" dirty="0" smtClean="0"/>
              <a:t> boot sector,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SO </a:t>
            </a:r>
            <a:r>
              <a:rPr lang="en-US" dirty="0" err="1" smtClean="0"/>
              <a:t>disimpan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meload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 (</a:t>
            </a:r>
            <a:r>
              <a:rPr lang="en-US" dirty="0" err="1" smtClean="0"/>
              <a:t>oleh</a:t>
            </a:r>
            <a:r>
              <a:rPr lang="en-US" dirty="0" smtClean="0"/>
              <a:t> bootstrap loader)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device driver</a:t>
            </a:r>
          </a:p>
          <a:p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login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CPU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Memory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Perangkat</a:t>
            </a:r>
            <a:r>
              <a:rPr lang="en-US" dirty="0" smtClean="0"/>
              <a:t> I/O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Bus</a:t>
            </a:r>
          </a:p>
          <a:p>
            <a:r>
              <a:rPr lang="en-US" dirty="0" err="1" smtClean="0"/>
              <a:t>Melakukan</a:t>
            </a:r>
            <a:r>
              <a:rPr lang="en-US" dirty="0" smtClean="0"/>
              <a:t> booting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/>
          </a:p>
        </p:txBody>
      </p:sp>
      <p:pic>
        <p:nvPicPr>
          <p:cNvPr id="4" name="Content Placeholder 3" descr="HWStructure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777314" y="1905000"/>
            <a:ext cx="5156886" cy="3119424"/>
          </a:xfrm>
        </p:spPr>
      </p:pic>
      <p:sp>
        <p:nvSpPr>
          <p:cNvPr id="5" name="TextBox 4"/>
          <p:cNvSpPr txBox="1"/>
          <p:nvPr/>
        </p:nvSpPr>
        <p:spPr>
          <a:xfrm>
            <a:off x="7315200" y="3733800"/>
            <a:ext cx="1399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controllers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553200" y="3962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33528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r>
              <a:rPr lang="en-US" dirty="0" err="1" smtClean="0"/>
              <a:t>Mengeksekusi</a:t>
            </a:r>
            <a:r>
              <a:rPr lang="en-US" dirty="0" smtClean="0"/>
              <a:t> program: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sekuensial</a:t>
            </a:r>
            <a:endParaRPr lang="en-US" dirty="0" smtClean="0"/>
          </a:p>
          <a:p>
            <a:r>
              <a:rPr lang="en-US" dirty="0" err="1" smtClean="0"/>
              <a:t>Mengendalikan</a:t>
            </a:r>
            <a:r>
              <a:rPr lang="en-US" dirty="0" smtClean="0"/>
              <a:t> I/O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CP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685800"/>
            <a:ext cx="5248275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: fetch – decode – execute</a:t>
            </a:r>
          </a:p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smtClean="0"/>
              <a:t>Fetch: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menyalinnya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IR</a:t>
            </a:r>
          </a:p>
          <a:p>
            <a:r>
              <a:rPr lang="en-US" dirty="0" smtClean="0"/>
              <a:t>Decode: </a:t>
            </a:r>
            <a:r>
              <a:rPr lang="en-US" dirty="0" err="1" smtClean="0"/>
              <a:t>mengartikan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IR</a:t>
            </a:r>
          </a:p>
          <a:p>
            <a:r>
              <a:rPr lang="en-US" dirty="0" smtClean="0"/>
              <a:t>Execute: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IR</a:t>
            </a:r>
          </a:p>
        </p:txBody>
      </p:sp>
      <p:pic>
        <p:nvPicPr>
          <p:cNvPr id="5" name="Content Placeholder 5" descr="instru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191000"/>
            <a:ext cx="5635487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Processor – Memory</a:t>
            </a:r>
          </a:p>
          <a:p>
            <a:r>
              <a:rPr lang="en-US" dirty="0" smtClean="0"/>
              <a:t>Processor – I/O</a:t>
            </a:r>
          </a:p>
          <a:p>
            <a:r>
              <a:rPr lang="en-US" dirty="0" smtClean="0"/>
              <a:t>Arithmetic or Logical Operations</a:t>
            </a:r>
          </a:p>
          <a:p>
            <a:r>
              <a:rPr lang="en-US" dirty="0" smtClean="0"/>
              <a:t>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/>
          </a:p>
        </p:txBody>
      </p:sp>
      <p:pic>
        <p:nvPicPr>
          <p:cNvPr id="9" name="Content Placeholder 8" descr="instructionCycles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371600"/>
            <a:ext cx="4876800" cy="51309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</a:t>
            </a:r>
            <a:r>
              <a:rPr lang="en-US" dirty="0" err="1" smtClean="0"/>
              <a:t>dan</a:t>
            </a:r>
            <a:r>
              <a:rPr lang="en-US" dirty="0" smtClean="0"/>
              <a:t> Superscalar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endParaRPr lang="en-US" dirty="0" smtClean="0"/>
          </a:p>
          <a:p>
            <a:r>
              <a:rPr lang="en-US" dirty="0" smtClean="0"/>
              <a:t>Pipeline: </a:t>
            </a:r>
            <a:r>
              <a:rPr lang="en-US" dirty="0" err="1" smtClean="0"/>
              <a:t>menyediakan</a:t>
            </a:r>
            <a:r>
              <a:rPr lang="en-US" dirty="0" smtClean="0"/>
              <a:t> 3 unit (</a:t>
            </a:r>
            <a:r>
              <a:rPr lang="en-US" dirty="0" err="1" smtClean="0"/>
              <a:t>dalam</a:t>
            </a:r>
            <a:r>
              <a:rPr lang="en-US" dirty="0" smtClean="0"/>
              <a:t> 1 line)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endParaRPr lang="en-US" dirty="0" smtClean="0"/>
          </a:p>
          <a:p>
            <a:r>
              <a:rPr lang="en-US" dirty="0" smtClean="0"/>
              <a:t>Superscalar: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unit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line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dilengkapi</a:t>
            </a:r>
            <a:r>
              <a:rPr lang="en-US" dirty="0" smtClean="0"/>
              <a:t> buffer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endParaRPr lang="en-US" dirty="0" smtClean="0"/>
          </a:p>
        </p:txBody>
      </p:sp>
      <p:pic>
        <p:nvPicPr>
          <p:cNvPr id="5" name="Picture 4" descr="Pipeline_superscal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14800"/>
            <a:ext cx="7529513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2536</TotalTime>
  <Words>722</Words>
  <Application>Microsoft Macintosh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Courier New</vt:lpstr>
      <vt:lpstr>Tw Cen MT</vt:lpstr>
      <vt:lpstr>Wingdings</vt:lpstr>
      <vt:lpstr>Arial</vt:lpstr>
      <vt:lpstr>Droplet</vt:lpstr>
      <vt:lpstr>Sistem Operasi: Perangkat Keras</vt:lpstr>
      <vt:lpstr>TUJUAN</vt:lpstr>
      <vt:lpstr>Overview</vt:lpstr>
      <vt:lpstr>Struktur Perangkat Keras</vt:lpstr>
      <vt:lpstr>CPU</vt:lpstr>
      <vt:lpstr>Siklus Instruksi</vt:lpstr>
      <vt:lpstr>Jenis Instruksi</vt:lpstr>
      <vt:lpstr>Contoh Instruksi</vt:lpstr>
      <vt:lpstr>Pipeline dan Superscalar (1)</vt:lpstr>
      <vt:lpstr>Pipeline dan Superscalar (2)</vt:lpstr>
      <vt:lpstr>Instruksi Khusus</vt:lpstr>
      <vt:lpstr>Memory</vt:lpstr>
      <vt:lpstr>Caching</vt:lpstr>
      <vt:lpstr>Memory Utama</vt:lpstr>
      <vt:lpstr>Disk</vt:lpstr>
      <vt:lpstr>Tape</vt:lpstr>
      <vt:lpstr>Perangkat I/O</vt:lpstr>
      <vt:lpstr>Perangkat I/O (2)</vt:lpstr>
      <vt:lpstr>Bus</vt:lpstr>
      <vt:lpstr>Booting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163</cp:revision>
  <dcterms:created xsi:type="dcterms:W3CDTF">2011-06-05T02:29:43Z</dcterms:created>
  <dcterms:modified xsi:type="dcterms:W3CDTF">2016-09-26T01:08:13Z</dcterms:modified>
</cp:coreProperties>
</file>