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6" r:id="rId2"/>
    <p:sldId id="335" r:id="rId3"/>
    <p:sldId id="389" r:id="rId4"/>
    <p:sldId id="382" r:id="rId5"/>
    <p:sldId id="388" r:id="rId6"/>
    <p:sldId id="378" r:id="rId7"/>
    <p:sldId id="380" r:id="rId8"/>
    <p:sldId id="385" r:id="rId9"/>
    <p:sldId id="386" r:id="rId10"/>
    <p:sldId id="38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190" autoAdjust="0"/>
  </p:normalViewPr>
  <p:slideViewPr>
    <p:cSldViewPr>
      <p:cViewPr>
        <p:scale>
          <a:sx n="47" d="100"/>
          <a:sy n="47" d="100"/>
        </p:scale>
        <p:origin x="-111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3FF173-418C-4D12-9077-1C4D2E503070}" type="datetimeFigureOut">
              <a:rPr lang="id-ID"/>
              <a:pPr>
                <a:defRPr/>
              </a:pPr>
              <a:t>21/09/2018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6C65A4-18C5-4145-A468-EB519B238A2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869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1E930D-E3F6-4A44-8C71-E99AD5B6C613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2AE1-8CDF-4A45-A00D-ADB4D97AC0EA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A123-F52E-49A6-B901-E06DB7CB0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7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DC41-FAEF-4FAA-B6B2-A99AF124B0F5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864A1-6E90-49B2-9463-8C2B47E2E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6FB1-D0DD-43BF-AECE-347F263557BC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6D70-CC03-4899-B132-32D2D4245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6A83-483B-448E-8794-F0EF180EAE26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C293-6EFA-4959-BDD7-E9F272D40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3E16-7BAE-4110-9122-E6343D4000A0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A0306-FB3E-4C38-AEA2-2A9F947CE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2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A6C6-173E-48AE-A9AB-3DB822256489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CC15-0C80-42E7-8BAF-D3AC15FE3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21092-59F3-4D38-B078-27BDF3F14CFB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25C7-A7C7-4906-B328-F7303D4FA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2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2891-36BE-4576-B5B8-FCF781E5553E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0C85-FB87-4C64-9964-2C4AD564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3C10-AC16-429B-B645-FA86727E7E97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07BA-CB10-4B45-89B4-F93FACE3D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0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426D-F325-404F-91B9-1E0076459D23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5815-F294-4120-9F6E-A64E53485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7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482E-A950-4355-BA75-DC28918D8473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E88F-A92F-4312-A2E4-268822E92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7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EB905D-9D5E-4F81-8406-A33D4FB6A7B5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7178E82-C02D-41CE-A216-D5920785A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D:\&#216;&#167;&#217;&#132;&#216;&#172;&#216;&#167;&#217;&#133;&#216;&#185;&#216;&#169;\&#217;&#133;&#216;&#177;&#216;&#167;&#216;&#173;&#217;&#132;%20&#216;&#167;&#217;&#132;&#216;&#170;&#216;&#185;&#217;&#132;&#217;&#138;&#217;&#133;\File%20Kuliah%20Semester%207\Media%20Pembelajaran%20BA%20(Teknologi%20Pembelajaran)\MATERI%20UTS%20MEDIA%20PBA\KELOMPOK%201-5\KELOMPOK%201-5\Kelompok%205\Pengembangan%20Nadia.docx#_ftn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200400" y="3828871"/>
            <a:ext cx="5943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d-ID" b="1" dirty="0" smtClean="0">
                <a:solidFill>
                  <a:schemeClr val="bg1"/>
                </a:solidFill>
              </a:rPr>
              <a:t>P</a:t>
            </a:r>
            <a:r>
              <a:rPr lang="en-US" b="1" dirty="0" smtClean="0">
                <a:solidFill>
                  <a:schemeClr val="bg1"/>
                </a:solidFill>
              </a:rPr>
              <a:t>ERENCANAAN</a:t>
            </a:r>
            <a:r>
              <a:rPr lang="id-ID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DAN PEMILIHAN MEDIA</a:t>
            </a:r>
            <a:r>
              <a:rPr lang="id-ID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BELAJAR</a:t>
            </a:r>
            <a:endParaRPr lang="id-ID" b="1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 PERTEMUAN </a:t>
            </a:r>
            <a:r>
              <a:rPr lang="id-ID" b="1" dirty="0" smtClean="0">
                <a:solidFill>
                  <a:schemeClr val="bg1"/>
                </a:solidFill>
              </a:rPr>
              <a:t>4</a:t>
            </a:r>
          </a:p>
          <a:p>
            <a:pPr algn="ctr" eaLnBrk="1" hangingPunct="1"/>
            <a:r>
              <a:rPr lang="id-ID" b="1" dirty="0" smtClean="0">
                <a:solidFill>
                  <a:schemeClr val="bg1"/>
                </a:solidFill>
              </a:rPr>
              <a:t>KHAOLA </a:t>
            </a:r>
            <a:r>
              <a:rPr lang="en-US" b="1" dirty="0" smtClean="0">
                <a:solidFill>
                  <a:schemeClr val="bg1"/>
                </a:solidFill>
              </a:rPr>
              <a:t>R</a:t>
            </a:r>
            <a:r>
              <a:rPr lang="id-ID" b="1" dirty="0" smtClean="0">
                <a:solidFill>
                  <a:schemeClr val="bg1"/>
                </a:solidFill>
              </a:rPr>
              <a:t>ACH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 ADZI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</a:t>
            </a:r>
            <a:r>
              <a:rPr lang="id-ID" b="1" dirty="0" smtClean="0">
                <a:solidFill>
                  <a:schemeClr val="bg1"/>
                </a:solidFill>
              </a:rPr>
              <a:t>GS</a:t>
            </a:r>
            <a:r>
              <a:rPr lang="en-US" b="1" dirty="0" smtClean="0">
                <a:solidFill>
                  <a:schemeClr val="bg1"/>
                </a:solidFill>
              </a:rPr>
              <a:t>D</a:t>
            </a:r>
            <a:r>
              <a:rPr lang="id-ID" b="1" dirty="0" smtClean="0">
                <a:solidFill>
                  <a:schemeClr val="bg1"/>
                </a:solidFill>
              </a:rPr>
              <a:t> FKIP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/>
          <p:nvPr/>
        </p:nvPicPr>
        <p:blipFill>
          <a:blip r:embed="rId3" cstate="print"/>
          <a:srcRect l="34030" t="13554" r="33876" b="12651"/>
          <a:stretch>
            <a:fillRect/>
          </a:stretch>
        </p:blipFill>
        <p:spPr bwMode="auto">
          <a:xfrm>
            <a:off x="1524000" y="762001"/>
            <a:ext cx="6019800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409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id-ID" sz="2400" dirty="0"/>
              <a:t>Mahasiswa mampu memahami secara konseptual, prosedural dan kaitan keduanya mengenai p</a:t>
            </a:r>
            <a:r>
              <a:rPr lang="en-US" sz="2400" dirty="0" err="1"/>
              <a:t>erencanaan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pemilihan</a:t>
            </a:r>
            <a:r>
              <a:rPr lang="en-US" sz="2400" dirty="0"/>
              <a:t> media </a:t>
            </a:r>
            <a:r>
              <a:rPr lang="en-US" sz="2400" dirty="0" err="1"/>
              <a:t>belajar</a:t>
            </a:r>
            <a:endParaRPr lang="id-ID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0275"/>
            <a:ext cx="8229600" cy="1143000"/>
          </a:xfrm>
        </p:spPr>
        <p:txBody>
          <a:bodyPr>
            <a:noAutofit/>
          </a:bodyPr>
          <a:lstStyle/>
          <a:p>
            <a:r>
              <a:rPr lang="id-ID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Dasar – dasar Pemilihan Media Pembelajaran</a:t>
            </a:r>
            <a:endParaRPr lang="en-US" sz="4400" dirty="0" err="1" smtClean="0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id-ID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Objektivitas</a:t>
            </a:r>
            <a:r>
              <a:rPr lang="id-ID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berdasarkan hasil penelitian atau percobaan.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Program </a:t>
            </a:r>
            <a:r>
              <a:rPr lang="id-ID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sesuai kurikulum.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Sasaran </a:t>
            </a:r>
            <a:r>
              <a:rPr lang="id-ID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program.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Situasi </a:t>
            </a:r>
            <a:r>
              <a:rPr lang="id-ID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dan kondisi.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Kualitas </a:t>
            </a:r>
            <a:r>
              <a:rPr lang="id-ID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teknik.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Keefektifan </a:t>
            </a:r>
            <a:r>
              <a:rPr lang="id-ID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dan efisiensi penggunaan.</a:t>
            </a:r>
          </a:p>
          <a:p>
            <a:pPr marL="0" indent="0">
              <a:buNone/>
            </a:pPr>
            <a:endParaRPr lang="en-US" sz="2400" dirty="0" smtClean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9138545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id-ID" sz="4800" dirty="0" smtClean="0"/>
              <a:t>Pemilihan</a:t>
            </a:r>
            <a:r>
              <a:rPr lang="en-US" sz="4800" dirty="0" smtClean="0">
                <a:ln/>
              </a:rPr>
              <a:t> </a:t>
            </a:r>
            <a:r>
              <a:rPr lang="en-US" sz="4800" dirty="0">
                <a:ln/>
              </a:rPr>
              <a:t>Media </a:t>
            </a:r>
            <a:r>
              <a:rPr lang="en-US" sz="4800" dirty="0" err="1">
                <a:ln/>
              </a:rPr>
              <a:t>Pembelajaran</a:t>
            </a:r>
            <a:endParaRPr lang="en-US" sz="4800" dirty="0">
              <a:ln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id-ID" sz="2800" dirty="0"/>
              <a:t>Kriteria yang perlu dipertimbangkan guru atau tenaga pendidik dalam memilih media pembelajaran. menurut Nana Sudjana (1990: 4-5) yakni :</a:t>
            </a:r>
          </a:p>
          <a:p>
            <a:pPr marL="0" indent="0">
              <a:buNone/>
            </a:pPr>
            <a:r>
              <a:rPr lang="id-ID" sz="2800" dirty="0"/>
              <a:t>1.  </a:t>
            </a:r>
            <a:r>
              <a:rPr lang="id-ID" sz="2800" dirty="0">
                <a:hlinkClick r:id="rId3"/>
              </a:rPr>
              <a:t>Ketepatan media dengan tujuan pengajaran</a:t>
            </a:r>
            <a:endParaRPr lang="id-ID" sz="2800" dirty="0"/>
          </a:p>
          <a:p>
            <a:pPr marL="0" indent="0">
              <a:buNone/>
            </a:pPr>
            <a:r>
              <a:rPr lang="id-ID" sz="2800" dirty="0"/>
              <a:t>2.  </a:t>
            </a:r>
            <a:r>
              <a:rPr lang="id-ID" sz="2800" dirty="0" smtClean="0"/>
              <a:t>Dukungan </a:t>
            </a:r>
            <a:r>
              <a:rPr lang="id-ID" sz="2800" dirty="0"/>
              <a:t>terhadap isi bahan pelajaran</a:t>
            </a:r>
          </a:p>
          <a:p>
            <a:pPr marL="0" indent="0">
              <a:buNone/>
            </a:pPr>
            <a:r>
              <a:rPr lang="id-ID" sz="2800" dirty="0"/>
              <a:t>3.  </a:t>
            </a:r>
            <a:r>
              <a:rPr lang="id-ID" sz="2800" dirty="0" smtClean="0"/>
              <a:t>Kemudahan </a:t>
            </a:r>
            <a:r>
              <a:rPr lang="id-ID" sz="2800" dirty="0"/>
              <a:t>memperoleh media</a:t>
            </a:r>
          </a:p>
          <a:p>
            <a:pPr marL="0" indent="0">
              <a:buNone/>
            </a:pPr>
            <a:r>
              <a:rPr lang="id-ID" sz="2800" dirty="0"/>
              <a:t>4.  Keterampilan guru dalam menggunakannya</a:t>
            </a:r>
          </a:p>
          <a:p>
            <a:pPr marL="0" indent="0">
              <a:buNone/>
            </a:pPr>
            <a:r>
              <a:rPr lang="id-ID" sz="2800" dirty="0"/>
              <a:t>5.  </a:t>
            </a:r>
            <a:r>
              <a:rPr lang="id-ID" sz="2800" dirty="0" smtClean="0"/>
              <a:t>Tersedia </a:t>
            </a:r>
            <a:r>
              <a:rPr lang="id-ID" sz="2800" dirty="0"/>
              <a:t>waktu untuk menggunakannya </a:t>
            </a:r>
          </a:p>
          <a:p>
            <a:pPr marL="0" indent="0">
              <a:buNone/>
            </a:pPr>
            <a:r>
              <a:rPr lang="id-ID" sz="2800" dirty="0"/>
              <a:t>6.   Sesuai dengan taraf berfikir anak.</a:t>
            </a:r>
          </a:p>
          <a:p>
            <a:pPr marL="0" indent="0">
              <a:buNone/>
            </a:pPr>
            <a:endParaRPr lang="en-US" sz="28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606773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lvl="1"/>
            <a:r>
              <a:rPr lang="id-ID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Kriteria Pemilihan Media </a:t>
            </a:r>
            <a:r>
              <a:rPr lang="id-ID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Pembelajaran</a:t>
            </a:r>
            <a:endParaRPr lang="id-ID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2"/>
            <a:ext cx="8229600" cy="4525963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id-ID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Kesesuaian dengan Tujuan (</a:t>
            </a:r>
            <a:r>
              <a:rPr lang="id-ID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intructional goals</a:t>
            </a:r>
            <a:r>
              <a:rPr lang="id-ID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Kesesuaian </a:t>
            </a:r>
            <a:r>
              <a:rPr lang="id-ID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dengan Materi Pembelajaran    (</a:t>
            </a:r>
            <a:r>
              <a:rPr lang="id-ID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intructional content</a:t>
            </a:r>
            <a:r>
              <a:rPr lang="id-ID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Kesesuaian </a:t>
            </a:r>
            <a:r>
              <a:rPr lang="id-ID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dengan Karakteristik Pembelajaran atau Peserta </a:t>
            </a: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didik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Kesesuaian </a:t>
            </a:r>
            <a:r>
              <a:rPr lang="id-ID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dengan </a:t>
            </a: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Teori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Kesesuaian </a:t>
            </a:r>
            <a:r>
              <a:rPr lang="id-ID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dengan Gaya Belajar Peserta </a:t>
            </a: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didik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Kesesuaian </a:t>
            </a:r>
            <a:r>
              <a:rPr lang="id-ID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dengan Kondisi Lingkungan, Fasilitas Pendukung, dan Waktu yang Tersedia</a:t>
            </a: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id-ID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2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id-ID" sz="4800" b="1" dirty="0"/>
              <a:t>Perencanaan Media Pembelajaran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d-ID" sz="2400" dirty="0"/>
              <a:t>Tjokroamidjojo, Kauffman (1972) dalam Fattah (2006: 49) menyatakan bahwa "Perencanaan adalah proses penentuan tujuan atau sasaran yang hendak dicapai dan menetapkan jalan dan sumber yang diperlukan untuk mencapai tujuan itu se-efesien dan se-efektif mungkin".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2400" dirty="0" smtClean="0"/>
              <a:t>B</a:t>
            </a:r>
            <a:r>
              <a:rPr lang="id-ID" sz="2400" dirty="0"/>
              <a:t>. Uno (2006) menyatakan bahwa </a:t>
            </a:r>
            <a:r>
              <a:rPr lang="id-ID" sz="2400" dirty="0" smtClean="0"/>
              <a:t>perencanaan </a:t>
            </a:r>
            <a:r>
              <a:rPr lang="id-ID" sz="2400" dirty="0"/>
              <a:t>yakni suatu cara yang memuaskan untuk membuat kegiatan berjalan dengan baik, disertai dengan berbagai langkah yang antisipasif guna memperkecil kesenjangan yang terjadi sehingga kegiatan tersebut mencapai tujuan yang telah </a:t>
            </a:r>
            <a:r>
              <a:rPr lang="id-ID" sz="2400" dirty="0" smtClean="0"/>
              <a:t>ditetapan. </a:t>
            </a:r>
            <a:endParaRPr lang="id-ID" sz="2400" b="1" dirty="0"/>
          </a:p>
          <a:p>
            <a:pPr marL="0" indent="0">
              <a:buNone/>
            </a:pPr>
            <a:endParaRPr lang="en-US" sz="28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462010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7" y="762000"/>
            <a:ext cx="8229600" cy="1143000"/>
          </a:xfrm>
        </p:spPr>
        <p:txBody>
          <a:bodyPr>
            <a:noAutofit/>
          </a:bodyPr>
          <a:lstStyle/>
          <a:p>
            <a:r>
              <a:rPr lang="id-ID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Langkah </a:t>
            </a:r>
            <a:r>
              <a:rPr lang="id-ID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langkah Perencanaan Media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87" y="2133600"/>
            <a:ext cx="8077200" cy="377762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id-ID" sz="2800" dirty="0"/>
              <a:t>Identifikasi kebutuhan dan karakteristik siswa.</a:t>
            </a:r>
          </a:p>
          <a:p>
            <a:pPr marL="457200" indent="-457200">
              <a:buFontTx/>
              <a:buAutoNum type="arabicPeriod"/>
            </a:pPr>
            <a:r>
              <a:rPr lang="id-ID" sz="2800" dirty="0"/>
              <a:t>Merumuskan tujuan instruksional (Instructional objective) dengan operasional dan khas.</a:t>
            </a:r>
          </a:p>
          <a:p>
            <a:pPr marL="457200" indent="-457200">
              <a:buAutoNum type="arabicPeriod"/>
            </a:pPr>
            <a:r>
              <a:rPr lang="id-ID" sz="2800" dirty="0"/>
              <a:t>Merumuskan butir-butir materi secara terperinci yang mendukung tercapainya tujuan.</a:t>
            </a:r>
          </a:p>
          <a:p>
            <a:pPr marL="457200" indent="-457200">
              <a:buFontTx/>
              <a:buAutoNum type="arabicPeriod"/>
            </a:pPr>
            <a:r>
              <a:rPr lang="id-ID" sz="2800" dirty="0"/>
              <a:t>Mengembangkan alat pengukur keberhasilan.</a:t>
            </a:r>
          </a:p>
          <a:p>
            <a:pPr marL="457200" indent="-457200">
              <a:buAutoNum type="arabicPeriod"/>
            </a:pPr>
            <a:r>
              <a:rPr lang="id-ID" sz="2800" dirty="0"/>
              <a:t>Menulis naskah media.</a:t>
            </a:r>
          </a:p>
          <a:p>
            <a:pPr marL="457200" indent="-457200">
              <a:buAutoNum type="arabicPeriod"/>
            </a:pPr>
            <a:r>
              <a:rPr lang="id-ID" sz="2800" dirty="0"/>
              <a:t>Mengadakan tes dan revisi.</a:t>
            </a:r>
          </a:p>
        </p:txBody>
      </p:sp>
    </p:spTree>
    <p:extLst>
      <p:ext uri="{BB962C8B-B14F-4D97-AF65-F5344CB8AC3E}">
        <p14:creationId xmlns:p14="http://schemas.microsoft.com/office/powerpoint/2010/main" val="14052109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id-ID" dirty="0" smtClean="0"/>
              <a:t>Prinsip </a:t>
            </a:r>
            <a:r>
              <a:rPr lang="id-ID" dirty="0"/>
              <a:t>Pengembangan Media Pembelajaran</a:t>
            </a:r>
            <a:endParaRPr lang="en-US" sz="4400" dirty="0" err="1" smtClean="0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71259" cy="476822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Mengidentifikasi </a:t>
            </a:r>
            <a:r>
              <a:rPr lang="id-ID" sz="2000" dirty="0"/>
              <a:t>dan mengungkapkan dengan jelas gagasan dan membatasi topik bahasan.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Program </a:t>
            </a:r>
            <a:r>
              <a:rPr lang="id-ID" sz="2000" dirty="0"/>
              <a:t>yang dikembangkan memiliki tujuan untuk menginformasikan, memotivasi, atau intruksional.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Merumuskan </a:t>
            </a:r>
            <a:r>
              <a:rPr lang="id-ID" sz="2000" dirty="0"/>
              <a:t>tujuan yang akan dicapai.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Mengevaluasi </a:t>
            </a:r>
            <a:r>
              <a:rPr lang="id-ID" sz="2000" dirty="0"/>
              <a:t>karakteristik siswa yang akan menggunakan program tersebut.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Menyiapkan </a:t>
            </a:r>
            <a:r>
              <a:rPr lang="id-ID" sz="2000" dirty="0"/>
              <a:t>kerangka (</a:t>
            </a:r>
            <a:r>
              <a:rPr lang="id-ID" sz="2000" i="1" dirty="0"/>
              <a:t>outline)</a:t>
            </a:r>
            <a:r>
              <a:rPr lang="id-ID" sz="2000" dirty="0"/>
              <a:t> isi pelajaran.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Mempertimbangkan </a:t>
            </a:r>
            <a:r>
              <a:rPr lang="id-ID" sz="2000" dirty="0"/>
              <a:t>bahwa media apa saja yang paling sesuai untuk mencapai tujuan.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Membuat</a:t>
            </a:r>
            <a:r>
              <a:rPr lang="id-ID" sz="2000" dirty="0"/>
              <a:t> </a:t>
            </a:r>
            <a:r>
              <a:rPr lang="id-ID" sz="2000" i="1" dirty="0"/>
              <a:t>storyboard </a:t>
            </a:r>
            <a:r>
              <a:rPr lang="id-ID" sz="2000" dirty="0"/>
              <a:t>untuk paket pelajaran.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Menyiapkan </a:t>
            </a:r>
            <a:r>
              <a:rPr lang="id-ID" sz="2000" dirty="0"/>
              <a:t>naskah untuk frame per frame untuk dijadikan penuntun pada saat mengambil gambar.</a:t>
            </a:r>
          </a:p>
        </p:txBody>
      </p:sp>
    </p:spTree>
    <p:extLst>
      <p:ext uri="{BB962C8B-B14F-4D97-AF65-F5344CB8AC3E}">
        <p14:creationId xmlns:p14="http://schemas.microsoft.com/office/powerpoint/2010/main" val="178646727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65157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w Cen MT" pitchFamily="34" charset="0"/>
                <a:ea typeface="+mj-ea"/>
                <a:cs typeface="+mj-cs"/>
              </a:rPr>
              <a:t>Storyboard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w Cen MT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99370"/>
            <a:ext cx="8077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w Cen MT" pitchFamily="34" charset="0"/>
              </a:rPr>
              <a:t>Storyboard merupakan alur cerita atau ide cerita sebelum membuat sebuah animasi secara keseluruhan.</a:t>
            </a:r>
          </a:p>
          <a:p>
            <a:endParaRPr lang="pt-BR" sz="2800" dirty="0" smtClean="0">
              <a:latin typeface="Tw Cen MT" pitchFamily="34" charset="0"/>
            </a:endParaRPr>
          </a:p>
          <a:p>
            <a:r>
              <a:rPr lang="pt-BR" sz="2800" dirty="0" smtClean="0">
                <a:latin typeface="Tw Cen MT" pitchFamily="34" charset="0"/>
              </a:rPr>
              <a:t>Storyboard akan membantu dalam pembuatan animasi</a:t>
            </a:r>
          </a:p>
          <a:p>
            <a:endParaRPr lang="pt-BR" sz="2800" dirty="0" smtClean="0">
              <a:latin typeface="Tw Cen MT" pitchFamily="34" charset="0"/>
            </a:endParaRPr>
          </a:p>
          <a:p>
            <a:endParaRPr lang="pt-BR" sz="2800" dirty="0" smtClean="0">
              <a:latin typeface="Tw Cen MT" pitchFamily="34" charset="0"/>
            </a:endParaRPr>
          </a:p>
          <a:p>
            <a:endParaRPr lang="pt-BR" sz="2800" dirty="0" smtClean="0">
              <a:latin typeface="Tw Cen MT" pitchFamily="34" charset="0"/>
            </a:endParaRPr>
          </a:p>
          <a:p>
            <a:endParaRPr lang="pt-BR" sz="2800" dirty="0" smtClean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52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355</Words>
  <Application>Microsoft Office PowerPoint</Application>
  <PresentationFormat>On-screen Show (4:3)</PresentationFormat>
  <Paragraphs>54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KEMAMPUAN AKHIR YANG DIHARAPKAN</vt:lpstr>
      <vt:lpstr>Dasar – dasar Pemilihan Media Pembelajaran</vt:lpstr>
      <vt:lpstr>Pemilihan Media Pembelajaran</vt:lpstr>
      <vt:lpstr>Kriteria Pemilihan Media Pembelajaran</vt:lpstr>
      <vt:lpstr>Perencanaan Media Pembelajaran</vt:lpstr>
      <vt:lpstr>Langkah – langkah Perencanaan Media Pembelajaran</vt:lpstr>
      <vt:lpstr>Prinsip Pengembangan Media Pembelajaran</vt:lpstr>
      <vt:lpstr>PowerPoint Presentation</vt:lpstr>
      <vt:lpstr>PowerPoint Presentation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Khaola</dc:creator>
  <cp:lastModifiedBy>TOSHIBA</cp:lastModifiedBy>
  <cp:revision>215</cp:revision>
  <dcterms:created xsi:type="dcterms:W3CDTF">2010-08-24T06:47:44Z</dcterms:created>
  <dcterms:modified xsi:type="dcterms:W3CDTF">2018-09-21T06:35:23Z</dcterms:modified>
</cp:coreProperties>
</file>