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302" r:id="rId2"/>
    <p:sldId id="256" r:id="rId3"/>
    <p:sldId id="257" r:id="rId4"/>
    <p:sldId id="258" r:id="rId5"/>
    <p:sldId id="277" r:id="rId6"/>
    <p:sldId id="282" r:id="rId7"/>
    <p:sldId id="274" r:id="rId8"/>
    <p:sldId id="275" r:id="rId9"/>
    <p:sldId id="284" r:id="rId10"/>
    <p:sldId id="276" r:id="rId11"/>
    <p:sldId id="283" r:id="rId12"/>
    <p:sldId id="281" r:id="rId13"/>
    <p:sldId id="259" r:id="rId14"/>
    <p:sldId id="280" r:id="rId15"/>
    <p:sldId id="278" r:id="rId16"/>
    <p:sldId id="262" r:id="rId17"/>
    <p:sldId id="263" r:id="rId18"/>
    <p:sldId id="264" r:id="rId19"/>
    <p:sldId id="285" r:id="rId20"/>
    <p:sldId id="265" r:id="rId21"/>
    <p:sldId id="286" r:id="rId22"/>
    <p:sldId id="272" r:id="rId23"/>
    <p:sldId id="267" r:id="rId24"/>
    <p:sldId id="273" r:id="rId25"/>
    <p:sldId id="287" r:id="rId26"/>
    <p:sldId id="292" r:id="rId27"/>
    <p:sldId id="293" r:id="rId28"/>
    <p:sldId id="288" r:id="rId29"/>
    <p:sldId id="294" r:id="rId30"/>
    <p:sldId id="269" r:id="rId31"/>
    <p:sldId id="290" r:id="rId32"/>
    <p:sldId id="291" r:id="rId33"/>
    <p:sldId id="268" r:id="rId34"/>
    <p:sldId id="296" r:id="rId35"/>
    <p:sldId id="295" r:id="rId36"/>
    <p:sldId id="270" r:id="rId37"/>
    <p:sldId id="298" r:id="rId38"/>
    <p:sldId id="299" r:id="rId39"/>
    <p:sldId id="300" r:id="rId40"/>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71" autoAdjust="0"/>
  </p:normalViewPr>
  <p:slideViewPr>
    <p:cSldViewPr snapToGrid="0" snapToObjects="1">
      <p:cViewPr>
        <p:scale>
          <a:sx n="75" d="100"/>
          <a:sy n="75" d="100"/>
        </p:scale>
        <p:origin x="294" y="5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F86A81DF-D1B0-B64B-A781-6C92FAB81B8C}" type="datetimeFigureOut">
              <a:rPr lang="en-US" smtClean="0"/>
              <a:t>9/8/2018</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701D40D4-79E6-CA46-8CEC-966AA577CAA1}" type="slidenum">
              <a:rPr lang="en-US" smtClean="0"/>
              <a:t>‹#›</a:t>
            </a:fld>
            <a:endParaRPr lang="en-US"/>
          </a:p>
        </p:txBody>
      </p:sp>
    </p:spTree>
    <p:extLst>
      <p:ext uri="{BB962C8B-B14F-4D97-AF65-F5344CB8AC3E}">
        <p14:creationId xmlns:p14="http://schemas.microsoft.com/office/powerpoint/2010/main" val="33718768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2</a:t>
            </a:fld>
            <a:endParaRPr lang="en-US"/>
          </a:p>
        </p:txBody>
      </p:sp>
    </p:spTree>
    <p:extLst>
      <p:ext uri="{BB962C8B-B14F-4D97-AF65-F5344CB8AC3E}">
        <p14:creationId xmlns:p14="http://schemas.microsoft.com/office/powerpoint/2010/main" val="2631869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a model developed for schools – the focus on embedding in the curriculum. Many of the skills are</a:t>
            </a:r>
            <a:r>
              <a:rPr lang="en-US" baseline="0" dirty="0" smtClean="0"/>
              <a:t> not ‘digital’ or tech skills. Many overlaps with other literacies. </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11</a:t>
            </a:fld>
            <a:endParaRPr lang="en-US"/>
          </a:p>
        </p:txBody>
      </p:sp>
    </p:spTree>
    <p:extLst>
      <p:ext uri="{BB962C8B-B14F-4D97-AF65-F5344CB8AC3E}">
        <p14:creationId xmlns:p14="http://schemas.microsoft.com/office/powerpoint/2010/main" val="1973361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Meanwhile </a:t>
            </a:r>
            <a:r>
              <a:rPr lang="en-US" dirty="0" err="1" smtClean="0"/>
              <a:t>Beetham</a:t>
            </a:r>
            <a:r>
              <a:rPr lang="en-US" dirty="0" smtClean="0"/>
              <a:t> and Sharp’s</a:t>
            </a:r>
            <a:r>
              <a:rPr lang="en-US" baseline="0" dirty="0" smtClean="0"/>
              <a:t> model of digital literacy places access and awareness at the base, with the functional skills above – this model believes that digital literacies happen in a context and are related to practice, attributes and identities. </a:t>
            </a:r>
          </a:p>
          <a:p>
            <a:endParaRPr lang="en-US" baseline="0" dirty="0" smtClean="0"/>
          </a:p>
          <a:p>
            <a:r>
              <a:rPr lang="en-US" baseline="0" dirty="0" smtClean="0"/>
              <a:t>So how to be ‘digitally literacy’ for a history or arts student is not the same as for an engineer or a medic</a:t>
            </a:r>
          </a:p>
          <a:p>
            <a:endParaRPr lang="en-US" baseline="0" dirty="0" smtClean="0"/>
          </a:p>
          <a:p>
            <a:r>
              <a:rPr lang="en-US" baseline="0" dirty="0" smtClean="0"/>
              <a:t>The functional skills are also much better defined than the attributes and identities. </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12</a:t>
            </a:fld>
            <a:endParaRPr lang="en-US"/>
          </a:p>
        </p:txBody>
      </p:sp>
    </p:spTree>
    <p:extLst>
      <p:ext uri="{BB962C8B-B14F-4D97-AF65-F5344CB8AC3E}">
        <p14:creationId xmlns:p14="http://schemas.microsoft.com/office/powerpoint/2010/main" val="3722791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model of what</a:t>
            </a:r>
            <a:r>
              <a:rPr lang="en-US" baseline="0" dirty="0" smtClean="0"/>
              <a:t> is now being called ‘Digital Capabilities sees layer or overlapping literacies with the functional skills in the middle, </a:t>
            </a:r>
          </a:p>
          <a:p>
            <a:endParaRPr lang="en-US" baseline="0" dirty="0" smtClean="0"/>
          </a:p>
          <a:p>
            <a:r>
              <a:rPr lang="en-US" baseline="0" dirty="0" smtClean="0"/>
              <a:t>Another important part of this model is digital identity and wellbeing</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13</a:t>
            </a:fld>
            <a:endParaRPr lang="en-US"/>
          </a:p>
        </p:txBody>
      </p:sp>
    </p:spTree>
    <p:extLst>
      <p:ext uri="{BB962C8B-B14F-4D97-AF65-F5344CB8AC3E}">
        <p14:creationId xmlns:p14="http://schemas.microsoft.com/office/powerpoint/2010/main" val="1128780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Doug </a:t>
            </a:r>
            <a:r>
              <a:rPr lang="en-US" dirty="0" err="1" smtClean="0"/>
              <a:t>Belshaw</a:t>
            </a:r>
            <a:r>
              <a:rPr lang="en-US" baseline="0" dirty="0" smtClean="0"/>
              <a:t> has provided a model of digital literacy which divided it into 8 attributes. Again, technology and tools do not feature – but it is a model that </a:t>
            </a:r>
            <a:r>
              <a:rPr lang="en-US" baseline="0" dirty="0" err="1" smtClean="0"/>
              <a:t>emphasises</a:t>
            </a:r>
            <a:r>
              <a:rPr lang="en-US" baseline="0" dirty="0" smtClean="0"/>
              <a:t> the cultural practices, critical and creativity. Confidence (which is very important in digital literacy)</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14</a:t>
            </a:fld>
            <a:endParaRPr lang="en-US"/>
          </a:p>
        </p:txBody>
      </p:sp>
    </p:spTree>
    <p:extLst>
      <p:ext uri="{BB962C8B-B14F-4D97-AF65-F5344CB8AC3E}">
        <p14:creationId xmlns:p14="http://schemas.microsoft.com/office/powerpoint/2010/main" val="1961745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my own model – interestingly this is not called a digital literacy model</a:t>
            </a:r>
          </a:p>
          <a:p>
            <a:endParaRPr lang="en-US" dirty="0" smtClean="0"/>
          </a:p>
          <a:p>
            <a:r>
              <a:rPr lang="en-US" dirty="0" smtClean="0"/>
              <a:t>However, this is a curriculum</a:t>
            </a:r>
            <a:r>
              <a:rPr lang="en-US" baseline="0" dirty="0" smtClean="0"/>
              <a:t> with 10 strands and digital literacy forms a large part of it. </a:t>
            </a:r>
          </a:p>
          <a:p>
            <a:endParaRPr lang="en-US" baseline="0" dirty="0" smtClean="0"/>
          </a:p>
          <a:p>
            <a:r>
              <a:rPr lang="en-US" baseline="0" dirty="0" smtClean="0"/>
              <a:t>The full curriculum document is 12 pages – it is designed to be learner </a:t>
            </a:r>
            <a:r>
              <a:rPr lang="en-US" baseline="0" dirty="0" err="1" smtClean="0"/>
              <a:t>centred</a:t>
            </a:r>
            <a:r>
              <a:rPr lang="en-US" baseline="0" dirty="0" smtClean="0"/>
              <a:t>. It has learning outcomes and examples of activities and </a:t>
            </a:r>
            <a:r>
              <a:rPr lang="en-US" baseline="0" dirty="0" err="1" smtClean="0"/>
              <a:t>assssment</a:t>
            </a:r>
            <a:r>
              <a:rPr lang="en-US" baseline="0" dirty="0" smtClean="0"/>
              <a:t> to develop these abilities in your students, although it is not designed to be prescriptive, so you would adapt the activities depending on the students you are teaching, their level and their discipline. It is also designed to be embedded into the curriculum not something that stands alongside it. </a:t>
            </a:r>
          </a:p>
          <a:p>
            <a:endParaRPr lang="en-US" baseline="0" dirty="0" smtClean="0"/>
          </a:p>
          <a:p>
            <a:r>
              <a:rPr lang="en-US" baseline="0" dirty="0" smtClean="0"/>
              <a:t>So the most valuable way people have used our curriculum is as a way of reviewing their current teaching and looking at how they can develop these abilities in their students </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15</a:t>
            </a:fld>
            <a:endParaRPr lang="en-US"/>
          </a:p>
        </p:txBody>
      </p:sp>
    </p:spTree>
    <p:extLst>
      <p:ext uri="{BB962C8B-B14F-4D97-AF65-F5344CB8AC3E}">
        <p14:creationId xmlns:p14="http://schemas.microsoft.com/office/powerpoint/2010/main" val="855977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The wider learning link</a:t>
            </a:r>
          </a:p>
          <a:p>
            <a:r>
              <a:rPr lang="en-GB" dirty="0" smtClean="0"/>
              <a:t>Many pathways</a:t>
            </a:r>
            <a:r>
              <a:rPr lang="en-GB" baseline="0" dirty="0" smtClean="0"/>
              <a:t> to information literacy – as many as there are learners engaging with, </a:t>
            </a:r>
            <a:r>
              <a:rPr lang="en-GB" baseline="0" dirty="0" err="1" smtClean="0"/>
              <a:t>sensemaking</a:t>
            </a:r>
            <a:r>
              <a:rPr lang="en-GB" baseline="0" dirty="0" smtClean="0"/>
              <a:t> and constructing their own understanding of the information landscape.</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t>
            </a:r>
            <a:r>
              <a:rPr lang="en-GB" dirty="0" smtClean="0"/>
              <a:t>I doubt very much if it is possible to </a:t>
            </a:r>
            <a:r>
              <a:rPr lang="en-GB" b="1" dirty="0" smtClean="0"/>
              <a:t>teach </a:t>
            </a:r>
            <a:r>
              <a:rPr lang="en-GB" dirty="0" smtClean="0"/>
              <a:t>anyone to understand </a:t>
            </a:r>
            <a:r>
              <a:rPr lang="en-GB" b="1" dirty="0" smtClean="0"/>
              <a:t>anything</a:t>
            </a:r>
            <a:r>
              <a:rPr lang="en-GB" dirty="0" smtClean="0"/>
              <a:t>, that is to say, to see how various parts of it relate to all the other parts, to have a model of the structure in one’s mind. We can give other people names, and lists, but we cannot give them our mental structures; they must build their own.” (Holt,</a:t>
            </a:r>
            <a:r>
              <a:rPr lang="en-GB" baseline="0" dirty="0" smtClean="0"/>
              <a:t> </a:t>
            </a:r>
            <a:r>
              <a:rPr lang="en-GB" dirty="0" smtClean="0"/>
              <a:t>1982, 145).</a:t>
            </a:r>
          </a:p>
        </p:txBody>
      </p:sp>
      <p:sp>
        <p:nvSpPr>
          <p:cNvPr id="4" name="Slide Number Placeholder 3"/>
          <p:cNvSpPr>
            <a:spLocks noGrp="1"/>
          </p:cNvSpPr>
          <p:nvPr>
            <p:ph type="sldNum" sz="quarter" idx="10"/>
          </p:nvPr>
        </p:nvSpPr>
        <p:spPr/>
        <p:txBody>
          <a:bodyPr/>
          <a:lstStyle/>
          <a:p>
            <a:fld id="{B2E8ED28-4413-452B-ACEB-A992A0C68760}" type="slidenum">
              <a:rPr lang="en-GB" smtClean="0"/>
              <a:pPr/>
              <a:t>16</a:t>
            </a:fld>
            <a:endParaRPr lang="en-GB"/>
          </a:p>
        </p:txBody>
      </p:sp>
    </p:spTree>
    <p:extLst>
      <p:ext uri="{BB962C8B-B14F-4D97-AF65-F5344CB8AC3E}">
        <p14:creationId xmlns:p14="http://schemas.microsoft.com/office/powerpoint/2010/main" val="1301595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17</a:t>
            </a:fld>
            <a:endParaRPr lang="en-US"/>
          </a:p>
        </p:txBody>
      </p:sp>
    </p:spTree>
    <p:extLst>
      <p:ext uri="{BB962C8B-B14F-4D97-AF65-F5344CB8AC3E}">
        <p14:creationId xmlns:p14="http://schemas.microsoft.com/office/powerpoint/2010/main" val="3014191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18</a:t>
            </a:fld>
            <a:endParaRPr lang="en-US"/>
          </a:p>
        </p:txBody>
      </p:sp>
    </p:spTree>
    <p:extLst>
      <p:ext uri="{BB962C8B-B14F-4D97-AF65-F5344CB8AC3E}">
        <p14:creationId xmlns:p14="http://schemas.microsoft.com/office/powerpoint/2010/main" val="4251636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19</a:t>
            </a:fld>
            <a:endParaRPr lang="en-US"/>
          </a:p>
        </p:txBody>
      </p:sp>
    </p:spTree>
    <p:extLst>
      <p:ext uri="{BB962C8B-B14F-4D97-AF65-F5344CB8AC3E}">
        <p14:creationId xmlns:p14="http://schemas.microsoft.com/office/powerpoint/2010/main" val="1709457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ＭＳ Ｐゴシック" charset="-128"/>
                <a:cs typeface="ＭＳ Ｐゴシック" charset="-128"/>
              </a:rPr>
              <a:t>Maria </a:t>
            </a:r>
          </a:p>
          <a:p>
            <a:r>
              <a:rPr lang="en-GB" sz="1200" kern="1200" dirty="0" smtClean="0">
                <a:solidFill>
                  <a:schemeClr val="tx1"/>
                </a:solidFill>
                <a:effectLst/>
                <a:latin typeface="+mn-lt"/>
                <a:ea typeface="ＭＳ Ｐゴシック" charset="-128"/>
                <a:cs typeface="ＭＳ Ｐゴシック" charset="-128"/>
              </a:rPr>
              <a:t>Where next – we have this map – shows overlaps</a:t>
            </a:r>
            <a:r>
              <a:rPr lang="en-GB" sz="1200" kern="1200" baseline="0" dirty="0" smtClean="0">
                <a:solidFill>
                  <a:schemeClr val="tx1"/>
                </a:solidFill>
                <a:effectLst/>
                <a:latin typeface="+mn-lt"/>
                <a:ea typeface="ＭＳ Ｐゴシック" charset="-128"/>
                <a:cs typeface="ＭＳ Ｐゴシック" charset="-128"/>
              </a:rPr>
              <a:t> and areas of expertise. But also areas where people are doing less.</a:t>
            </a:r>
          </a:p>
          <a:p>
            <a:endParaRPr lang="en-GB" sz="1200" kern="1200" baseline="0" dirty="0" smtClean="0">
              <a:solidFill>
                <a:schemeClr val="tx1"/>
              </a:solidFill>
              <a:effectLst/>
              <a:latin typeface="+mn-lt"/>
              <a:ea typeface="ＭＳ Ｐゴシック" charset="-128"/>
              <a:cs typeface="ＭＳ Ｐゴシック" charset="-128"/>
            </a:endParaRPr>
          </a:p>
          <a:p>
            <a:r>
              <a:rPr lang="en-GB" sz="1200" kern="1200" baseline="0" dirty="0" smtClean="0">
                <a:solidFill>
                  <a:schemeClr val="tx1"/>
                </a:solidFill>
                <a:effectLst/>
                <a:latin typeface="+mn-lt"/>
                <a:ea typeface="ＭＳ Ｐゴシック" charset="-128"/>
                <a:cs typeface="ＭＳ Ｐゴシック" charset="-128"/>
              </a:rPr>
              <a:t>Also support services and departments not always working together and support services not joining up.</a:t>
            </a:r>
          </a:p>
          <a:p>
            <a:endParaRPr lang="en-GB" sz="1200" kern="1200" baseline="0" dirty="0" smtClean="0">
              <a:solidFill>
                <a:schemeClr val="tx1"/>
              </a:solidFill>
              <a:effectLst/>
              <a:latin typeface="+mn-lt"/>
              <a:ea typeface="ＭＳ Ｐゴシック" charset="-128"/>
              <a:cs typeface="ＭＳ Ｐゴシック" charset="-128"/>
            </a:endParaRPr>
          </a:p>
          <a:p>
            <a:r>
              <a:rPr lang="en-GB" sz="1200" kern="1200" baseline="0" dirty="0" smtClean="0">
                <a:solidFill>
                  <a:schemeClr val="tx1"/>
                </a:solidFill>
                <a:effectLst/>
                <a:latin typeface="+mn-lt"/>
                <a:ea typeface="ＭＳ Ｐゴシック" charset="-128"/>
                <a:cs typeface="ＭＳ Ｐゴシック" charset="-128"/>
              </a:rPr>
              <a:t>Remedial view of skills support persists amongst some academics – sink or swim</a:t>
            </a:r>
          </a:p>
          <a:p>
            <a:endParaRPr lang="en-GB" sz="1200" kern="1200" baseline="0" dirty="0" smtClean="0">
              <a:solidFill>
                <a:schemeClr val="tx1"/>
              </a:solidFill>
              <a:effectLst/>
              <a:latin typeface="+mn-lt"/>
              <a:ea typeface="ＭＳ Ｐゴシック" charset="-128"/>
              <a:cs typeface="ＭＳ Ｐゴシック" charset="-128"/>
            </a:endParaRPr>
          </a:p>
          <a:p>
            <a:r>
              <a:rPr lang="en-GB" sz="1200" kern="1200" baseline="0" dirty="0" smtClean="0">
                <a:solidFill>
                  <a:schemeClr val="tx1"/>
                </a:solidFill>
                <a:effectLst/>
                <a:latin typeface="+mn-lt"/>
                <a:ea typeface="ＭＳ Ｐゴシック" charset="-128"/>
                <a:cs typeface="ＭＳ Ｐゴシック" charset="-128"/>
              </a:rPr>
              <a:t>What do you we do next though?</a:t>
            </a:r>
            <a:endParaRPr lang="en-GB" sz="1200" kern="1200" dirty="0">
              <a:solidFill>
                <a:schemeClr val="tx1"/>
              </a:solidFill>
              <a:effectLst/>
              <a:latin typeface="+mn-lt"/>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What is digital literacy and how does it relate to other literacies</a:t>
            </a:r>
          </a:p>
          <a:p>
            <a:r>
              <a:rPr lang="en-GB" sz="1200" kern="1200" dirty="0" smtClean="0">
                <a:solidFill>
                  <a:schemeClr val="tx1"/>
                </a:solidFill>
                <a:latin typeface="+mn-lt"/>
                <a:ea typeface="+mn-ea"/>
                <a:cs typeface="+mn-cs"/>
              </a:rPr>
              <a:t>Models and frameworks of Digital Literacy</a:t>
            </a:r>
          </a:p>
          <a:p>
            <a:r>
              <a:rPr lang="en-GB" sz="1200" kern="1200" dirty="0" smtClean="0">
                <a:solidFill>
                  <a:schemeClr val="tx1"/>
                </a:solidFill>
                <a:latin typeface="+mn-lt"/>
                <a:ea typeface="+mn-ea"/>
                <a:cs typeface="+mn-cs"/>
              </a:rPr>
              <a:t>Is digital different? </a:t>
            </a:r>
          </a:p>
          <a:p>
            <a:r>
              <a:rPr lang="en-GB" sz="1200" kern="1200" dirty="0" smtClean="0">
                <a:solidFill>
                  <a:schemeClr val="tx1"/>
                </a:solidFill>
                <a:latin typeface="+mn-lt"/>
                <a:ea typeface="+mn-ea"/>
                <a:cs typeface="+mn-cs"/>
              </a:rPr>
              <a:t>Strategies for embedding digital literacy in your institution</a:t>
            </a:r>
          </a:p>
          <a:p>
            <a:pPr lvl="1"/>
            <a:r>
              <a:rPr lang="en-GB" sz="1200" kern="1200" dirty="0" smtClean="0">
                <a:solidFill>
                  <a:schemeClr val="tx1"/>
                </a:solidFill>
                <a:latin typeface="+mn-lt"/>
                <a:ea typeface="+mn-ea"/>
                <a:cs typeface="+mn-cs"/>
              </a:rPr>
              <a:t>Audits and reviews</a:t>
            </a:r>
          </a:p>
          <a:p>
            <a:pPr lvl="1"/>
            <a:r>
              <a:rPr lang="en-GB" sz="1200" kern="1200" dirty="0" smtClean="0">
                <a:solidFill>
                  <a:schemeClr val="tx1"/>
                </a:solidFill>
                <a:latin typeface="+mn-lt"/>
                <a:ea typeface="+mn-ea"/>
                <a:cs typeface="+mn-cs"/>
              </a:rPr>
              <a:t>Working with students as partners</a:t>
            </a:r>
          </a:p>
          <a:p>
            <a:r>
              <a:rPr lang="en-GB" sz="1200" kern="1200" dirty="0" smtClean="0">
                <a:solidFill>
                  <a:schemeClr val="tx1"/>
                </a:solidFill>
                <a:latin typeface="+mn-lt"/>
                <a:ea typeface="+mn-ea"/>
                <a:cs typeface="+mn-cs"/>
              </a:rPr>
              <a:t>Digital Literacies in practice: case studies</a:t>
            </a:r>
          </a:p>
          <a:p>
            <a:pPr lvl="1"/>
            <a:r>
              <a:rPr lang="en-GB" sz="1200" kern="1200" dirty="0" smtClean="0">
                <a:solidFill>
                  <a:schemeClr val="tx1"/>
                </a:solidFill>
                <a:latin typeface="+mn-lt"/>
                <a:ea typeface="+mn-ea"/>
                <a:cs typeface="+mn-cs"/>
              </a:rPr>
              <a:t>The Open University (being digital), </a:t>
            </a:r>
          </a:p>
          <a:p>
            <a:pPr lvl="1"/>
            <a:r>
              <a:rPr lang="en-GB" sz="1200" kern="1200" dirty="0" smtClean="0">
                <a:solidFill>
                  <a:schemeClr val="tx1"/>
                </a:solidFill>
                <a:latin typeface="+mn-lt"/>
                <a:ea typeface="+mn-ea"/>
                <a:cs typeface="+mn-cs"/>
              </a:rPr>
              <a:t>LSE (SADL) </a:t>
            </a:r>
          </a:p>
          <a:p>
            <a:pPr lvl="1"/>
            <a:r>
              <a:rPr lang="en-GB" sz="1200" kern="1200" dirty="0" smtClean="0">
                <a:solidFill>
                  <a:schemeClr val="tx1"/>
                </a:solidFill>
                <a:latin typeface="+mn-lt"/>
                <a:ea typeface="+mn-ea"/>
                <a:cs typeface="+mn-cs"/>
              </a:rPr>
              <a:t>UEA Digital Scholar programme</a:t>
            </a:r>
          </a:p>
          <a:p>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3</a:t>
            </a:fld>
            <a:endParaRPr lang="en-US"/>
          </a:p>
        </p:txBody>
      </p:sp>
    </p:spTree>
    <p:extLst>
      <p:ext uri="{BB962C8B-B14F-4D97-AF65-F5344CB8AC3E}">
        <p14:creationId xmlns:p14="http://schemas.microsoft.com/office/powerpoint/2010/main" val="3588408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21</a:t>
            </a:fld>
            <a:endParaRPr lang="en-US"/>
          </a:p>
        </p:txBody>
      </p:sp>
    </p:spTree>
    <p:extLst>
      <p:ext uri="{BB962C8B-B14F-4D97-AF65-F5344CB8AC3E}">
        <p14:creationId xmlns:p14="http://schemas.microsoft.com/office/powerpoint/2010/main" val="3693352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latin typeface="+mn-lt"/>
                <a:cs typeface="Calibri"/>
              </a:rPr>
              <a:t>Students can be empowered e.g. presenting at conferences with staff, developing new skills</a:t>
            </a:r>
          </a:p>
          <a:p>
            <a:endParaRPr lang="en-GB" dirty="0"/>
          </a:p>
        </p:txBody>
      </p:sp>
      <p:sp>
        <p:nvSpPr>
          <p:cNvPr id="4" name="Slide Number Placeholder 3"/>
          <p:cNvSpPr>
            <a:spLocks noGrp="1"/>
          </p:cNvSpPr>
          <p:nvPr>
            <p:ph type="sldNum" sz="quarter" idx="10"/>
          </p:nvPr>
        </p:nvSpPr>
        <p:spPr/>
        <p:txBody>
          <a:bodyPr/>
          <a:lstStyle/>
          <a:p>
            <a:fld id="{CB1E9467-E6BD-4238-B5F9-D52BCEF43708}" type="slidenum">
              <a:rPr lang="en-GB" smtClean="0"/>
              <a:t>22</a:t>
            </a:fld>
            <a:endParaRPr lang="en-GB"/>
          </a:p>
        </p:txBody>
      </p:sp>
    </p:spTree>
    <p:extLst>
      <p:ext uri="{BB962C8B-B14F-4D97-AF65-F5344CB8AC3E}">
        <p14:creationId xmlns:p14="http://schemas.microsoft.com/office/powerpoint/2010/main" val="210916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23</a:t>
            </a:fld>
            <a:endParaRPr lang="en-US"/>
          </a:p>
        </p:txBody>
      </p:sp>
    </p:spTree>
    <p:extLst>
      <p:ext uri="{BB962C8B-B14F-4D97-AF65-F5344CB8AC3E}">
        <p14:creationId xmlns:p14="http://schemas.microsoft.com/office/powerpoint/2010/main" val="2876535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Originally funded by the HEA as part of their Changing Learning Landscapes programme from</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Oct 2013 to</a:t>
            </a:r>
            <a:r>
              <a:rPr lang="en-GB" sz="1200" kern="1200" baseline="0" dirty="0" smtClean="0">
                <a:solidFill>
                  <a:schemeClr val="tx1"/>
                </a:solidFill>
                <a:effectLst/>
                <a:latin typeface="+mn-lt"/>
                <a:ea typeface="+mn-ea"/>
                <a:cs typeface="+mn-cs"/>
              </a:rPr>
              <a:t> July 2014.</a:t>
            </a:r>
          </a:p>
          <a:p>
            <a:endParaRPr lang="en-GB" dirty="0" smtClean="0"/>
          </a:p>
          <a:p>
            <a:r>
              <a:rPr lang="en-GB" dirty="0" smtClean="0"/>
              <a:t>2012</a:t>
            </a:r>
            <a:r>
              <a:rPr lang="en-GB" baseline="0" dirty="0" smtClean="0"/>
              <a:t> audit found UG student support for Information/digital literacy was patchy</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Staff assumed</a:t>
            </a:r>
            <a:r>
              <a:rPr lang="en-GB" baseline="0" dirty="0" smtClean="0"/>
              <a:t> </a:t>
            </a:r>
            <a:r>
              <a:rPr lang="en-GB" dirty="0" smtClean="0"/>
              <a:t>aspects of IL were covered by others or students would already know it – this is very dangerous given the diverse student population at LSE. </a:t>
            </a:r>
            <a:r>
              <a:rPr lang="en-GB" baseline="0" dirty="0" smtClean="0"/>
              <a:t>Some students may be tech savvy – some are not – students may use Facebook, students are not experts in their discipline and scholarly practices</a:t>
            </a:r>
            <a:endParaRPr lang="en-GB" dirty="0" smtClean="0"/>
          </a:p>
          <a:p>
            <a:endParaRPr lang="en-GB" dirty="0" smtClean="0"/>
          </a:p>
          <a:p>
            <a:r>
              <a:rPr lang="en-GB" dirty="0" smtClean="0"/>
              <a:t>Approach to transition was often sink or swim</a:t>
            </a:r>
            <a:r>
              <a:rPr lang="en-GB" baseline="0" dirty="0" smtClean="0"/>
              <a:t> and help offered as remedial or targeted at specific groups such as students who’s first language is not English (this is probably half of them!)</a:t>
            </a:r>
          </a:p>
          <a:p>
            <a:endParaRPr lang="en-GB" baseline="0" dirty="0" smtClean="0"/>
          </a:p>
          <a:p>
            <a:r>
              <a:rPr lang="en-GB" baseline="0" dirty="0" smtClean="0"/>
              <a:t>High achieving students also struggle</a:t>
            </a:r>
          </a:p>
          <a:p>
            <a:endParaRPr lang="en-GB" baseline="0" dirty="0" smtClean="0"/>
          </a:p>
          <a:p>
            <a:r>
              <a:rPr lang="en-GB" baseline="0" dirty="0" smtClean="0"/>
              <a:t>Bit fish in a small pond – the brightest kid in school until they get to LSE! Where the pond is full of big fish! </a:t>
            </a:r>
          </a:p>
          <a:p>
            <a:endParaRPr lang="en-GB" sz="1200"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B1E9467-E6BD-4238-B5F9-D52BCEF43708}" type="slidenum">
              <a:rPr lang="en-GB" smtClean="0"/>
              <a:t>24</a:t>
            </a:fld>
            <a:endParaRPr lang="en-GB"/>
          </a:p>
        </p:txBody>
      </p:sp>
    </p:spTree>
    <p:extLst>
      <p:ext uri="{BB962C8B-B14F-4D97-AF65-F5344CB8AC3E}">
        <p14:creationId xmlns:p14="http://schemas.microsoft.com/office/powerpoint/2010/main" val="2733050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25</a:t>
            </a:fld>
            <a:endParaRPr lang="en-US"/>
          </a:p>
        </p:txBody>
      </p:sp>
    </p:spTree>
    <p:extLst>
      <p:ext uri="{BB962C8B-B14F-4D97-AF65-F5344CB8AC3E}">
        <p14:creationId xmlns:p14="http://schemas.microsoft.com/office/powerpoint/2010/main" val="2706395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2AAC90B-E172-422D-82D0-63E26C09AD86}"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882706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2AAC90B-E172-422D-82D0-63E26C09AD86}" type="slidenum">
              <a:rPr lang="en-GB" smtClean="0"/>
              <a:t>27</a:t>
            </a:fld>
            <a:endParaRPr lang="en-GB"/>
          </a:p>
        </p:txBody>
      </p:sp>
    </p:spTree>
    <p:extLst>
      <p:ext uri="{BB962C8B-B14F-4D97-AF65-F5344CB8AC3E}">
        <p14:creationId xmlns:p14="http://schemas.microsoft.com/office/powerpoint/2010/main" val="2882706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28</a:t>
            </a:fld>
            <a:endParaRPr lang="en-US"/>
          </a:p>
        </p:txBody>
      </p:sp>
    </p:spTree>
    <p:extLst>
      <p:ext uri="{BB962C8B-B14F-4D97-AF65-F5344CB8AC3E}">
        <p14:creationId xmlns:p14="http://schemas.microsoft.com/office/powerpoint/2010/main" val="1657213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p:txBody>
      </p:sp>
      <p:sp>
        <p:nvSpPr>
          <p:cNvPr id="4" name="Slide Number Placeholder 3"/>
          <p:cNvSpPr>
            <a:spLocks noGrp="1"/>
          </p:cNvSpPr>
          <p:nvPr>
            <p:ph type="sldNum" sz="quarter" idx="10"/>
          </p:nvPr>
        </p:nvSpPr>
        <p:spPr/>
        <p:txBody>
          <a:bodyPr/>
          <a:lstStyle/>
          <a:p>
            <a:fld id="{CB1E9467-E6BD-4238-B5F9-D52BCEF43708}" type="slidenum">
              <a:rPr lang="en-GB" smtClean="0"/>
              <a:t>29</a:t>
            </a:fld>
            <a:endParaRPr lang="en-GB"/>
          </a:p>
        </p:txBody>
      </p:sp>
    </p:spTree>
    <p:extLst>
      <p:ext uri="{BB962C8B-B14F-4D97-AF65-F5344CB8AC3E}">
        <p14:creationId xmlns:p14="http://schemas.microsoft.com/office/powerpoint/2010/main" val="3602967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aim of our programme is to increase our students’ reflective awareness of ‘the digital’ in various spheres of their lives, and also of how digital practices and values may differ in different contexts or communities. So we’re not talking about ‘digital literacy’ as</a:t>
            </a:r>
            <a:r>
              <a:rPr lang="en-GB" sz="1200" baseline="0" dirty="0" smtClean="0"/>
              <a:t> either a singular entity or something that’s discrete and separable from our everyday lives, but as an exploration of something that’s complex and overlapping between different areas of your life.</a:t>
            </a:r>
          </a:p>
          <a:p>
            <a:endParaRPr lang="en-GB" sz="1200" baseline="0" dirty="0" smtClean="0"/>
          </a:p>
          <a:p>
            <a:pPr marL="0" indent="0">
              <a:buFont typeface="Arial" panose="020B0604020202020204" pitchFamily="34" charset="0"/>
              <a:buNone/>
            </a:pPr>
            <a:r>
              <a:rPr lang="en-GB" sz="1200" kern="1200" dirty="0" smtClean="0">
                <a:solidFill>
                  <a:schemeClr val="tx1"/>
                </a:solidFill>
                <a:effectLst/>
                <a:latin typeface="+mn-lt"/>
                <a:ea typeface="+mn-ea"/>
                <a:cs typeface="+mn-cs"/>
              </a:rPr>
              <a:t>W</a:t>
            </a:r>
            <a:r>
              <a:rPr lang="en-GB" sz="1200" i="1" kern="1200" dirty="0" smtClean="0">
                <a:solidFill>
                  <a:schemeClr val="tx1"/>
                </a:solidFill>
                <a:effectLst/>
                <a:latin typeface="+mn-lt"/>
                <a:ea typeface="+mn-ea"/>
                <a:cs typeface="+mn-cs"/>
              </a:rPr>
              <a:t>e explained this to our academic community like this:</a:t>
            </a:r>
          </a:p>
          <a:p>
            <a:pPr marL="0" indent="0">
              <a:buFont typeface="Arial" panose="020B0604020202020204" pitchFamily="34" charset="0"/>
              <a:buNone/>
            </a:pPr>
            <a:r>
              <a:rPr lang="en-GB" sz="1200" kern="1200" dirty="0" smtClean="0">
                <a:solidFill>
                  <a:schemeClr val="tx1"/>
                </a:solidFill>
                <a:effectLst/>
                <a:latin typeface="+mn-lt"/>
                <a:ea typeface="+mn-ea"/>
                <a:cs typeface="+mn-cs"/>
              </a:rPr>
              <a:t>The aim of the project is not to offer</a:t>
            </a:r>
            <a:r>
              <a:rPr lang="en-GB" sz="1200" kern="1200" baseline="0" dirty="0" smtClean="0">
                <a:solidFill>
                  <a:schemeClr val="tx1"/>
                </a:solidFill>
                <a:effectLst/>
                <a:latin typeface="+mn-lt"/>
                <a:ea typeface="+mn-ea"/>
                <a:cs typeface="+mn-cs"/>
              </a:rPr>
              <a:t> training</a:t>
            </a:r>
            <a:r>
              <a:rPr lang="en-GB" sz="1200" kern="1200" dirty="0" smtClean="0">
                <a:solidFill>
                  <a:schemeClr val="tx1"/>
                </a:solidFill>
                <a:effectLst/>
                <a:latin typeface="+mn-lt"/>
                <a:ea typeface="+mn-ea"/>
                <a:cs typeface="+mn-cs"/>
              </a:rPr>
              <a:t> but to promote participants’ awareness of digital issues, practices, environments and choices to take control of their digital identities. </a:t>
            </a:r>
          </a:p>
          <a:p>
            <a:pPr marL="0" indent="0">
              <a:buFont typeface="Arial" panose="020B0604020202020204" pitchFamily="34" charset="0"/>
              <a:buNone/>
            </a:pPr>
            <a:r>
              <a:rPr lang="en-GB" sz="1200" kern="1200" dirty="0" smtClean="0">
                <a:solidFill>
                  <a:schemeClr val="tx1"/>
                </a:solidFill>
                <a:effectLst/>
                <a:latin typeface="+mn-lt"/>
                <a:ea typeface="+mn-ea"/>
                <a:cs typeface="+mn-cs"/>
              </a:rPr>
              <a:t>Rather than merely teaching software or apps, this approach involves enhancing participants’ awareness or </a:t>
            </a:r>
            <a:r>
              <a:rPr lang="en-GB" sz="1200" kern="1200" dirty="0" err="1" smtClean="0">
                <a:solidFill>
                  <a:schemeClr val="tx1"/>
                </a:solidFill>
                <a:effectLst/>
                <a:latin typeface="+mn-lt"/>
                <a:ea typeface="+mn-ea"/>
                <a:cs typeface="+mn-cs"/>
              </a:rPr>
              <a:t>savvyness</a:t>
            </a:r>
            <a:r>
              <a:rPr lang="en-GB" sz="1200" kern="1200" dirty="0" smtClean="0">
                <a:solidFill>
                  <a:schemeClr val="tx1"/>
                </a:solidFill>
                <a:effectLst/>
                <a:latin typeface="+mn-lt"/>
                <a:ea typeface="+mn-ea"/>
                <a:cs typeface="+mn-cs"/>
              </a:rPr>
              <a:t> of the digital environment, how they engage with it, and how they appear in it. </a:t>
            </a:r>
          </a:p>
          <a:p>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30</a:t>
            </a:fld>
            <a:endParaRPr lang="en-US"/>
          </a:p>
        </p:txBody>
      </p:sp>
    </p:spTree>
    <p:extLst>
      <p:ext uri="{BB962C8B-B14F-4D97-AF65-F5344CB8AC3E}">
        <p14:creationId xmlns:p14="http://schemas.microsoft.com/office/powerpoint/2010/main" val="763742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essence</a:t>
            </a:r>
            <a:r>
              <a:rPr lang="en-US" baseline="0" dirty="0" smtClean="0"/>
              <a:t> – there are many ways of defining it – no agreed definition</a:t>
            </a:r>
          </a:p>
          <a:p>
            <a:r>
              <a:rPr lang="en-US" baseline="0" dirty="0" smtClean="0"/>
              <a:t>A term currently in vogue but alternatives are:</a:t>
            </a:r>
          </a:p>
          <a:p>
            <a:endParaRPr lang="en-US" baseline="0" dirty="0" smtClean="0"/>
          </a:p>
          <a:p>
            <a:r>
              <a:rPr lang="en-US" baseline="0" dirty="0" smtClean="0"/>
              <a:t>Digital skills – used in the UK by a House of Lords report from 2015</a:t>
            </a:r>
          </a:p>
          <a:p>
            <a:r>
              <a:rPr lang="en-US" baseline="0" dirty="0" smtClean="0"/>
              <a:t>Digital competencies – used by </a:t>
            </a:r>
            <a:r>
              <a:rPr lang="en-US" baseline="0" dirty="0" err="1" smtClean="0"/>
              <a:t>Jisc</a:t>
            </a:r>
            <a:r>
              <a:rPr lang="en-US" baseline="0" dirty="0" smtClean="0"/>
              <a:t> in recent work they are doing to inform UK higher education</a:t>
            </a:r>
          </a:p>
          <a:p>
            <a:endParaRPr lang="en-US" baseline="0" dirty="0" smtClean="0"/>
          </a:p>
          <a:p>
            <a:r>
              <a:rPr lang="en-US" baseline="0" dirty="0" smtClean="0"/>
              <a:t>No one definition and bear in mind it is format specific – it’s about ‘digital’ stuff – but the underpinning skills are very like other literacies </a:t>
            </a:r>
          </a:p>
          <a:p>
            <a:endParaRPr lang="en-US" baseline="0" dirty="0" smtClean="0"/>
          </a:p>
          <a:p>
            <a:r>
              <a:rPr lang="en-US" baseline="0" dirty="0" smtClean="0"/>
              <a:t>Term UNESCO </a:t>
            </a:r>
            <a:r>
              <a:rPr lang="en-US" baseline="0" dirty="0" err="1" smtClean="0"/>
              <a:t>favour</a:t>
            </a:r>
            <a:r>
              <a:rPr lang="en-US" baseline="0" dirty="0" smtClean="0"/>
              <a:t> is “Information and media literacy” not digital literacy</a:t>
            </a:r>
          </a:p>
          <a:p>
            <a:endParaRPr lang="en-US" baseline="0" dirty="0" smtClean="0"/>
          </a:p>
          <a:p>
            <a:r>
              <a:rPr lang="en-US" baseline="0" dirty="0" smtClean="0"/>
              <a:t>And ask yourself do we need new literacies to operate in a digital world? What’s wrong with our ‘old literacies?’ </a:t>
            </a:r>
          </a:p>
          <a:p>
            <a:endParaRPr lang="en-US" baseline="0" dirty="0" smtClean="0"/>
          </a:p>
          <a:p>
            <a:r>
              <a:rPr lang="en-US" baseline="0" dirty="0" smtClean="0"/>
              <a:t>Also be clear what digital literacy is not – for example it’s much broader than computer literacy and IT skills.</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4</a:t>
            </a:fld>
            <a:endParaRPr lang="en-US"/>
          </a:p>
        </p:txBody>
      </p:sp>
    </p:spTree>
    <p:extLst>
      <p:ext uri="{BB962C8B-B14F-4D97-AF65-F5344CB8AC3E}">
        <p14:creationId xmlns:p14="http://schemas.microsoft.com/office/powerpoint/2010/main" val="4218899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smtClean="0">
                <a:solidFill>
                  <a:schemeClr val="tx1"/>
                </a:solidFill>
                <a:effectLst/>
                <a:latin typeface="+mn-lt"/>
                <a:ea typeface="+mn-ea"/>
                <a:cs typeface="+mn-cs"/>
              </a:rPr>
              <a:t>Underlying</a:t>
            </a:r>
            <a:r>
              <a:rPr lang="en-GB" sz="1100" b="1" kern="1200" baseline="0" smtClean="0">
                <a:solidFill>
                  <a:schemeClr val="tx1"/>
                </a:solidFill>
                <a:effectLst/>
                <a:latin typeface="+mn-lt"/>
                <a:ea typeface="+mn-ea"/>
                <a:cs typeface="+mn-cs"/>
              </a:rPr>
              <a:t> </a:t>
            </a:r>
            <a:r>
              <a:rPr lang="en-GB" sz="1100" b="1" kern="1200" baseline="0" dirty="0" smtClean="0">
                <a:solidFill>
                  <a:schemeClr val="tx1"/>
                </a:solidFill>
                <a:effectLst/>
                <a:latin typeface="+mn-lt"/>
                <a:ea typeface="+mn-ea"/>
                <a:cs typeface="+mn-cs"/>
              </a:rPr>
              <a:t>principles of </a:t>
            </a:r>
            <a:r>
              <a:rPr lang="en-GB" sz="1100" b="1" kern="1200" dirty="0" smtClean="0">
                <a:solidFill>
                  <a:schemeClr val="tx1"/>
                </a:solidFill>
                <a:effectLst/>
                <a:latin typeface="+mn-lt"/>
                <a:ea typeface="+mn-ea"/>
                <a:cs typeface="+mn-cs"/>
              </a:rPr>
              <a:t>teaching </a:t>
            </a:r>
            <a:r>
              <a:rPr lang="en-GB" sz="1100" b="1" kern="1200" smtClean="0">
                <a:solidFill>
                  <a:schemeClr val="tx1"/>
                </a:solidFill>
                <a:effectLst/>
                <a:latin typeface="+mn-lt"/>
                <a:ea typeface="+mn-ea"/>
                <a:cs typeface="+mn-cs"/>
              </a:rPr>
              <a:t>and design:</a:t>
            </a:r>
            <a:endParaRPr lang="en-GB"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100" kern="1200" dirty="0" smtClean="0">
                <a:solidFill>
                  <a:schemeClr val="tx1"/>
                </a:solidFill>
                <a:effectLst/>
                <a:latin typeface="+mn-lt"/>
                <a:ea typeface="+mn-ea"/>
                <a:cs typeface="+mn-cs"/>
              </a:rPr>
              <a:t>avoid normative design, right/wrong constructions, </a:t>
            </a:r>
          </a:p>
          <a:p>
            <a:pPr marL="171450" indent="-171450">
              <a:buFont typeface="Arial" panose="020B0604020202020204" pitchFamily="34" charset="0"/>
              <a:buChar char="•"/>
            </a:pPr>
            <a:r>
              <a:rPr lang="en-GB" sz="1100" kern="1200" dirty="0" smtClean="0">
                <a:solidFill>
                  <a:schemeClr val="tx1"/>
                </a:solidFill>
                <a:effectLst/>
                <a:latin typeface="+mn-lt"/>
                <a:ea typeface="+mn-ea"/>
                <a:cs typeface="+mn-cs"/>
              </a:rPr>
              <a:t>don’t tell participants what to do or think</a:t>
            </a:r>
          </a:p>
          <a:p>
            <a:pPr marL="171450" lvl="0" indent="-171450">
              <a:buFont typeface="Arial" panose="020B0604020202020204" pitchFamily="34" charset="0"/>
              <a:buChar char="•"/>
            </a:pPr>
            <a:r>
              <a:rPr lang="en-GB" sz="1100" kern="1200" dirty="0" smtClean="0">
                <a:solidFill>
                  <a:schemeClr val="tx1"/>
                </a:solidFill>
                <a:effectLst/>
                <a:latin typeface="+mn-lt"/>
                <a:ea typeface="+mn-ea"/>
                <a:cs typeface="+mn-cs"/>
              </a:rPr>
              <a:t>aim to make participants aware of options available</a:t>
            </a:r>
          </a:p>
          <a:p>
            <a:pPr marL="171450" lvl="0" indent="-171450">
              <a:buFont typeface="Arial" panose="020B0604020202020204" pitchFamily="34" charset="0"/>
              <a:buChar char="•"/>
            </a:pPr>
            <a:r>
              <a:rPr lang="en-GB" sz="1100" kern="1200" smtClean="0">
                <a:solidFill>
                  <a:schemeClr val="tx1"/>
                </a:solidFill>
                <a:effectLst/>
                <a:latin typeface="+mn-lt"/>
                <a:ea typeface="+mn-ea"/>
                <a:cs typeface="+mn-cs"/>
              </a:rPr>
              <a:t>“medium is the message” approach - activities should as far as possible involve digital production rather than simply consuming text or video in a digital environment</a:t>
            </a:r>
          </a:p>
          <a:p>
            <a:endParaRPr lang="en-GB" sz="1100" b="1" kern="1200" dirty="0" smtClean="0">
              <a:solidFill>
                <a:schemeClr val="tx1"/>
              </a:solidFill>
              <a:effectLst/>
              <a:latin typeface="+mn-lt"/>
              <a:ea typeface="+mn-ea"/>
              <a:cs typeface="+mn-cs"/>
            </a:endParaRPr>
          </a:p>
          <a:p>
            <a:pPr marL="0" indent="0">
              <a:buFont typeface="Arial" panose="020B0604020202020204" pitchFamily="34" charset="0"/>
              <a:buNone/>
            </a:pPr>
            <a:r>
              <a:rPr lang="en-GB" sz="1100" kern="1200" smtClean="0">
                <a:solidFill>
                  <a:schemeClr val="tx1"/>
                </a:solidFill>
                <a:effectLst/>
                <a:latin typeface="+mn-lt"/>
                <a:ea typeface="+mn-ea"/>
                <a:cs typeface="+mn-cs"/>
              </a:rPr>
              <a:t>But  the programme needs to be self-supporting as far as possible</a:t>
            </a:r>
            <a:r>
              <a:rPr lang="en-GB" sz="1100" kern="1200" baseline="0" smtClean="0">
                <a:solidFill>
                  <a:schemeClr val="tx1"/>
                </a:solidFill>
                <a:effectLst/>
                <a:latin typeface="+mn-lt"/>
                <a:ea typeface="+mn-ea"/>
                <a:cs typeface="+mn-cs"/>
              </a:rPr>
              <a:t>!</a:t>
            </a:r>
            <a:endParaRPr lang="en-GB" sz="11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D16F25-3A67-452C-97D6-FD908F426386}" type="slidenum">
              <a:rPr lang="en-GB" smtClean="0">
                <a:solidFill>
                  <a:prstClr val="black"/>
                </a:solidFill>
              </a:rPr>
              <a:pPr/>
              <a:t>31</a:t>
            </a:fld>
            <a:endParaRPr lang="en-GB" dirty="0">
              <a:solidFill>
                <a:prstClr val="black"/>
              </a:solidFill>
            </a:endParaRPr>
          </a:p>
        </p:txBody>
      </p:sp>
    </p:spTree>
    <p:extLst>
      <p:ext uri="{BB962C8B-B14F-4D97-AF65-F5344CB8AC3E}">
        <p14:creationId xmlns:p14="http://schemas.microsoft.com/office/powerpoint/2010/main" val="588496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smtClean="0">
                <a:solidFill>
                  <a:schemeClr val="tx1"/>
                </a:solidFill>
                <a:effectLst/>
                <a:latin typeface="+mn-lt"/>
                <a:ea typeface="+mn-ea"/>
                <a:cs typeface="+mn-cs"/>
              </a:rPr>
              <a:t>We’ve </a:t>
            </a:r>
            <a:r>
              <a:rPr lang="en-GB" sz="1200" kern="1200" dirty="0" smtClean="0">
                <a:solidFill>
                  <a:schemeClr val="tx1"/>
                </a:solidFill>
                <a:effectLst/>
                <a:latin typeface="+mn-lt"/>
                <a:ea typeface="+mn-ea"/>
                <a:cs typeface="+mn-cs"/>
              </a:rPr>
              <a:t>broken this down into 4 units</a:t>
            </a:r>
            <a:r>
              <a:rPr lang="en-GB" sz="1200" kern="1200" baseline="0" dirty="0" smtClean="0">
                <a:solidFill>
                  <a:schemeClr val="tx1"/>
                </a:solidFill>
                <a:effectLst/>
                <a:latin typeface="+mn-lt"/>
                <a:ea typeface="+mn-ea"/>
                <a:cs typeface="+mn-cs"/>
              </a:rPr>
              <a:t> – using blackboard – currently</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n-GB" sz="1200" kern="1200" dirty="0" smtClean="0">
                <a:solidFill>
                  <a:schemeClr val="tx1"/>
                </a:solidFill>
                <a:effectLst/>
                <a:latin typeface="+mn-lt"/>
                <a:ea typeface="+mn-ea"/>
                <a:cs typeface="+mn-cs"/>
              </a:rPr>
              <a:t>Focusing on the digital</a:t>
            </a:r>
            <a:r>
              <a:rPr lang="en-GB" sz="1200" kern="1200" baseline="0" dirty="0" smtClean="0">
                <a:solidFill>
                  <a:schemeClr val="tx1"/>
                </a:solidFill>
                <a:effectLst/>
                <a:latin typeface="+mn-lt"/>
                <a:ea typeface="+mn-ea"/>
                <a:cs typeface="+mn-cs"/>
              </a:rPr>
              <a:t> environment academically and employability</a:t>
            </a:r>
          </a:p>
          <a:p>
            <a:pPr marL="0" indent="0">
              <a:buFont typeface="Arial" panose="020B0604020202020204" pitchFamily="34" charset="0"/>
              <a:buNone/>
            </a:pPr>
            <a:endParaRPr lang="en-GB"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200" kern="1200" baseline="0" dirty="0" smtClean="0">
                <a:solidFill>
                  <a:schemeClr val="tx1"/>
                </a:solidFill>
                <a:effectLst/>
                <a:latin typeface="+mn-lt"/>
                <a:ea typeface="+mn-ea"/>
                <a:cs typeface="+mn-cs"/>
              </a:rPr>
              <a:t>Creating artefacts throughout – using variety of tools – blackboard &amp; cloud</a:t>
            </a:r>
          </a:p>
          <a:p>
            <a:pPr marL="0" indent="0">
              <a:buFont typeface="Arial" panose="020B0604020202020204" pitchFamily="34" charset="0"/>
              <a:buNone/>
            </a:pPr>
            <a:endParaRPr lang="en-GB"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200" kern="1200" baseline="0" dirty="0" smtClean="0">
                <a:solidFill>
                  <a:schemeClr val="tx1"/>
                </a:solidFill>
                <a:effectLst/>
                <a:latin typeface="+mn-lt"/>
                <a:ea typeface="+mn-ea"/>
                <a:cs typeface="+mn-cs"/>
              </a:rPr>
              <a:t>Needed to be engaging but not onerous – 20 – 40 mins. – but with optional further reading</a:t>
            </a:r>
          </a:p>
          <a:p>
            <a:pPr marL="0" indent="0">
              <a:buFont typeface="Arial" panose="020B0604020202020204" pitchFamily="34" charset="0"/>
              <a:buNone/>
            </a:pPr>
            <a:endParaRPr lang="en-GB"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200" kern="1200" baseline="0" dirty="0" smtClean="0">
                <a:solidFill>
                  <a:schemeClr val="tx1"/>
                </a:solidFill>
                <a:effectLst/>
                <a:latin typeface="+mn-lt"/>
                <a:ea typeface="+mn-ea"/>
                <a:cs typeface="+mn-cs"/>
              </a:rPr>
              <a:t>Linked to UEA skills award – great opportunity to incentivisation and provide certification </a:t>
            </a:r>
          </a:p>
          <a:p>
            <a:pPr marL="0" indent="0">
              <a:buFont typeface="Arial" panose="020B0604020202020204" pitchFamily="34" charset="0"/>
              <a:buNone/>
            </a:pPr>
            <a:endParaRPr lang="en-GB" sz="1200"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D16F25-3A67-452C-97D6-FD908F426386}" type="slidenum">
              <a:rPr lang="en-GB" smtClean="0"/>
              <a:t>32</a:t>
            </a:fld>
            <a:endParaRPr lang="en-GB" dirty="0"/>
          </a:p>
        </p:txBody>
      </p:sp>
    </p:spTree>
    <p:extLst>
      <p:ext uri="{BB962C8B-B14F-4D97-AF65-F5344CB8AC3E}">
        <p14:creationId xmlns:p14="http://schemas.microsoft.com/office/powerpoint/2010/main" val="1051616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33</a:t>
            </a:fld>
            <a:endParaRPr lang="en-US"/>
          </a:p>
        </p:txBody>
      </p:sp>
    </p:spTree>
    <p:extLst>
      <p:ext uri="{BB962C8B-B14F-4D97-AF65-F5344CB8AC3E}">
        <p14:creationId xmlns:p14="http://schemas.microsoft.com/office/powerpoint/2010/main" val="347884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34</a:t>
            </a:fld>
            <a:endParaRPr lang="en-US"/>
          </a:p>
        </p:txBody>
      </p:sp>
    </p:spTree>
    <p:extLst>
      <p:ext uri="{BB962C8B-B14F-4D97-AF65-F5344CB8AC3E}">
        <p14:creationId xmlns:p14="http://schemas.microsoft.com/office/powerpoint/2010/main" val="4216242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topics include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effectLst/>
              </a:rPr>
              <a:t>Avoiding plagiarism</a:t>
            </a:r>
          </a:p>
          <a:p>
            <a:r>
              <a:rPr lang="en-US" b="1" dirty="0" smtClean="0"/>
              <a:t>Communicating</a:t>
            </a:r>
            <a:r>
              <a:rPr lang="en-US" b="1" baseline="0" dirty="0" smtClean="0"/>
              <a:t> online</a:t>
            </a:r>
          </a:p>
          <a:p>
            <a:r>
              <a:rPr lang="en-US" b="1" baseline="0" dirty="0" smtClean="0"/>
              <a:t>Effective searching</a:t>
            </a:r>
          </a:p>
          <a:p>
            <a:r>
              <a:rPr lang="en-US" b="1" baseline="0" dirty="0" smtClean="0"/>
              <a:t>Keeping up to date</a:t>
            </a:r>
          </a:p>
          <a:p>
            <a:r>
              <a:rPr lang="en-US" b="1" dirty="0" smtClean="0"/>
              <a:t>Making the most of</a:t>
            </a:r>
            <a:r>
              <a:rPr lang="en-US" b="1" baseline="0" dirty="0" smtClean="0"/>
              <a:t> social networking </a:t>
            </a:r>
          </a:p>
          <a:p>
            <a:r>
              <a:rPr lang="en-US" b="1" dirty="0" smtClean="0"/>
              <a:t>Referencing your sources</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701D40D4-79E6-CA46-8CEC-966AA577CAA1}" type="slidenum">
              <a:rPr lang="en-US" smtClean="0"/>
              <a:t>35</a:t>
            </a:fld>
            <a:endParaRPr lang="en-US"/>
          </a:p>
        </p:txBody>
      </p:sp>
    </p:spTree>
    <p:extLst>
      <p:ext uri="{BB962C8B-B14F-4D97-AF65-F5344CB8AC3E}">
        <p14:creationId xmlns:p14="http://schemas.microsoft.com/office/powerpoint/2010/main" val="2062032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36</a:t>
            </a:fld>
            <a:endParaRPr lang="en-US"/>
          </a:p>
        </p:txBody>
      </p:sp>
    </p:spTree>
    <p:extLst>
      <p:ext uri="{BB962C8B-B14F-4D97-AF65-F5344CB8AC3E}">
        <p14:creationId xmlns:p14="http://schemas.microsoft.com/office/powerpoint/2010/main" val="77882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essence</a:t>
            </a:r>
            <a:r>
              <a:rPr lang="en-US" baseline="0" dirty="0" smtClean="0"/>
              <a:t> – there are many ways of defining it – no agreed definition</a:t>
            </a:r>
          </a:p>
          <a:p>
            <a:r>
              <a:rPr lang="en-US" baseline="0" dirty="0" smtClean="0"/>
              <a:t>A term currently in vogue but alternatives are:</a:t>
            </a:r>
          </a:p>
          <a:p>
            <a:endParaRPr lang="en-US" baseline="0" dirty="0" smtClean="0"/>
          </a:p>
          <a:p>
            <a:r>
              <a:rPr lang="en-US" baseline="0" dirty="0" smtClean="0"/>
              <a:t>Digital skills – used in the UK by a House of Lords report from 2015</a:t>
            </a:r>
          </a:p>
          <a:p>
            <a:r>
              <a:rPr lang="en-US" baseline="0" dirty="0" smtClean="0"/>
              <a:t>Digital competencies – used by </a:t>
            </a:r>
            <a:r>
              <a:rPr lang="en-US" baseline="0" dirty="0" err="1" smtClean="0"/>
              <a:t>Jisc</a:t>
            </a:r>
            <a:r>
              <a:rPr lang="en-US" baseline="0" dirty="0" smtClean="0"/>
              <a:t> in recent work they are doing to inform UK higher education</a:t>
            </a:r>
          </a:p>
          <a:p>
            <a:endParaRPr lang="en-US" baseline="0" dirty="0" smtClean="0"/>
          </a:p>
          <a:p>
            <a:r>
              <a:rPr lang="en-US" baseline="0" dirty="0" smtClean="0"/>
              <a:t>No one definition and bear in mind it is format specific – it’s about ‘digital’ stuff – but the underpinning skills are very like other literacies </a:t>
            </a:r>
          </a:p>
          <a:p>
            <a:endParaRPr lang="en-US" baseline="0" dirty="0" smtClean="0"/>
          </a:p>
          <a:p>
            <a:r>
              <a:rPr lang="en-US" baseline="0" dirty="0" smtClean="0"/>
              <a:t>Term UNESCO </a:t>
            </a:r>
            <a:r>
              <a:rPr lang="en-US" baseline="0" dirty="0" err="1" smtClean="0"/>
              <a:t>favour</a:t>
            </a:r>
            <a:r>
              <a:rPr lang="en-US" baseline="0" dirty="0" smtClean="0"/>
              <a:t> is “Information and media literacy” not digital literacy</a:t>
            </a:r>
          </a:p>
          <a:p>
            <a:endParaRPr lang="en-US" baseline="0" dirty="0" smtClean="0"/>
          </a:p>
          <a:p>
            <a:r>
              <a:rPr lang="en-US" baseline="0" dirty="0" smtClean="0"/>
              <a:t>And ask yourself do we need new literacies to operate in a digital world? What’s wrong with our ‘old literacies?’ </a:t>
            </a:r>
          </a:p>
          <a:p>
            <a:endParaRPr lang="en-US" baseline="0" dirty="0" smtClean="0"/>
          </a:p>
          <a:p>
            <a:r>
              <a:rPr lang="en-US" baseline="0" dirty="0" smtClean="0"/>
              <a:t>Also be clear what digital literacy is not – for example it’s much broader than computer literacy and IT skills.</a:t>
            </a:r>
            <a:endParaRPr lang="en-US" dirty="0"/>
          </a:p>
        </p:txBody>
      </p:sp>
      <p:sp>
        <p:nvSpPr>
          <p:cNvPr id="4" name="Slide Number Placeholder 3"/>
          <p:cNvSpPr>
            <a:spLocks noGrp="1"/>
          </p:cNvSpPr>
          <p:nvPr>
            <p:ph type="sldNum" sz="quarter" idx="10"/>
          </p:nvPr>
        </p:nvSpPr>
        <p:spPr/>
        <p:txBody>
          <a:bodyPr/>
          <a:lstStyle/>
          <a:p>
            <a:fld id="{701D40D4-79E6-CA46-8CEC-966AA577CAA1}" type="slidenum">
              <a:rPr lang="en-US" smtClean="0"/>
              <a:t>5</a:t>
            </a:fld>
            <a:endParaRPr lang="en-US"/>
          </a:p>
        </p:txBody>
      </p:sp>
    </p:spTree>
    <p:extLst>
      <p:ext uri="{BB962C8B-B14F-4D97-AF65-F5344CB8AC3E}">
        <p14:creationId xmlns:p14="http://schemas.microsoft.com/office/powerpoint/2010/main" val="421889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6</a:t>
            </a:fld>
            <a:endParaRPr lang="en-US"/>
          </a:p>
        </p:txBody>
      </p:sp>
    </p:spTree>
    <p:extLst>
      <p:ext uri="{BB962C8B-B14F-4D97-AF65-F5344CB8AC3E}">
        <p14:creationId xmlns:p14="http://schemas.microsoft.com/office/powerpoint/2010/main" val="104515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7</a:t>
            </a:fld>
            <a:endParaRPr lang="en-US"/>
          </a:p>
        </p:txBody>
      </p:sp>
    </p:spTree>
    <p:extLst>
      <p:ext uri="{BB962C8B-B14F-4D97-AF65-F5344CB8AC3E}">
        <p14:creationId xmlns:p14="http://schemas.microsoft.com/office/powerpoint/2010/main" val="259257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GB" altLang="en-US" dirty="0" smtClean="0"/>
              <a:t>We looked hard at whether we needed to include ‘</a:t>
            </a:r>
            <a:r>
              <a:rPr lang="en-GB" altLang="en-US" dirty="0" err="1" smtClean="0"/>
              <a:t>digitalness</a:t>
            </a:r>
            <a:r>
              <a:rPr lang="en-GB" altLang="en-US" dirty="0" smtClean="0"/>
              <a:t>’ or technology as a </a:t>
            </a:r>
            <a:r>
              <a:rPr lang="en-GB" altLang="en-US" b="0" dirty="0" smtClean="0"/>
              <a:t>discrete</a:t>
            </a:r>
            <a:r>
              <a:rPr lang="en-GB" altLang="en-US" dirty="0" smtClean="0"/>
              <a:t> strand in our curriculum, but ultimately we figured we were looking at it the wrong way up and that ‘</a:t>
            </a:r>
            <a:r>
              <a:rPr lang="en-GB" altLang="en-US" dirty="0" err="1" smtClean="0"/>
              <a:t>digitalness</a:t>
            </a:r>
            <a:r>
              <a:rPr lang="en-GB" altLang="en-US" dirty="0" smtClean="0"/>
              <a:t>’ is a bit of a red herring.</a:t>
            </a:r>
          </a:p>
          <a:p>
            <a:endParaRPr lang="en-GB" altLang="en-US" dirty="0" smtClean="0"/>
          </a:p>
          <a:p>
            <a:r>
              <a:rPr lang="en-GB" altLang="en-US" dirty="0" smtClean="0"/>
              <a:t>Our view is that information literacy refers to </a:t>
            </a:r>
            <a:r>
              <a:rPr lang="en-GB" altLang="en-US" b="1" dirty="0" smtClean="0"/>
              <a:t>all</a:t>
            </a:r>
            <a:r>
              <a:rPr lang="en-GB" altLang="en-US" dirty="0" smtClean="0"/>
              <a:t> forms of information, including analogue, digital, visual and and anything else as a part of a broad landscape of information. What matters is not the platform or the format, but the context, and the uses to which students are expected to put various types of information at each stage of the scholarly career. Our research doesn't split off digital or other literacies into a separate conceptual container - the focus is rather on developing students' abilities, attitudes and values across all aspects of information use and handling so that they are equipped to deal with information judiciously, no matter what format they encounter it in</a:t>
            </a:r>
            <a:r>
              <a:rPr lang="en-GB" altLang="en-US" baseline="0" dirty="0" smtClean="0"/>
              <a:t> – and no matter when.</a:t>
            </a:r>
            <a:endParaRPr lang="en-GB" altLang="en-US" dirty="0" smtClean="0"/>
          </a:p>
        </p:txBody>
      </p:sp>
      <p:sp>
        <p:nvSpPr>
          <p:cNvPr id="3789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0FB8A1-FA33-4607-96A4-7B1A5E294F39}" type="slidenum">
              <a:rPr lang="en-GB" altLang="en-US"/>
              <a:pPr eaLnBrk="1" hangingPunct="1"/>
              <a:t>8</a:t>
            </a:fld>
            <a:endParaRPr lang="en-GB" altLang="en-US"/>
          </a:p>
        </p:txBody>
      </p:sp>
    </p:spTree>
    <p:extLst>
      <p:ext uri="{BB962C8B-B14F-4D97-AF65-F5344CB8AC3E}">
        <p14:creationId xmlns:p14="http://schemas.microsoft.com/office/powerpoint/2010/main" val="50963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01D40D4-79E6-CA46-8CEC-966AA577CAA1}" type="slidenum">
              <a:rPr lang="en-US" smtClean="0"/>
              <a:t>9</a:t>
            </a:fld>
            <a:endParaRPr lang="en-US"/>
          </a:p>
        </p:txBody>
      </p:sp>
    </p:spTree>
    <p:extLst>
      <p:ext uri="{BB962C8B-B14F-4D97-AF65-F5344CB8AC3E}">
        <p14:creationId xmlns:p14="http://schemas.microsoft.com/office/powerpoint/2010/main" val="43115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Surely all students are digital natives – they know how to use information? They can find information at the touch of a button? </a:t>
            </a:r>
          </a:p>
          <a:p>
            <a:pPr eaLnBrk="1" hangingPunct="1">
              <a:spcBef>
                <a:spcPct val="0"/>
              </a:spcBef>
            </a:pPr>
            <a:endParaRPr lang="en-GB" dirty="0" smtClean="0"/>
          </a:p>
          <a:p>
            <a:pPr eaLnBrk="1" hangingPunct="1">
              <a:spcBef>
                <a:spcPct val="0"/>
              </a:spcBef>
            </a:pPr>
            <a:r>
              <a:rPr lang="en-GB" dirty="0" smtClean="0"/>
              <a:t>In fact there is much evidence from reports such as the 2007 CIBER report, that indicates students lack critical evaluation skills and struggle making the transition to working at higher education level. The shift from a dependent way of learning to independence. The</a:t>
            </a:r>
            <a:r>
              <a:rPr lang="en-GB" baseline="0" dirty="0" smtClean="0"/>
              <a:t> current government preoccupation with revamping A levels is partly a recognition that students are not prepared for higher education, for writing longer pieces of work and for thinking critically. (they are good at passing exams!) </a:t>
            </a:r>
            <a:endParaRPr lang="en-GB" dirty="0" smtClean="0"/>
          </a:p>
          <a:p>
            <a:pPr eaLnBrk="1" hangingPunct="1">
              <a:spcBef>
                <a:spcPct val="0"/>
              </a:spcBef>
            </a:pPr>
            <a:endParaRPr lang="en-GB" dirty="0" smtClean="0"/>
          </a:p>
          <a:p>
            <a:pPr eaLnBrk="1" hangingPunct="1">
              <a:spcBef>
                <a:spcPct val="0"/>
              </a:spcBef>
            </a:pPr>
            <a:r>
              <a:rPr lang="en-GB" dirty="0" smtClean="0"/>
              <a:t>The 2011 Demos report , Truth, Lies and the internet</a:t>
            </a:r>
            <a:r>
              <a:rPr lang="en-GB" baseline="0" dirty="0" smtClean="0"/>
              <a:t> </a:t>
            </a:r>
            <a:r>
              <a:rPr lang="en-GB" dirty="0" smtClean="0"/>
              <a:t>argues that helping young people navigate hugely variable Internet sources should be achieved not by tighter controls but by ensuring they can make informed judgements (4). We should think and talk less about the internet causing harm (passive learning model) and instead focus on what helping equip young people</a:t>
            </a:r>
            <a:r>
              <a:rPr lang="en-GB" baseline="0" dirty="0" smtClean="0"/>
              <a:t> </a:t>
            </a:r>
            <a:r>
              <a:rPr lang="en-GB" dirty="0" smtClean="0"/>
              <a:t>and empower themselves with an understanding of how to apply critical judgement.</a:t>
            </a:r>
          </a:p>
          <a:p>
            <a:pPr eaLnBrk="1" hangingPunct="1">
              <a:spcBef>
                <a:spcPct val="0"/>
              </a:spcBef>
            </a:pPr>
            <a:endParaRPr lang="en-GB" dirty="0" smtClean="0"/>
          </a:p>
          <a:p>
            <a:pPr eaLnBrk="1" hangingPunct="1">
              <a:spcBef>
                <a:spcPct val="0"/>
              </a:spcBef>
            </a:pPr>
            <a:r>
              <a:rPr lang="en-GB" dirty="0" smtClean="0"/>
              <a:t>Guardian’s high-</a:t>
            </a:r>
            <a:r>
              <a:rPr lang="en-GB" dirty="0" err="1" smtClean="0"/>
              <a:t>provile</a:t>
            </a:r>
            <a:r>
              <a:rPr lang="en-GB" dirty="0" smtClean="0"/>
              <a:t> digital literacy campaign for radical change to how ICT is taught and thought about in schools.</a:t>
            </a:r>
          </a:p>
          <a:p>
            <a:pPr eaLnBrk="1" hangingPunct="1">
              <a:spcBef>
                <a:spcPct val="0"/>
              </a:spcBef>
            </a:pPr>
            <a:endParaRPr lang="en-GB" dirty="0" smtClean="0"/>
          </a:p>
          <a:p>
            <a:pPr eaLnBrk="1" hangingPunct="1">
              <a:spcBef>
                <a:spcPct val="0"/>
              </a:spcBef>
            </a:pPr>
            <a:r>
              <a:rPr lang="en-GB" dirty="0" smtClean="0"/>
              <a:t>JISC’s portfolio of projects around the digital library, data management, digital repositories, and Vitae’s events for the ‘Digital Researcher’ – all show that this concept of digital literacy or fluency is becoming of national importance (at last!). </a:t>
            </a:r>
          </a:p>
          <a:p>
            <a:pPr eaLnBrk="1" hangingPunct="1">
              <a:spcBef>
                <a:spcPct val="0"/>
              </a:spcBef>
            </a:pPr>
            <a:endParaRPr lang="en-GB" dirty="0" smtClean="0"/>
          </a:p>
          <a:p>
            <a:pPr eaLnBrk="1" hangingPunct="1">
              <a:spcBef>
                <a:spcPct val="0"/>
              </a:spcBef>
            </a:pPr>
            <a:r>
              <a:rPr lang="en-GB" dirty="0" smtClean="0"/>
              <a:t>National IL initiatives – Welsh and Scottish projects; UNESCO’s Media and Information Literacy curriculum for schools. </a:t>
            </a:r>
          </a:p>
          <a:p>
            <a:pPr eaLnBrk="1" hangingPunct="1">
              <a:spcBef>
                <a:spcPct val="0"/>
              </a:spcBef>
            </a:pPr>
            <a:endParaRPr lang="en-GB" dirty="0" smtClean="0"/>
          </a:p>
          <a:p>
            <a:pPr eaLnBrk="1" hangingPunct="1">
              <a:spcBef>
                <a:spcPct val="0"/>
              </a:spcBef>
            </a:pPr>
            <a:r>
              <a:rPr lang="en-GB" dirty="0" smtClean="0"/>
              <a:t>All these campaigns and initiatives show the extent to which information literacy is tied in with lifelong learning, citizenship, employability, social mobility, and the knowledge economy. IL is part of a general movement towards creating not just judicious scholars but informed citizens. It’s </a:t>
            </a:r>
            <a:r>
              <a:rPr lang="en-US" dirty="0" smtClean="0"/>
              <a:t>individuals using, taking action with information. It is not just to do with </a:t>
            </a:r>
            <a:r>
              <a:rPr lang="en-US" i="1" dirty="0" smtClean="0"/>
              <a:t>access</a:t>
            </a:r>
            <a:r>
              <a:rPr lang="en-US" dirty="0" smtClean="0"/>
              <a:t> to information – it goes beyond that and into what people do with it, or to it, or through it.</a:t>
            </a:r>
            <a:endParaRPr lang="en-GB" dirty="0" smtClean="0"/>
          </a:p>
          <a:p>
            <a:pPr eaLnBrk="1" hangingPunct="1">
              <a:spcBef>
                <a:spcPct val="0"/>
              </a:spcBef>
            </a:pPr>
            <a:endParaRPr lang="en-GB" dirty="0" smtClean="0"/>
          </a:p>
          <a:p>
            <a:pPr eaLnBrk="1" hangingPunct="1">
              <a:spcBef>
                <a:spcPct val="0"/>
              </a:spcBef>
            </a:pPr>
            <a:r>
              <a:rPr lang="en-GB" dirty="0" smtClean="0"/>
              <a:t>In this environment we have a chance to rehabilitate traditional notions of IL as ‘something the library does’ and look at it as a crucial part of individual lifelong learning instead.</a:t>
            </a:r>
          </a:p>
          <a:p>
            <a:pPr eaLnBrk="1" hangingPunct="1">
              <a:spcBef>
                <a:spcPct val="0"/>
              </a:spcBef>
            </a:pPr>
            <a:endParaRPr lang="en-GB" dirty="0" smtClean="0"/>
          </a:p>
          <a:p>
            <a:pPr eaLnBrk="1" hangingPunct="1">
              <a:spcBef>
                <a:spcPct val="0"/>
              </a:spcBef>
            </a:pPr>
            <a:endParaRPr lang="en-GB"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3F74FA-50F7-4C70-9234-7C802D65D284}" type="slidenum">
              <a:rPr lang="en-GB">
                <a:ea typeface="ＭＳ Ｐゴシック" pitchFamily="-72" charset="-128"/>
                <a:cs typeface="ＭＳ Ｐゴシック" pitchFamily="-72" charset="-128"/>
              </a:rPr>
              <a:pPr fontAlgn="base">
                <a:spcBef>
                  <a:spcPct val="0"/>
                </a:spcBef>
                <a:spcAft>
                  <a:spcPct val="0"/>
                </a:spcAft>
                <a:defRPr/>
              </a:pPr>
              <a:t>10</a:t>
            </a:fld>
            <a:endParaRPr lang="en-GB">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GB"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1861FA34-6C90-8F46-8318-2B533F638DF3}"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F240-B039-CB40-8017-ED4780226020}"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861FA34-6C90-8F46-8318-2B533F638DF3}"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861FA34-6C90-8F46-8318-2B533F638DF3}"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861FA34-6C90-8F46-8318-2B533F638DF3}"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861FA34-6C90-8F46-8318-2B533F638DF3}"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F240-B039-CB40-8017-ED4780226020}"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861FA34-6C90-8F46-8318-2B533F638DF3}" type="datetimeFigureOut">
              <a:rPr lang="en-US" smtClean="0"/>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861FA34-6C90-8F46-8318-2B533F638DF3}" type="datetimeFigureOut">
              <a:rPr lang="en-US" smtClean="0"/>
              <a:t>9/8/2018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5FF240-B039-CB40-8017-ED4780226020}"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1861FA34-6C90-8F46-8318-2B533F638DF3}" type="datetimeFigureOut">
              <a:rPr lang="en-US" smtClean="0"/>
              <a:t>9/8/2018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1FA34-6C90-8F46-8318-2B533F638DF3}" type="datetimeFigureOut">
              <a:rPr lang="en-US" smtClean="0"/>
              <a:t>9/8/2018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GB"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861FA34-6C90-8F46-8318-2B533F638DF3}" type="datetimeFigureOut">
              <a:rPr lang="en-US" smtClean="0"/>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FF240-B039-CB40-8017-ED4780226020}"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GB"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861FA34-6C90-8F46-8318-2B533F638DF3}" type="datetimeFigureOut">
              <a:rPr lang="en-US" smtClean="0"/>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FF240-B039-CB40-8017-ED47802260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861FA34-6C90-8F46-8318-2B533F638DF3}" type="datetimeFigureOut">
              <a:rPr lang="en-US" smtClean="0"/>
              <a:t>9/8/2018</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65FF240-B039-CB40-8017-ED4780226020}"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www.flickr.com/photos/69125796@N00/7598409748/" TargetMode="External"/><Relationship Id="rId5" Type="http://schemas.openxmlformats.org/officeDocument/2006/relationships/image" Target="../media/image12.jpeg"/><Relationship Id="rId4" Type="http://schemas.openxmlformats.org/officeDocument/2006/relationships/hyperlink" Target="http://www.flickr.com/photos/56155476@N08/665997619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flickr.com/photos/99646216@N00/574462439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newcurriculum.wordpress.com/using-anci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an.jiscinvolve.org/w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hyperlink" Target="http://blogs.lse.ac.uk/lsesad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goo.gl/excVS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open.ac.uk/libraryservices/beingdigita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hyperlink" Target="http://www.open.ac.uk/libraryservices/pages/dilframewor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open.ac.uk/libraryservices/beingdigita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2.futurelab.org.uk/resources/documents/handbooks/digital_literacy.pdf" TargetMode="External"/><Relationship Id="rId2" Type="http://schemas.openxmlformats.org/officeDocument/2006/relationships/hyperlink" Target="http://digitalliteraci.es/" TargetMode="External"/><Relationship Id="rId1" Type="http://schemas.openxmlformats.org/officeDocument/2006/relationships/slideLayout" Target="../slideLayouts/slideLayout2.xml"/><Relationship Id="rId5" Type="http://schemas.openxmlformats.org/officeDocument/2006/relationships/hyperlink" Target="http://newcurriculum.wordpress.com" TargetMode="External"/><Relationship Id="rId4" Type="http://schemas.openxmlformats.org/officeDocument/2006/relationships/hyperlink" Target="http://digitalcapability.jiscinvolve.org/wp/"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blogs.lse.ac.uk/lsesadl/" TargetMode="External"/><Relationship Id="rId7" Type="http://schemas.openxmlformats.org/officeDocument/2006/relationships/hyperlink" Target="http://eprints.lse.ac.uk/48058" TargetMode="External"/><Relationship Id="rId2" Type="http://schemas.openxmlformats.org/officeDocument/2006/relationships/hyperlink" Target="http://eprints.lse.ac.uk/63357/" TargetMode="External"/><Relationship Id="rId1" Type="http://schemas.openxmlformats.org/officeDocument/2006/relationships/slideLayout" Target="../slideLayouts/slideLayout2.xml"/><Relationship Id="rId6" Type="http://schemas.openxmlformats.org/officeDocument/2006/relationships/hyperlink" Target="http://eprints.lse.ac.uk/27739/1/Digital_natives_(LSERO).pdf" TargetMode="External"/><Relationship Id="rId5" Type="http://schemas.openxmlformats.org/officeDocument/2006/relationships/hyperlink" Target="https://www.ucisa.ac.uk/Digcap/" TargetMode="External"/><Relationship Id="rId4" Type="http://schemas.openxmlformats.org/officeDocument/2006/relationships/hyperlink" Target="http://blogs.lse.ac.uk/lsesadl/conferences-presentations-and-staff-development"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janesecker.wordpres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www.qaa.ac.uk/en/Publications/Documents/HER-Themes-Guidance-15-16.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theguardian.com/education/series/digital-literacy-campaign" TargetMode="External"/><Relationship Id="rId5" Type="http://schemas.openxmlformats.org/officeDocument/2006/relationships/hyperlink" Target="http://www.parliament.uk/business/committees/committees-a-z/lords-select/digital-skills-committee/publications/" TargetMode="External"/><Relationship Id="rId4" Type="http://schemas.openxmlformats.org/officeDocument/2006/relationships/hyperlink" Target="http://www.ukdigitalskills.com/wp-content/uploads/2014/07/Binder-9-reduced.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From%20http:/www.public-domain-image.com/fauna-animals-public-domain-images-pictures/fishes-public-domain-images-pictures/skipjack-herring-fish-alosa-chrysochloris.jpg.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304800" y="17462"/>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00400" y="3725863"/>
            <a:ext cx="5638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defRPr>
            </a:lvl1pPr>
            <a:lvl2pPr>
              <a:defRPr sz="2800">
                <a:solidFill>
                  <a:schemeClr val="tx1"/>
                </a:solidFill>
                <a:latin typeface="Times New Roman" charset="0"/>
              </a:defRPr>
            </a:lvl2pPr>
            <a:lvl3pPr>
              <a:defRPr sz="2400">
                <a:solidFill>
                  <a:schemeClr val="tx1"/>
                </a:solidFill>
                <a:latin typeface="Times New Roman" charset="0"/>
              </a:defRPr>
            </a:lvl3pPr>
            <a:lvl4pPr>
              <a:defRPr sz="2000">
                <a:solidFill>
                  <a:schemeClr val="tx1"/>
                </a:solidFill>
                <a:latin typeface="Times New Roman" charset="0"/>
              </a:defRPr>
            </a:lvl4pPr>
            <a:lvl5pPr>
              <a:defRPr sz="2000">
                <a:solidFill>
                  <a:schemeClr val="tx1"/>
                </a:solidFill>
                <a:latin typeface="Times New Roman" charset="0"/>
              </a:defRPr>
            </a:lvl5pPr>
            <a:lvl6pPr eaLnBrk="0" hangingPunct="0">
              <a:defRPr sz="2000">
                <a:solidFill>
                  <a:schemeClr val="tx1"/>
                </a:solidFill>
                <a:latin typeface="Times New Roman" charset="0"/>
              </a:defRPr>
            </a:lvl6pPr>
            <a:lvl7pPr eaLnBrk="0" hangingPunct="0">
              <a:defRPr sz="2000">
                <a:solidFill>
                  <a:schemeClr val="tx1"/>
                </a:solidFill>
                <a:latin typeface="Times New Roman" charset="0"/>
              </a:defRPr>
            </a:lvl7pPr>
            <a:lvl8pPr eaLnBrk="0" hangingPunct="0">
              <a:defRPr sz="2000">
                <a:solidFill>
                  <a:schemeClr val="tx1"/>
                </a:solidFill>
                <a:latin typeface="Times New Roman" charset="0"/>
              </a:defRPr>
            </a:lvl8pPr>
            <a:lvl9pPr eaLnBrk="0" hangingPunct="0">
              <a:defRPr sz="2000">
                <a:solidFill>
                  <a:schemeClr val="tx1"/>
                </a:solidFill>
                <a:latin typeface="Times New Roman" charset="0"/>
              </a:defRPr>
            </a:lvl9pPr>
          </a:lstStyle>
          <a:p>
            <a:pPr algn="ctr"/>
            <a:r>
              <a:rPr lang="id-ID" altLang="id-ID" sz="2000" dirty="0" smtClean="0">
                <a:solidFill>
                  <a:schemeClr val="bg1"/>
                </a:solidFill>
                <a:latin typeface="Arial" panose="020B0604020202020204" pitchFamily="34" charset="0"/>
                <a:cs typeface="Arial" panose="020B0604020202020204" pitchFamily="34" charset="0"/>
              </a:rPr>
              <a:t>Digital  Technology Introduction</a:t>
            </a:r>
            <a:r>
              <a:rPr lang="en-US" altLang="id-ID" sz="1800" dirty="0"/>
              <a:t/>
            </a:r>
            <a:br>
              <a:rPr lang="en-US" altLang="id-ID" sz="1800" dirty="0"/>
            </a:br>
            <a:r>
              <a:rPr lang="id-ID" altLang="id-ID" sz="1800" b="1" u="none" dirty="0" smtClean="0">
                <a:solidFill>
                  <a:srgbClr val="FFFFFF"/>
                </a:solidFill>
                <a:latin typeface="Arial" charset="0"/>
              </a:rPr>
              <a:t>Pertemuan-1</a:t>
            </a:r>
            <a:endParaRPr lang="en-US" altLang="id-ID" sz="1800" b="1" u="none" dirty="0">
              <a:solidFill>
                <a:srgbClr val="FFFFFF"/>
              </a:solidFill>
              <a:latin typeface="Arial" charset="0"/>
            </a:endParaRPr>
          </a:p>
          <a:p>
            <a:pPr algn="ctr"/>
            <a:r>
              <a:rPr lang="id-ID" altLang="id-ID" sz="1800" b="1" u="none" dirty="0">
                <a:solidFill>
                  <a:srgbClr val="FFFFFF"/>
                </a:solidFill>
                <a:latin typeface="Arial" charset="0"/>
              </a:rPr>
              <a:t>Dosen :Kundang  K Juman</a:t>
            </a:r>
            <a:endParaRPr lang="en-US" altLang="id-ID" sz="1800" b="1" u="none" dirty="0">
              <a:solidFill>
                <a:srgbClr val="FFFFFF"/>
              </a:solidFill>
              <a:latin typeface="Arial" charset="0"/>
            </a:endParaRPr>
          </a:p>
          <a:p>
            <a:pPr algn="ctr"/>
            <a:r>
              <a:rPr lang="id-ID" altLang="id-ID" sz="1800" b="1" u="none" dirty="0">
                <a:solidFill>
                  <a:srgbClr val="FFFFFF"/>
                </a:solidFill>
                <a:latin typeface="Arial" charset="0"/>
              </a:rPr>
              <a:t>Prodi Teknik Informatika ,</a:t>
            </a:r>
            <a:r>
              <a:rPr lang="en-US" altLang="id-ID" sz="1800" b="1" u="none" dirty="0">
                <a:solidFill>
                  <a:srgbClr val="FFFFFF"/>
                </a:solidFill>
                <a:latin typeface="Arial" charset="0"/>
              </a:rPr>
              <a:t> F</a:t>
            </a:r>
            <a:r>
              <a:rPr lang="id-ID" altLang="id-ID" sz="1800" b="1" u="none" dirty="0">
                <a:solidFill>
                  <a:srgbClr val="FFFFFF"/>
                </a:solidFill>
                <a:latin typeface="Arial" charset="0"/>
              </a:rPr>
              <a:t>akultas Imu Komputer</a:t>
            </a:r>
            <a:endParaRPr lang="en-US" altLang="id-ID" sz="1800" b="1" u="none" dirty="0">
              <a:solidFill>
                <a:srgbClr val="FFFFFF"/>
              </a:solidFill>
              <a:latin typeface="Arial" charset="0"/>
            </a:endParaRPr>
          </a:p>
        </p:txBody>
      </p:sp>
    </p:spTree>
    <p:extLst>
      <p:ext uri="{BB962C8B-B14F-4D97-AF65-F5344CB8AC3E}">
        <p14:creationId xmlns:p14="http://schemas.microsoft.com/office/powerpoint/2010/main" val="376013815"/>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775368" y="4644737"/>
            <a:ext cx="6781800" cy="1454727"/>
          </a:xfrm>
        </p:spPr>
        <p:txBody>
          <a:bodyPr anchor="ctr">
            <a:normAutofit/>
          </a:bodyPr>
          <a:lstStyle/>
          <a:p>
            <a:pPr eaLnBrk="1" hangingPunct="1"/>
            <a:r>
              <a:rPr kumimoji="0" lang="en-GB" sz="4400" dirty="0" smtClean="0">
                <a:solidFill>
                  <a:srgbClr val="FF0000"/>
                </a:solidFill>
              </a:rPr>
              <a:t/>
            </a:r>
            <a:br>
              <a:rPr kumimoji="0" lang="en-GB" sz="4400" dirty="0" smtClean="0">
                <a:solidFill>
                  <a:srgbClr val="FF0000"/>
                </a:solidFill>
              </a:rPr>
            </a:br>
            <a:r>
              <a:rPr kumimoji="0" lang="en-GB" sz="4400" dirty="0" smtClean="0">
                <a:solidFill>
                  <a:schemeClr val="tx2"/>
                </a:solidFill>
              </a:rPr>
              <a:t>The myth of the digital native</a:t>
            </a:r>
            <a:endParaRPr kumimoji="0" lang="en-GB" sz="4400" dirty="0">
              <a:solidFill>
                <a:schemeClr val="tx2"/>
              </a:solidFill>
            </a:endParaRPr>
          </a:p>
        </p:txBody>
      </p:sp>
      <p:pic>
        <p:nvPicPr>
          <p:cNvPr id="17410" name="Content Placeholder 3"/>
          <p:cNvPicPr>
            <a:picLocks noGrp="1" noChangeAspect="1"/>
          </p:cNvPicPr>
          <p:nvPr>
            <p:ph idx="4294967295"/>
          </p:nvPr>
        </p:nvPicPr>
        <p:blipFill>
          <a:blip r:embed="rId3"/>
          <a:srcRect/>
          <a:stretch>
            <a:fillRect/>
          </a:stretch>
        </p:blipFill>
        <p:spPr>
          <a:xfrm>
            <a:off x="539750" y="487898"/>
            <a:ext cx="3600450" cy="4800600"/>
          </a:xfrm>
          <a:prstGeom prst="rect">
            <a:avLst/>
          </a:prstGeom>
          <a:ln>
            <a:noFill/>
          </a:ln>
          <a:effectLst>
            <a:softEdge rad="112500"/>
          </a:effectLst>
        </p:spPr>
      </p:pic>
      <p:sp>
        <p:nvSpPr>
          <p:cNvPr id="17411" name="TextBox 4"/>
          <p:cNvSpPr txBox="1">
            <a:spLocks noChangeArrowheads="1"/>
          </p:cNvSpPr>
          <p:nvPr/>
        </p:nvSpPr>
        <p:spPr bwMode="auto">
          <a:xfrm>
            <a:off x="790575" y="6324600"/>
            <a:ext cx="4032250" cy="274638"/>
          </a:xfrm>
          <a:prstGeom prst="rect">
            <a:avLst/>
          </a:prstGeom>
          <a:noFill/>
          <a:ln w="9525">
            <a:noFill/>
            <a:miter lim="800000"/>
            <a:headEnd/>
            <a:tailEnd/>
          </a:ln>
        </p:spPr>
        <p:txBody>
          <a:bodyPr>
            <a:prstTxWarp prst="textNoShape">
              <a:avLst/>
            </a:prstTxWarp>
            <a:spAutoFit/>
          </a:bodyPr>
          <a:lstStyle/>
          <a:p>
            <a:r>
              <a:rPr lang="en-GB" sz="1200">
                <a:latin typeface="Calibri" pitchFamily="-72" charset="0"/>
              </a:rPr>
              <a:t>Photo by </a:t>
            </a:r>
            <a:r>
              <a:rPr lang="en-GB" sz="1200">
                <a:latin typeface="Calibri" pitchFamily="-72" charset="0"/>
                <a:hlinkClick r:id="rId4"/>
              </a:rPr>
              <a:t>Flickingerbrad</a:t>
            </a:r>
            <a:r>
              <a:rPr lang="en-GB" sz="1200">
                <a:latin typeface="Calibri" pitchFamily="-72" charset="0"/>
              </a:rPr>
              <a:t> licensed under Creative Commons</a:t>
            </a:r>
          </a:p>
        </p:txBody>
      </p:sp>
      <p:pic>
        <p:nvPicPr>
          <p:cNvPr id="1741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22825" y="512127"/>
            <a:ext cx="3816350" cy="4873625"/>
          </a:xfrm>
          <a:prstGeom prst="rect">
            <a:avLst/>
          </a:prstGeom>
          <a:ln>
            <a:noFill/>
          </a:ln>
          <a:effectLst>
            <a:softEdge rad="112500"/>
          </a:effectLst>
        </p:spPr>
      </p:pic>
      <p:sp>
        <p:nvSpPr>
          <p:cNvPr id="17413" name="TextBox 6"/>
          <p:cNvSpPr txBox="1">
            <a:spLocks noChangeArrowheads="1"/>
          </p:cNvSpPr>
          <p:nvPr/>
        </p:nvSpPr>
        <p:spPr bwMode="auto">
          <a:xfrm>
            <a:off x="4822825" y="6354763"/>
            <a:ext cx="4033838" cy="274637"/>
          </a:xfrm>
          <a:prstGeom prst="rect">
            <a:avLst/>
          </a:prstGeom>
          <a:noFill/>
          <a:ln w="9525">
            <a:noFill/>
            <a:miter lim="800000"/>
            <a:headEnd/>
            <a:tailEnd/>
          </a:ln>
        </p:spPr>
        <p:txBody>
          <a:bodyPr>
            <a:prstTxWarp prst="textNoShape">
              <a:avLst/>
            </a:prstTxWarp>
            <a:spAutoFit/>
          </a:bodyPr>
          <a:lstStyle/>
          <a:p>
            <a:r>
              <a:rPr lang="en-GB" sz="1200">
                <a:latin typeface="Calibri" pitchFamily="-72" charset="0"/>
              </a:rPr>
              <a:t>Photo by </a:t>
            </a:r>
            <a:r>
              <a:rPr lang="en-GB" sz="1200">
                <a:latin typeface="Calibri" pitchFamily="-72" charset="0"/>
                <a:hlinkClick r:id="rId6"/>
              </a:rPr>
              <a:t>starmanseries</a:t>
            </a:r>
            <a:r>
              <a:rPr lang="en-GB" sz="1200">
                <a:latin typeface="Calibri" pitchFamily="-72" charset="0"/>
              </a:rPr>
              <a:t> licensed under Creative Commons</a:t>
            </a:r>
          </a:p>
        </p:txBody>
      </p:sp>
    </p:spTree>
    <p:extLst>
      <p:ext uri="{BB962C8B-B14F-4D97-AF65-F5344CB8AC3E}">
        <p14:creationId xmlns:p14="http://schemas.microsoft.com/office/powerpoint/2010/main" val="3147826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4392" y="580038"/>
            <a:ext cx="5467695" cy="5014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a:bodyPr>
          <a:lstStyle/>
          <a:p>
            <a:r>
              <a:rPr lang="en-US" sz="2800" dirty="0" err="1" smtClean="0"/>
              <a:t>FutureLab</a:t>
            </a:r>
            <a:r>
              <a:rPr lang="en-US" sz="2800" dirty="0" smtClean="0"/>
              <a:t> Model of Digital Literacy </a:t>
            </a:r>
            <a:endParaRPr lang="en-US" sz="2800" dirty="0"/>
          </a:p>
        </p:txBody>
      </p:sp>
    </p:spTree>
    <p:extLst>
      <p:ext uri="{BB962C8B-B14F-4D97-AF65-F5344CB8AC3E}">
        <p14:creationId xmlns:p14="http://schemas.microsoft.com/office/powerpoint/2010/main" val="1246486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dirty="0" err="1" smtClean="0"/>
              <a:t>Beetham</a:t>
            </a:r>
            <a:r>
              <a:rPr lang="en-GB" sz="2600" dirty="0" smtClean="0"/>
              <a:t> and Sharpe’s model of digital literacy</a:t>
            </a:r>
            <a:endParaRPr lang="en-GB" sz="2600" dirty="0"/>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1559" y="737707"/>
            <a:ext cx="8066387" cy="4787301"/>
          </a:xfrm>
          <a:prstGeom prst="rect">
            <a:avLst/>
          </a:prstGeom>
          <a:ln>
            <a:noFill/>
          </a:ln>
          <a:effectLst>
            <a:outerShdw blurRad="190500" algn="tl" rotWithShape="0">
              <a:srgbClr val="000000">
                <a:alpha val="70000"/>
              </a:srgbClr>
            </a:outerShdw>
          </a:effectLst>
        </p:spPr>
      </p:pic>
      <p:sp>
        <p:nvSpPr>
          <p:cNvPr id="5" name="AutoShape 7" descr="Image result for doug belshaw digital litera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2316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smtClean="0"/>
              <a:t>Jisc</a:t>
            </a:r>
            <a:r>
              <a:rPr lang="en-GB" sz="2800" dirty="0"/>
              <a:t> </a:t>
            </a:r>
            <a:r>
              <a:rPr lang="en-GB" sz="2800" dirty="0" smtClean="0"/>
              <a:t>Digital Capability Model (2015) </a:t>
            </a:r>
            <a:endParaRPr lang="en-GB" sz="2800" dirty="0"/>
          </a:p>
        </p:txBody>
      </p:sp>
      <p:pic>
        <p:nvPicPr>
          <p:cNvPr id="4" name="Content Placeholder 3" descr="Six-elements_digital literacy.jpg"/>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532712" y="440824"/>
            <a:ext cx="5728759" cy="5028921"/>
          </a:xfrm>
          <a:prstGeom prst="rect">
            <a:avLst/>
          </a:prstGeom>
          <a:ln>
            <a:noFill/>
          </a:ln>
          <a:effectLst>
            <a:softEdge rad="112500"/>
          </a:effectLst>
        </p:spPr>
      </p:pic>
      <p:sp>
        <p:nvSpPr>
          <p:cNvPr id="5" name="AutoShape 7" descr="Image result for doug belshaw digital litera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6507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Doug </a:t>
            </a:r>
            <a:r>
              <a:rPr lang="en-GB" sz="2800" dirty="0" err="1" smtClean="0"/>
              <a:t>Belshaw’s</a:t>
            </a:r>
            <a:r>
              <a:rPr lang="en-GB" sz="2800" dirty="0" smtClean="0"/>
              <a:t> Model of Digital Literacy</a:t>
            </a:r>
            <a:endParaRPr lang="en-GB" sz="2800" dirty="0"/>
          </a:p>
        </p:txBody>
      </p:sp>
      <p:sp>
        <p:nvSpPr>
          <p:cNvPr id="5" name="AutoShape 7" descr="Image result for doug belshaw digital litera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doug belshaw digital literaci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5072" y="673876"/>
            <a:ext cx="6887001" cy="4958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83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A New Curriculum for Information Literacy</a:t>
            </a:r>
            <a:endParaRPr lang="en-GB" sz="28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86225" y="554189"/>
            <a:ext cx="6895365" cy="516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7" descr="Image result for doug belshaw digital litera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2094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eahome3\stfcen2\pkc13gpu\data\Pictures\metaphors\pathpathpath_hockadilly_CCBYNC2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15616" y="1628800"/>
            <a:ext cx="6679186" cy="4450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9592" y="6381328"/>
            <a:ext cx="7416824" cy="276999"/>
          </a:xfrm>
          <a:prstGeom prst="rect">
            <a:avLst/>
          </a:prstGeom>
          <a:noFill/>
        </p:spPr>
        <p:txBody>
          <a:bodyPr wrap="square" rtlCol="0">
            <a:spAutoFit/>
          </a:bodyPr>
          <a:lstStyle/>
          <a:p>
            <a:pPr algn="r"/>
            <a:r>
              <a:rPr lang="en-GB" sz="1200" dirty="0" smtClean="0">
                <a:solidFill>
                  <a:schemeClr val="accent2">
                    <a:lumMod val="50000"/>
                  </a:schemeClr>
                </a:solidFill>
                <a:latin typeface="+mj-lt"/>
              </a:rPr>
              <a:t>Image: ‘</a:t>
            </a:r>
            <a:r>
              <a:rPr lang="en-GB" sz="1200" dirty="0" smtClean="0">
                <a:solidFill>
                  <a:schemeClr val="accent2">
                    <a:lumMod val="50000"/>
                  </a:schemeClr>
                </a:solidFill>
                <a:latin typeface="+mj-lt"/>
                <a:hlinkClick r:id="rId4"/>
              </a:rPr>
              <a:t>Path </a:t>
            </a:r>
            <a:r>
              <a:rPr lang="en-GB" sz="1200" dirty="0" err="1" smtClean="0">
                <a:solidFill>
                  <a:schemeClr val="accent2">
                    <a:lumMod val="50000"/>
                  </a:schemeClr>
                </a:solidFill>
                <a:latin typeface="+mj-lt"/>
                <a:hlinkClick r:id="rId4"/>
              </a:rPr>
              <a:t>path</a:t>
            </a:r>
            <a:r>
              <a:rPr lang="en-GB" sz="1200" dirty="0" smtClean="0">
                <a:solidFill>
                  <a:schemeClr val="accent2">
                    <a:lumMod val="50000"/>
                  </a:schemeClr>
                </a:solidFill>
                <a:latin typeface="+mj-lt"/>
                <a:hlinkClick r:id="rId4"/>
              </a:rPr>
              <a:t> </a:t>
            </a:r>
            <a:r>
              <a:rPr lang="en-GB" sz="1200" dirty="0" err="1" smtClean="0">
                <a:solidFill>
                  <a:schemeClr val="accent2">
                    <a:lumMod val="50000"/>
                  </a:schemeClr>
                </a:solidFill>
                <a:latin typeface="+mj-lt"/>
                <a:hlinkClick r:id="rId4"/>
              </a:rPr>
              <a:t>path</a:t>
            </a:r>
            <a:r>
              <a:rPr lang="en-GB" sz="1200" dirty="0" smtClean="0">
                <a:solidFill>
                  <a:schemeClr val="accent2">
                    <a:lumMod val="50000"/>
                  </a:schemeClr>
                </a:solidFill>
                <a:latin typeface="+mj-lt"/>
              </a:rPr>
              <a:t>’ by </a:t>
            </a:r>
            <a:r>
              <a:rPr lang="en-GB" sz="1200" dirty="0" err="1" smtClean="0">
                <a:solidFill>
                  <a:schemeClr val="accent2">
                    <a:lumMod val="50000"/>
                  </a:schemeClr>
                </a:solidFill>
                <a:latin typeface="+mj-lt"/>
              </a:rPr>
              <a:t>Hockadilly</a:t>
            </a:r>
            <a:r>
              <a:rPr lang="en-GB" sz="1200" dirty="0" smtClean="0">
                <a:solidFill>
                  <a:schemeClr val="accent2">
                    <a:lumMod val="50000"/>
                  </a:schemeClr>
                </a:solidFill>
                <a:latin typeface="+mj-lt"/>
              </a:rPr>
              <a:t>, CC BY-NC 2.0</a:t>
            </a:r>
            <a:endParaRPr lang="en-GB" sz="1200" dirty="0">
              <a:solidFill>
                <a:schemeClr val="accent2">
                  <a:lumMod val="50000"/>
                </a:schemeClr>
              </a:solidFill>
              <a:latin typeface="+mj-lt"/>
            </a:endParaRPr>
          </a:p>
        </p:txBody>
      </p:sp>
      <p:sp>
        <p:nvSpPr>
          <p:cNvPr id="4" name="Title 1"/>
          <p:cNvSpPr>
            <a:spLocks noGrp="1"/>
          </p:cNvSpPr>
          <p:nvPr>
            <p:ph type="title"/>
          </p:nvPr>
        </p:nvSpPr>
        <p:spPr>
          <a:xfrm>
            <a:off x="457200" y="274638"/>
            <a:ext cx="8229600" cy="1143000"/>
          </a:xfrm>
        </p:spPr>
        <p:txBody>
          <a:bodyPr/>
          <a:lstStyle/>
          <a:p>
            <a:r>
              <a:rPr lang="en-US" dirty="0" smtClean="0"/>
              <a:t>Your guiding principles </a:t>
            </a:r>
            <a:endParaRPr lang="en-US" dirty="0"/>
          </a:p>
        </p:txBody>
      </p:sp>
    </p:spTree>
    <p:extLst>
      <p:ext uri="{BB962C8B-B14F-4D97-AF65-F5344CB8AC3E}">
        <p14:creationId xmlns:p14="http://schemas.microsoft.com/office/powerpoint/2010/main" val="69687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Digital literacy: in summary</a:t>
            </a:r>
            <a:endParaRPr lang="en-US" sz="4400" dirty="0"/>
          </a:p>
        </p:txBody>
      </p:sp>
      <p:sp>
        <p:nvSpPr>
          <p:cNvPr id="3" name="Content Placeholder 2"/>
          <p:cNvSpPr>
            <a:spLocks noGrp="1"/>
          </p:cNvSpPr>
          <p:nvPr>
            <p:ph idx="1"/>
          </p:nvPr>
        </p:nvSpPr>
        <p:spPr/>
        <p:txBody>
          <a:bodyPr>
            <a:normAutofit fontScale="92500" lnSpcReduction="10000"/>
          </a:bodyPr>
          <a:lstStyle/>
          <a:p>
            <a:r>
              <a:rPr lang="en-US" sz="2600" dirty="0" smtClean="0">
                <a:latin typeface="Calibri"/>
                <a:cs typeface="Calibri"/>
              </a:rPr>
              <a:t>Many overlaps with information and academic literacies</a:t>
            </a:r>
          </a:p>
          <a:p>
            <a:r>
              <a:rPr lang="en-US" sz="2600" dirty="0" smtClean="0">
                <a:latin typeface="Calibri"/>
                <a:cs typeface="Calibri"/>
              </a:rPr>
              <a:t>The focus should be on cognitive abilities &amp; practices </a:t>
            </a:r>
          </a:p>
          <a:p>
            <a:r>
              <a:rPr lang="en-US" sz="2600" dirty="0" smtClean="0">
                <a:latin typeface="Calibri"/>
                <a:cs typeface="Calibri"/>
              </a:rPr>
              <a:t>Digital literacy is not a generic skill it is contextual</a:t>
            </a:r>
          </a:p>
          <a:p>
            <a:r>
              <a:rPr lang="en-US" sz="2600" dirty="0" smtClean="0">
                <a:latin typeface="Calibri"/>
                <a:cs typeface="Calibri"/>
              </a:rPr>
              <a:t>Digital literacy is not (simply) functional skills or coding. </a:t>
            </a:r>
          </a:p>
          <a:p>
            <a:r>
              <a:rPr lang="en-US" sz="2600" dirty="0" smtClean="0">
                <a:latin typeface="Calibri"/>
                <a:cs typeface="Calibri"/>
              </a:rPr>
              <a:t>It covers: </a:t>
            </a:r>
          </a:p>
          <a:p>
            <a:pPr lvl="1"/>
            <a:r>
              <a:rPr lang="en-US" dirty="0">
                <a:latin typeface="Calibri"/>
                <a:cs typeface="Calibri"/>
              </a:rPr>
              <a:t>C</a:t>
            </a:r>
            <a:r>
              <a:rPr lang="en-US" dirty="0" smtClean="0">
                <a:latin typeface="Calibri"/>
                <a:cs typeface="Calibri"/>
              </a:rPr>
              <a:t>ritical </a:t>
            </a:r>
            <a:r>
              <a:rPr lang="en-US" dirty="0">
                <a:latin typeface="Calibri"/>
                <a:cs typeface="Calibri"/>
              </a:rPr>
              <a:t>use of </a:t>
            </a:r>
            <a:r>
              <a:rPr lang="en-US" dirty="0" smtClean="0">
                <a:latin typeface="Calibri"/>
                <a:cs typeface="Calibri"/>
              </a:rPr>
              <a:t>technology – maybe no technology</a:t>
            </a:r>
          </a:p>
          <a:p>
            <a:pPr lvl="1"/>
            <a:r>
              <a:rPr lang="en-US" dirty="0" smtClean="0">
                <a:latin typeface="Calibri"/>
                <a:cs typeface="Calibri"/>
              </a:rPr>
              <a:t>Discernment and skepticism about online information</a:t>
            </a:r>
          </a:p>
          <a:p>
            <a:pPr lvl="1"/>
            <a:r>
              <a:rPr lang="en-US" dirty="0" smtClean="0">
                <a:latin typeface="Calibri"/>
                <a:cs typeface="Calibri"/>
              </a:rPr>
              <a:t>Consider ethics and respect for the work of others </a:t>
            </a:r>
          </a:p>
          <a:p>
            <a:pPr lvl="1"/>
            <a:r>
              <a:rPr lang="en-US" dirty="0" smtClean="0">
                <a:latin typeface="Calibri"/>
                <a:cs typeface="Calibri"/>
              </a:rPr>
              <a:t>Focus on using tools to communicate, creativity &amp; collaboration</a:t>
            </a:r>
          </a:p>
          <a:p>
            <a:pPr lvl="1"/>
            <a:r>
              <a:rPr lang="en-US" dirty="0" smtClean="0">
                <a:latin typeface="Calibri"/>
                <a:cs typeface="Calibri"/>
              </a:rPr>
              <a:t>Online identity, safety and wellbeing </a:t>
            </a:r>
            <a:endParaRPr lang="en-US" dirty="0">
              <a:latin typeface="Calibri"/>
              <a:cs typeface="Calibri"/>
            </a:endParaRPr>
          </a:p>
        </p:txBody>
      </p:sp>
      <p:pic>
        <p:nvPicPr>
          <p:cNvPr id="3074" name="Picture 2" descr="C:\Users\seckerj\AppData\Local\Microsoft\Windows\Temporary Internet Files\Content.IE5\N8OXW289\large-tick-yellow-33.3-10160[1].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27021" y="4572000"/>
            <a:ext cx="1379871" cy="113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292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Audits and reviews</a:t>
            </a:r>
            <a:endParaRPr lang="en-GB" dirty="0"/>
          </a:p>
        </p:txBody>
      </p:sp>
      <p:sp>
        <p:nvSpPr>
          <p:cNvPr id="3" name="Content Placeholder 2"/>
          <p:cNvSpPr>
            <a:spLocks noGrp="1"/>
          </p:cNvSpPr>
          <p:nvPr>
            <p:ph idx="1"/>
          </p:nvPr>
        </p:nvSpPr>
        <p:spPr/>
        <p:txBody>
          <a:bodyPr>
            <a:normAutofit/>
          </a:bodyPr>
          <a:lstStyle/>
          <a:p>
            <a:r>
              <a:rPr lang="en-GB" b="1" dirty="0" smtClean="0">
                <a:latin typeface="Calibri"/>
                <a:cs typeface="Calibri"/>
              </a:rPr>
              <a:t>Before you plan any digital literacy initiatives first establish:</a:t>
            </a:r>
          </a:p>
          <a:p>
            <a:pPr lvl="1"/>
            <a:r>
              <a:rPr lang="en-GB" dirty="0" smtClean="0">
                <a:latin typeface="Calibri"/>
                <a:cs typeface="Calibri"/>
              </a:rPr>
              <a:t>What are your aims and overall vision? </a:t>
            </a:r>
          </a:p>
          <a:p>
            <a:pPr lvl="1"/>
            <a:r>
              <a:rPr lang="en-GB" dirty="0" smtClean="0">
                <a:latin typeface="Calibri"/>
                <a:cs typeface="Calibri"/>
              </a:rPr>
              <a:t>What are your drivers and motivations?</a:t>
            </a:r>
          </a:p>
          <a:p>
            <a:pPr lvl="1"/>
            <a:r>
              <a:rPr lang="en-GB" dirty="0" smtClean="0">
                <a:latin typeface="Calibri"/>
                <a:cs typeface="Calibri"/>
              </a:rPr>
              <a:t>How do you define digital literacy </a:t>
            </a:r>
          </a:p>
          <a:p>
            <a:pPr lvl="1"/>
            <a:r>
              <a:rPr lang="en-GB" dirty="0" smtClean="0">
                <a:latin typeface="Calibri"/>
                <a:cs typeface="Calibri"/>
              </a:rPr>
              <a:t>Which model of framework will you use?</a:t>
            </a:r>
          </a:p>
          <a:p>
            <a:pPr lvl="1"/>
            <a:r>
              <a:rPr lang="en-GB" dirty="0" smtClean="0">
                <a:latin typeface="Calibri"/>
                <a:cs typeface="Calibri"/>
              </a:rPr>
              <a:t>Who are the stakeholders?</a:t>
            </a:r>
          </a:p>
          <a:p>
            <a:pPr lvl="1"/>
            <a:r>
              <a:rPr lang="en-GB" dirty="0" smtClean="0">
                <a:latin typeface="Calibri"/>
                <a:cs typeface="Calibri"/>
              </a:rPr>
              <a:t>What are they currently doing? How will you measure success and impact? </a:t>
            </a:r>
            <a:endParaRPr lang="en-GB" dirty="0">
              <a:latin typeface="Calibri"/>
              <a:cs typeface="Calibri"/>
            </a:endParaRPr>
          </a:p>
        </p:txBody>
      </p:sp>
      <p:pic>
        <p:nvPicPr>
          <p:cNvPr id="2050" name="Picture 2" descr="C:\Users\seckerj\AppData\Local\Microsoft\Windows\Temporary Internet Files\Content.IE5\QHA590H6\audit-SEO-150x150[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9656" y="4086639"/>
            <a:ext cx="19050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370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audit?</a:t>
            </a:r>
            <a:endParaRPr lang="en-US" dirty="0"/>
          </a:p>
        </p:txBody>
      </p:sp>
      <p:sp>
        <p:nvSpPr>
          <p:cNvPr id="3" name="Content Placeholder 2"/>
          <p:cNvSpPr>
            <a:spLocks noGrp="1"/>
          </p:cNvSpPr>
          <p:nvPr>
            <p:ph idx="1"/>
          </p:nvPr>
        </p:nvSpPr>
        <p:spPr/>
        <p:txBody>
          <a:bodyPr>
            <a:normAutofit fontScale="92500"/>
          </a:bodyPr>
          <a:lstStyle/>
          <a:p>
            <a:pPr marL="457200" indent="-457200">
              <a:buFont typeface="+mj-lt"/>
              <a:buAutoNum type="arabicPeriod"/>
            </a:pPr>
            <a:r>
              <a:rPr lang="en-US" dirty="0" smtClean="0">
                <a:latin typeface="Calibri"/>
                <a:cs typeface="Calibri"/>
              </a:rPr>
              <a:t>Select or develop a framework</a:t>
            </a:r>
          </a:p>
          <a:p>
            <a:pPr marL="457200" indent="-457200">
              <a:buFont typeface="+mj-lt"/>
              <a:buAutoNum type="arabicPeriod"/>
            </a:pPr>
            <a:r>
              <a:rPr lang="en-US" dirty="0" smtClean="0">
                <a:latin typeface="Calibri"/>
                <a:cs typeface="Calibri"/>
              </a:rPr>
              <a:t>Identify your stakeholders</a:t>
            </a:r>
          </a:p>
          <a:p>
            <a:pPr marL="457200" indent="-457200">
              <a:buFont typeface="+mj-lt"/>
              <a:buAutoNum type="arabicPeriod"/>
            </a:pPr>
            <a:r>
              <a:rPr lang="en-US" dirty="0" smtClean="0">
                <a:latin typeface="Calibri"/>
                <a:cs typeface="Calibri"/>
              </a:rPr>
              <a:t>Decide on a methodology: Survey? Interviews? Workshop?</a:t>
            </a:r>
          </a:p>
          <a:p>
            <a:pPr marL="457200" indent="-457200">
              <a:buFont typeface="+mj-lt"/>
              <a:buAutoNum type="arabicPeriod"/>
            </a:pPr>
            <a:r>
              <a:rPr lang="en-US" dirty="0" smtClean="0">
                <a:latin typeface="Calibri"/>
                <a:cs typeface="Calibri"/>
              </a:rPr>
              <a:t>Map your current activity to a framework</a:t>
            </a:r>
          </a:p>
          <a:p>
            <a:pPr marL="457200" indent="-457200">
              <a:buFont typeface="+mj-lt"/>
              <a:buAutoNum type="arabicPeriod"/>
            </a:pPr>
            <a:r>
              <a:rPr lang="en-US" dirty="0" smtClean="0">
                <a:latin typeface="Calibri"/>
                <a:cs typeface="Calibri"/>
              </a:rPr>
              <a:t>Look for examples of good practice, gaps &amp; overlaps</a:t>
            </a:r>
          </a:p>
          <a:p>
            <a:pPr marL="457200" indent="-457200">
              <a:buFont typeface="+mj-lt"/>
              <a:buAutoNum type="arabicPeriod"/>
            </a:pPr>
            <a:r>
              <a:rPr lang="en-US" dirty="0" smtClean="0">
                <a:latin typeface="Calibri"/>
                <a:cs typeface="Calibri"/>
              </a:rPr>
              <a:t>Identify opportunities to collaborate and enhance provision</a:t>
            </a:r>
          </a:p>
          <a:p>
            <a:pPr marL="457200" indent="-457200">
              <a:buFont typeface="+mj-lt"/>
              <a:buAutoNum type="arabicPeriod"/>
            </a:pPr>
            <a:endParaRPr lang="en-US" dirty="0">
              <a:latin typeface="Calibri"/>
              <a:cs typeface="Calibri"/>
            </a:endParaRPr>
          </a:p>
          <a:p>
            <a:pPr marL="0" indent="0">
              <a:buNone/>
            </a:pPr>
            <a:r>
              <a:rPr lang="en-US" dirty="0" smtClean="0">
                <a:latin typeface="Calibri"/>
                <a:cs typeface="Calibri"/>
              </a:rPr>
              <a:t>Find out more from Using ANCIL in your institution: </a:t>
            </a:r>
          </a:p>
          <a:p>
            <a:pPr marL="0" indent="0">
              <a:buNone/>
            </a:pPr>
            <a:r>
              <a:rPr lang="en-US" dirty="0">
                <a:latin typeface="Calibri"/>
                <a:cs typeface="Calibri"/>
                <a:hlinkClick r:id="rId3"/>
              </a:rPr>
              <a:t>https://newcurriculum.wordpress.com/using-ancil</a:t>
            </a:r>
            <a:r>
              <a:rPr lang="en-US" dirty="0" smtClean="0">
                <a:latin typeface="Calibri"/>
                <a:cs typeface="Calibri"/>
                <a:hlinkClick r:id="rId3"/>
              </a:rPr>
              <a:t>/</a:t>
            </a:r>
            <a:r>
              <a:rPr lang="en-US" dirty="0" smtClean="0">
                <a:latin typeface="Calibri"/>
                <a:cs typeface="Calibri"/>
              </a:rPr>
              <a:t> </a:t>
            </a:r>
            <a:endParaRPr lang="en-US" dirty="0">
              <a:latin typeface="Calibri"/>
              <a:cs typeface="Calibri"/>
            </a:endParaRPr>
          </a:p>
        </p:txBody>
      </p:sp>
    </p:spTree>
    <p:extLst>
      <p:ext uri="{BB962C8B-B14F-4D97-AF65-F5344CB8AC3E}">
        <p14:creationId xmlns:p14="http://schemas.microsoft.com/office/powerpoint/2010/main" val="1525778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Introduction to digital literacy</a:t>
            </a:r>
            <a:endParaRPr lang="en-US" sz="4800" dirty="0"/>
          </a:p>
        </p:txBody>
      </p:sp>
      <p:sp>
        <p:nvSpPr>
          <p:cNvPr id="3" name="Subtitle 2"/>
          <p:cNvSpPr>
            <a:spLocks noGrp="1"/>
          </p:cNvSpPr>
          <p:nvPr>
            <p:ph type="subTitle" idx="1"/>
          </p:nvPr>
        </p:nvSpPr>
        <p:spPr>
          <a:xfrm>
            <a:off x="762000" y="4724399"/>
            <a:ext cx="6858000" cy="1477937"/>
          </a:xfrm>
        </p:spPr>
        <p:txBody>
          <a:bodyPr>
            <a:normAutofit/>
          </a:bodyPr>
          <a:lstStyle/>
          <a:p>
            <a:r>
              <a:rPr lang="en-GB" dirty="0">
                <a:latin typeface="+mj-lt"/>
              </a:rPr>
              <a:t>Dr Jane </a:t>
            </a:r>
            <a:r>
              <a:rPr lang="en-GB" dirty="0" smtClean="0">
                <a:latin typeface="+mj-lt"/>
              </a:rPr>
              <a:t>Secker</a:t>
            </a:r>
          </a:p>
          <a:p>
            <a:r>
              <a:rPr lang="en-GB" sz="1800" dirty="0" smtClean="0">
                <a:latin typeface="Calibri"/>
                <a:cs typeface="Calibri"/>
              </a:rPr>
              <a:t>Copyright and Digital Literacy Advisor, LSE</a:t>
            </a:r>
          </a:p>
          <a:p>
            <a:r>
              <a:rPr lang="en-GB" sz="1800" dirty="0" smtClean="0">
                <a:latin typeface="Calibri"/>
                <a:cs typeface="Calibri"/>
              </a:rPr>
              <a:t>Chair: CILIP Information Literacy Group</a:t>
            </a:r>
            <a:endParaRPr lang="en-US" sz="1800" dirty="0">
              <a:latin typeface="Calibri"/>
              <a:cs typeface="Calibri"/>
            </a:endParaRPr>
          </a:p>
        </p:txBody>
      </p:sp>
      <p:pic>
        <p:nvPicPr>
          <p:cNvPr id="4" name="Picture 3" descr="BU00525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 y="438867"/>
            <a:ext cx="2472382" cy="2209209"/>
          </a:xfrm>
          <a:prstGeom prst="rect">
            <a:avLst/>
          </a:prstGeom>
        </p:spPr>
      </p:pic>
      <p:pic>
        <p:nvPicPr>
          <p:cNvPr id="5" name="Picture 4" descr="BU00525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8704" y="438867"/>
            <a:ext cx="2472382" cy="2209209"/>
          </a:xfrm>
          <a:prstGeom prst="rect">
            <a:avLst/>
          </a:prstGeom>
        </p:spPr>
      </p:pic>
      <p:pic>
        <p:nvPicPr>
          <p:cNvPr id="6" name="Picture 5" descr="BU005259.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3758" y="895407"/>
            <a:ext cx="1519819" cy="1358042"/>
          </a:xfrm>
          <a:prstGeom prst="rect">
            <a:avLst/>
          </a:prstGeom>
        </p:spPr>
      </p:pic>
      <p:pic>
        <p:nvPicPr>
          <p:cNvPr id="7" name="Picture 6" descr="BU005259.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27973" y="754218"/>
            <a:ext cx="1677827" cy="1499231"/>
          </a:xfrm>
          <a:prstGeom prst="rect">
            <a:avLst/>
          </a:prstGeom>
        </p:spPr>
      </p:pic>
      <p:pic>
        <p:nvPicPr>
          <p:cNvPr id="8" name="Picture 2" descr="http://www.informationliteracy.org.uk/wp-content/uploads/2015/02/il_logo-trans.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98546" y="4927047"/>
            <a:ext cx="814507" cy="9852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stretch>
            <a:fillRect/>
          </a:stretch>
        </p:blipFill>
        <p:spPr>
          <a:xfrm>
            <a:off x="7277052" y="5174721"/>
            <a:ext cx="685896" cy="666843"/>
          </a:xfrm>
          <a:prstGeom prst="rect">
            <a:avLst/>
          </a:prstGeom>
        </p:spPr>
      </p:pic>
    </p:spTree>
    <p:extLst>
      <p:ext uri="{BB962C8B-B14F-4D97-AF65-F5344CB8AC3E}">
        <p14:creationId xmlns:p14="http://schemas.microsoft.com/office/powerpoint/2010/main" val="4075303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3"/>
          <p:cNvGrpSpPr>
            <a:grpSpLocks/>
          </p:cNvGrpSpPr>
          <p:nvPr/>
        </p:nvGrpSpPr>
        <p:grpSpPr bwMode="auto">
          <a:xfrm>
            <a:off x="1922463" y="387301"/>
            <a:ext cx="5784850" cy="5173712"/>
            <a:chOff x="1601462" y="771478"/>
            <a:chExt cx="5784849" cy="5173789"/>
          </a:xfrm>
        </p:grpSpPr>
        <p:pic>
          <p:nvPicPr>
            <p:cNvPr id="51219"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01462" y="1606630"/>
              <a:ext cx="5784849" cy="4338637"/>
            </a:xfrm>
            <a:prstGeom prst="rect">
              <a:avLst/>
            </a:prstGeom>
            <a:noFill/>
            <a:ln w="9525">
              <a:noFill/>
              <a:miter lim="800000"/>
              <a:headEnd/>
              <a:tailEnd/>
            </a:ln>
          </p:spPr>
        </p:pic>
        <p:sp>
          <p:nvSpPr>
            <p:cNvPr id="6" name="Oval 5"/>
            <p:cNvSpPr/>
            <p:nvPr/>
          </p:nvSpPr>
          <p:spPr>
            <a:xfrm>
              <a:off x="1912179" y="771478"/>
              <a:ext cx="2451100" cy="1080357"/>
            </a:xfrm>
            <a:prstGeom prst="ellipse">
              <a:avLst/>
            </a:prstGeom>
            <a:solidFill>
              <a:schemeClr val="accent2">
                <a:lumMod val="40000"/>
                <a:lumOff val="6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51221" name="TextBox 4"/>
            <p:cNvSpPr txBox="1">
              <a:spLocks noChangeArrowheads="1"/>
            </p:cNvSpPr>
            <p:nvPr/>
          </p:nvSpPr>
          <p:spPr bwMode="auto">
            <a:xfrm>
              <a:off x="1986792" y="1032787"/>
              <a:ext cx="2376487" cy="461672"/>
            </a:xfrm>
            <a:prstGeom prst="rect">
              <a:avLst/>
            </a:prstGeom>
            <a:noFill/>
            <a:ln w="9525">
              <a:noFill/>
              <a:miter lim="800000"/>
              <a:headEnd/>
              <a:tailEnd/>
            </a:ln>
          </p:spPr>
          <p:txBody>
            <a:bodyPr>
              <a:prstTxWarp prst="textNoShape">
                <a:avLst/>
              </a:prstTxWarp>
              <a:spAutoFit/>
            </a:bodyPr>
            <a:lstStyle/>
            <a:p>
              <a:pPr algn="ctr"/>
              <a:r>
                <a:rPr lang="en-GB" sz="1200" dirty="0">
                  <a:latin typeface="Calibri" charset="0"/>
                  <a:ea typeface="Arial" charset="0"/>
                  <a:cs typeface="Arial" charset="0"/>
                </a:rPr>
                <a:t>Careers </a:t>
              </a:r>
              <a:br>
                <a:rPr lang="en-GB" sz="1200" dirty="0">
                  <a:latin typeface="Calibri" charset="0"/>
                  <a:ea typeface="Arial" charset="0"/>
                  <a:cs typeface="Arial" charset="0"/>
                </a:rPr>
              </a:br>
              <a:r>
                <a:rPr lang="en-GB" sz="1200" dirty="0" smtClean="0">
                  <a:latin typeface="Calibri" charset="0"/>
                  <a:ea typeface="Arial" charset="0"/>
                  <a:cs typeface="Arial" charset="0"/>
                </a:rPr>
                <a:t>Language Centre</a:t>
              </a:r>
              <a:endParaRPr lang="en-GB" sz="1200" dirty="0">
                <a:latin typeface="Calibri" charset="0"/>
                <a:ea typeface="Arial" charset="0"/>
                <a:cs typeface="Arial" charset="0"/>
              </a:endParaRPr>
            </a:p>
          </p:txBody>
        </p:sp>
      </p:grpSp>
      <p:sp>
        <p:nvSpPr>
          <p:cNvPr id="2" name="Oval 1"/>
          <p:cNvSpPr/>
          <p:nvPr/>
        </p:nvSpPr>
        <p:spPr>
          <a:xfrm>
            <a:off x="5141912" y="277391"/>
            <a:ext cx="2195513" cy="1300163"/>
          </a:xfrm>
          <a:prstGeom prst="ellipse">
            <a:avLst/>
          </a:prstGeom>
          <a:solidFill>
            <a:schemeClr val="accent2">
              <a:lumMod val="40000"/>
              <a:lumOff val="6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8" name="Oval 7"/>
          <p:cNvSpPr/>
          <p:nvPr/>
        </p:nvSpPr>
        <p:spPr>
          <a:xfrm>
            <a:off x="7027862" y="1073150"/>
            <a:ext cx="1609725" cy="2025650"/>
          </a:xfrm>
          <a:prstGeom prst="ellipse">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p>
        </p:txBody>
      </p:sp>
      <p:sp>
        <p:nvSpPr>
          <p:cNvPr id="7" name="Oval 6"/>
          <p:cNvSpPr/>
          <p:nvPr/>
        </p:nvSpPr>
        <p:spPr>
          <a:xfrm>
            <a:off x="6732240" y="3001963"/>
            <a:ext cx="2349500" cy="1439863"/>
          </a:xfrm>
          <a:prstGeom prst="ellipse">
            <a:avLst/>
          </a:prstGeom>
          <a:solidFill>
            <a:srgbClr val="FFC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51205" name="TextBox 8"/>
          <p:cNvSpPr txBox="1">
            <a:spLocks noChangeArrowheads="1"/>
          </p:cNvSpPr>
          <p:nvPr/>
        </p:nvSpPr>
        <p:spPr bwMode="auto">
          <a:xfrm>
            <a:off x="6892925" y="3505994"/>
            <a:ext cx="2251075" cy="677108"/>
          </a:xfrm>
          <a:prstGeom prst="rect">
            <a:avLst/>
          </a:prstGeom>
          <a:noFill/>
          <a:ln w="9525">
            <a:noFill/>
            <a:miter lim="800000"/>
            <a:headEnd/>
            <a:tailEnd/>
          </a:ln>
        </p:spPr>
        <p:txBody>
          <a:bodyPr>
            <a:prstTxWarp prst="textNoShape">
              <a:avLst/>
            </a:prstTxWarp>
            <a:spAutoFit/>
          </a:bodyPr>
          <a:lstStyle/>
          <a:p>
            <a:pPr algn="ctr"/>
            <a:r>
              <a:rPr lang="en-GB" sz="1400" b="1" dirty="0" smtClean="0">
                <a:latin typeface="Calibri" charset="0"/>
                <a:ea typeface="Arial" charset="0"/>
                <a:cs typeface="Arial" charset="0"/>
              </a:rPr>
              <a:t>Teaching &amp; Learning </a:t>
            </a:r>
            <a:r>
              <a:rPr lang="en-GB" sz="1400" b="1" dirty="0">
                <a:latin typeface="Calibri" charset="0"/>
                <a:ea typeface="Arial" charset="0"/>
                <a:cs typeface="Arial" charset="0"/>
              </a:rPr>
              <a:t>Centre</a:t>
            </a:r>
          </a:p>
          <a:p>
            <a:pPr algn="ctr"/>
            <a:r>
              <a:rPr lang="en-GB" sz="1200" dirty="0">
                <a:latin typeface="Calibri" charset="0"/>
                <a:ea typeface="Arial" charset="0"/>
                <a:cs typeface="Arial" charset="0"/>
              </a:rPr>
              <a:t>Departments</a:t>
            </a:r>
          </a:p>
          <a:p>
            <a:pPr algn="ctr"/>
            <a:r>
              <a:rPr lang="en-GB" sz="1200" dirty="0" smtClean="0">
                <a:latin typeface="Calibri" charset="0"/>
                <a:ea typeface="Arial" charset="0"/>
                <a:cs typeface="Arial" charset="0"/>
              </a:rPr>
              <a:t>Language </a:t>
            </a:r>
            <a:r>
              <a:rPr lang="en-GB" sz="1200" dirty="0">
                <a:latin typeface="Calibri" charset="0"/>
                <a:ea typeface="Arial" charset="0"/>
                <a:cs typeface="Arial" charset="0"/>
              </a:rPr>
              <a:t>Centre</a:t>
            </a:r>
          </a:p>
        </p:txBody>
      </p:sp>
      <p:sp>
        <p:nvSpPr>
          <p:cNvPr id="51206" name="TextBox 2"/>
          <p:cNvSpPr txBox="1">
            <a:spLocks noChangeArrowheads="1"/>
          </p:cNvSpPr>
          <p:nvPr/>
        </p:nvSpPr>
        <p:spPr bwMode="auto">
          <a:xfrm>
            <a:off x="5175456" y="356219"/>
            <a:ext cx="2319337" cy="1046440"/>
          </a:xfrm>
          <a:prstGeom prst="rect">
            <a:avLst/>
          </a:prstGeom>
          <a:noFill/>
          <a:ln w="9525">
            <a:noFill/>
            <a:miter lim="800000"/>
            <a:headEnd/>
            <a:tailEnd/>
          </a:ln>
        </p:spPr>
        <p:txBody>
          <a:bodyPr>
            <a:prstTxWarp prst="textNoShape">
              <a:avLst/>
            </a:prstTxWarp>
            <a:spAutoFit/>
          </a:bodyPr>
          <a:lstStyle/>
          <a:p>
            <a:pPr algn="ctr"/>
            <a:r>
              <a:rPr lang="en-GB" sz="1200" dirty="0">
                <a:latin typeface="Calibri" charset="0"/>
                <a:ea typeface="Arial" charset="0"/>
                <a:cs typeface="Arial" charset="0"/>
              </a:rPr>
              <a:t>Teaching </a:t>
            </a:r>
            <a:r>
              <a:rPr lang="en-GB" sz="1200" dirty="0" smtClean="0">
                <a:latin typeface="Calibri" charset="0"/>
                <a:ea typeface="Arial" charset="0"/>
                <a:cs typeface="Arial" charset="0"/>
              </a:rPr>
              <a:t>&amp; </a:t>
            </a:r>
            <a:r>
              <a:rPr lang="en-GB" sz="1200" dirty="0">
                <a:latin typeface="Calibri" charset="0"/>
                <a:ea typeface="Arial" charset="0"/>
                <a:cs typeface="Arial" charset="0"/>
              </a:rPr>
              <a:t>Learning Centre</a:t>
            </a:r>
          </a:p>
          <a:p>
            <a:pPr algn="ctr"/>
            <a:r>
              <a:rPr lang="en-GB" sz="1200" dirty="0">
                <a:latin typeface="Calibri" charset="0"/>
                <a:ea typeface="Arial" charset="0"/>
                <a:cs typeface="Arial" charset="0"/>
              </a:rPr>
              <a:t>Language Centre</a:t>
            </a:r>
          </a:p>
          <a:p>
            <a:pPr algn="ctr"/>
            <a:r>
              <a:rPr lang="en-GB" sz="1200" dirty="0" smtClean="0">
                <a:latin typeface="Calibri" charset="0"/>
                <a:ea typeface="Arial" charset="0"/>
                <a:cs typeface="Arial" charset="0"/>
              </a:rPr>
              <a:t>LSE100</a:t>
            </a:r>
            <a:endParaRPr lang="en-GB" sz="1200" dirty="0">
              <a:latin typeface="Calibri" charset="0"/>
              <a:ea typeface="Arial" charset="0"/>
              <a:cs typeface="Arial" charset="0"/>
            </a:endParaRPr>
          </a:p>
          <a:p>
            <a:pPr algn="ctr"/>
            <a:r>
              <a:rPr lang="en-GB" sz="1200" dirty="0" smtClean="0">
                <a:latin typeface="Calibri" charset="0"/>
                <a:ea typeface="Arial" charset="0"/>
                <a:cs typeface="Arial" charset="0"/>
              </a:rPr>
              <a:t>Departments</a:t>
            </a:r>
          </a:p>
          <a:p>
            <a:pPr algn="ctr"/>
            <a:r>
              <a:rPr lang="en-GB" sz="1200" dirty="0" smtClean="0">
                <a:latin typeface="Calibri" charset="0"/>
                <a:ea typeface="Arial" charset="0"/>
                <a:cs typeface="Arial" charset="0"/>
              </a:rPr>
              <a:t>Library</a:t>
            </a:r>
            <a:endParaRPr lang="en-GB" sz="1200" dirty="0">
              <a:latin typeface="Calibri" charset="0"/>
              <a:ea typeface="Arial" charset="0"/>
              <a:cs typeface="Arial" charset="0"/>
            </a:endParaRPr>
          </a:p>
        </p:txBody>
      </p:sp>
      <p:sp>
        <p:nvSpPr>
          <p:cNvPr id="11" name="Oval 10"/>
          <p:cNvSpPr/>
          <p:nvPr/>
        </p:nvSpPr>
        <p:spPr>
          <a:xfrm>
            <a:off x="4494213" y="5264150"/>
            <a:ext cx="2843212" cy="1177925"/>
          </a:xfrm>
          <a:prstGeom prst="ellipse">
            <a:avLst/>
          </a:prstGeom>
          <a:solidFill>
            <a:srgbClr val="00B0F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12" name="Oval 11"/>
          <p:cNvSpPr/>
          <p:nvPr/>
        </p:nvSpPr>
        <p:spPr>
          <a:xfrm>
            <a:off x="6448425" y="4650542"/>
            <a:ext cx="2114550" cy="1368425"/>
          </a:xfrm>
          <a:prstGeom prst="ellipse">
            <a:avLst/>
          </a:prstGeom>
          <a:solidFill>
            <a:srgbClr val="00B0F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51209" name="TextBox 9"/>
          <p:cNvSpPr txBox="1">
            <a:spLocks noChangeArrowheads="1"/>
          </p:cNvSpPr>
          <p:nvPr/>
        </p:nvSpPr>
        <p:spPr bwMode="auto">
          <a:xfrm>
            <a:off x="6892925" y="5121092"/>
            <a:ext cx="1225550" cy="307777"/>
          </a:xfrm>
          <a:prstGeom prst="rect">
            <a:avLst/>
          </a:prstGeom>
          <a:noFill/>
          <a:ln w="9525">
            <a:noFill/>
            <a:miter lim="800000"/>
            <a:headEnd/>
            <a:tailEnd/>
          </a:ln>
        </p:spPr>
        <p:txBody>
          <a:bodyPr>
            <a:prstTxWarp prst="textNoShape">
              <a:avLst/>
            </a:prstTxWarp>
            <a:spAutoFit/>
          </a:bodyPr>
          <a:lstStyle/>
          <a:p>
            <a:pPr algn="ctr"/>
            <a:r>
              <a:rPr lang="en-GB" sz="1400" b="1" dirty="0" smtClean="0">
                <a:latin typeface="Calibri" charset="0"/>
                <a:ea typeface="Arial" charset="0"/>
                <a:cs typeface="Arial" charset="0"/>
              </a:rPr>
              <a:t>Library</a:t>
            </a:r>
            <a:endParaRPr lang="en-GB" sz="1400" b="1" dirty="0">
              <a:latin typeface="Calibri" charset="0"/>
              <a:ea typeface="Arial" charset="0"/>
              <a:cs typeface="Arial" charset="0"/>
            </a:endParaRPr>
          </a:p>
        </p:txBody>
      </p:sp>
      <p:sp>
        <p:nvSpPr>
          <p:cNvPr id="14" name="Oval 13"/>
          <p:cNvSpPr/>
          <p:nvPr/>
        </p:nvSpPr>
        <p:spPr>
          <a:xfrm>
            <a:off x="2330450" y="5319713"/>
            <a:ext cx="2651125" cy="1079500"/>
          </a:xfrm>
          <a:prstGeom prst="ellipse">
            <a:avLst/>
          </a:prstGeom>
          <a:solidFill>
            <a:srgbClr val="00B0F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15" name="Oval 14"/>
          <p:cNvSpPr/>
          <p:nvPr/>
        </p:nvSpPr>
        <p:spPr>
          <a:xfrm>
            <a:off x="1524405" y="4236941"/>
            <a:ext cx="1163638" cy="1978025"/>
          </a:xfrm>
          <a:prstGeom prst="ellipse">
            <a:avLst/>
          </a:prstGeom>
          <a:solidFill>
            <a:srgbClr val="00B0F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16" name="Oval 15"/>
          <p:cNvSpPr/>
          <p:nvPr/>
        </p:nvSpPr>
        <p:spPr>
          <a:xfrm>
            <a:off x="382588" y="2763838"/>
            <a:ext cx="2312987" cy="1484312"/>
          </a:xfrm>
          <a:prstGeom prst="ellipse">
            <a:avLst/>
          </a:prstGeom>
          <a:solidFill>
            <a:srgbClr val="00CC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17" name="Oval 16"/>
          <p:cNvSpPr/>
          <p:nvPr/>
        </p:nvSpPr>
        <p:spPr>
          <a:xfrm>
            <a:off x="760413" y="1638300"/>
            <a:ext cx="1990725" cy="1363663"/>
          </a:xfrm>
          <a:prstGeom prst="ellipse">
            <a:avLst/>
          </a:prstGeom>
          <a:solidFill>
            <a:srgbClr val="00CC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51214" name="TextBox 12"/>
          <p:cNvSpPr txBox="1">
            <a:spLocks noChangeArrowheads="1"/>
          </p:cNvSpPr>
          <p:nvPr/>
        </p:nvSpPr>
        <p:spPr bwMode="auto">
          <a:xfrm>
            <a:off x="5478463" y="5672138"/>
            <a:ext cx="936625" cy="304800"/>
          </a:xfrm>
          <a:prstGeom prst="rect">
            <a:avLst/>
          </a:prstGeom>
          <a:noFill/>
          <a:ln w="9525">
            <a:noFill/>
            <a:miter lim="800000"/>
            <a:headEnd/>
            <a:tailEnd/>
          </a:ln>
        </p:spPr>
        <p:txBody>
          <a:bodyPr>
            <a:prstTxWarp prst="textNoShape">
              <a:avLst/>
            </a:prstTxWarp>
            <a:spAutoFit/>
          </a:bodyPr>
          <a:lstStyle/>
          <a:p>
            <a:pPr algn="ctr"/>
            <a:r>
              <a:rPr lang="en-GB" sz="1400" b="1">
                <a:latin typeface="Calibri" charset="0"/>
                <a:ea typeface="Arial" charset="0"/>
                <a:cs typeface="Arial" charset="0"/>
              </a:rPr>
              <a:t>Library</a:t>
            </a:r>
          </a:p>
        </p:txBody>
      </p:sp>
      <p:sp>
        <p:nvSpPr>
          <p:cNvPr id="51215" name="TextBox 18"/>
          <p:cNvSpPr txBox="1">
            <a:spLocks noChangeArrowheads="1"/>
          </p:cNvSpPr>
          <p:nvPr/>
        </p:nvSpPr>
        <p:spPr bwMode="auto">
          <a:xfrm>
            <a:off x="2695575" y="5675313"/>
            <a:ext cx="2020888" cy="307777"/>
          </a:xfrm>
          <a:prstGeom prst="rect">
            <a:avLst/>
          </a:prstGeom>
          <a:noFill/>
          <a:ln w="9525">
            <a:noFill/>
            <a:miter lim="800000"/>
            <a:headEnd/>
            <a:tailEnd/>
          </a:ln>
        </p:spPr>
        <p:txBody>
          <a:bodyPr>
            <a:prstTxWarp prst="textNoShape">
              <a:avLst/>
            </a:prstTxWarp>
            <a:spAutoFit/>
          </a:bodyPr>
          <a:lstStyle/>
          <a:p>
            <a:pPr algn="ctr"/>
            <a:r>
              <a:rPr lang="en-GB" sz="1400" b="1" dirty="0" smtClean="0">
                <a:latin typeface="Calibri" charset="0"/>
                <a:ea typeface="Arial" charset="0"/>
                <a:cs typeface="Arial" charset="0"/>
              </a:rPr>
              <a:t>Library</a:t>
            </a:r>
            <a:endParaRPr lang="en-GB" sz="1400" b="1" dirty="0">
              <a:latin typeface="Calibri" charset="0"/>
              <a:ea typeface="Arial" charset="0"/>
              <a:cs typeface="Arial" charset="0"/>
            </a:endParaRPr>
          </a:p>
        </p:txBody>
      </p:sp>
      <p:sp>
        <p:nvSpPr>
          <p:cNvPr id="51216" name="TextBox 19"/>
          <p:cNvSpPr txBox="1">
            <a:spLocks noChangeArrowheads="1"/>
          </p:cNvSpPr>
          <p:nvPr/>
        </p:nvSpPr>
        <p:spPr bwMode="auto">
          <a:xfrm>
            <a:off x="860425" y="4902787"/>
            <a:ext cx="2376264" cy="646331"/>
          </a:xfrm>
          <a:prstGeom prst="rect">
            <a:avLst/>
          </a:prstGeom>
          <a:noFill/>
          <a:ln w="9525">
            <a:noFill/>
            <a:miter lim="800000"/>
            <a:headEnd/>
            <a:tailEnd/>
          </a:ln>
        </p:spPr>
        <p:txBody>
          <a:bodyPr wrap="square">
            <a:prstTxWarp prst="textNoShape">
              <a:avLst/>
            </a:prstTxWarp>
            <a:spAutoFit/>
          </a:bodyPr>
          <a:lstStyle/>
          <a:p>
            <a:pPr algn="ctr"/>
            <a:r>
              <a:rPr lang="en-GB" sz="1400" dirty="0">
                <a:latin typeface="Calibri" charset="0"/>
                <a:ea typeface="Arial" charset="0"/>
                <a:cs typeface="Arial" charset="0"/>
              </a:rPr>
              <a:t>Library</a:t>
            </a:r>
          </a:p>
          <a:p>
            <a:pPr algn="ctr"/>
            <a:r>
              <a:rPr lang="en-GB" sz="1100" dirty="0">
                <a:latin typeface="Calibri" charset="0"/>
                <a:ea typeface="Arial" charset="0"/>
                <a:cs typeface="Arial" charset="0"/>
              </a:rPr>
              <a:t>Centre </a:t>
            </a:r>
            <a:r>
              <a:rPr lang="en-GB" sz="1100" dirty="0" smtClean="0">
                <a:latin typeface="Calibri" charset="0"/>
                <a:ea typeface="Arial" charset="0"/>
                <a:cs typeface="Arial" charset="0"/>
              </a:rPr>
              <a:t>for Learning  </a:t>
            </a:r>
          </a:p>
          <a:p>
            <a:pPr algn="ctr"/>
            <a:r>
              <a:rPr lang="en-GB" sz="1100" dirty="0" smtClean="0">
                <a:latin typeface="Calibri" charset="0"/>
                <a:ea typeface="Arial" charset="0"/>
                <a:cs typeface="Arial" charset="0"/>
              </a:rPr>
              <a:t>Technology</a:t>
            </a:r>
            <a:endParaRPr lang="en-GB" sz="1100" dirty="0">
              <a:latin typeface="Calibri" charset="0"/>
              <a:ea typeface="Arial" charset="0"/>
              <a:cs typeface="Arial" charset="0"/>
            </a:endParaRPr>
          </a:p>
        </p:txBody>
      </p:sp>
      <p:sp>
        <p:nvSpPr>
          <p:cNvPr id="51217" name="TextBox 20"/>
          <p:cNvSpPr txBox="1">
            <a:spLocks noChangeArrowheads="1"/>
          </p:cNvSpPr>
          <p:nvPr/>
        </p:nvSpPr>
        <p:spPr bwMode="auto">
          <a:xfrm>
            <a:off x="183661" y="3232487"/>
            <a:ext cx="2160587" cy="1015663"/>
          </a:xfrm>
          <a:prstGeom prst="rect">
            <a:avLst/>
          </a:prstGeom>
          <a:noFill/>
          <a:ln w="9525">
            <a:noFill/>
            <a:miter lim="800000"/>
            <a:headEnd/>
            <a:tailEnd/>
          </a:ln>
        </p:spPr>
        <p:txBody>
          <a:bodyPr>
            <a:prstTxWarp prst="textNoShape">
              <a:avLst/>
            </a:prstTxWarp>
            <a:spAutoFit/>
          </a:bodyPr>
          <a:lstStyle/>
          <a:p>
            <a:pPr algn="ctr"/>
            <a:r>
              <a:rPr lang="en-GB" sz="1200" b="1" dirty="0" smtClean="0">
                <a:latin typeface="Calibri" charset="0"/>
                <a:ea typeface="Arial" charset="0"/>
                <a:cs typeface="Arial" charset="0"/>
              </a:rPr>
              <a:t>Language Centre</a:t>
            </a:r>
            <a:endParaRPr lang="en-GB" sz="1200" b="1" dirty="0">
              <a:latin typeface="Calibri" charset="0"/>
              <a:ea typeface="Arial" charset="0"/>
              <a:cs typeface="Arial" charset="0"/>
            </a:endParaRPr>
          </a:p>
          <a:p>
            <a:pPr algn="ctr"/>
            <a:r>
              <a:rPr lang="en-GB" sz="1200" b="1" dirty="0" smtClean="0">
                <a:latin typeface="Calibri" charset="0"/>
                <a:ea typeface="Arial" charset="0"/>
                <a:cs typeface="Arial" charset="0"/>
              </a:rPr>
              <a:t>Teaching &amp; Learning Centre </a:t>
            </a:r>
          </a:p>
          <a:p>
            <a:pPr algn="ctr"/>
            <a:r>
              <a:rPr lang="en-GB" sz="1200" dirty="0" smtClean="0">
                <a:latin typeface="Calibri" charset="0"/>
                <a:ea typeface="Arial" charset="0"/>
                <a:cs typeface="Arial" charset="0"/>
              </a:rPr>
              <a:t>Careers</a:t>
            </a:r>
            <a:endParaRPr lang="en-GB" sz="1200" dirty="0">
              <a:latin typeface="Calibri" charset="0"/>
              <a:ea typeface="Arial" charset="0"/>
              <a:cs typeface="Arial" charset="0"/>
            </a:endParaRPr>
          </a:p>
          <a:p>
            <a:pPr algn="ctr"/>
            <a:r>
              <a:rPr lang="en-GB" sz="1200" dirty="0" smtClean="0">
                <a:latin typeface="Calibri" charset="0"/>
                <a:ea typeface="Arial" charset="0"/>
                <a:cs typeface="Arial" charset="0"/>
              </a:rPr>
              <a:t>Departments</a:t>
            </a:r>
          </a:p>
          <a:p>
            <a:pPr algn="ctr"/>
            <a:r>
              <a:rPr lang="en-GB" sz="1200" dirty="0" smtClean="0">
                <a:latin typeface="Calibri" charset="0"/>
                <a:ea typeface="Arial" charset="0"/>
                <a:cs typeface="Arial" charset="0"/>
              </a:rPr>
              <a:t>LSE100</a:t>
            </a:r>
            <a:endParaRPr lang="en-GB" sz="1200" dirty="0">
              <a:latin typeface="Calibri" charset="0"/>
              <a:ea typeface="Arial" charset="0"/>
              <a:cs typeface="Arial" charset="0"/>
            </a:endParaRPr>
          </a:p>
        </p:txBody>
      </p:sp>
      <p:sp>
        <p:nvSpPr>
          <p:cNvPr id="51218" name="TextBox 21"/>
          <p:cNvSpPr txBox="1">
            <a:spLocks noChangeArrowheads="1"/>
          </p:cNvSpPr>
          <p:nvPr/>
        </p:nvSpPr>
        <p:spPr bwMode="auto">
          <a:xfrm>
            <a:off x="860425" y="2085975"/>
            <a:ext cx="1436688" cy="523220"/>
          </a:xfrm>
          <a:prstGeom prst="rect">
            <a:avLst/>
          </a:prstGeom>
          <a:noFill/>
          <a:ln w="9525">
            <a:noFill/>
            <a:miter lim="800000"/>
            <a:headEnd/>
            <a:tailEnd/>
          </a:ln>
        </p:spPr>
        <p:txBody>
          <a:bodyPr>
            <a:prstTxWarp prst="textNoShape">
              <a:avLst/>
            </a:prstTxWarp>
            <a:spAutoFit/>
          </a:bodyPr>
          <a:lstStyle/>
          <a:p>
            <a:pPr algn="ctr"/>
            <a:r>
              <a:rPr lang="en-GB" sz="1400" dirty="0" smtClean="0">
                <a:latin typeface="Calibri" charset="0"/>
                <a:ea typeface="Arial" charset="0"/>
                <a:cs typeface="Arial" charset="0"/>
              </a:rPr>
              <a:t>Departments</a:t>
            </a:r>
          </a:p>
          <a:p>
            <a:pPr algn="ctr"/>
            <a:r>
              <a:rPr lang="en-GB" sz="1400" dirty="0" smtClean="0">
                <a:latin typeface="Calibri" charset="0"/>
                <a:ea typeface="Arial" charset="0"/>
                <a:cs typeface="Arial" charset="0"/>
              </a:rPr>
              <a:t>LSE100</a:t>
            </a:r>
            <a:endParaRPr lang="en-GB" sz="1400" dirty="0">
              <a:latin typeface="Calibri" charset="0"/>
              <a:ea typeface="Arial" charset="0"/>
              <a:cs typeface="Arial" charset="0"/>
            </a:endParaRPr>
          </a:p>
        </p:txBody>
      </p:sp>
      <p:sp>
        <p:nvSpPr>
          <p:cNvPr id="4" name="TextBox 3"/>
          <p:cNvSpPr txBox="1"/>
          <p:nvPr/>
        </p:nvSpPr>
        <p:spPr>
          <a:xfrm>
            <a:off x="7095740" y="1488898"/>
            <a:ext cx="1845444" cy="1015663"/>
          </a:xfrm>
          <a:prstGeom prst="rect">
            <a:avLst/>
          </a:prstGeom>
          <a:noFill/>
        </p:spPr>
        <p:txBody>
          <a:bodyPr wrap="square" rtlCol="0">
            <a:spAutoFit/>
          </a:bodyPr>
          <a:lstStyle/>
          <a:p>
            <a:pPr algn="ctr"/>
            <a:r>
              <a:rPr lang="en-GB" sz="1200" dirty="0" smtClean="0">
                <a:latin typeface="Calibri" pitchFamily="34" charset="0"/>
                <a:cs typeface="Calibri" pitchFamily="34" charset="0"/>
              </a:rPr>
              <a:t>Teaching &amp; Learning Centre</a:t>
            </a:r>
          </a:p>
          <a:p>
            <a:pPr algn="ctr"/>
            <a:r>
              <a:rPr lang="en-GB" sz="1200" dirty="0" smtClean="0">
                <a:latin typeface="Calibri" pitchFamily="34" charset="0"/>
                <a:cs typeface="Calibri" pitchFamily="34" charset="0"/>
              </a:rPr>
              <a:t>Departments</a:t>
            </a:r>
          </a:p>
          <a:p>
            <a:pPr algn="ctr"/>
            <a:r>
              <a:rPr lang="en-GB" sz="1200" dirty="0" smtClean="0">
                <a:latin typeface="Calibri" pitchFamily="34" charset="0"/>
                <a:cs typeface="Calibri" pitchFamily="34" charset="0"/>
              </a:rPr>
              <a:t>Language Centre</a:t>
            </a:r>
          </a:p>
          <a:p>
            <a:pPr algn="ctr"/>
            <a:r>
              <a:rPr lang="en-GB" sz="1200" dirty="0" smtClean="0">
                <a:latin typeface="Calibri" pitchFamily="34" charset="0"/>
                <a:cs typeface="Calibri" pitchFamily="34" charset="0"/>
              </a:rPr>
              <a:t>Library</a:t>
            </a:r>
            <a:endParaRPr lang="en-GB" sz="1200" dirty="0">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442263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approaches</a:t>
            </a:r>
            <a:endParaRPr lang="en-US" dirty="0"/>
          </a:p>
        </p:txBody>
      </p:sp>
      <p:sp>
        <p:nvSpPr>
          <p:cNvPr id="3" name="Content Placeholder 2"/>
          <p:cNvSpPr>
            <a:spLocks noGrp="1"/>
          </p:cNvSpPr>
          <p:nvPr>
            <p:ph idx="1"/>
          </p:nvPr>
        </p:nvSpPr>
        <p:spPr/>
        <p:txBody>
          <a:bodyPr/>
          <a:lstStyle/>
          <a:p>
            <a:r>
              <a:rPr lang="en-US" dirty="0" smtClean="0">
                <a:latin typeface="Calibri"/>
                <a:cs typeface="Calibri"/>
              </a:rPr>
              <a:t>Top down: Developing a strategy</a:t>
            </a:r>
          </a:p>
          <a:p>
            <a:r>
              <a:rPr lang="en-US" dirty="0" smtClean="0">
                <a:latin typeface="Calibri"/>
                <a:cs typeface="Calibri"/>
              </a:rPr>
              <a:t>Top down: Engaging senior managers</a:t>
            </a:r>
          </a:p>
          <a:p>
            <a:r>
              <a:rPr lang="en-US" dirty="0" smtClean="0">
                <a:latin typeface="Calibri"/>
                <a:cs typeface="Calibri"/>
              </a:rPr>
              <a:t>Top down: Getting institutional buy-in from all departments</a:t>
            </a:r>
          </a:p>
          <a:p>
            <a:endParaRPr lang="en-US" dirty="0">
              <a:latin typeface="Calibri"/>
              <a:cs typeface="Calibri"/>
            </a:endParaRPr>
          </a:p>
          <a:p>
            <a:r>
              <a:rPr lang="en-US" dirty="0" smtClean="0">
                <a:latin typeface="Calibri"/>
                <a:cs typeface="Calibri"/>
              </a:rPr>
              <a:t>Bottom up: working with students / students’ union</a:t>
            </a:r>
          </a:p>
          <a:p>
            <a:r>
              <a:rPr lang="en-US" dirty="0" smtClean="0">
                <a:latin typeface="Calibri"/>
                <a:cs typeface="Calibri"/>
              </a:rPr>
              <a:t>Bottom up: working with one or two departments</a:t>
            </a:r>
          </a:p>
          <a:p>
            <a:r>
              <a:rPr lang="en-US" dirty="0" smtClean="0">
                <a:latin typeface="Calibri"/>
                <a:cs typeface="Calibri"/>
              </a:rPr>
              <a:t>Bottom up: champions / change agents network</a:t>
            </a:r>
            <a:endParaRPr lang="en-US" dirty="0">
              <a:latin typeface="Calibri"/>
              <a:cs typeface="Calibri"/>
            </a:endParaRPr>
          </a:p>
        </p:txBody>
      </p:sp>
      <p:pic>
        <p:nvPicPr>
          <p:cNvPr id="4098" name="Picture 2" descr="C:\Users\seckerj\AppData\Local\Microsoft\Windows\Temporary Internet Files\Content.IE5\N8OXW289\Down_Arrow_Icon[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94738" y="685800"/>
            <a:ext cx="1476789" cy="1476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eckerj\AppData\Local\Microsoft\Windows\Temporary Internet Files\Content.IE5\N8OXW289\Down_Arrow_Icon[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V="1">
            <a:off x="7711522" y="3095211"/>
            <a:ext cx="1476789" cy="1476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696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Student partnerships</a:t>
            </a:r>
            <a:endParaRPr lang="en-GB" dirty="0"/>
          </a:p>
        </p:txBody>
      </p:sp>
      <p:sp>
        <p:nvSpPr>
          <p:cNvPr id="5" name="Rectangle 4"/>
          <p:cNvSpPr/>
          <p:nvPr/>
        </p:nvSpPr>
        <p:spPr>
          <a:xfrm>
            <a:off x="4304726" y="656297"/>
            <a:ext cx="4572000" cy="4093428"/>
          </a:xfrm>
          <a:prstGeom prst="rect">
            <a:avLst/>
          </a:prstGeom>
        </p:spPr>
        <p:txBody>
          <a:bodyPr>
            <a:spAutoFit/>
          </a:bodyPr>
          <a:lstStyle/>
          <a:p>
            <a:pPr marL="457200" indent="-457200">
              <a:buFont typeface="Arial" panose="020B0604020202020204" pitchFamily="34" charset="0"/>
              <a:buChar char="•"/>
            </a:pPr>
            <a:endParaRPr lang="en-GB" sz="2600" dirty="0" smtClean="0">
              <a:latin typeface="Calibri"/>
              <a:cs typeface="Calibri"/>
            </a:endParaRPr>
          </a:p>
          <a:p>
            <a:pPr marL="457200" indent="-457200">
              <a:buFont typeface="Arial" panose="020B0604020202020204" pitchFamily="34" charset="0"/>
              <a:buChar char="•"/>
            </a:pPr>
            <a:endParaRPr lang="en-GB" sz="2600" dirty="0">
              <a:latin typeface="Calibri"/>
              <a:cs typeface="Calibri"/>
            </a:endParaRPr>
          </a:p>
          <a:p>
            <a:pPr marL="457200" indent="-457200">
              <a:buFont typeface="Arial" panose="020B0604020202020204" pitchFamily="34" charset="0"/>
              <a:buChar char="•"/>
            </a:pPr>
            <a:r>
              <a:rPr lang="en-GB" sz="2600" dirty="0" smtClean="0">
                <a:latin typeface="Calibri"/>
                <a:cs typeface="Calibri"/>
              </a:rPr>
              <a:t>Understanding actual needs</a:t>
            </a:r>
          </a:p>
          <a:p>
            <a:pPr marL="457200" indent="-457200">
              <a:buFont typeface="Arial" panose="020B0604020202020204" pitchFamily="34" charset="0"/>
              <a:buChar char="•"/>
            </a:pPr>
            <a:r>
              <a:rPr lang="en-GB" sz="2600" dirty="0" smtClean="0">
                <a:latin typeface="Calibri"/>
                <a:cs typeface="Calibri"/>
              </a:rPr>
              <a:t>Empowering students</a:t>
            </a:r>
          </a:p>
          <a:p>
            <a:pPr marL="457200" indent="-457200">
              <a:buFont typeface="Arial" panose="020B0604020202020204" pitchFamily="34" charset="0"/>
              <a:buChar char="•"/>
            </a:pPr>
            <a:r>
              <a:rPr lang="en-GB" sz="2600" dirty="0" smtClean="0">
                <a:latin typeface="Calibri"/>
                <a:cs typeface="Calibri"/>
              </a:rPr>
              <a:t>Students sharing experiences with peers and </a:t>
            </a:r>
            <a:r>
              <a:rPr lang="en-GB" sz="2600" dirty="0">
                <a:latin typeface="Calibri"/>
                <a:cs typeface="Calibri"/>
              </a:rPr>
              <a:t>beyond their institution</a:t>
            </a:r>
          </a:p>
          <a:p>
            <a:pPr marL="457200" indent="-457200">
              <a:buFont typeface="Arial" panose="020B0604020202020204" pitchFamily="34" charset="0"/>
              <a:buChar char="•"/>
            </a:pPr>
            <a:r>
              <a:rPr lang="en-GB" sz="2600" dirty="0" smtClean="0">
                <a:latin typeface="Calibri"/>
                <a:cs typeface="Calibri"/>
              </a:rPr>
              <a:t>But consider how </a:t>
            </a:r>
            <a:r>
              <a:rPr lang="en-GB" sz="2600" dirty="0">
                <a:latin typeface="Calibri"/>
                <a:cs typeface="Calibri"/>
              </a:rPr>
              <a:t>much support, guidance and structure they </a:t>
            </a:r>
            <a:r>
              <a:rPr lang="en-GB" sz="2600" dirty="0" smtClean="0">
                <a:latin typeface="Calibri"/>
                <a:cs typeface="Calibri"/>
              </a:rPr>
              <a:t>need</a:t>
            </a:r>
            <a:endParaRPr lang="en-GB" sz="2600" dirty="0">
              <a:latin typeface="Calibri"/>
              <a:cs typeface="Calibri"/>
            </a:endParaRPr>
          </a:p>
        </p:txBody>
      </p:sp>
      <p:sp>
        <p:nvSpPr>
          <p:cNvPr id="3" name="Rectangle 2"/>
          <p:cNvSpPr/>
          <p:nvPr/>
        </p:nvSpPr>
        <p:spPr>
          <a:xfrm>
            <a:off x="323528" y="751808"/>
            <a:ext cx="3888432" cy="2492990"/>
          </a:xfrm>
          <a:prstGeom prst="rect">
            <a:avLst/>
          </a:prstGeom>
        </p:spPr>
        <p:txBody>
          <a:bodyPr wrap="square">
            <a:spAutoFit/>
          </a:bodyPr>
          <a:lstStyle/>
          <a:p>
            <a:pPr marL="457200" indent="-457200">
              <a:buFont typeface="Arial"/>
              <a:buChar char="•"/>
            </a:pPr>
            <a:r>
              <a:rPr lang="en-GB" sz="2600" dirty="0">
                <a:latin typeface="Calibri"/>
                <a:cs typeface="Calibri"/>
              </a:rPr>
              <a:t>Key focus of </a:t>
            </a:r>
            <a:r>
              <a:rPr lang="en-GB" sz="2600" dirty="0" err="1">
                <a:latin typeface="Calibri"/>
                <a:cs typeface="Calibri"/>
              </a:rPr>
              <a:t>Jisc</a:t>
            </a:r>
            <a:r>
              <a:rPr lang="en-GB" sz="2600" dirty="0">
                <a:latin typeface="Calibri"/>
                <a:cs typeface="Calibri"/>
              </a:rPr>
              <a:t> </a:t>
            </a:r>
            <a:r>
              <a:rPr lang="en-GB" sz="2600" dirty="0">
                <a:latin typeface="Calibri"/>
                <a:cs typeface="Calibri"/>
                <a:hlinkClick r:id="rId3"/>
              </a:rPr>
              <a:t>Change Agents Network</a:t>
            </a:r>
            <a:endParaRPr lang="en-GB" sz="2600" dirty="0">
              <a:latin typeface="Calibri"/>
              <a:cs typeface="Calibri"/>
            </a:endParaRPr>
          </a:p>
          <a:p>
            <a:pPr marL="457200" indent="-457200">
              <a:buFont typeface="Arial" panose="020B0604020202020204" pitchFamily="34" charset="0"/>
              <a:buChar char="•"/>
            </a:pPr>
            <a:r>
              <a:rPr lang="en-GB" sz="2600" dirty="0">
                <a:latin typeface="Calibri"/>
                <a:cs typeface="Calibri"/>
              </a:rPr>
              <a:t>Building student engagement</a:t>
            </a:r>
          </a:p>
          <a:p>
            <a:pPr marL="457200" indent="-457200">
              <a:buFont typeface="Arial" panose="020B0604020202020204" pitchFamily="34" charset="0"/>
              <a:buChar char="•"/>
            </a:pPr>
            <a:r>
              <a:rPr lang="en-GB" sz="2600" dirty="0" smtClean="0">
                <a:latin typeface="Calibri"/>
                <a:cs typeface="Calibri"/>
              </a:rPr>
              <a:t>Working with students </a:t>
            </a:r>
            <a:r>
              <a:rPr lang="en-GB" sz="2600" dirty="0">
                <a:latin typeface="Calibri"/>
                <a:cs typeface="Calibri"/>
              </a:rPr>
              <a:t>as </a:t>
            </a:r>
            <a:r>
              <a:rPr lang="en-GB" sz="2600" dirty="0" smtClean="0">
                <a:latin typeface="Calibri"/>
                <a:cs typeface="Calibri"/>
              </a:rPr>
              <a:t>partners</a:t>
            </a:r>
            <a:endParaRPr lang="en-GB" sz="2600" dirty="0">
              <a:latin typeface="Calibri"/>
              <a:cs typeface="Calibri"/>
            </a:endParaRPr>
          </a:p>
        </p:txBody>
      </p:sp>
      <p:pic>
        <p:nvPicPr>
          <p:cNvPr id="7"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849235" y="3378449"/>
            <a:ext cx="2574586" cy="1930940"/>
          </a:xfrm>
          <a:prstGeom prst="rect">
            <a:avLst/>
          </a:prstGeom>
        </p:spPr>
      </p:pic>
    </p:spTree>
    <p:extLst>
      <p:ext uri="{BB962C8B-B14F-4D97-AF65-F5344CB8AC3E}">
        <p14:creationId xmlns:p14="http://schemas.microsoft.com/office/powerpoint/2010/main" val="1194175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GB" sz="3600" dirty="0" smtClean="0"/>
              <a:t>Digital Literacies in practice: LSE Student Ambassadors for Digital Literacy</a:t>
            </a:r>
            <a:endParaRPr lang="en-GB" sz="3600"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pPr marL="0" indent="0">
              <a:buNone/>
            </a:pPr>
            <a:endParaRPr lang="en-GB" dirty="0" smtClean="0">
              <a:latin typeface="Calibri"/>
              <a:cs typeface="Calibri"/>
              <a:hlinkClick r:id="rId3"/>
            </a:endParaRPr>
          </a:p>
          <a:p>
            <a:pPr marL="0" indent="0" algn="ctr">
              <a:buNone/>
            </a:pPr>
            <a:r>
              <a:rPr lang="en-GB" dirty="0" smtClean="0">
                <a:latin typeface="Calibri"/>
                <a:cs typeface="Calibri"/>
                <a:hlinkClick r:id="rId3"/>
              </a:rPr>
              <a:t>http://blogs.lse.ac.uk/lsesadl</a:t>
            </a:r>
            <a:r>
              <a:rPr lang="en-GB" dirty="0" smtClean="0">
                <a:latin typeface="Calibri"/>
                <a:cs typeface="Calibri"/>
              </a:rPr>
              <a:t> </a:t>
            </a:r>
            <a:endParaRPr lang="en-GB" dirty="0">
              <a:latin typeface="Calibri"/>
              <a:cs typeface="Calibri"/>
            </a:endParaRPr>
          </a:p>
        </p:txBody>
      </p:sp>
      <p:pic>
        <p:nvPicPr>
          <p:cNvPr id="4" name="Picture 3" descr="banner-1140x300.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85800"/>
            <a:ext cx="9144000" cy="2406316"/>
          </a:xfrm>
          <a:prstGeom prst="rect">
            <a:avLst/>
          </a:prstGeom>
        </p:spPr>
      </p:pic>
    </p:spTree>
    <p:extLst>
      <p:ext uri="{BB962C8B-B14F-4D97-AF65-F5344CB8AC3E}">
        <p14:creationId xmlns:p14="http://schemas.microsoft.com/office/powerpoint/2010/main" val="3065966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8278"/>
            <a:ext cx="8229600" cy="1080120"/>
          </a:xfrm>
        </p:spPr>
        <p:txBody>
          <a:bodyPr/>
          <a:lstStyle/>
          <a:p>
            <a:r>
              <a:rPr lang="en-GB" b="1" dirty="0" smtClean="0">
                <a:solidFill>
                  <a:schemeClr val="tx2"/>
                </a:solidFill>
              </a:rPr>
              <a:t>SADL aims: </a:t>
            </a:r>
            <a:endParaRPr lang="en-GB" b="1" dirty="0">
              <a:solidFill>
                <a:schemeClr val="tx2"/>
              </a:solidFill>
            </a:endParaRPr>
          </a:p>
        </p:txBody>
      </p:sp>
      <p:sp>
        <p:nvSpPr>
          <p:cNvPr id="3" name="Content Placeholder 2"/>
          <p:cNvSpPr>
            <a:spLocks noGrp="1"/>
          </p:cNvSpPr>
          <p:nvPr>
            <p:ph idx="1"/>
          </p:nvPr>
        </p:nvSpPr>
        <p:spPr>
          <a:xfrm>
            <a:off x="323528" y="2099201"/>
            <a:ext cx="3888432" cy="4810481"/>
          </a:xfrm>
        </p:spPr>
        <p:txBody>
          <a:bodyPr>
            <a:normAutofit/>
          </a:bodyPr>
          <a:lstStyle/>
          <a:p>
            <a:r>
              <a:rPr lang="en-GB" dirty="0" smtClean="0">
                <a:latin typeface="Calibri"/>
                <a:cs typeface="Calibri"/>
              </a:rPr>
              <a:t>To </a:t>
            </a:r>
            <a:r>
              <a:rPr lang="en-GB" b="1" dirty="0" smtClean="0">
                <a:latin typeface="Calibri"/>
                <a:cs typeface="Calibri"/>
              </a:rPr>
              <a:t>understand </a:t>
            </a:r>
            <a:r>
              <a:rPr lang="en-GB" dirty="0" smtClean="0">
                <a:latin typeface="Calibri"/>
                <a:cs typeface="Calibri"/>
              </a:rPr>
              <a:t>students’ existing digital and information literacy (DIL) skills.</a:t>
            </a:r>
            <a:endParaRPr lang="en-GB" b="1" dirty="0" smtClean="0">
              <a:latin typeface="Calibri"/>
              <a:cs typeface="Calibri"/>
            </a:endParaRPr>
          </a:p>
          <a:p>
            <a:r>
              <a:rPr lang="en-GB" dirty="0" smtClean="0">
                <a:latin typeface="Calibri"/>
                <a:cs typeface="Calibri"/>
              </a:rPr>
              <a:t>To explore how best to </a:t>
            </a:r>
            <a:r>
              <a:rPr lang="en-GB" b="1" dirty="0" smtClean="0">
                <a:latin typeface="Calibri"/>
                <a:cs typeface="Calibri"/>
              </a:rPr>
              <a:t>support students </a:t>
            </a:r>
            <a:r>
              <a:rPr lang="en-GB" dirty="0" smtClean="0">
                <a:latin typeface="Calibri"/>
                <a:cs typeface="Calibri"/>
              </a:rPr>
              <a:t>to improve their DIL skills and provide </a:t>
            </a:r>
            <a:r>
              <a:rPr lang="en-GB" b="1" dirty="0" smtClean="0">
                <a:latin typeface="Calibri"/>
                <a:cs typeface="Calibri"/>
              </a:rPr>
              <a:t>peer support</a:t>
            </a:r>
            <a:r>
              <a:rPr lang="en-GB" dirty="0" smtClean="0">
                <a:latin typeface="Calibri"/>
                <a:cs typeface="Calibri"/>
              </a:rPr>
              <a:t>.</a:t>
            </a:r>
          </a:p>
          <a:p>
            <a:r>
              <a:rPr lang="en-GB" dirty="0" smtClean="0">
                <a:latin typeface="Calibri"/>
                <a:cs typeface="Calibri"/>
              </a:rPr>
              <a:t>Collaborative: Library, Learning Technology, Teaching and Learning, Student Union</a:t>
            </a:r>
          </a:p>
          <a:p>
            <a:endParaRPr lang="en-GB" dirty="0">
              <a:latin typeface="Calibri"/>
              <a:cs typeface="Calibri"/>
            </a:endParaRPr>
          </a:p>
          <a:p>
            <a:endParaRPr lang="en-GB" dirty="0" smtClean="0">
              <a:latin typeface="Calibri"/>
              <a:cs typeface="Calibri"/>
            </a:endParaRPr>
          </a:p>
          <a:p>
            <a:endParaRPr lang="en-GB" dirty="0">
              <a:latin typeface="Calibri"/>
              <a:cs typeface="Calibri"/>
            </a:endParaRPr>
          </a:p>
          <a:p>
            <a:endParaRPr lang="en-GB" dirty="0" smtClean="0">
              <a:latin typeface="Calibri"/>
              <a:cs typeface="Calibri"/>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83968" y="1269064"/>
            <a:ext cx="4739686" cy="266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Z:\Geraldine\SADL\IMG_0114.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16016" y="4149080"/>
            <a:ext cx="3312368" cy="195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861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SADL approach</a:t>
            </a:r>
            <a:endParaRPr lang="en-US" dirty="0"/>
          </a:p>
        </p:txBody>
      </p:sp>
      <p:sp>
        <p:nvSpPr>
          <p:cNvPr id="7" name="Content Placeholder 6"/>
          <p:cNvSpPr>
            <a:spLocks noGrp="1"/>
          </p:cNvSpPr>
          <p:nvPr>
            <p:ph idx="1"/>
          </p:nvPr>
        </p:nvSpPr>
        <p:spPr>
          <a:xfrm>
            <a:off x="762000" y="685800"/>
            <a:ext cx="7543800" cy="4470992"/>
          </a:xfrm>
        </p:spPr>
        <p:txBody>
          <a:bodyPr/>
          <a:lstStyle/>
          <a:p>
            <a:r>
              <a:rPr lang="en-US" dirty="0" smtClean="0">
                <a:latin typeface="Calibri"/>
                <a:cs typeface="Calibri"/>
              </a:rPr>
              <a:t>Open to 50 LSE undergraduates to act as ‘ambassadors’</a:t>
            </a:r>
          </a:p>
          <a:p>
            <a:r>
              <a:rPr lang="en-US" dirty="0">
                <a:latin typeface="Calibri"/>
                <a:cs typeface="Calibri"/>
              </a:rPr>
              <a:t>Interactive, collaborative, discursive workshops</a:t>
            </a:r>
          </a:p>
          <a:p>
            <a:r>
              <a:rPr lang="en-US" dirty="0" smtClean="0">
                <a:latin typeface="Calibri"/>
                <a:cs typeface="Calibri"/>
              </a:rPr>
              <a:t>Develop their digital literacy in four key areas</a:t>
            </a:r>
          </a:p>
          <a:p>
            <a:pPr lvl="1"/>
            <a:r>
              <a:rPr lang="en-US" dirty="0" smtClean="0">
                <a:latin typeface="Calibri"/>
                <a:cs typeface="Calibri"/>
              </a:rPr>
              <a:t>Finding and evaluating information</a:t>
            </a:r>
          </a:p>
          <a:p>
            <a:pPr lvl="1"/>
            <a:r>
              <a:rPr lang="en-US" dirty="0" smtClean="0">
                <a:latin typeface="Calibri"/>
                <a:cs typeface="Calibri"/>
              </a:rPr>
              <a:t>Reading and academic practices</a:t>
            </a:r>
          </a:p>
          <a:p>
            <a:pPr lvl="1"/>
            <a:r>
              <a:rPr lang="en-US" dirty="0" smtClean="0">
                <a:latin typeface="Calibri"/>
                <a:cs typeface="Calibri"/>
              </a:rPr>
              <a:t>Managing and sharing information</a:t>
            </a:r>
          </a:p>
          <a:p>
            <a:pPr lvl="1"/>
            <a:r>
              <a:rPr lang="en-US" dirty="0" smtClean="0">
                <a:latin typeface="Calibri"/>
                <a:cs typeface="Calibri"/>
              </a:rPr>
              <a:t>Managing your online identity</a:t>
            </a:r>
          </a:p>
          <a:p>
            <a:r>
              <a:rPr lang="en-US" dirty="0" smtClean="0">
                <a:latin typeface="Calibri"/>
                <a:cs typeface="Calibri"/>
              </a:rPr>
              <a:t>Expected to provide peer support</a:t>
            </a:r>
          </a:p>
          <a:p>
            <a:r>
              <a:rPr lang="en-US" dirty="0" smtClean="0">
                <a:latin typeface="Calibri"/>
                <a:cs typeface="Calibri"/>
              </a:rPr>
              <a:t>The role of Senior Ambassadors</a:t>
            </a:r>
            <a:endParaRPr lang="en-US" dirty="0">
              <a:latin typeface="Calibri"/>
              <a:cs typeface="Calibri"/>
            </a:endParaRPr>
          </a:p>
        </p:txBody>
      </p:sp>
      <p:pic>
        <p:nvPicPr>
          <p:cNvPr id="4" name="Picture 2" descr="Z:\Geraldine\SADL\Seniors_ambassador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6102252" y="2391812"/>
            <a:ext cx="2883096" cy="28830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436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644008" y="0"/>
            <a:ext cx="4499992" cy="5144729"/>
          </a:xfr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2939246"/>
            <a:ext cx="5220071" cy="3918754"/>
          </a:xfrm>
          <a:prstGeom prst="rect">
            <a:avLst/>
          </a:prstGeom>
        </p:spPr>
      </p:pic>
      <p:sp>
        <p:nvSpPr>
          <p:cNvPr id="6" name="TextBox 5"/>
          <p:cNvSpPr txBox="1"/>
          <p:nvPr/>
        </p:nvSpPr>
        <p:spPr>
          <a:xfrm>
            <a:off x="5220072" y="5121640"/>
            <a:ext cx="3960439" cy="954107"/>
          </a:xfrm>
          <a:prstGeom prst="rect">
            <a:avLst/>
          </a:prstGeom>
          <a:noFill/>
        </p:spPr>
        <p:txBody>
          <a:bodyPr wrap="square" rtlCol="0">
            <a:spAutoFit/>
          </a:bodyPr>
          <a:lstStyle/>
          <a:p>
            <a:r>
              <a:rPr lang="en-GB" sz="2800" b="1" dirty="0" smtClean="0">
                <a:solidFill>
                  <a:srgbClr val="303030"/>
                </a:solidFill>
                <a:latin typeface="+mj-lt"/>
              </a:rPr>
              <a:t>Workshop 3: Managing and sharing information </a:t>
            </a:r>
            <a:endParaRPr lang="en-GB" sz="2800" b="1" dirty="0">
              <a:solidFill>
                <a:srgbClr val="303030"/>
              </a:solidFill>
              <a:latin typeface="+mj-lt"/>
            </a:endParaRPr>
          </a:p>
        </p:txBody>
      </p:sp>
      <p:sp>
        <p:nvSpPr>
          <p:cNvPr id="7" name="TextBox 6"/>
          <p:cNvSpPr txBox="1"/>
          <p:nvPr/>
        </p:nvSpPr>
        <p:spPr>
          <a:xfrm>
            <a:off x="251520" y="934849"/>
            <a:ext cx="4176464" cy="954107"/>
          </a:xfrm>
          <a:prstGeom prst="rect">
            <a:avLst/>
          </a:prstGeom>
          <a:noFill/>
        </p:spPr>
        <p:txBody>
          <a:bodyPr wrap="square" rtlCol="0">
            <a:spAutoFit/>
          </a:bodyPr>
          <a:lstStyle/>
          <a:p>
            <a:r>
              <a:rPr lang="en-GB" sz="2800" dirty="0" smtClean="0">
                <a:solidFill>
                  <a:srgbClr val="FF0000"/>
                </a:solidFill>
                <a:latin typeface="+mj-lt"/>
              </a:rPr>
              <a:t>How do you keep up to date, manage your information?</a:t>
            </a:r>
            <a:endParaRPr lang="en-GB" sz="2800" dirty="0">
              <a:solidFill>
                <a:srgbClr val="FF0000"/>
              </a:solidFill>
              <a:latin typeface="+mj-lt"/>
            </a:endParaRPr>
          </a:p>
        </p:txBody>
      </p:sp>
    </p:spTree>
    <p:extLst>
      <p:ext uri="{BB962C8B-B14F-4D97-AF65-F5344CB8AC3E}">
        <p14:creationId xmlns:p14="http://schemas.microsoft.com/office/powerpoint/2010/main" val="2632761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55976" y="4437112"/>
            <a:ext cx="4680519" cy="1200329"/>
          </a:xfrm>
          <a:prstGeom prst="rect">
            <a:avLst/>
          </a:prstGeom>
          <a:noFill/>
        </p:spPr>
        <p:txBody>
          <a:bodyPr wrap="square" rtlCol="0">
            <a:spAutoFit/>
          </a:bodyPr>
          <a:lstStyle/>
          <a:p>
            <a:r>
              <a:rPr lang="en-GB" sz="3600" b="1" dirty="0" smtClean="0">
                <a:solidFill>
                  <a:srgbClr val="303030"/>
                </a:solidFill>
                <a:latin typeface="+mj-lt"/>
              </a:rPr>
              <a:t>Workshop 4: Managing your digital identity</a:t>
            </a:r>
            <a:endParaRPr lang="en-GB" sz="3600" b="1" dirty="0">
              <a:solidFill>
                <a:srgbClr val="303030"/>
              </a:solidFill>
              <a:latin typeface="+mj-lt"/>
            </a:endParaRPr>
          </a:p>
        </p:txBody>
      </p:sp>
      <p:sp>
        <p:nvSpPr>
          <p:cNvPr id="7" name="TextBox 6"/>
          <p:cNvSpPr txBox="1"/>
          <p:nvPr/>
        </p:nvSpPr>
        <p:spPr>
          <a:xfrm>
            <a:off x="159498" y="349753"/>
            <a:ext cx="4176464" cy="1077218"/>
          </a:xfrm>
          <a:prstGeom prst="rect">
            <a:avLst/>
          </a:prstGeom>
          <a:noFill/>
        </p:spPr>
        <p:txBody>
          <a:bodyPr wrap="square" rtlCol="0">
            <a:spAutoFit/>
          </a:bodyPr>
          <a:lstStyle/>
          <a:p>
            <a:r>
              <a:rPr lang="en-GB" sz="3200" dirty="0" smtClean="0">
                <a:solidFill>
                  <a:srgbClr val="FF0000"/>
                </a:solidFill>
                <a:latin typeface="+mj-lt"/>
              </a:rPr>
              <a:t>Digital Footprint: why does it matter?</a:t>
            </a:r>
            <a:endParaRPr lang="en-GB" sz="3200" dirty="0">
              <a:solidFill>
                <a:srgbClr val="FF0000"/>
              </a:solidFill>
              <a:latin typeface="+mj-lt"/>
            </a:endParaRPr>
          </a:p>
        </p:txBody>
      </p:sp>
      <p:pic>
        <p:nvPicPr>
          <p:cNvPr id="3" name="Content Placeholder 2"/>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rot="5400000">
            <a:off x="-648140" y="2079891"/>
            <a:ext cx="5563673" cy="4182414"/>
          </a:xfr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51607" y="116632"/>
            <a:ext cx="4892393" cy="3986395"/>
          </a:xfrm>
          <a:prstGeom prst="rect">
            <a:avLst/>
          </a:prstGeom>
        </p:spPr>
      </p:pic>
    </p:spTree>
    <p:extLst>
      <p:ext uri="{BB962C8B-B14F-4D97-AF65-F5344CB8AC3E}">
        <p14:creationId xmlns:p14="http://schemas.microsoft.com/office/powerpoint/2010/main" val="2161786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and impact</a:t>
            </a:r>
            <a:endParaRPr lang="en-US" dirty="0"/>
          </a:p>
        </p:txBody>
      </p:sp>
      <p:sp>
        <p:nvSpPr>
          <p:cNvPr id="3" name="Content Placeholder 2"/>
          <p:cNvSpPr>
            <a:spLocks noGrp="1"/>
          </p:cNvSpPr>
          <p:nvPr>
            <p:ph idx="1"/>
          </p:nvPr>
        </p:nvSpPr>
        <p:spPr>
          <a:xfrm>
            <a:off x="762000" y="685800"/>
            <a:ext cx="7543800" cy="4511220"/>
          </a:xfrm>
        </p:spPr>
        <p:txBody>
          <a:bodyPr>
            <a:normAutofit fontScale="92500" lnSpcReduction="20000"/>
          </a:bodyPr>
          <a:lstStyle/>
          <a:p>
            <a:r>
              <a:rPr lang="en-US" dirty="0" smtClean="0">
                <a:latin typeface="Calibri"/>
                <a:cs typeface="Calibri"/>
              </a:rPr>
              <a:t>Students say the digital literacy curriculum supports their studies, is useful personally and for their future careers</a:t>
            </a:r>
          </a:p>
          <a:p>
            <a:r>
              <a:rPr lang="en-US" dirty="0" smtClean="0">
                <a:latin typeface="Calibri"/>
                <a:cs typeface="Calibri"/>
              </a:rPr>
              <a:t>The experience is valued for non-tech skills (communication, group working)</a:t>
            </a:r>
          </a:p>
          <a:p>
            <a:r>
              <a:rPr lang="en-US" dirty="0" smtClean="0">
                <a:latin typeface="Calibri"/>
                <a:cs typeface="Calibri"/>
              </a:rPr>
              <a:t>The benefit to staff has been significant: better understand UG needs, new approaches to teaching</a:t>
            </a:r>
          </a:p>
          <a:p>
            <a:r>
              <a:rPr lang="en-US" dirty="0" smtClean="0">
                <a:latin typeface="Calibri"/>
                <a:cs typeface="Calibri"/>
              </a:rPr>
              <a:t>Academic staff need to be more engaged in SADL</a:t>
            </a:r>
          </a:p>
          <a:p>
            <a:endParaRPr lang="en-US" dirty="0">
              <a:latin typeface="Calibri"/>
              <a:cs typeface="Calibri"/>
            </a:endParaRPr>
          </a:p>
          <a:p>
            <a:pPr marL="0" indent="0" algn="ctr">
              <a:buNone/>
            </a:pPr>
            <a:r>
              <a:rPr lang="en-US" dirty="0">
                <a:solidFill>
                  <a:srgbClr val="FF0000"/>
                </a:solidFill>
                <a:latin typeface="Calibri"/>
                <a:cs typeface="Calibri"/>
              </a:rPr>
              <a:t>I am glad I joined SADL because I wouldn’t have known anything about copyright or any qualitative skills …. [SADL] really helped me a lot </a:t>
            </a:r>
            <a:r>
              <a:rPr lang="en-US" dirty="0" smtClean="0">
                <a:solidFill>
                  <a:srgbClr val="FF0000"/>
                </a:solidFill>
                <a:latin typeface="Calibri"/>
                <a:cs typeface="Calibri"/>
              </a:rPr>
              <a:t>with research </a:t>
            </a:r>
            <a:r>
              <a:rPr lang="en-US" dirty="0">
                <a:solidFill>
                  <a:srgbClr val="FF0000"/>
                </a:solidFill>
                <a:latin typeface="Calibri"/>
                <a:cs typeface="Calibri"/>
              </a:rPr>
              <a:t>and managing information. It helped me through my second year. In my third year I am doing a half quantitative half qualitative module, so I feel more confident, being able to extract the skills from SADL to work on that. And I could actually teach others when they needed help as well</a:t>
            </a:r>
            <a:r>
              <a:rPr lang="en-US" dirty="0" smtClean="0">
                <a:solidFill>
                  <a:srgbClr val="FF0000"/>
                </a:solidFill>
                <a:latin typeface="Calibri"/>
                <a:cs typeface="Calibri"/>
              </a:rPr>
              <a:t>.</a:t>
            </a:r>
            <a:endParaRPr lang="en-US" dirty="0">
              <a:solidFill>
                <a:srgbClr val="FF0000"/>
              </a:solidFill>
            </a:endParaRPr>
          </a:p>
        </p:txBody>
      </p:sp>
    </p:spTree>
    <p:extLst>
      <p:ext uri="{BB962C8B-B14F-4D97-AF65-F5344CB8AC3E}">
        <p14:creationId xmlns:p14="http://schemas.microsoft.com/office/powerpoint/2010/main" val="2377939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Sustaining SADL….</a:t>
            </a:r>
            <a:endParaRPr lang="en-US" b="1" dirty="0">
              <a:solidFill>
                <a:srgbClr val="FF0000"/>
              </a:solidFill>
            </a:endParaRPr>
          </a:p>
        </p:txBody>
      </p:sp>
      <p:sp>
        <p:nvSpPr>
          <p:cNvPr id="4" name="Content Placeholder 3"/>
          <p:cNvSpPr>
            <a:spLocks noGrp="1"/>
          </p:cNvSpPr>
          <p:nvPr>
            <p:ph idx="1"/>
          </p:nvPr>
        </p:nvSpPr>
        <p:spPr>
          <a:xfrm>
            <a:off x="393054" y="1340768"/>
            <a:ext cx="8427417" cy="4813995"/>
          </a:xfrm>
        </p:spPr>
        <p:txBody>
          <a:bodyPr/>
          <a:lstStyle/>
          <a:p>
            <a:pPr marL="0" indent="0">
              <a:buNone/>
            </a:pPr>
            <a:r>
              <a:rPr lang="en-US" dirty="0" smtClean="0">
                <a:latin typeface="Calibri"/>
                <a:cs typeface="Calibri"/>
              </a:rPr>
              <a:t>Our biggest challenges:</a:t>
            </a:r>
          </a:p>
          <a:p>
            <a:pPr lvl="1"/>
            <a:r>
              <a:rPr lang="en-US" dirty="0" smtClean="0">
                <a:latin typeface="Calibri"/>
                <a:cs typeface="Calibri"/>
              </a:rPr>
              <a:t>Scaling up: Reaching all undergraduate students at LSE</a:t>
            </a:r>
          </a:p>
          <a:p>
            <a:pPr lvl="1"/>
            <a:r>
              <a:rPr lang="en-US" dirty="0" smtClean="0">
                <a:latin typeface="Calibri"/>
                <a:cs typeface="Calibri"/>
              </a:rPr>
              <a:t>Developing the peer learning aspects of SADL</a:t>
            </a:r>
          </a:p>
          <a:p>
            <a:pPr lvl="1"/>
            <a:r>
              <a:rPr lang="en-US" dirty="0" smtClean="0">
                <a:latin typeface="Calibri"/>
                <a:cs typeface="Calibri"/>
              </a:rPr>
              <a:t>Keeping it student-led and student focused</a:t>
            </a:r>
          </a:p>
        </p:txBody>
      </p:sp>
      <p:pic>
        <p:nvPicPr>
          <p:cNvPr id="6" name="Content Placeholder 4">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9592" y="592706"/>
            <a:ext cx="7294343" cy="2018631"/>
          </a:xfrm>
          <a:prstGeom prst="rect">
            <a:avLst/>
          </a:prstGeom>
        </p:spPr>
      </p:pic>
    </p:spTree>
    <p:extLst>
      <p:ext uri="{BB962C8B-B14F-4D97-AF65-F5344CB8AC3E}">
        <p14:creationId xmlns:p14="http://schemas.microsoft.com/office/powerpoint/2010/main" val="4082003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session</a:t>
            </a:r>
            <a:endParaRPr lang="en-GB" dirty="0"/>
          </a:p>
        </p:txBody>
      </p:sp>
      <p:sp>
        <p:nvSpPr>
          <p:cNvPr id="3" name="Content Placeholder 2"/>
          <p:cNvSpPr>
            <a:spLocks noGrp="1"/>
          </p:cNvSpPr>
          <p:nvPr>
            <p:ph idx="1"/>
          </p:nvPr>
        </p:nvSpPr>
        <p:spPr>
          <a:xfrm>
            <a:off x="762000" y="925065"/>
            <a:ext cx="7543800" cy="3886200"/>
          </a:xfrm>
        </p:spPr>
        <p:txBody>
          <a:bodyPr>
            <a:normAutofit fontScale="92500" lnSpcReduction="10000"/>
          </a:bodyPr>
          <a:lstStyle/>
          <a:p>
            <a:r>
              <a:rPr lang="en-GB" sz="3200" dirty="0" smtClean="0">
                <a:latin typeface="Calibri"/>
                <a:cs typeface="Calibri"/>
              </a:rPr>
              <a:t>What is digital literacy and how does it relate to other literacies?</a:t>
            </a:r>
          </a:p>
          <a:p>
            <a:r>
              <a:rPr lang="en-GB" sz="3200" dirty="0" smtClean="0">
                <a:latin typeface="Calibri"/>
                <a:cs typeface="Calibri"/>
              </a:rPr>
              <a:t>Explore</a:t>
            </a:r>
            <a:r>
              <a:rPr lang="en-GB" sz="3200" dirty="0">
                <a:latin typeface="Calibri"/>
                <a:cs typeface="Calibri"/>
              </a:rPr>
              <a:t> m</a:t>
            </a:r>
            <a:r>
              <a:rPr lang="en-GB" sz="3200" dirty="0" smtClean="0">
                <a:latin typeface="Calibri"/>
                <a:cs typeface="Calibri"/>
              </a:rPr>
              <a:t>odels and frameworks of Digital Literacy</a:t>
            </a:r>
          </a:p>
          <a:p>
            <a:r>
              <a:rPr lang="en-GB" sz="3200" dirty="0" smtClean="0">
                <a:latin typeface="Calibri"/>
                <a:cs typeface="Calibri"/>
              </a:rPr>
              <a:t>Is digital different? </a:t>
            </a:r>
          </a:p>
          <a:p>
            <a:r>
              <a:rPr lang="en-GB" sz="3200" dirty="0" smtClean="0">
                <a:latin typeface="Calibri"/>
                <a:cs typeface="Calibri"/>
              </a:rPr>
              <a:t>Strategies for embedding digital literacy in your institution</a:t>
            </a:r>
          </a:p>
          <a:p>
            <a:r>
              <a:rPr lang="en-GB" sz="3200" dirty="0" smtClean="0">
                <a:latin typeface="Calibri"/>
                <a:cs typeface="Calibri"/>
              </a:rPr>
              <a:t>Digital Literacy in practice: </a:t>
            </a:r>
            <a:r>
              <a:rPr lang="en-GB" sz="3200" dirty="0">
                <a:latin typeface="Calibri"/>
                <a:cs typeface="Calibri"/>
              </a:rPr>
              <a:t>c</a:t>
            </a:r>
            <a:r>
              <a:rPr lang="en-GB" sz="3200" dirty="0" smtClean="0">
                <a:latin typeface="Calibri"/>
                <a:cs typeface="Calibri"/>
              </a:rPr>
              <a:t>ase studies</a:t>
            </a:r>
          </a:p>
          <a:p>
            <a:endParaRPr lang="en-GB" dirty="0"/>
          </a:p>
        </p:txBody>
      </p:sp>
    </p:spTree>
    <p:extLst>
      <p:ext uri="{BB962C8B-B14F-4D97-AF65-F5344CB8AC3E}">
        <p14:creationId xmlns:p14="http://schemas.microsoft.com/office/powerpoint/2010/main" val="1101252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01529"/>
            <a:ext cx="8135408" cy="1600200"/>
          </a:xfrm>
        </p:spPr>
        <p:txBody>
          <a:bodyPr>
            <a:normAutofit/>
          </a:bodyPr>
          <a:lstStyle/>
          <a:p>
            <a:r>
              <a:rPr lang="en-GB" sz="3600" dirty="0" smtClean="0"/>
              <a:t>Case Study 2: University of East Anglia Digital Scholar Programme</a:t>
            </a:r>
            <a:endParaRPr lang="en-GB" sz="3600" dirty="0"/>
          </a:p>
        </p:txBody>
      </p:sp>
      <p:pic>
        <p:nvPicPr>
          <p:cNvPr id="5" name="Picture 4"/>
          <p:cNvPicPr>
            <a:picLocks noChangeAspect="1"/>
          </p:cNvPicPr>
          <p:nvPr/>
        </p:nvPicPr>
        <p:blipFill>
          <a:blip r:embed="rId3"/>
          <a:stretch>
            <a:fillRect/>
          </a:stretch>
        </p:blipFill>
        <p:spPr>
          <a:xfrm>
            <a:off x="1781720" y="1107721"/>
            <a:ext cx="5529263" cy="3064669"/>
          </a:xfrm>
          <a:prstGeom prst="rect">
            <a:avLst/>
          </a:prstGeom>
        </p:spPr>
      </p:pic>
      <p:sp>
        <p:nvSpPr>
          <p:cNvPr id="6" name="Content Placeholder 4"/>
          <p:cNvSpPr>
            <a:spLocks noGrp="1"/>
          </p:cNvSpPr>
          <p:nvPr>
            <p:ph sz="quarter" idx="1"/>
          </p:nvPr>
        </p:nvSpPr>
        <p:spPr>
          <a:xfrm>
            <a:off x="667808" y="-177536"/>
            <a:ext cx="8229600" cy="1296144"/>
          </a:xfrm>
        </p:spPr>
        <p:txBody>
          <a:bodyPr/>
          <a:lstStyle/>
          <a:p>
            <a:endParaRPr lang="en-GB" dirty="0" smtClean="0"/>
          </a:p>
          <a:p>
            <a:pPr marL="0" indent="0">
              <a:buNone/>
            </a:pPr>
            <a:r>
              <a:rPr lang="en-GB" sz="3200" dirty="0" smtClean="0">
                <a:solidFill>
                  <a:schemeClr val="accent1">
                    <a:lumMod val="50000"/>
                  </a:schemeClr>
                </a:solidFill>
                <a:latin typeface="Candara" pitchFamily="34" charset="0"/>
              </a:rPr>
              <a:t>“You can’t Google your way to a degree …</a:t>
            </a:r>
          </a:p>
        </p:txBody>
      </p:sp>
      <p:sp>
        <p:nvSpPr>
          <p:cNvPr id="7" name="Content Placeholder 4"/>
          <p:cNvSpPr txBox="1">
            <a:spLocks/>
          </p:cNvSpPr>
          <p:nvPr/>
        </p:nvSpPr>
        <p:spPr>
          <a:xfrm>
            <a:off x="811749" y="4156590"/>
            <a:ext cx="8229600" cy="973915"/>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a:buNone/>
            </a:pPr>
            <a:r>
              <a:rPr lang="en-GB" sz="2400" dirty="0" smtClean="0">
                <a:solidFill>
                  <a:schemeClr val="accent1">
                    <a:lumMod val="50000"/>
                  </a:schemeClr>
                </a:solidFill>
                <a:latin typeface="Candara" pitchFamily="34" charset="0"/>
              </a:rPr>
              <a:t>“ … but your ‘Google brain’ (and your Facebook brain) can help you, if you use them intelligently.”</a:t>
            </a:r>
          </a:p>
        </p:txBody>
      </p:sp>
      <p:sp>
        <p:nvSpPr>
          <p:cNvPr id="8" name="TextBox 7"/>
          <p:cNvSpPr txBox="1"/>
          <p:nvPr/>
        </p:nvSpPr>
        <p:spPr>
          <a:xfrm>
            <a:off x="4201615" y="6260787"/>
            <a:ext cx="5780369" cy="338554"/>
          </a:xfrm>
          <a:prstGeom prst="rect">
            <a:avLst/>
          </a:prstGeom>
          <a:noFill/>
        </p:spPr>
        <p:txBody>
          <a:bodyPr wrap="square" rtlCol="0">
            <a:spAutoFit/>
          </a:bodyPr>
          <a:lstStyle/>
          <a:p>
            <a:r>
              <a:rPr lang="en-GB" sz="1600">
                <a:solidFill>
                  <a:schemeClr val="accent1"/>
                </a:solidFill>
              </a:rPr>
              <a:t>www.jiscinfonet.ac.uk/checklists/20-tips-for-students</a:t>
            </a:r>
            <a:r>
              <a:rPr lang="en-GB" sz="1600" smtClean="0">
                <a:solidFill>
                  <a:schemeClr val="accent1"/>
                </a:solidFill>
              </a:rPr>
              <a:t>/</a:t>
            </a:r>
            <a:endParaRPr lang="en-GB" sz="1600">
              <a:solidFill>
                <a:schemeClr val="accent1"/>
              </a:solidFill>
            </a:endParaRPr>
          </a:p>
        </p:txBody>
      </p:sp>
    </p:spTree>
    <p:extLst>
      <p:ext uri="{BB962C8B-B14F-4D97-AF65-F5344CB8AC3E}">
        <p14:creationId xmlns:p14="http://schemas.microsoft.com/office/powerpoint/2010/main" val="4278353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 principles</a:t>
            </a:r>
            <a:endParaRPr lang="en-GB" dirty="0"/>
          </a:p>
        </p:txBody>
      </p:sp>
      <p:sp>
        <p:nvSpPr>
          <p:cNvPr id="3" name="Content Placeholder 2"/>
          <p:cNvSpPr>
            <a:spLocks noGrp="1"/>
          </p:cNvSpPr>
          <p:nvPr>
            <p:ph idx="1"/>
          </p:nvPr>
        </p:nvSpPr>
        <p:spPr>
          <a:xfrm>
            <a:off x="768097" y="1328358"/>
            <a:ext cx="7980367" cy="3260456"/>
          </a:xfrm>
        </p:spPr>
        <p:txBody>
          <a:bodyPr>
            <a:normAutofit fontScale="92500" lnSpcReduction="10000"/>
          </a:bodyPr>
          <a:lstStyle/>
          <a:p>
            <a:pPr marL="407194" indent="-407194">
              <a:buFont typeface="Wingdings" panose="05000000000000000000" pitchFamily="2" charset="2"/>
              <a:buChar char="§"/>
              <a:tabLst>
                <a:tab pos="407194" algn="l"/>
              </a:tabLst>
            </a:pPr>
            <a:r>
              <a:rPr lang="en-GB" sz="3000" dirty="0">
                <a:latin typeface="Calibri"/>
                <a:cs typeface="Calibri"/>
              </a:rPr>
              <a:t>Not just web-based guides </a:t>
            </a:r>
          </a:p>
          <a:p>
            <a:pPr marL="407194" indent="-407194">
              <a:buFont typeface="Wingdings" panose="05000000000000000000" pitchFamily="2" charset="2"/>
              <a:buChar char="§"/>
              <a:tabLst>
                <a:tab pos="407194" algn="l"/>
              </a:tabLst>
            </a:pPr>
            <a:r>
              <a:rPr lang="en-GB" sz="3000" dirty="0">
                <a:latin typeface="Calibri"/>
                <a:cs typeface="Calibri"/>
              </a:rPr>
              <a:t>Designed not to </a:t>
            </a:r>
            <a:r>
              <a:rPr lang="en-GB" sz="3000" i="1" dirty="0">
                <a:latin typeface="Calibri"/>
                <a:cs typeface="Calibri"/>
              </a:rPr>
              <a:t>tell</a:t>
            </a:r>
            <a:r>
              <a:rPr lang="en-GB" sz="3000" dirty="0">
                <a:latin typeface="Calibri"/>
                <a:cs typeface="Calibri"/>
              </a:rPr>
              <a:t>  but to give opportunities for reflective learning</a:t>
            </a:r>
          </a:p>
          <a:p>
            <a:pPr marL="407194" indent="-407194">
              <a:buFont typeface="Wingdings" panose="05000000000000000000" pitchFamily="2" charset="2"/>
              <a:buChar char="§"/>
              <a:tabLst>
                <a:tab pos="407194" algn="l"/>
              </a:tabLst>
            </a:pPr>
            <a:r>
              <a:rPr lang="en-GB" sz="3000" dirty="0">
                <a:latin typeface="Calibri"/>
                <a:cs typeface="Calibri"/>
              </a:rPr>
              <a:t>Needs to be sustainable</a:t>
            </a:r>
          </a:p>
          <a:p>
            <a:pPr marL="407194" indent="-407194">
              <a:buFont typeface="Wingdings" panose="05000000000000000000" pitchFamily="2" charset="2"/>
              <a:buChar char="§"/>
              <a:tabLst>
                <a:tab pos="407194" algn="l"/>
              </a:tabLst>
            </a:pPr>
            <a:r>
              <a:rPr lang="en-GB" sz="3000" dirty="0">
                <a:latin typeface="Calibri"/>
                <a:cs typeface="Calibri"/>
              </a:rPr>
              <a:t>Fully online programme </a:t>
            </a:r>
          </a:p>
          <a:p>
            <a:pPr marL="407194" indent="-407194">
              <a:buFont typeface="Wingdings" panose="05000000000000000000" pitchFamily="2" charset="2"/>
              <a:buChar char="§"/>
              <a:tabLst>
                <a:tab pos="407194" algn="l"/>
              </a:tabLst>
            </a:pPr>
            <a:r>
              <a:rPr lang="en-GB" sz="3000" dirty="0">
                <a:latin typeface="Calibri"/>
                <a:cs typeface="Calibri"/>
              </a:rPr>
              <a:t>Peer-led evaluation &amp; feedback</a:t>
            </a:r>
          </a:p>
          <a:p>
            <a:pPr marL="407194" indent="-407194">
              <a:buFont typeface="Wingdings" panose="05000000000000000000" pitchFamily="2" charset="2"/>
              <a:buChar char="§"/>
              <a:tabLst>
                <a:tab pos="407194" algn="l"/>
              </a:tabLst>
            </a:pPr>
            <a:r>
              <a:rPr lang="en-GB" sz="3000" dirty="0">
                <a:latin typeface="Calibri"/>
                <a:cs typeface="Calibri"/>
              </a:rPr>
              <a:t>‘The medium is the message’</a:t>
            </a:r>
          </a:p>
          <a:p>
            <a:pPr marL="407194" indent="-407194">
              <a:buFont typeface="Wingdings" panose="05000000000000000000" pitchFamily="2" charset="2"/>
              <a:buChar char="§"/>
              <a:tabLst>
                <a:tab pos="407194" algn="l"/>
              </a:tabLst>
            </a:pPr>
            <a:endParaRPr lang="en-GB" sz="3000" dirty="0">
              <a:latin typeface="+mj-lt"/>
            </a:endParaRPr>
          </a:p>
        </p:txBody>
      </p:sp>
    </p:spTree>
    <p:extLst>
      <p:ext uri="{BB962C8B-B14F-4D97-AF65-F5344CB8AC3E}">
        <p14:creationId xmlns:p14="http://schemas.microsoft.com/office/powerpoint/2010/main" val="2277058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 content</a:t>
            </a:r>
            <a:endParaRPr lang="en-GB" dirty="0"/>
          </a:p>
        </p:txBody>
      </p:sp>
      <p:sp>
        <p:nvSpPr>
          <p:cNvPr id="3" name="Content Placeholder 2"/>
          <p:cNvSpPr>
            <a:spLocks noGrp="1"/>
          </p:cNvSpPr>
          <p:nvPr>
            <p:ph idx="1"/>
          </p:nvPr>
        </p:nvSpPr>
        <p:spPr>
          <a:xfrm>
            <a:off x="768097" y="1787020"/>
            <a:ext cx="7290053" cy="3260456"/>
          </a:xfrm>
        </p:spPr>
        <p:txBody>
          <a:bodyPr>
            <a:normAutofit fontScale="92500" lnSpcReduction="20000"/>
          </a:bodyPr>
          <a:lstStyle/>
          <a:p>
            <a:pPr marL="407194" indent="-407194">
              <a:buFont typeface="Wingdings" panose="05000000000000000000" pitchFamily="2" charset="2"/>
              <a:buChar char="§"/>
              <a:tabLst>
                <a:tab pos="407194" algn="l"/>
              </a:tabLst>
            </a:pPr>
            <a:r>
              <a:rPr lang="en-GB" sz="3000" dirty="0" smtClean="0">
                <a:latin typeface="Calibri"/>
                <a:cs typeface="Calibri"/>
              </a:rPr>
              <a:t>Four </a:t>
            </a:r>
            <a:r>
              <a:rPr lang="en-GB" sz="3000" dirty="0">
                <a:latin typeface="Calibri"/>
                <a:cs typeface="Calibri"/>
              </a:rPr>
              <a:t>units – </a:t>
            </a:r>
            <a:r>
              <a:rPr lang="en-GB" sz="3000" dirty="0" smtClean="0">
                <a:latin typeface="Calibri"/>
                <a:cs typeface="Calibri"/>
              </a:rPr>
              <a:t>in the VLE (online) </a:t>
            </a:r>
            <a:endParaRPr lang="en-GB" sz="3000" dirty="0">
              <a:latin typeface="Calibri"/>
              <a:cs typeface="Calibri"/>
            </a:endParaRPr>
          </a:p>
          <a:p>
            <a:pPr marL="407194" indent="-407194">
              <a:buFont typeface="Wingdings" panose="05000000000000000000" pitchFamily="2" charset="2"/>
              <a:buChar char="§"/>
              <a:tabLst>
                <a:tab pos="407194" algn="l"/>
              </a:tabLst>
            </a:pPr>
            <a:r>
              <a:rPr lang="en-GB" sz="3000" dirty="0">
                <a:latin typeface="Calibri"/>
                <a:cs typeface="Calibri"/>
              </a:rPr>
              <a:t>Digital environment – academic &amp; employment</a:t>
            </a:r>
          </a:p>
          <a:p>
            <a:pPr marL="407194" indent="-407194">
              <a:buFont typeface="Wingdings" panose="05000000000000000000" pitchFamily="2" charset="2"/>
              <a:buChar char="§"/>
              <a:tabLst>
                <a:tab pos="407194" algn="l"/>
              </a:tabLst>
            </a:pPr>
            <a:r>
              <a:rPr lang="en-GB" sz="3000" dirty="0">
                <a:latin typeface="Calibri"/>
                <a:cs typeface="Calibri"/>
              </a:rPr>
              <a:t>Creation of artefacts throughout</a:t>
            </a:r>
          </a:p>
          <a:p>
            <a:pPr marL="407194" indent="-407194">
              <a:buFont typeface="Wingdings" panose="05000000000000000000" pitchFamily="2" charset="2"/>
              <a:buChar char="§"/>
              <a:tabLst>
                <a:tab pos="407194" algn="l"/>
              </a:tabLst>
            </a:pPr>
            <a:r>
              <a:rPr lang="en-GB" sz="3000" dirty="0">
                <a:latin typeface="Calibri"/>
                <a:cs typeface="Calibri"/>
              </a:rPr>
              <a:t>Approx. 20-40 mins. per unit – optional further reading</a:t>
            </a:r>
          </a:p>
          <a:p>
            <a:pPr marL="407194" indent="-407194">
              <a:buFont typeface="Wingdings" panose="05000000000000000000" pitchFamily="2" charset="2"/>
              <a:buChar char="§"/>
              <a:tabLst>
                <a:tab pos="407194" algn="l"/>
              </a:tabLst>
            </a:pPr>
            <a:r>
              <a:rPr lang="en-GB" sz="3000" dirty="0">
                <a:latin typeface="Calibri"/>
                <a:cs typeface="Calibri"/>
              </a:rPr>
              <a:t>Linked to UEA Skills Award</a:t>
            </a:r>
          </a:p>
          <a:p>
            <a:pPr marL="407194" indent="-407194">
              <a:buFont typeface="Wingdings" panose="05000000000000000000" pitchFamily="2" charset="2"/>
              <a:buChar char="§"/>
              <a:tabLst>
                <a:tab pos="407194" algn="l"/>
              </a:tabLst>
            </a:pPr>
            <a:r>
              <a:rPr lang="en-GB" sz="3000" dirty="0">
                <a:latin typeface="Calibri"/>
                <a:cs typeface="Calibri"/>
              </a:rPr>
              <a:t>Pilot Autumn 2015 – wider Autumn 2016</a:t>
            </a:r>
          </a:p>
          <a:p>
            <a:pPr marL="407194" indent="-407194">
              <a:buFont typeface="Wingdings" panose="05000000000000000000" pitchFamily="2" charset="2"/>
              <a:buChar char="§"/>
              <a:tabLst>
                <a:tab pos="407194" algn="l"/>
              </a:tabLst>
            </a:pPr>
            <a:endParaRPr lang="en-GB" sz="3000" dirty="0">
              <a:latin typeface="+mj-lt"/>
            </a:endParaRPr>
          </a:p>
          <a:p>
            <a:pPr marL="407194" indent="-407194">
              <a:buFont typeface="Wingdings" panose="05000000000000000000" pitchFamily="2" charset="2"/>
              <a:buChar char="§"/>
              <a:tabLst>
                <a:tab pos="407194" algn="l"/>
              </a:tabLst>
            </a:pPr>
            <a:endParaRPr lang="en-GB" sz="3000" dirty="0">
              <a:latin typeface="+mj-lt"/>
            </a:endParaRPr>
          </a:p>
        </p:txBody>
      </p:sp>
    </p:spTree>
    <p:extLst>
      <p:ext uri="{BB962C8B-B14F-4D97-AF65-F5344CB8AC3E}">
        <p14:creationId xmlns:p14="http://schemas.microsoft.com/office/powerpoint/2010/main" val="9742779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Case study : Open University Being Digital course </a:t>
            </a:r>
            <a:endParaRPr lang="en-GB" sz="3600" dirty="0"/>
          </a:p>
        </p:txBody>
      </p:sp>
      <p:sp>
        <p:nvSpPr>
          <p:cNvPr id="3" name="Content Placeholder 2"/>
          <p:cNvSpPr>
            <a:spLocks noGrp="1"/>
          </p:cNvSpPr>
          <p:nvPr>
            <p:ph idx="1"/>
          </p:nvPr>
        </p:nvSpPr>
        <p:spPr/>
        <p:txBody>
          <a:bodyPr/>
          <a:lstStyle/>
          <a:p>
            <a:endParaRPr lang="en-GB" dirty="0" smtClean="0"/>
          </a:p>
          <a:p>
            <a:endParaRPr lang="en-GB" dirty="0"/>
          </a:p>
          <a:p>
            <a:pPr marL="0" indent="0" algn="ctr">
              <a:buNone/>
            </a:pPr>
            <a:r>
              <a:rPr lang="en-GB" dirty="0">
                <a:latin typeface="Calibri" panose="020F0502020204030204" pitchFamily="34" charset="0"/>
                <a:cs typeface="Calibri" panose="020F0502020204030204" pitchFamily="34" charset="0"/>
                <a:hlinkClick r:id="rId3"/>
              </a:rPr>
              <a:t>http://www.open.ac.uk/libraryservices/beingdigital</a:t>
            </a:r>
            <a:r>
              <a:rPr lang="en-GB" dirty="0" smtClean="0">
                <a:latin typeface="Calibri" panose="020F0502020204030204" pitchFamily="34" charset="0"/>
                <a:cs typeface="Calibri" panose="020F0502020204030204" pitchFamily="34" charset="0"/>
                <a:hlinkClick r:id="rId3"/>
              </a:rPr>
              <a:t>/</a:t>
            </a:r>
            <a:r>
              <a:rPr lang="en-GB" dirty="0" smtClean="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4"/>
          <a:stretch>
            <a:fillRect/>
          </a:stretch>
        </p:blipFill>
        <p:spPr>
          <a:xfrm>
            <a:off x="0" y="462661"/>
            <a:ext cx="9144000" cy="1975739"/>
          </a:xfrm>
          <a:prstGeom prst="rect">
            <a:avLst/>
          </a:prstGeom>
        </p:spPr>
      </p:pic>
    </p:spTree>
    <p:extLst>
      <p:ext uri="{BB962C8B-B14F-4D97-AF65-F5344CB8AC3E}">
        <p14:creationId xmlns:p14="http://schemas.microsoft.com/office/powerpoint/2010/main" val="1457769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concept</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a:latin typeface="Calibri"/>
              <a:cs typeface="Calibri"/>
            </a:endParaRPr>
          </a:p>
          <a:p>
            <a:endParaRPr lang="en-US" dirty="0">
              <a:latin typeface="Calibri"/>
              <a:cs typeface="Calibri"/>
            </a:endParaRPr>
          </a:p>
          <a:p>
            <a:r>
              <a:rPr lang="en-US" dirty="0" smtClean="0">
                <a:latin typeface="Calibri"/>
                <a:cs typeface="Calibri"/>
              </a:rPr>
              <a:t>Short</a:t>
            </a:r>
            <a:r>
              <a:rPr lang="en-US" dirty="0">
                <a:latin typeface="Calibri"/>
                <a:cs typeface="Calibri"/>
              </a:rPr>
              <a:t>, easy to </a:t>
            </a:r>
            <a:r>
              <a:rPr lang="en-US" dirty="0" smtClean="0">
                <a:latin typeface="Calibri"/>
                <a:cs typeface="Calibri"/>
              </a:rPr>
              <a:t>follow online activities</a:t>
            </a:r>
            <a:endParaRPr lang="en-US" dirty="0">
              <a:latin typeface="Calibri"/>
              <a:cs typeface="Calibri"/>
            </a:endParaRPr>
          </a:p>
          <a:p>
            <a:r>
              <a:rPr lang="en-US" dirty="0" smtClean="0">
                <a:latin typeface="Calibri"/>
                <a:cs typeface="Calibri"/>
              </a:rPr>
              <a:t>Develops </a:t>
            </a:r>
            <a:r>
              <a:rPr lang="en-US" dirty="0">
                <a:latin typeface="Calibri"/>
                <a:cs typeface="Calibri"/>
              </a:rPr>
              <a:t>essential skills for study, work and lifelong </a:t>
            </a:r>
            <a:r>
              <a:rPr lang="en-US" dirty="0" smtClean="0">
                <a:latin typeface="Calibri"/>
                <a:cs typeface="Calibri"/>
              </a:rPr>
              <a:t>learning</a:t>
            </a:r>
          </a:p>
          <a:p>
            <a:r>
              <a:rPr lang="en-US" dirty="0" smtClean="0">
                <a:latin typeface="Calibri"/>
                <a:cs typeface="Calibri"/>
              </a:rPr>
              <a:t>Arranged A-Z or by Pathways </a:t>
            </a:r>
            <a:endParaRPr lang="en-US" dirty="0">
              <a:latin typeface="Calibri"/>
              <a:cs typeface="Calibri"/>
            </a:endParaRPr>
          </a:p>
          <a:p>
            <a:r>
              <a:rPr lang="en-US" dirty="0" smtClean="0">
                <a:latin typeface="Calibri"/>
                <a:cs typeface="Calibri"/>
              </a:rPr>
              <a:t>Each activity takes no more than 10 minutes </a:t>
            </a:r>
          </a:p>
          <a:p>
            <a:r>
              <a:rPr lang="en-US" dirty="0" smtClean="0">
                <a:latin typeface="Calibri"/>
                <a:cs typeface="Calibri"/>
              </a:rPr>
              <a:t>Freely available from the Open University website – designed to work on mobiles as well as desktop computers </a:t>
            </a:r>
          </a:p>
          <a:p>
            <a:r>
              <a:rPr lang="en-US" dirty="0" smtClean="0">
                <a:latin typeface="Calibri"/>
                <a:cs typeface="Calibri"/>
              </a:rPr>
              <a:t>Based on the Open University</a:t>
            </a:r>
            <a:r>
              <a:rPr lang="en-US" dirty="0" smtClean="0">
                <a:latin typeface="Calibri"/>
                <a:cs typeface="Calibri"/>
                <a:hlinkClick r:id="rId3"/>
              </a:rPr>
              <a:t> Digital and Information Literacy framework</a:t>
            </a:r>
            <a:endParaRPr lang="en-US" dirty="0">
              <a:latin typeface="Calibri"/>
              <a:cs typeface="Calibri"/>
            </a:endParaRPr>
          </a:p>
          <a:p>
            <a:endParaRPr lang="en-US" dirty="0"/>
          </a:p>
        </p:txBody>
      </p:sp>
    </p:spTree>
    <p:extLst>
      <p:ext uri="{BB962C8B-B14F-4D97-AF65-F5344CB8AC3E}">
        <p14:creationId xmlns:p14="http://schemas.microsoft.com/office/powerpoint/2010/main" val="38377659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Being Digital curriculum</a:t>
            </a:r>
            <a:endParaRPr lang="en-US" dirty="0"/>
          </a:p>
        </p:txBody>
      </p:sp>
      <p:sp>
        <p:nvSpPr>
          <p:cNvPr id="3" name="Content Placeholder 2"/>
          <p:cNvSpPr>
            <a:spLocks noGrp="1"/>
          </p:cNvSpPr>
          <p:nvPr>
            <p:ph idx="1"/>
          </p:nvPr>
        </p:nvSpPr>
        <p:spPr>
          <a:xfrm>
            <a:off x="762000" y="685799"/>
            <a:ext cx="7543800" cy="4422635"/>
          </a:xfrm>
        </p:spPr>
        <p:txBody>
          <a:bodyPr>
            <a:normAutofit/>
          </a:bodyPr>
          <a:lstStyle/>
          <a:p>
            <a:r>
              <a:rPr lang="en-US" dirty="0">
                <a:latin typeface="Calibri"/>
                <a:cs typeface="Calibri"/>
              </a:rPr>
              <a:t>Activities cover areas such as</a:t>
            </a:r>
            <a:r>
              <a:rPr lang="en-US" dirty="0" smtClean="0">
                <a:latin typeface="Calibri"/>
                <a:cs typeface="Calibri"/>
              </a:rPr>
              <a:t>:</a:t>
            </a:r>
            <a:endParaRPr lang="en-US" dirty="0">
              <a:latin typeface="Calibri"/>
              <a:cs typeface="Calibri"/>
            </a:endParaRPr>
          </a:p>
          <a:p>
            <a:pPr lvl="1"/>
            <a:r>
              <a:rPr lang="en-US" dirty="0" smtClean="0">
                <a:latin typeface="Calibri"/>
                <a:cs typeface="Calibri"/>
              </a:rPr>
              <a:t>Presenting </a:t>
            </a:r>
            <a:r>
              <a:rPr lang="en-US" dirty="0">
                <a:latin typeface="Calibri"/>
                <a:cs typeface="Calibri"/>
              </a:rPr>
              <a:t>yourself to best advantage online and managing your digital identity</a:t>
            </a:r>
          </a:p>
          <a:p>
            <a:pPr lvl="1"/>
            <a:r>
              <a:rPr lang="en-US" dirty="0" smtClean="0">
                <a:latin typeface="Calibri"/>
                <a:cs typeface="Calibri"/>
              </a:rPr>
              <a:t>Making </a:t>
            </a:r>
            <a:r>
              <a:rPr lang="en-US" dirty="0">
                <a:latin typeface="Calibri"/>
                <a:cs typeface="Calibri"/>
              </a:rPr>
              <a:t>the most of online networks</a:t>
            </a:r>
          </a:p>
          <a:p>
            <a:pPr lvl="1"/>
            <a:r>
              <a:rPr lang="en-US" dirty="0" smtClean="0">
                <a:latin typeface="Calibri"/>
                <a:cs typeface="Calibri"/>
              </a:rPr>
              <a:t>Knowing </a:t>
            </a:r>
            <a:r>
              <a:rPr lang="en-US" dirty="0">
                <a:latin typeface="Calibri"/>
                <a:cs typeface="Calibri"/>
              </a:rPr>
              <a:t>who and what to trust online</a:t>
            </a:r>
          </a:p>
          <a:p>
            <a:pPr lvl="1"/>
            <a:r>
              <a:rPr lang="en-US" dirty="0" smtClean="0">
                <a:latin typeface="Calibri"/>
                <a:cs typeface="Calibri"/>
              </a:rPr>
              <a:t>Using </a:t>
            </a:r>
            <a:r>
              <a:rPr lang="en-US" dirty="0">
                <a:latin typeface="Calibri"/>
                <a:cs typeface="Calibri"/>
              </a:rPr>
              <a:t>Wikipedia</a:t>
            </a:r>
          </a:p>
          <a:p>
            <a:pPr lvl="1"/>
            <a:r>
              <a:rPr lang="en-US" dirty="0" smtClean="0">
                <a:latin typeface="Calibri"/>
                <a:cs typeface="Calibri"/>
              </a:rPr>
              <a:t>Evaluating </a:t>
            </a:r>
            <a:r>
              <a:rPr lang="en-US" dirty="0">
                <a:latin typeface="Calibri"/>
                <a:cs typeface="Calibri"/>
              </a:rPr>
              <a:t>and using online tools</a:t>
            </a:r>
          </a:p>
          <a:p>
            <a:pPr lvl="1"/>
            <a:r>
              <a:rPr lang="en-US" dirty="0" smtClean="0">
                <a:latin typeface="Calibri"/>
                <a:cs typeface="Calibri"/>
              </a:rPr>
              <a:t>Searching effectively</a:t>
            </a:r>
          </a:p>
          <a:p>
            <a:pPr marL="320040" lvl="1" indent="0">
              <a:buNone/>
            </a:pPr>
            <a:endParaRPr lang="en-US" dirty="0" smtClean="0">
              <a:latin typeface="Calibri"/>
              <a:cs typeface="Calibri"/>
            </a:endParaRPr>
          </a:p>
          <a:p>
            <a:pPr marL="320040" lvl="1" indent="0">
              <a:buNone/>
            </a:pPr>
            <a:r>
              <a:rPr lang="en-US" dirty="0" smtClean="0">
                <a:latin typeface="Calibri"/>
                <a:cs typeface="Calibri"/>
              </a:rPr>
              <a:t>Find out </a:t>
            </a:r>
            <a:r>
              <a:rPr lang="en-US" dirty="0">
                <a:latin typeface="Calibri"/>
                <a:cs typeface="Calibri"/>
              </a:rPr>
              <a:t>more  </a:t>
            </a:r>
            <a:endParaRPr lang="en-US" dirty="0" smtClean="0">
              <a:latin typeface="Calibri"/>
              <a:cs typeface="Calibri"/>
            </a:endParaRPr>
          </a:p>
          <a:p>
            <a:pPr marL="320040" lvl="1" indent="0">
              <a:buNone/>
            </a:pPr>
            <a:r>
              <a:rPr lang="en-US" dirty="0" smtClean="0">
                <a:latin typeface="Calibri"/>
                <a:cs typeface="Calibri"/>
                <a:hlinkClick r:id="rId3"/>
              </a:rPr>
              <a:t>http</a:t>
            </a:r>
            <a:r>
              <a:rPr lang="en-US" dirty="0">
                <a:latin typeface="Calibri"/>
                <a:cs typeface="Calibri"/>
                <a:hlinkClick r:id="rId3"/>
              </a:rPr>
              <a:t>://www.open.ac.uk/libraryservices/</a:t>
            </a:r>
            <a:r>
              <a:rPr lang="en-US" dirty="0" smtClean="0">
                <a:latin typeface="Calibri"/>
                <a:cs typeface="Calibri"/>
                <a:hlinkClick r:id="rId3"/>
              </a:rPr>
              <a:t>beingdigital</a:t>
            </a:r>
            <a:r>
              <a:rPr lang="en-US" dirty="0" smtClean="0">
                <a:latin typeface="Calibri"/>
                <a:cs typeface="Calibri"/>
              </a:rPr>
              <a:t> </a:t>
            </a:r>
            <a:endParaRPr lang="en-US" dirty="0">
              <a:latin typeface="Calibri"/>
              <a:cs typeface="Calibri"/>
            </a:endParaRPr>
          </a:p>
          <a:p>
            <a:endParaRPr lang="en-US" dirty="0"/>
          </a:p>
        </p:txBody>
      </p:sp>
      <p:pic>
        <p:nvPicPr>
          <p:cNvPr id="4" name="Picture 3"/>
          <p:cNvPicPr>
            <a:picLocks noChangeAspect="1"/>
          </p:cNvPicPr>
          <p:nvPr/>
        </p:nvPicPr>
        <p:blipFill>
          <a:blip r:embed="rId4"/>
          <a:stretch>
            <a:fillRect/>
          </a:stretch>
        </p:blipFill>
        <p:spPr>
          <a:xfrm>
            <a:off x="7035799" y="1944985"/>
            <a:ext cx="1618821" cy="2428231"/>
          </a:xfrm>
          <a:prstGeom prst="rect">
            <a:avLst/>
          </a:prstGeom>
          <a:ln>
            <a:noFill/>
          </a:ln>
          <a:effectLst>
            <a:softEdge rad="112500"/>
          </a:effectLst>
        </p:spPr>
      </p:pic>
    </p:spTree>
    <p:extLst>
      <p:ext uri="{BB962C8B-B14F-4D97-AF65-F5344CB8AC3E}">
        <p14:creationId xmlns:p14="http://schemas.microsoft.com/office/powerpoint/2010/main" val="14584673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conclusion</a:t>
            </a:r>
            <a:endParaRPr lang="en-GB" dirty="0"/>
          </a:p>
        </p:txBody>
      </p:sp>
      <p:sp>
        <p:nvSpPr>
          <p:cNvPr id="3" name="Content Placeholder 2"/>
          <p:cNvSpPr>
            <a:spLocks noGrp="1"/>
          </p:cNvSpPr>
          <p:nvPr>
            <p:ph idx="1"/>
          </p:nvPr>
        </p:nvSpPr>
        <p:spPr/>
        <p:txBody>
          <a:bodyPr/>
          <a:lstStyle/>
          <a:p>
            <a:r>
              <a:rPr lang="en-GB" dirty="0" smtClean="0">
                <a:latin typeface="Calibri"/>
                <a:cs typeface="Calibri"/>
              </a:rPr>
              <a:t>Digital literacy is a key literacy: underpins learning</a:t>
            </a:r>
          </a:p>
          <a:p>
            <a:r>
              <a:rPr lang="en-GB" dirty="0" smtClean="0">
                <a:latin typeface="Calibri"/>
                <a:cs typeface="Calibri"/>
              </a:rPr>
              <a:t>Don’t assume that students don’t need this type of support (digital native, Net Generation) </a:t>
            </a:r>
          </a:p>
          <a:p>
            <a:r>
              <a:rPr lang="en-GB" dirty="0" smtClean="0">
                <a:latin typeface="Calibri"/>
                <a:cs typeface="Calibri"/>
              </a:rPr>
              <a:t>To be meaningful this needs embedding in the curriculum and a collaborative approach with other staff</a:t>
            </a:r>
          </a:p>
          <a:p>
            <a:r>
              <a:rPr lang="en-GB" dirty="0" smtClean="0">
                <a:latin typeface="Calibri"/>
                <a:cs typeface="Calibri"/>
              </a:rPr>
              <a:t>Be clear about how digital literacy fits into your organisational strategy and how you measure success </a:t>
            </a:r>
          </a:p>
          <a:p>
            <a:r>
              <a:rPr lang="en-GB" dirty="0" smtClean="0">
                <a:latin typeface="Calibri"/>
                <a:cs typeface="Calibri"/>
              </a:rPr>
              <a:t>Good luck </a:t>
            </a:r>
          </a:p>
          <a:p>
            <a:pPr marL="0" indent="0">
              <a:buNone/>
            </a:pPr>
            <a:endParaRPr lang="en-GB" dirty="0">
              <a:latin typeface="Calibri"/>
              <a:cs typeface="Calibri"/>
            </a:endParaRPr>
          </a:p>
        </p:txBody>
      </p:sp>
      <p:pic>
        <p:nvPicPr>
          <p:cNvPr id="1026" name="Picture 2" descr="C:\Users\seckerj\AppData\Local\Microsoft\Windows\Temporary Internet Files\Content.IE5\N8OXW289\1-1252692090v24r[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5279" y="4137990"/>
            <a:ext cx="2670521" cy="17803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369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Futher</a:t>
            </a:r>
            <a:r>
              <a:rPr lang="en-US" dirty="0" smtClean="0"/>
              <a:t> reading: frameworks</a:t>
            </a:r>
            <a:endParaRPr lang="en-US" dirty="0"/>
          </a:p>
        </p:txBody>
      </p:sp>
      <p:sp>
        <p:nvSpPr>
          <p:cNvPr id="3" name="Content Placeholder 2"/>
          <p:cNvSpPr>
            <a:spLocks noGrp="1"/>
          </p:cNvSpPr>
          <p:nvPr>
            <p:ph idx="1"/>
          </p:nvPr>
        </p:nvSpPr>
        <p:spPr/>
        <p:txBody>
          <a:bodyPr>
            <a:normAutofit lnSpcReduction="10000"/>
          </a:bodyPr>
          <a:lstStyle/>
          <a:p>
            <a:r>
              <a:rPr lang="en-GB" dirty="0" err="1">
                <a:latin typeface="Calibri"/>
                <a:cs typeface="Calibri"/>
              </a:rPr>
              <a:t>Belshaw</a:t>
            </a:r>
            <a:r>
              <a:rPr lang="en-GB" dirty="0">
                <a:latin typeface="Calibri"/>
                <a:cs typeface="Calibri"/>
              </a:rPr>
              <a:t>, D. </a:t>
            </a:r>
            <a:r>
              <a:rPr lang="en-GB" i="1" dirty="0">
                <a:latin typeface="Calibri"/>
                <a:cs typeface="Calibri"/>
              </a:rPr>
              <a:t>The Essential Elements of Digital Literacy</a:t>
            </a:r>
            <a:r>
              <a:rPr lang="en-GB" dirty="0">
                <a:latin typeface="Calibri"/>
                <a:cs typeface="Calibri"/>
              </a:rPr>
              <a:t>.  Available at:  </a:t>
            </a:r>
            <a:r>
              <a:rPr lang="en-GB" dirty="0">
                <a:latin typeface="Calibri"/>
                <a:cs typeface="Calibri"/>
                <a:hlinkClick r:id="rId2"/>
              </a:rPr>
              <a:t>http://digitalliteraci.es/</a:t>
            </a:r>
            <a:r>
              <a:rPr lang="en-GB" dirty="0">
                <a:latin typeface="Calibri"/>
                <a:cs typeface="Calibri"/>
              </a:rPr>
              <a:t>  </a:t>
            </a:r>
          </a:p>
          <a:p>
            <a:r>
              <a:rPr lang="en-GB" dirty="0" err="1">
                <a:latin typeface="Calibri"/>
                <a:cs typeface="Calibri"/>
              </a:rPr>
              <a:t>FutureLab</a:t>
            </a:r>
            <a:r>
              <a:rPr lang="en-GB" dirty="0">
                <a:latin typeface="Calibri"/>
                <a:cs typeface="Calibri"/>
              </a:rPr>
              <a:t>. Digital Literacy across the curriculum. </a:t>
            </a:r>
            <a:r>
              <a:rPr lang="en-GB" dirty="0">
                <a:latin typeface="Calibri"/>
                <a:cs typeface="Calibri"/>
                <a:hlinkClick r:id="rId3"/>
              </a:rPr>
              <a:t>http://www2.futurelab.org.uk/resources/documents/handbooks/digital_literacy.pdf</a:t>
            </a:r>
            <a:r>
              <a:rPr lang="en-GB" dirty="0">
                <a:latin typeface="Calibri"/>
                <a:cs typeface="Calibri"/>
              </a:rPr>
              <a:t> </a:t>
            </a:r>
          </a:p>
          <a:p>
            <a:r>
              <a:rPr lang="en-GB" dirty="0" err="1">
                <a:latin typeface="Calibri"/>
                <a:cs typeface="Calibri"/>
              </a:rPr>
              <a:t>Jisc</a:t>
            </a:r>
            <a:r>
              <a:rPr lang="en-GB" dirty="0">
                <a:latin typeface="Calibri"/>
                <a:cs typeface="Calibri"/>
              </a:rPr>
              <a:t> Digital Capabilities blog: </a:t>
            </a:r>
            <a:r>
              <a:rPr lang="en-GB" dirty="0">
                <a:latin typeface="Calibri"/>
                <a:cs typeface="Calibri"/>
                <a:hlinkClick r:id="rId4"/>
              </a:rPr>
              <a:t>http://digitalcapability.jiscinvolve.org/wp/</a:t>
            </a:r>
            <a:r>
              <a:rPr lang="en-GB" dirty="0">
                <a:latin typeface="Calibri"/>
                <a:cs typeface="Calibri"/>
              </a:rPr>
              <a:t> </a:t>
            </a:r>
            <a:endParaRPr lang="en-GB" dirty="0" smtClean="0">
              <a:latin typeface="Calibri"/>
              <a:cs typeface="Calibri"/>
            </a:endParaRPr>
          </a:p>
          <a:p>
            <a:r>
              <a:rPr lang="en-GB" dirty="0">
                <a:latin typeface="Calibri"/>
                <a:cs typeface="Calibri"/>
              </a:rPr>
              <a:t>Secker, J and Coonan, E (2011) A New Curriculum for Information Literacy. Available at: </a:t>
            </a:r>
            <a:r>
              <a:rPr lang="en-GB" dirty="0">
                <a:latin typeface="Calibri"/>
                <a:cs typeface="Calibri"/>
                <a:hlinkClick r:id="rId5"/>
              </a:rPr>
              <a:t>http://newcurriculum.wordpress.com</a:t>
            </a:r>
            <a:r>
              <a:rPr lang="en-GB" dirty="0">
                <a:latin typeface="Calibri"/>
                <a:cs typeface="Calibri"/>
              </a:rPr>
              <a:t> </a:t>
            </a:r>
          </a:p>
          <a:p>
            <a:endParaRPr lang="en-US" dirty="0"/>
          </a:p>
        </p:txBody>
      </p:sp>
    </p:spTree>
    <p:extLst>
      <p:ext uri="{BB962C8B-B14F-4D97-AF65-F5344CB8AC3E}">
        <p14:creationId xmlns:p14="http://schemas.microsoft.com/office/powerpoint/2010/main" val="1990754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other</a:t>
            </a:r>
            <a:endParaRPr lang="en-US" dirty="0"/>
          </a:p>
        </p:txBody>
      </p:sp>
      <p:sp>
        <p:nvSpPr>
          <p:cNvPr id="3" name="Content Placeholder 2"/>
          <p:cNvSpPr>
            <a:spLocks noGrp="1"/>
          </p:cNvSpPr>
          <p:nvPr>
            <p:ph idx="1"/>
          </p:nvPr>
        </p:nvSpPr>
        <p:spPr>
          <a:xfrm>
            <a:off x="762000" y="709610"/>
            <a:ext cx="7543800" cy="4799200"/>
          </a:xfrm>
        </p:spPr>
        <p:txBody>
          <a:bodyPr>
            <a:normAutofit fontScale="77500" lnSpcReduction="20000"/>
          </a:bodyPr>
          <a:lstStyle/>
          <a:p>
            <a:r>
              <a:rPr lang="en-GB" dirty="0">
                <a:latin typeface="Calibri"/>
                <a:cs typeface="Calibri"/>
              </a:rPr>
              <a:t>Lau, </a:t>
            </a:r>
            <a:r>
              <a:rPr lang="en-GB" dirty="0" err="1">
                <a:latin typeface="Calibri"/>
                <a:cs typeface="Calibri"/>
              </a:rPr>
              <a:t>Doriane</a:t>
            </a:r>
            <a:r>
              <a:rPr lang="en-GB" dirty="0">
                <a:latin typeface="Calibri"/>
                <a:cs typeface="Calibri"/>
              </a:rPr>
              <a:t>, Secker, Jane and Bell, Maria (2015) Student ambassadors for digital literacy (SADL): evaluation &amp; impact report. Learning Technology and Innovation (LTI), London, UK. Available at:  </a:t>
            </a:r>
            <a:r>
              <a:rPr lang="en-GB" dirty="0">
                <a:latin typeface="Calibri"/>
                <a:cs typeface="Calibri"/>
                <a:hlinkClick r:id="rId2"/>
              </a:rPr>
              <a:t>http://eprints.lse.ac.uk/63357/</a:t>
            </a:r>
            <a:r>
              <a:rPr lang="en-GB" dirty="0">
                <a:latin typeface="Calibri"/>
                <a:cs typeface="Calibri"/>
              </a:rPr>
              <a:t> </a:t>
            </a:r>
          </a:p>
          <a:p>
            <a:r>
              <a:rPr lang="en-GB" dirty="0">
                <a:latin typeface="Calibri"/>
                <a:cs typeface="Calibri"/>
              </a:rPr>
              <a:t>LSE SADL Project website and resources (2015) Available at: </a:t>
            </a:r>
            <a:r>
              <a:rPr lang="en-GB" dirty="0">
                <a:latin typeface="Calibri"/>
                <a:cs typeface="Calibri"/>
                <a:hlinkClick r:id="rId3"/>
              </a:rPr>
              <a:t>http://blogs.lse.ac.uk/lsesadl</a:t>
            </a:r>
            <a:r>
              <a:rPr lang="en-GB" dirty="0" smtClean="0">
                <a:latin typeface="Calibri"/>
                <a:cs typeface="Calibri"/>
                <a:hlinkClick r:id="rId3"/>
              </a:rPr>
              <a:t>/</a:t>
            </a:r>
            <a:endParaRPr lang="en-GB" dirty="0" smtClean="0">
              <a:latin typeface="Calibri"/>
              <a:cs typeface="Calibri"/>
            </a:endParaRPr>
          </a:p>
          <a:p>
            <a:r>
              <a:rPr lang="en-US" dirty="0">
                <a:latin typeface="Calibri"/>
                <a:cs typeface="Calibri"/>
              </a:rPr>
              <a:t>SADL Project conference presentations: </a:t>
            </a:r>
            <a:r>
              <a:rPr lang="en-US" u="sng" dirty="0">
                <a:latin typeface="Calibri"/>
                <a:cs typeface="Calibri"/>
                <a:hlinkClick r:id="rId4"/>
              </a:rPr>
              <a:t>http://blogs.lse.ac.uk/lsesadl/conferences-presentations-and-staff-development</a:t>
            </a:r>
            <a:r>
              <a:rPr lang="en-US" u="sng" dirty="0" smtClean="0">
                <a:latin typeface="Calibri"/>
                <a:cs typeface="Calibri"/>
                <a:hlinkClick r:id="rId4"/>
              </a:rPr>
              <a:t>/</a:t>
            </a:r>
            <a:endParaRPr lang="en-US" u="sng" dirty="0" smtClean="0">
              <a:latin typeface="Calibri"/>
              <a:cs typeface="Calibri"/>
            </a:endParaRPr>
          </a:p>
          <a:p>
            <a:r>
              <a:rPr lang="en-US" dirty="0">
                <a:latin typeface="Calibri"/>
                <a:cs typeface="Calibri"/>
              </a:rPr>
              <a:t>UCISA Digital Literacy Capabilities Survey 2014: </a:t>
            </a:r>
            <a:r>
              <a:rPr lang="en-US" u="sng" dirty="0">
                <a:latin typeface="Calibri"/>
                <a:cs typeface="Calibri"/>
                <a:hlinkClick r:id="rId5"/>
              </a:rPr>
              <a:t>https://www.ucisa.ac.uk/Digcap</a:t>
            </a:r>
            <a:r>
              <a:rPr lang="en-US" u="sng" dirty="0" smtClean="0">
                <a:latin typeface="Calibri"/>
                <a:cs typeface="Calibri"/>
                <a:hlinkClick r:id="rId5"/>
              </a:rPr>
              <a:t>/</a:t>
            </a:r>
            <a:endParaRPr lang="en-US" u="sng" dirty="0" smtClean="0">
              <a:latin typeface="Calibri"/>
              <a:cs typeface="Calibri"/>
            </a:endParaRPr>
          </a:p>
          <a:p>
            <a:r>
              <a:rPr lang="en-US" dirty="0" smtClean="0"/>
              <a:t>Article about the digital </a:t>
            </a:r>
            <a:r>
              <a:rPr lang="en-US" dirty="0"/>
              <a:t>natives </a:t>
            </a:r>
            <a:r>
              <a:rPr lang="en-US" dirty="0" smtClean="0"/>
              <a:t>debate: </a:t>
            </a:r>
            <a:r>
              <a:rPr lang="en-US" dirty="0" err="1" smtClean="0"/>
              <a:t>Helsper</a:t>
            </a:r>
            <a:r>
              <a:rPr lang="en-US" dirty="0"/>
              <a:t>, Ellen and </a:t>
            </a:r>
            <a:r>
              <a:rPr lang="en-US" dirty="0" err="1"/>
              <a:t>Eynon</a:t>
            </a:r>
            <a:r>
              <a:rPr lang="en-US" dirty="0"/>
              <a:t>, Rebecca (2009) Digital natives: where is the evidence</a:t>
            </a:r>
            <a:r>
              <a:rPr lang="en-US" dirty="0" smtClean="0"/>
              <a:t>?, British</a:t>
            </a:r>
            <a:r>
              <a:rPr lang="en-US" dirty="0"/>
              <a:t> educational research journal. pp. 1-18</a:t>
            </a:r>
            <a:r>
              <a:rPr lang="en-US" dirty="0" smtClean="0"/>
              <a:t>.</a:t>
            </a:r>
            <a:r>
              <a:rPr lang="en-US" u="sng" dirty="0" smtClean="0">
                <a:hlinkClick r:id="rId6"/>
              </a:rPr>
              <a:t>http</a:t>
            </a:r>
            <a:r>
              <a:rPr lang="en-US" u="sng" dirty="0">
                <a:hlinkClick r:id="rId6"/>
              </a:rPr>
              <a:t>://eprints.lse.ac.uk/27739/1/Digital_natives_%28LSERO%29.</a:t>
            </a:r>
            <a:r>
              <a:rPr lang="en-US" u="sng" dirty="0" smtClean="0">
                <a:hlinkClick r:id="rId6"/>
              </a:rPr>
              <a:t>pdf</a:t>
            </a:r>
          </a:p>
          <a:p>
            <a:r>
              <a:rPr lang="en-US" dirty="0"/>
              <a:t>A</a:t>
            </a:r>
            <a:r>
              <a:rPr lang="en-US" dirty="0" smtClean="0"/>
              <a:t>udit </a:t>
            </a:r>
            <a:r>
              <a:rPr lang="en-US" dirty="0"/>
              <a:t>report </a:t>
            </a:r>
            <a:r>
              <a:rPr lang="en-US" dirty="0" smtClean="0"/>
              <a:t>done </a:t>
            </a:r>
            <a:r>
              <a:rPr lang="en-US" dirty="0" err="1" smtClean="0"/>
              <a:t>ar</a:t>
            </a:r>
            <a:r>
              <a:rPr lang="en-US" dirty="0" smtClean="0"/>
              <a:t> LSE </a:t>
            </a:r>
            <a:r>
              <a:rPr lang="en-US" dirty="0"/>
              <a:t>using the ANCIL </a:t>
            </a:r>
            <a:r>
              <a:rPr lang="en-US" dirty="0" smtClean="0"/>
              <a:t>framework:</a:t>
            </a:r>
            <a:r>
              <a:rPr lang="en-US" dirty="0"/>
              <a:t> </a:t>
            </a:r>
            <a:r>
              <a:rPr lang="en-US" dirty="0" smtClean="0"/>
              <a:t>Bell</a:t>
            </a:r>
            <a:r>
              <a:rPr lang="en-US" dirty="0"/>
              <a:t>, Maria, Moon, Darren and Secker, Jane (2012) </a:t>
            </a:r>
            <a:r>
              <a:rPr lang="en-US" i="1" dirty="0"/>
              <a:t>Undergraduate support at LSE: the ANCIL report.</a:t>
            </a:r>
            <a:r>
              <a:rPr lang="en-US" dirty="0"/>
              <a:t> The London School of Economics and Political Science, London, UK. </a:t>
            </a:r>
            <a:r>
              <a:rPr lang="en-US" u="sng" dirty="0">
                <a:hlinkClick r:id="rId7"/>
              </a:rPr>
              <a:t>http://eprints.lse.ac.uk/48058/ </a:t>
            </a:r>
            <a:endParaRPr lang="en-US" u="sng" dirty="0">
              <a:hlinkClick r:id="rId6"/>
            </a:endParaRPr>
          </a:p>
          <a:p>
            <a:endParaRPr lang="en-GB" dirty="0">
              <a:latin typeface="Calibri"/>
              <a:cs typeface="Calibri"/>
            </a:endParaRPr>
          </a:p>
          <a:p>
            <a:endParaRPr lang="en-US" dirty="0"/>
          </a:p>
        </p:txBody>
      </p:sp>
    </p:spTree>
    <p:extLst>
      <p:ext uri="{BB962C8B-B14F-4D97-AF65-F5344CB8AC3E}">
        <p14:creationId xmlns:p14="http://schemas.microsoft.com/office/powerpoint/2010/main" val="2422768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p:txBody>
          <a:bodyPr/>
          <a:lstStyle/>
          <a:p>
            <a:r>
              <a:rPr lang="en-US" dirty="0" smtClean="0"/>
              <a:t>Twitter: @</a:t>
            </a:r>
            <a:r>
              <a:rPr lang="en-US" dirty="0" err="1" smtClean="0"/>
              <a:t>jsecker</a:t>
            </a:r>
            <a:endParaRPr lang="en-US" dirty="0" smtClean="0"/>
          </a:p>
          <a:p>
            <a:r>
              <a:rPr lang="en-US" dirty="0" smtClean="0"/>
              <a:t>Blog: </a:t>
            </a:r>
            <a:r>
              <a:rPr lang="en-US" u="sng" dirty="0" smtClean="0">
                <a:hlinkClick r:id="rId2"/>
              </a:rPr>
              <a:t>http</a:t>
            </a:r>
            <a:r>
              <a:rPr lang="en-US" u="sng" dirty="0">
                <a:hlinkClick r:id="rId2"/>
              </a:rPr>
              <a:t>://janesecker.wordpress.com </a:t>
            </a:r>
            <a:endParaRPr lang="en-US" dirty="0"/>
          </a:p>
        </p:txBody>
      </p:sp>
    </p:spTree>
    <p:extLst>
      <p:ext uri="{BB962C8B-B14F-4D97-AF65-F5344CB8AC3E}">
        <p14:creationId xmlns:p14="http://schemas.microsoft.com/office/powerpoint/2010/main" val="578693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Defining digital literacy</a:t>
            </a:r>
            <a:endParaRPr lang="en-GB" dirty="0"/>
          </a:p>
        </p:txBody>
      </p:sp>
      <p:sp>
        <p:nvSpPr>
          <p:cNvPr id="3" name="Content Placeholder 2"/>
          <p:cNvSpPr>
            <a:spLocks noGrp="1"/>
          </p:cNvSpPr>
          <p:nvPr>
            <p:ph idx="1"/>
          </p:nvPr>
        </p:nvSpPr>
        <p:spPr>
          <a:xfrm>
            <a:off x="762000" y="685799"/>
            <a:ext cx="7543800" cy="4725141"/>
          </a:xfrm>
        </p:spPr>
        <p:txBody>
          <a:bodyPr>
            <a:normAutofit/>
          </a:bodyPr>
          <a:lstStyle/>
          <a:p>
            <a:pPr marL="0" indent="0">
              <a:buNone/>
            </a:pPr>
            <a:r>
              <a:rPr lang="en-GB" dirty="0" smtClean="0">
                <a:latin typeface="Calibri"/>
                <a:cs typeface="Calibri"/>
              </a:rPr>
              <a:t>“the ‘</a:t>
            </a:r>
            <a:r>
              <a:rPr lang="en-GB" dirty="0" err="1" smtClean="0">
                <a:latin typeface="Calibri"/>
                <a:cs typeface="Calibri"/>
              </a:rPr>
              <a:t>savvyness</a:t>
            </a:r>
            <a:r>
              <a:rPr lang="en-GB" dirty="0" smtClean="0">
                <a:latin typeface="Calibri"/>
                <a:cs typeface="Calibri"/>
              </a:rPr>
              <a:t>’ that allows young people to participate meaningfully and safely as digital technology becomes ever more pervasive in society.” (Future Learn)</a:t>
            </a:r>
          </a:p>
          <a:p>
            <a:pPr marL="0" indent="0">
              <a:buNone/>
            </a:pPr>
            <a:endParaRPr lang="en-GB" dirty="0" smtClean="0">
              <a:latin typeface="Calibri"/>
              <a:cs typeface="Calibri"/>
            </a:endParaRPr>
          </a:p>
          <a:p>
            <a:pPr marL="0" indent="0">
              <a:buNone/>
            </a:pPr>
            <a:r>
              <a:rPr lang="en-GB" dirty="0" smtClean="0">
                <a:latin typeface="Calibri"/>
                <a:cs typeface="Calibri"/>
              </a:rPr>
              <a:t>“Digital and information literacies are the skills, knowledge and understanding that underpin our ability to learn, undertake research and to teach in a digital age. It is vital that LSE students and staff develop critical, creative, discerning and safe practises when engaging with information in the academic environment.” (LSE definition)</a:t>
            </a:r>
          </a:p>
          <a:p>
            <a:endParaRPr lang="en-GB" dirty="0">
              <a:latin typeface="Calibri"/>
              <a:cs typeface="Calibri"/>
            </a:endParaRPr>
          </a:p>
        </p:txBody>
      </p:sp>
    </p:spTree>
    <p:extLst>
      <p:ext uri="{BB962C8B-B14F-4D97-AF65-F5344CB8AC3E}">
        <p14:creationId xmlns:p14="http://schemas.microsoft.com/office/powerpoint/2010/main" val="3043546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Defining digital literacy</a:t>
            </a:r>
            <a:endParaRPr lang="en-GB" dirty="0"/>
          </a:p>
        </p:txBody>
      </p:sp>
      <p:sp>
        <p:nvSpPr>
          <p:cNvPr id="3" name="Content Placeholder 2"/>
          <p:cNvSpPr>
            <a:spLocks noGrp="1"/>
          </p:cNvSpPr>
          <p:nvPr>
            <p:ph idx="1"/>
          </p:nvPr>
        </p:nvSpPr>
        <p:spPr>
          <a:xfrm>
            <a:off x="762000" y="685799"/>
            <a:ext cx="7543800" cy="4725141"/>
          </a:xfrm>
        </p:spPr>
        <p:txBody>
          <a:bodyPr>
            <a:normAutofit fontScale="85000" lnSpcReduction="20000"/>
          </a:bodyPr>
          <a:lstStyle/>
          <a:p>
            <a:pPr marL="0" indent="0">
              <a:buNone/>
            </a:pPr>
            <a:endParaRPr lang="en-GB" dirty="0">
              <a:latin typeface="Calibri"/>
              <a:cs typeface="Calibri"/>
            </a:endParaRPr>
          </a:p>
          <a:p>
            <a:pPr marL="0" indent="0">
              <a:buNone/>
            </a:pPr>
            <a:r>
              <a:rPr lang="en-GB" sz="4100" dirty="0" smtClean="0">
                <a:solidFill>
                  <a:srgbClr val="FF0000"/>
                </a:solidFill>
                <a:latin typeface="Calibri"/>
                <a:cs typeface="Calibri"/>
              </a:rPr>
              <a:t>“By digital literacy we mean those </a:t>
            </a:r>
            <a:r>
              <a:rPr lang="en-GB" sz="4100" b="1" dirty="0" smtClean="0">
                <a:solidFill>
                  <a:srgbClr val="FF0000"/>
                </a:solidFill>
                <a:latin typeface="Calibri"/>
                <a:cs typeface="Calibri"/>
              </a:rPr>
              <a:t>capabilities</a:t>
            </a:r>
            <a:r>
              <a:rPr lang="en-GB" sz="4100" dirty="0" smtClean="0">
                <a:solidFill>
                  <a:srgbClr val="FF0000"/>
                </a:solidFill>
                <a:latin typeface="Calibri"/>
                <a:cs typeface="Calibri"/>
              </a:rPr>
              <a:t> which fit an individual for </a:t>
            </a:r>
            <a:r>
              <a:rPr lang="en-GB" sz="4100" b="1" dirty="0" smtClean="0">
                <a:solidFill>
                  <a:srgbClr val="FF0000"/>
                </a:solidFill>
                <a:latin typeface="Calibri"/>
                <a:cs typeface="Calibri"/>
              </a:rPr>
              <a:t>living, learning and working </a:t>
            </a:r>
            <a:r>
              <a:rPr lang="en-GB" sz="4100" dirty="0" smtClean="0">
                <a:solidFill>
                  <a:srgbClr val="FF0000"/>
                </a:solidFill>
                <a:latin typeface="Calibri"/>
                <a:cs typeface="Calibri"/>
              </a:rPr>
              <a:t>in a digital society; for example, the skills to use digital tools to undertake academic research, writing and critical thinking: as per personal development planning: and as a way of showcasing achievements.” (JISC Definition) </a:t>
            </a:r>
          </a:p>
          <a:p>
            <a:pPr marL="0" indent="0">
              <a:buNone/>
            </a:pPr>
            <a:endParaRPr lang="en-GB" sz="4100" dirty="0" smtClean="0">
              <a:latin typeface="Calibri"/>
              <a:cs typeface="Calibri"/>
            </a:endParaRPr>
          </a:p>
        </p:txBody>
      </p:sp>
    </p:spTree>
    <p:extLst>
      <p:ext uri="{BB962C8B-B14F-4D97-AF65-F5344CB8AC3E}">
        <p14:creationId xmlns:p14="http://schemas.microsoft.com/office/powerpoint/2010/main" val="2479002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167006" cy="1600200"/>
          </a:xfrm>
        </p:spPr>
        <p:txBody>
          <a:bodyPr>
            <a:normAutofit/>
          </a:bodyPr>
          <a:lstStyle/>
          <a:p>
            <a:r>
              <a:rPr lang="en-US" dirty="0" smtClean="0"/>
              <a:t>Digital literacy in the UK</a:t>
            </a:r>
            <a:endParaRPr lang="en-US" dirty="0"/>
          </a:p>
        </p:txBody>
      </p:sp>
      <p:pic>
        <p:nvPicPr>
          <p:cNvPr id="4" name="Picture 6" descr="C:\Users\seckerj\AppData\Local\Microsoft\Windows\Temporary Internet Files\Content.IE5\753A330I\MP900402161[1].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8520" y="-327025"/>
            <a:ext cx="9252520" cy="53575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b="1" dirty="0" smtClean="0">
                <a:latin typeface="Calibri"/>
                <a:cs typeface="Calibri"/>
              </a:rPr>
              <a:t>In the UK, there is a strong government focus </a:t>
            </a:r>
          </a:p>
          <a:p>
            <a:pPr lvl="1"/>
            <a:r>
              <a:rPr lang="en-US" sz="2400" dirty="0">
                <a:latin typeface="Calibri"/>
                <a:cs typeface="Calibri"/>
              </a:rPr>
              <a:t>Task Force on Digital Skills </a:t>
            </a:r>
            <a:r>
              <a:rPr lang="en-US" sz="2400" dirty="0">
                <a:latin typeface="Calibri"/>
                <a:cs typeface="Calibri"/>
                <a:hlinkClick r:id="rId4"/>
              </a:rPr>
              <a:t>Digital Skills for Tomorrow’s World</a:t>
            </a:r>
            <a:r>
              <a:rPr lang="en-US" sz="2400" dirty="0">
                <a:latin typeface="Calibri"/>
                <a:cs typeface="Calibri"/>
              </a:rPr>
              <a:t> (July 2014)</a:t>
            </a:r>
          </a:p>
          <a:p>
            <a:pPr lvl="1"/>
            <a:r>
              <a:rPr lang="en-US" sz="2400" dirty="0" smtClean="0">
                <a:latin typeface="Calibri"/>
                <a:cs typeface="Calibri"/>
              </a:rPr>
              <a:t>House of Lords Report on </a:t>
            </a:r>
            <a:r>
              <a:rPr lang="en-US" sz="2400" dirty="0" smtClean="0">
                <a:latin typeface="Calibri"/>
                <a:cs typeface="Calibri"/>
                <a:hlinkClick r:id="rId5"/>
              </a:rPr>
              <a:t>Digital Skills </a:t>
            </a:r>
            <a:r>
              <a:rPr lang="en-US" sz="2400" dirty="0" smtClean="0">
                <a:latin typeface="Calibri"/>
                <a:cs typeface="Calibri"/>
              </a:rPr>
              <a:t>(June 2015)</a:t>
            </a:r>
          </a:p>
          <a:p>
            <a:pPr lvl="1"/>
            <a:r>
              <a:rPr lang="en-US" sz="2400" dirty="0" smtClean="0">
                <a:latin typeface="Calibri"/>
                <a:cs typeface="Calibri"/>
              </a:rPr>
              <a:t>Focus on </a:t>
            </a:r>
            <a:r>
              <a:rPr lang="en-US" sz="2400" dirty="0" smtClean="0">
                <a:latin typeface="Calibri"/>
                <a:cs typeface="Calibri"/>
                <a:hlinkClick r:id="rId6"/>
              </a:rPr>
              <a:t>digital literacy in schools </a:t>
            </a:r>
            <a:r>
              <a:rPr lang="en-US" sz="2400" dirty="0" smtClean="0">
                <a:latin typeface="Calibri"/>
                <a:cs typeface="Calibri"/>
              </a:rPr>
              <a:t>= coding</a:t>
            </a:r>
          </a:p>
          <a:p>
            <a:pPr lvl="1"/>
            <a:r>
              <a:rPr lang="en-US" sz="2400" dirty="0" smtClean="0">
                <a:latin typeface="Calibri"/>
                <a:cs typeface="Calibri"/>
              </a:rPr>
              <a:t>Identified by </a:t>
            </a:r>
            <a:r>
              <a:rPr lang="en-US" sz="2400" dirty="0" smtClean="0">
                <a:latin typeface="Calibri"/>
                <a:cs typeface="Calibri"/>
                <a:hlinkClick r:id="rId7"/>
              </a:rPr>
              <a:t>Quality Assurance Agency (QAA) as a focus for the 2015-16 reviews </a:t>
            </a:r>
            <a:r>
              <a:rPr lang="en-US" sz="2400" dirty="0" smtClean="0">
                <a:latin typeface="Calibri"/>
                <a:cs typeface="Calibri"/>
              </a:rPr>
              <a:t>of universities </a:t>
            </a:r>
          </a:p>
          <a:p>
            <a:pPr marL="320040" lvl="1" indent="0">
              <a:buNone/>
            </a:pPr>
            <a:endParaRPr lang="en-US" dirty="0"/>
          </a:p>
        </p:txBody>
      </p:sp>
    </p:spTree>
    <p:extLst>
      <p:ext uri="{BB962C8B-B14F-4D97-AF65-F5344CB8AC3E}">
        <p14:creationId xmlns:p14="http://schemas.microsoft.com/office/powerpoint/2010/main" val="3833612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digital different?</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89155" y="390723"/>
            <a:ext cx="5654455" cy="48516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673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GB" altLang="en-US" dirty="0" smtClean="0"/>
              <a:t>Technology: a red herring?</a:t>
            </a:r>
          </a:p>
        </p:txBody>
      </p:sp>
      <p:pic>
        <p:nvPicPr>
          <p:cNvPr id="26626" name="Picture 2" descr="L:\Misc\Emma's random images\metaphors\herring.jpg"/>
          <p:cNvPicPr>
            <a:picLocks noChangeAspect="1" noChangeArrowheads="1"/>
          </p:cNvPicPr>
          <p:nvPr/>
        </p:nvPicPr>
        <p:blipFill>
          <a:blip r:embed="rId3">
            <a:duotone>
              <a:prstClr val="black"/>
              <a:srgbClr val="FF0000">
                <a:tint val="45000"/>
                <a:satMod val="400000"/>
              </a:srgbClr>
            </a:duotone>
            <a:extLst>
              <a:ext uri="{28A0092B-C50C-407E-A947-70E740481C1C}">
                <a14:useLocalDpi xmlns:a14="http://schemas.microsoft.com/office/drawing/2010/main"/>
              </a:ext>
            </a:extLst>
          </a:blip>
          <a:srcRect/>
          <a:stretch>
            <a:fillRect/>
          </a:stretch>
        </p:blipFill>
        <p:spPr bwMode="auto">
          <a:xfrm>
            <a:off x="1983285" y="906169"/>
            <a:ext cx="5036987" cy="3202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5364" name="TextBox 4"/>
          <p:cNvSpPr txBox="1">
            <a:spLocks noChangeArrowheads="1"/>
          </p:cNvSpPr>
          <p:nvPr/>
        </p:nvSpPr>
        <p:spPr bwMode="auto">
          <a:xfrm>
            <a:off x="2987675" y="6392863"/>
            <a:ext cx="5832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altLang="en-US" sz="1200" dirty="0">
                <a:solidFill>
                  <a:schemeClr val="bg1"/>
                </a:solidFill>
                <a:hlinkClick r:id="rId4"/>
              </a:rPr>
              <a:t>http://www.public-domain-image.com</a:t>
            </a:r>
            <a:endParaRPr lang="en-GB" altLang="en-US" sz="1200" dirty="0">
              <a:solidFill>
                <a:schemeClr val="bg1"/>
              </a:solidFill>
            </a:endParaRPr>
          </a:p>
        </p:txBody>
      </p:sp>
    </p:spTree>
    <p:extLst>
      <p:ext uri="{BB962C8B-B14F-4D97-AF65-F5344CB8AC3E}">
        <p14:creationId xmlns:p14="http://schemas.microsoft.com/office/powerpoint/2010/main" val="318887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matters</a:t>
            </a:r>
            <a:endParaRPr lang="en-US" dirty="0"/>
          </a:p>
        </p:txBody>
      </p:sp>
      <p:sp>
        <p:nvSpPr>
          <p:cNvPr id="3" name="Content Placeholder 2"/>
          <p:cNvSpPr>
            <a:spLocks noGrp="1"/>
          </p:cNvSpPr>
          <p:nvPr>
            <p:ph idx="1"/>
          </p:nvPr>
        </p:nvSpPr>
        <p:spPr/>
        <p:txBody>
          <a:bodyPr/>
          <a:lstStyle/>
          <a:p>
            <a:r>
              <a:rPr lang="en-US" dirty="0" smtClean="0">
                <a:latin typeface="Calibri"/>
                <a:cs typeface="Calibri"/>
              </a:rPr>
              <a:t>Digital literacy leads to taking a stance on whether technology is </a:t>
            </a:r>
            <a:r>
              <a:rPr lang="en-US" b="1" dirty="0" smtClean="0">
                <a:latin typeface="Calibri"/>
                <a:cs typeface="Calibri"/>
              </a:rPr>
              <a:t>neutral</a:t>
            </a:r>
            <a:r>
              <a:rPr lang="en-US" dirty="0" smtClean="0">
                <a:latin typeface="Calibri"/>
                <a:cs typeface="Calibri"/>
              </a:rPr>
              <a:t> or </a:t>
            </a:r>
            <a:r>
              <a:rPr lang="en-US" b="1" dirty="0" smtClean="0">
                <a:latin typeface="Calibri"/>
                <a:cs typeface="Calibri"/>
              </a:rPr>
              <a:t>socially constructed</a:t>
            </a:r>
          </a:p>
          <a:p>
            <a:endParaRPr lang="en-US" dirty="0">
              <a:latin typeface="Calibri"/>
              <a:cs typeface="Calibri"/>
            </a:endParaRPr>
          </a:p>
          <a:p>
            <a:r>
              <a:rPr lang="en-US" dirty="0" smtClean="0">
                <a:latin typeface="Calibri"/>
                <a:cs typeface="Calibri"/>
              </a:rPr>
              <a:t>Technology is an area that causes </a:t>
            </a:r>
            <a:r>
              <a:rPr lang="en-US" b="1" dirty="0" smtClean="0">
                <a:latin typeface="Calibri"/>
                <a:cs typeface="Calibri"/>
              </a:rPr>
              <a:t>anxiety </a:t>
            </a:r>
            <a:r>
              <a:rPr lang="en-US" dirty="0" smtClean="0">
                <a:latin typeface="Calibri"/>
                <a:cs typeface="Calibri"/>
              </a:rPr>
              <a:t>amongst some discipline teachers </a:t>
            </a:r>
          </a:p>
          <a:p>
            <a:endParaRPr lang="en-US" dirty="0">
              <a:latin typeface="Calibri"/>
              <a:cs typeface="Calibri"/>
            </a:endParaRPr>
          </a:p>
          <a:p>
            <a:r>
              <a:rPr lang="en-US" dirty="0" smtClean="0">
                <a:latin typeface="Calibri"/>
                <a:cs typeface="Calibri"/>
              </a:rPr>
              <a:t>If taught outside the curriculum, digital literacy is </a:t>
            </a:r>
            <a:r>
              <a:rPr lang="en-US" b="1" dirty="0" smtClean="0">
                <a:latin typeface="Calibri"/>
                <a:cs typeface="Calibri"/>
              </a:rPr>
              <a:t>disconnected /disassociated</a:t>
            </a:r>
            <a:r>
              <a:rPr lang="en-US" dirty="0" smtClean="0">
                <a:latin typeface="Calibri"/>
                <a:cs typeface="Calibri"/>
              </a:rPr>
              <a:t> with the context or discipline and students don’t transfer what they learn</a:t>
            </a:r>
            <a:endParaRPr lang="en-US" dirty="0">
              <a:latin typeface="Calibri"/>
              <a:cs typeface="Calibri"/>
            </a:endParaRPr>
          </a:p>
        </p:txBody>
      </p:sp>
    </p:spTree>
    <p:extLst>
      <p:ext uri="{BB962C8B-B14F-4D97-AF65-F5344CB8AC3E}">
        <p14:creationId xmlns:p14="http://schemas.microsoft.com/office/powerpoint/2010/main" val="30411772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454</TotalTime>
  <Words>3473</Words>
  <Application>Microsoft Office PowerPoint</Application>
  <PresentationFormat>On-screen Show (4:3)</PresentationFormat>
  <Paragraphs>379</Paragraphs>
  <Slides>39</Slides>
  <Notes>35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NewsPrint</vt:lpstr>
      <vt:lpstr>PowerPoint Presentation</vt:lpstr>
      <vt:lpstr>Introduction to digital literacy</vt:lpstr>
      <vt:lpstr>Overview of session</vt:lpstr>
      <vt:lpstr>Defining digital literacy</vt:lpstr>
      <vt:lpstr>Defining digital literacy</vt:lpstr>
      <vt:lpstr>Digital literacy in the UK</vt:lpstr>
      <vt:lpstr>Is digital different?</vt:lpstr>
      <vt:lpstr>Technology: a red herring?</vt:lpstr>
      <vt:lpstr>Technology matters</vt:lpstr>
      <vt:lpstr> The myth of the digital native</vt:lpstr>
      <vt:lpstr>FutureLab Model of Digital Literacy </vt:lpstr>
      <vt:lpstr>Beetham and Sharpe’s model of digital literacy</vt:lpstr>
      <vt:lpstr>Jisc Digital Capability Model (2015) </vt:lpstr>
      <vt:lpstr>Doug Belshaw’s Model of Digital Literacy</vt:lpstr>
      <vt:lpstr>A New Curriculum for Information Literacy</vt:lpstr>
      <vt:lpstr>Your guiding principles </vt:lpstr>
      <vt:lpstr>Digital literacy: in summary</vt:lpstr>
      <vt:lpstr>Audits and reviews</vt:lpstr>
      <vt:lpstr>How to audit?</vt:lpstr>
      <vt:lpstr>PowerPoint Presentation</vt:lpstr>
      <vt:lpstr>Alternative approaches</vt:lpstr>
      <vt:lpstr>Student partnerships</vt:lpstr>
      <vt:lpstr>Digital Literacies in practice: LSE Student Ambassadors for Digital Literacy</vt:lpstr>
      <vt:lpstr>SADL aims: </vt:lpstr>
      <vt:lpstr>The SADL approach</vt:lpstr>
      <vt:lpstr>PowerPoint Presentation</vt:lpstr>
      <vt:lpstr>PowerPoint Presentation</vt:lpstr>
      <vt:lpstr>Evaluation and impact</vt:lpstr>
      <vt:lpstr>Sustaining SADL….</vt:lpstr>
      <vt:lpstr>Case Study 2: University of East Anglia Digital Scholar Programme</vt:lpstr>
      <vt:lpstr>Programme principles</vt:lpstr>
      <vt:lpstr>Programme content</vt:lpstr>
      <vt:lpstr>Case study : Open University Being Digital course </vt:lpstr>
      <vt:lpstr>The concept</vt:lpstr>
      <vt:lpstr>Being Digital curriculum</vt:lpstr>
      <vt:lpstr>In conclusion</vt:lpstr>
      <vt:lpstr>Futher reading: frameworks</vt:lpstr>
      <vt:lpstr>Further reading: other</vt:lpstr>
      <vt:lpstr>Contact</vt:lpstr>
    </vt:vector>
  </TitlesOfParts>
  <Company>London School of Economics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digital literacy</dc:title>
  <dc:creator>Jane Secker</dc:creator>
  <cp:lastModifiedBy>BPISTI2008</cp:lastModifiedBy>
  <cp:revision>42</cp:revision>
  <cp:lastPrinted>2015-10-06T08:58:26Z</cp:lastPrinted>
  <dcterms:created xsi:type="dcterms:W3CDTF">2015-09-28T15:34:41Z</dcterms:created>
  <dcterms:modified xsi:type="dcterms:W3CDTF">2018-09-08T06:18:53Z</dcterms:modified>
</cp:coreProperties>
</file>