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9" r:id="rId3"/>
    <p:sldId id="290" r:id="rId4"/>
    <p:sldId id="295" r:id="rId5"/>
    <p:sldId id="296" r:id="rId6"/>
    <p:sldId id="291" r:id="rId7"/>
    <p:sldId id="297" r:id="rId8"/>
    <p:sldId id="294" r:id="rId9"/>
    <p:sldId id="292" r:id="rId10"/>
    <p:sldId id="299" r:id="rId11"/>
    <p:sldId id="300" r:id="rId12"/>
    <p:sldId id="301" r:id="rId13"/>
    <p:sldId id="298" r:id="rId14"/>
    <p:sldId id="302" r:id="rId15"/>
    <p:sldId id="304" r:id="rId16"/>
    <p:sldId id="305" r:id="rId17"/>
    <p:sldId id="306" r:id="rId18"/>
    <p:sldId id="307" r:id="rId19"/>
    <p:sldId id="308" r:id="rId20"/>
    <p:sldId id="28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64" autoAdjust="0"/>
    <p:restoredTop sz="94660"/>
  </p:normalViewPr>
  <p:slideViewPr>
    <p:cSldViewPr showGuides="1">
      <p:cViewPr varScale="1">
        <p:scale>
          <a:sx n="78" d="100"/>
          <a:sy n="78" d="100"/>
        </p:scale>
        <p:origin x="-640"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02D7BD-AF62-0C4F-93E7-C8DD61015D94}" type="datetimeFigureOut">
              <a:rPr lang="en-US" smtClean="0"/>
              <a:t>12/5/19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363D2B-BB6F-9046-9648-31DA315E6268}" type="slidenum">
              <a:rPr lang="en-US" smtClean="0"/>
              <a:t>‹#›</a:t>
            </a:fld>
            <a:endParaRPr lang="en-US"/>
          </a:p>
        </p:txBody>
      </p:sp>
    </p:spTree>
    <p:extLst>
      <p:ext uri="{BB962C8B-B14F-4D97-AF65-F5344CB8AC3E}">
        <p14:creationId xmlns:p14="http://schemas.microsoft.com/office/powerpoint/2010/main" val="1492696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47854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911576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90381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517578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AFB87D-38D7-4FEC-AC0F-7D539262653F}" type="datetimeFigureOut">
              <a:rPr lang="en-US" smtClean="0"/>
              <a:t>12/5/19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281983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52388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AFB87D-38D7-4FEC-AC0F-7D539262653F}" type="datetimeFigureOut">
              <a:rPr lang="en-US" smtClean="0"/>
              <a:t>12/5/19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256887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AFB87D-38D7-4FEC-AC0F-7D539262653F}" type="datetimeFigureOut">
              <a:rPr lang="en-US" smtClean="0"/>
              <a:t>12/5/19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178773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FB87D-38D7-4FEC-AC0F-7D539262653F}" type="datetimeFigureOut">
              <a:rPr lang="en-US" smtClean="0"/>
              <a:t>12/5/19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24346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4145465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AFB87D-38D7-4FEC-AC0F-7D539262653F}" type="datetimeFigureOut">
              <a:rPr lang="en-US" smtClean="0"/>
              <a:t>12/5/19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998C16-3685-40E2-B16C-428ED1DC65B6}" type="slidenum">
              <a:rPr lang="en-US" smtClean="0"/>
              <a:t>‹#›</a:t>
            </a:fld>
            <a:endParaRPr lang="en-US"/>
          </a:p>
        </p:txBody>
      </p:sp>
    </p:spTree>
    <p:extLst>
      <p:ext uri="{BB962C8B-B14F-4D97-AF65-F5344CB8AC3E}">
        <p14:creationId xmlns:p14="http://schemas.microsoft.com/office/powerpoint/2010/main" val="39672339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FB87D-38D7-4FEC-AC0F-7D539262653F}" type="datetimeFigureOut">
              <a:rPr lang="en-US" smtClean="0"/>
              <a:t>12/5/19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98C16-3685-40E2-B16C-428ED1DC65B6}" type="slidenum">
              <a:rPr lang="en-US" smtClean="0"/>
              <a:t>‹#›</a:t>
            </a:fld>
            <a:endParaRPr lang="en-US"/>
          </a:p>
        </p:txBody>
      </p:sp>
    </p:spTree>
    <p:extLst>
      <p:ext uri="{BB962C8B-B14F-4D97-AF65-F5344CB8AC3E}">
        <p14:creationId xmlns:p14="http://schemas.microsoft.com/office/powerpoint/2010/main" val="392703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arsil\Desktop\Smartcreative.jpg"/>
          <p:cNvPicPr>
            <a:picLocks noChangeAspect="1" noChangeArrowheads="1"/>
          </p:cNvPicPr>
          <p:nvPr/>
        </p:nvPicPr>
        <p:blipFill>
          <a:blip r:embed="rId2">
            <a:extLst>
              <a:ext uri="{28A0092B-C50C-407E-A947-70E740481C1C}">
                <a14:useLocalDpi xmlns:a14="http://schemas.microsoft.com/office/drawing/2010/main" val="0"/>
              </a:ext>
            </a:extLst>
          </a:blip>
          <a:srcRect l="1051" r="800" b="504"/>
          <a:stretch>
            <a:fillRect/>
          </a:stretch>
        </p:blipFill>
        <p:spPr bwMode="auto">
          <a:xfrm>
            <a:off x="0" y="0"/>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1"/>
          <p:cNvSpPr txBox="1">
            <a:spLocks noChangeArrowheads="1"/>
          </p:cNvSpPr>
          <p:nvPr/>
        </p:nvSpPr>
        <p:spPr bwMode="auto">
          <a:xfrm>
            <a:off x="3276600" y="3352800"/>
            <a:ext cx="5638800"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2200" b="1" dirty="0" smtClean="0">
                <a:solidFill>
                  <a:schemeClr val="bg1"/>
                </a:solidFill>
              </a:rPr>
              <a:t>GIZI KEBUGARAN</a:t>
            </a:r>
          </a:p>
          <a:p>
            <a:pPr algn="ctr" eaLnBrk="1" hangingPunct="1"/>
            <a:r>
              <a:rPr lang="en-US" sz="2200" b="1" dirty="0" smtClean="0">
                <a:solidFill>
                  <a:schemeClr val="bg1"/>
                </a:solidFill>
              </a:rPr>
              <a:t>PERTEMUAN </a:t>
            </a:r>
            <a:r>
              <a:rPr lang="en-US" sz="2200" b="1" dirty="0">
                <a:solidFill>
                  <a:schemeClr val="bg1"/>
                </a:solidFill>
              </a:rPr>
              <a:t>X</a:t>
            </a:r>
          </a:p>
          <a:p>
            <a:pPr algn="ctr" eaLnBrk="1" hangingPunct="1"/>
            <a:r>
              <a:rPr lang="en-US" sz="2200" b="1" dirty="0" smtClean="0">
                <a:solidFill>
                  <a:schemeClr val="bg1"/>
                </a:solidFill>
              </a:rPr>
              <a:t>Program </a:t>
            </a:r>
            <a:r>
              <a:rPr lang="en-US" sz="2200" b="1" dirty="0" err="1" smtClean="0">
                <a:solidFill>
                  <a:schemeClr val="bg1"/>
                </a:solidFill>
              </a:rPr>
              <a:t>Studi</a:t>
            </a:r>
            <a:r>
              <a:rPr lang="en-US" sz="2200" b="1" dirty="0" smtClean="0">
                <a:solidFill>
                  <a:schemeClr val="bg1"/>
                </a:solidFill>
              </a:rPr>
              <a:t> </a:t>
            </a:r>
            <a:r>
              <a:rPr lang="en-US" sz="2200" b="1" dirty="0" err="1">
                <a:solidFill>
                  <a:schemeClr val="bg1"/>
                </a:solidFill>
              </a:rPr>
              <a:t>Gizi</a:t>
            </a:r>
            <a:r>
              <a:rPr lang="en-US" sz="2200" b="1" dirty="0">
                <a:solidFill>
                  <a:schemeClr val="bg1"/>
                </a:solidFill>
              </a:rPr>
              <a:t> </a:t>
            </a:r>
            <a:endParaRPr lang="en-US" sz="2200" b="1" dirty="0" smtClean="0">
              <a:solidFill>
                <a:schemeClr val="bg1"/>
              </a:solidFill>
            </a:endParaRPr>
          </a:p>
          <a:p>
            <a:pPr algn="ctr" eaLnBrk="1" hangingPunct="1"/>
            <a:r>
              <a:rPr lang="en-US" sz="2200" b="1" dirty="0" err="1" smtClean="0">
                <a:solidFill>
                  <a:schemeClr val="bg1"/>
                </a:solidFill>
              </a:rPr>
              <a:t>Fakultas</a:t>
            </a:r>
            <a:r>
              <a:rPr lang="en-US" sz="2200" b="1" dirty="0" smtClean="0">
                <a:solidFill>
                  <a:schemeClr val="bg1"/>
                </a:solidFill>
              </a:rPr>
              <a:t> </a:t>
            </a:r>
            <a:r>
              <a:rPr lang="en-US" sz="2200" b="1" dirty="0" err="1" smtClean="0">
                <a:solidFill>
                  <a:schemeClr val="bg1"/>
                </a:solidFill>
              </a:rPr>
              <a:t>Ilmu-ilmu</a:t>
            </a:r>
            <a:r>
              <a:rPr lang="en-US" sz="2200" b="1" dirty="0" smtClean="0">
                <a:solidFill>
                  <a:schemeClr val="bg1"/>
                </a:solidFill>
              </a:rPr>
              <a:t> </a:t>
            </a:r>
            <a:r>
              <a:rPr lang="en-US" sz="2200" b="1" dirty="0" err="1" smtClean="0">
                <a:solidFill>
                  <a:schemeClr val="bg1"/>
                </a:solidFill>
              </a:rPr>
              <a:t>Kesehatan</a:t>
            </a:r>
            <a:endParaRPr lang="en-US" sz="2200" b="1" dirty="0">
              <a:solidFill>
                <a:schemeClr val="bg1"/>
              </a:solidFill>
            </a:endParaRPr>
          </a:p>
        </p:txBody>
      </p:sp>
    </p:spTree>
    <p:extLst>
      <p:ext uri="{BB962C8B-B14F-4D97-AF65-F5344CB8AC3E}">
        <p14:creationId xmlns:p14="http://schemas.microsoft.com/office/powerpoint/2010/main" val="69926287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sz="4000" b="1" dirty="0" smtClean="0">
                <a:latin typeface="Tw Cen MT"/>
                <a:cs typeface="Tw Cen MT"/>
              </a:rPr>
              <a:t>2. </a:t>
            </a:r>
            <a:r>
              <a:rPr lang="en-US" sz="4000" b="1" dirty="0">
                <a:latin typeface="Tw Cen MT"/>
                <a:cs typeface="Tw Cen MT"/>
              </a:rPr>
              <a:t>Muscle Quantity and Quality </a:t>
            </a:r>
          </a:p>
        </p:txBody>
      </p:sp>
      <p:sp>
        <p:nvSpPr>
          <p:cNvPr id="3" name="Content Placeholder 2"/>
          <p:cNvSpPr>
            <a:spLocks noGrp="1"/>
          </p:cNvSpPr>
          <p:nvPr>
            <p:ph idx="1"/>
          </p:nvPr>
        </p:nvSpPr>
        <p:spPr>
          <a:xfrm>
            <a:off x="457200" y="1600200"/>
            <a:ext cx="8382000" cy="4525963"/>
          </a:xfrm>
        </p:spPr>
        <p:txBody>
          <a:bodyPr>
            <a:normAutofit/>
          </a:bodyPr>
          <a:lstStyle/>
          <a:p>
            <a:r>
              <a:rPr lang="en-US" sz="2800" dirty="0">
                <a:latin typeface="Tw Cen MT"/>
                <a:cs typeface="Tw Cen MT"/>
              </a:rPr>
              <a:t>Muscle strength declines with age. The average strength of individuals in their 80th decade is about 40% less than those in their </a:t>
            </a:r>
            <a:r>
              <a:rPr lang="en-US" sz="2800" dirty="0" smtClean="0">
                <a:latin typeface="Tw Cen MT"/>
                <a:cs typeface="Tw Cen MT"/>
              </a:rPr>
              <a:t>20s.</a:t>
            </a:r>
            <a:endParaRPr lang="en-US" sz="2800" dirty="0">
              <a:latin typeface="Tw Cen MT"/>
              <a:cs typeface="Tw Cen MT"/>
            </a:endParaRPr>
          </a:p>
          <a:p>
            <a:r>
              <a:rPr lang="en-US" sz="2800" dirty="0" smtClean="0">
                <a:latin typeface="Tw Cen MT"/>
                <a:cs typeface="Tw Cen MT"/>
              </a:rPr>
              <a:t>This </a:t>
            </a:r>
            <a:r>
              <a:rPr lang="en-US" sz="2800" dirty="0">
                <a:latin typeface="Tw Cen MT"/>
                <a:cs typeface="Tw Cen MT"/>
              </a:rPr>
              <a:t>is important because muscle strength is a strong predictor of several detrimental outcomes: slower gait speed, increased risk of falls, and increased risk of hospitalization and mortality. </a:t>
            </a:r>
          </a:p>
          <a:p>
            <a:endParaRPr lang="en-US" sz="2800" dirty="0">
              <a:latin typeface="Tw Cen MT"/>
              <a:cs typeface="Tw Cen MT"/>
            </a:endParaRPr>
          </a:p>
        </p:txBody>
      </p:sp>
    </p:spTree>
    <p:extLst>
      <p:ext uri="{BB962C8B-B14F-4D97-AF65-F5344CB8AC3E}">
        <p14:creationId xmlns:p14="http://schemas.microsoft.com/office/powerpoint/2010/main" val="28139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pPr algn="l"/>
            <a:r>
              <a:rPr lang="en-US" sz="4000" b="1" dirty="0" smtClean="0">
                <a:latin typeface="Tw Cen MT"/>
                <a:cs typeface="Tw Cen MT"/>
              </a:rPr>
              <a:t>3. </a:t>
            </a:r>
            <a:r>
              <a:rPr lang="en-US" sz="4000" b="1" dirty="0">
                <a:latin typeface="Tw Cen MT"/>
                <a:cs typeface="Tw Cen MT"/>
              </a:rPr>
              <a:t>Body Composition </a:t>
            </a:r>
          </a:p>
        </p:txBody>
      </p:sp>
      <p:sp>
        <p:nvSpPr>
          <p:cNvPr id="3" name="Content Placeholder 2"/>
          <p:cNvSpPr>
            <a:spLocks noGrp="1"/>
          </p:cNvSpPr>
          <p:nvPr>
            <p:ph idx="1"/>
          </p:nvPr>
        </p:nvSpPr>
        <p:spPr>
          <a:xfrm>
            <a:off x="228600" y="1600200"/>
            <a:ext cx="8305800" cy="4525963"/>
          </a:xfrm>
        </p:spPr>
        <p:txBody>
          <a:bodyPr>
            <a:normAutofit/>
          </a:bodyPr>
          <a:lstStyle/>
          <a:p>
            <a:pPr marL="0" indent="0">
              <a:buNone/>
            </a:pPr>
            <a:r>
              <a:rPr lang="en-US" sz="2600" dirty="0">
                <a:latin typeface="Tw Cen MT"/>
                <a:cs typeface="Tw Cen MT"/>
              </a:rPr>
              <a:t>In </a:t>
            </a:r>
            <a:r>
              <a:rPr lang="en-US" sz="2600" dirty="0" smtClean="0">
                <a:latin typeface="Tw Cen MT"/>
                <a:cs typeface="Tw Cen MT"/>
              </a:rPr>
              <a:t>general</a:t>
            </a:r>
            <a:r>
              <a:rPr lang="en-US" sz="2600" dirty="0">
                <a:latin typeface="Tw Cen MT"/>
                <a:cs typeface="Tw Cen MT"/>
              </a:rPr>
              <a:t>, aging results in: </a:t>
            </a:r>
          </a:p>
          <a:p>
            <a:r>
              <a:rPr lang="en-US" sz="2600" dirty="0">
                <a:latin typeface="Tw Cen MT"/>
                <a:cs typeface="Tw Cen MT"/>
              </a:rPr>
              <a:t>I</a:t>
            </a:r>
            <a:r>
              <a:rPr lang="en-US" sz="2600" dirty="0" smtClean="0">
                <a:latin typeface="Tw Cen MT"/>
                <a:cs typeface="Tw Cen MT"/>
              </a:rPr>
              <a:t>ncreases </a:t>
            </a:r>
            <a:r>
              <a:rPr lang="en-US" sz="2600" dirty="0">
                <a:latin typeface="Tw Cen MT"/>
                <a:cs typeface="Tw Cen MT"/>
              </a:rPr>
              <a:t>in belly (abdominal) </a:t>
            </a:r>
            <a:r>
              <a:rPr lang="en-US" sz="2600" dirty="0" smtClean="0">
                <a:latin typeface="Tw Cen MT"/>
                <a:cs typeface="Tw Cen MT"/>
              </a:rPr>
              <a:t>fat.</a:t>
            </a:r>
            <a:endParaRPr lang="en-US" sz="2600" dirty="0">
              <a:latin typeface="Tw Cen MT"/>
              <a:cs typeface="Tw Cen MT"/>
            </a:endParaRPr>
          </a:p>
          <a:p>
            <a:r>
              <a:rPr lang="en-US" sz="2600" dirty="0" smtClean="0">
                <a:latin typeface="Tw Cen MT"/>
                <a:cs typeface="Tw Cen MT"/>
              </a:rPr>
              <a:t>Increases </a:t>
            </a:r>
            <a:r>
              <a:rPr lang="en-US" sz="2600" dirty="0">
                <a:latin typeface="Tw Cen MT"/>
                <a:cs typeface="Tw Cen MT"/>
              </a:rPr>
              <a:t>in fat deposits in skeletal and heart muscle, liver, and bone </a:t>
            </a:r>
            <a:r>
              <a:rPr lang="en-US" sz="2600" dirty="0" smtClean="0">
                <a:latin typeface="Tw Cen MT"/>
                <a:cs typeface="Tw Cen MT"/>
              </a:rPr>
              <a:t>marrow.</a:t>
            </a:r>
            <a:endParaRPr lang="en-US" sz="2600" dirty="0">
              <a:latin typeface="Tw Cen MT"/>
              <a:cs typeface="Tw Cen MT"/>
            </a:endParaRPr>
          </a:p>
          <a:p>
            <a:r>
              <a:rPr lang="en-US" sz="2600" dirty="0" smtClean="0">
                <a:latin typeface="Tw Cen MT"/>
                <a:cs typeface="Tw Cen MT"/>
              </a:rPr>
              <a:t>Increases </a:t>
            </a:r>
            <a:r>
              <a:rPr lang="en-US" sz="2600" dirty="0">
                <a:latin typeface="Tw Cen MT"/>
                <a:cs typeface="Tw Cen MT"/>
              </a:rPr>
              <a:t>in body weight up until about the age of 70 in both women and </a:t>
            </a:r>
            <a:r>
              <a:rPr lang="en-US" sz="2600" dirty="0" smtClean="0">
                <a:latin typeface="Tw Cen MT"/>
                <a:cs typeface="Tw Cen MT"/>
              </a:rPr>
              <a:t>men.</a:t>
            </a:r>
            <a:endParaRPr lang="en-US" sz="2600" dirty="0">
              <a:latin typeface="Tw Cen MT"/>
              <a:cs typeface="Tw Cen MT"/>
            </a:endParaRPr>
          </a:p>
          <a:p>
            <a:r>
              <a:rPr lang="en-US" sz="2600" dirty="0" smtClean="0">
                <a:latin typeface="Tw Cen MT"/>
                <a:cs typeface="Tw Cen MT"/>
              </a:rPr>
              <a:t>Redistribution </a:t>
            </a:r>
            <a:r>
              <a:rPr lang="en-US" sz="2600" dirty="0">
                <a:latin typeface="Tw Cen MT"/>
                <a:cs typeface="Tw Cen MT"/>
              </a:rPr>
              <a:t>of body fat with increase in visceral fat and decreases in peripheral fat stores. </a:t>
            </a:r>
          </a:p>
          <a:p>
            <a:endParaRPr lang="en-US" sz="2600" dirty="0">
              <a:latin typeface="Tw Cen MT"/>
              <a:cs typeface="Tw Cen MT"/>
            </a:endParaRPr>
          </a:p>
        </p:txBody>
      </p:sp>
    </p:spTree>
    <p:extLst>
      <p:ext uri="{BB962C8B-B14F-4D97-AF65-F5344CB8AC3E}">
        <p14:creationId xmlns:p14="http://schemas.microsoft.com/office/powerpoint/2010/main" val="2389572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b="1" dirty="0" smtClean="0">
                <a:latin typeface="Tw Cen MT"/>
                <a:cs typeface="Tw Cen MT"/>
              </a:rPr>
              <a:t>4. </a:t>
            </a:r>
            <a:r>
              <a:rPr lang="en-US" b="1" dirty="0">
                <a:latin typeface="Tw Cen MT"/>
                <a:cs typeface="Tw Cen MT"/>
              </a:rPr>
              <a:t>Bone Health </a:t>
            </a:r>
          </a:p>
        </p:txBody>
      </p:sp>
      <p:sp>
        <p:nvSpPr>
          <p:cNvPr id="3" name="Content Placeholder 2"/>
          <p:cNvSpPr>
            <a:spLocks noGrp="1"/>
          </p:cNvSpPr>
          <p:nvPr>
            <p:ph idx="1"/>
          </p:nvPr>
        </p:nvSpPr>
        <p:spPr>
          <a:xfrm>
            <a:off x="457200" y="1600200"/>
            <a:ext cx="8382000" cy="4525963"/>
          </a:xfrm>
        </p:spPr>
        <p:txBody>
          <a:bodyPr>
            <a:normAutofit/>
          </a:bodyPr>
          <a:lstStyle/>
          <a:p>
            <a:pPr>
              <a:lnSpc>
                <a:spcPct val="110000"/>
              </a:lnSpc>
            </a:pPr>
            <a:r>
              <a:rPr lang="en-US" sz="2500" dirty="0"/>
              <a:t>Exercise, especially weight-bearing exercise, confers benefits to bone mineral density (BMD). Loading the skeleton with weight improves the strength and density of bones</a:t>
            </a:r>
            <a:r>
              <a:rPr lang="en-US" sz="2500" dirty="0" smtClean="0"/>
              <a:t>.</a:t>
            </a:r>
          </a:p>
          <a:p>
            <a:pPr>
              <a:lnSpc>
                <a:spcPct val="110000"/>
              </a:lnSpc>
            </a:pPr>
            <a:r>
              <a:rPr lang="en-US" sz="2500" dirty="0" smtClean="0"/>
              <a:t>Research </a:t>
            </a:r>
            <a:r>
              <a:rPr lang="en-US" sz="2500" dirty="0"/>
              <a:t>with masters athletes has found that habitual physical exercise throughout life can help preserve bone health </a:t>
            </a:r>
          </a:p>
          <a:p>
            <a:pPr>
              <a:lnSpc>
                <a:spcPct val="110000"/>
              </a:lnSpc>
            </a:pPr>
            <a:endParaRPr lang="en-US" sz="2500" dirty="0"/>
          </a:p>
        </p:txBody>
      </p:sp>
    </p:spTree>
    <p:extLst>
      <p:ext uri="{BB962C8B-B14F-4D97-AF65-F5344CB8AC3E}">
        <p14:creationId xmlns:p14="http://schemas.microsoft.com/office/powerpoint/2010/main" val="251216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00"/>
            <a:ext cx="8229600" cy="1143000"/>
          </a:xfrm>
        </p:spPr>
        <p:txBody>
          <a:bodyPr>
            <a:normAutofit fontScale="90000"/>
          </a:bodyPr>
          <a:lstStyle/>
          <a:p>
            <a:r>
              <a:rPr lang="en-US" b="1" dirty="0"/>
              <a:t>ENERGY, MACRONUTRIENTS, AND MICRONUTRIENTS IN MASTERS ATHLETES </a:t>
            </a:r>
          </a:p>
        </p:txBody>
      </p:sp>
    </p:spTree>
    <p:extLst>
      <p:ext uri="{BB962C8B-B14F-4D97-AF65-F5344CB8AC3E}">
        <p14:creationId xmlns:p14="http://schemas.microsoft.com/office/powerpoint/2010/main" val="300978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229600" cy="884238"/>
          </a:xfrm>
        </p:spPr>
        <p:txBody>
          <a:bodyPr>
            <a:normAutofit/>
          </a:bodyPr>
          <a:lstStyle/>
          <a:p>
            <a:pPr algn="l"/>
            <a:r>
              <a:rPr lang="en-US" sz="4000" b="1" dirty="0" err="1" smtClean="0">
                <a:latin typeface="Tw Cen MT"/>
                <a:cs typeface="Tw Cen MT"/>
              </a:rPr>
              <a:t>Kebutuhan</a:t>
            </a:r>
            <a:r>
              <a:rPr lang="en-US" sz="4000" b="1" dirty="0" smtClean="0">
                <a:latin typeface="Tw Cen MT"/>
                <a:cs typeface="Tw Cen MT"/>
              </a:rPr>
              <a:t> </a:t>
            </a:r>
            <a:r>
              <a:rPr lang="en-US" sz="4000" b="1" dirty="0" err="1" smtClean="0">
                <a:latin typeface="Tw Cen MT"/>
                <a:cs typeface="Tw Cen MT"/>
              </a:rPr>
              <a:t>energi</a:t>
            </a:r>
            <a:endParaRPr lang="en-US" sz="4000" b="1" dirty="0">
              <a:latin typeface="Tw Cen MT"/>
              <a:cs typeface="Tw Cen MT"/>
            </a:endParaRPr>
          </a:p>
        </p:txBody>
      </p:sp>
      <p:pic>
        <p:nvPicPr>
          <p:cNvPr id="4" name="Picture 3" descr="Screen Shot 2019-11-19 at 9.02.4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586" y="1828801"/>
            <a:ext cx="8500613" cy="3276600"/>
          </a:xfrm>
          <a:prstGeom prst="rect">
            <a:avLst/>
          </a:prstGeom>
        </p:spPr>
      </p:pic>
    </p:spTree>
    <p:extLst>
      <p:ext uri="{BB962C8B-B14F-4D97-AF65-F5344CB8AC3E}">
        <p14:creationId xmlns:p14="http://schemas.microsoft.com/office/powerpoint/2010/main" val="7809744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err="1" smtClean="0">
                <a:latin typeface="Tw Cen MT"/>
                <a:cs typeface="Tw Cen MT"/>
              </a:rPr>
              <a:t>Karbohidrat</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Aiming for quality carbohydrates (whole grains, fruits, vegetables, and reduced-fat dairy), while decreasing refined carbohydrates and sugar-rich foods, is one strategy to help athletes consume adequate carbohydrate to meet the demands of training and competition, maintain energy balance, and reduce risk for some chronic diseases. </a:t>
            </a:r>
          </a:p>
          <a:p>
            <a:endParaRPr lang="en-US" sz="2800" dirty="0">
              <a:latin typeface="Tw Cen MT"/>
              <a:cs typeface="Tw Cen MT"/>
            </a:endParaRPr>
          </a:p>
        </p:txBody>
      </p:sp>
    </p:spTree>
    <p:extLst>
      <p:ext uri="{BB962C8B-B14F-4D97-AF65-F5344CB8AC3E}">
        <p14:creationId xmlns:p14="http://schemas.microsoft.com/office/powerpoint/2010/main" val="970253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smtClean="0">
                <a:latin typeface="Tw Cen MT"/>
                <a:cs typeface="Tw Cen MT"/>
              </a:rPr>
              <a:t>Protein</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800" dirty="0">
                <a:latin typeface="Tw Cen MT"/>
                <a:cs typeface="Tw Cen MT"/>
              </a:rPr>
              <a:t>To maintain and regain muscle, older adults (&gt;65 years) should consume 1.0 to 1.2 g protein per kilogram body weight per day</a:t>
            </a:r>
            <a:r>
              <a:rPr lang="en-US" sz="2800" dirty="0" smtClean="0">
                <a:latin typeface="Tw Cen MT"/>
                <a:cs typeface="Tw Cen MT"/>
              </a:rPr>
              <a:t>.</a:t>
            </a:r>
          </a:p>
          <a:p>
            <a:pPr marL="514350" indent="-514350">
              <a:buFont typeface="+mj-lt"/>
              <a:buAutoNum type="arabicPeriod"/>
            </a:pPr>
            <a:r>
              <a:rPr lang="en-US" sz="2800" dirty="0" smtClean="0">
                <a:latin typeface="Tw Cen MT"/>
                <a:cs typeface="Tw Cen MT"/>
              </a:rPr>
              <a:t>Dietary </a:t>
            </a:r>
            <a:r>
              <a:rPr lang="en-US" sz="2800" dirty="0">
                <a:latin typeface="Tw Cen MT"/>
                <a:cs typeface="Tw Cen MT"/>
              </a:rPr>
              <a:t>protein and amino acids intake is higher in older adults compared with younger adults, and recommended intake is 25 to 30 g protein per meal with 2.5 to 2.6 g </a:t>
            </a:r>
            <a:r>
              <a:rPr lang="en-US" sz="2800" dirty="0" err="1">
                <a:latin typeface="Tw Cen MT"/>
                <a:cs typeface="Tw Cen MT"/>
              </a:rPr>
              <a:t>leucine</a:t>
            </a:r>
            <a:r>
              <a:rPr lang="en-US" sz="2800" dirty="0" smtClean="0">
                <a:latin typeface="Tw Cen MT"/>
                <a:cs typeface="Tw Cen MT"/>
              </a:rPr>
              <a:t>.</a:t>
            </a:r>
            <a:endParaRPr lang="en-US" sz="2800" dirty="0">
              <a:latin typeface="Tw Cen MT"/>
              <a:cs typeface="Tw Cen MT"/>
            </a:endParaRPr>
          </a:p>
          <a:p>
            <a:pPr marL="514350" indent="-514350">
              <a:buFont typeface="+mj-lt"/>
              <a:buAutoNum type="arabicPeriod"/>
            </a:pPr>
            <a:endParaRPr lang="en-US" sz="2800" dirty="0">
              <a:latin typeface="Tw Cen MT"/>
              <a:cs typeface="Tw Cen MT"/>
            </a:endParaRPr>
          </a:p>
        </p:txBody>
      </p:sp>
    </p:spTree>
    <p:extLst>
      <p:ext uri="{BB962C8B-B14F-4D97-AF65-F5344CB8AC3E}">
        <p14:creationId xmlns:p14="http://schemas.microsoft.com/office/powerpoint/2010/main" val="680858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p>
            <a:pPr algn="l"/>
            <a:r>
              <a:rPr lang="en-US" b="1" dirty="0" smtClean="0">
                <a:latin typeface="Tw Cen MT"/>
                <a:cs typeface="Tw Cen MT"/>
              </a:rPr>
              <a:t>Fat</a:t>
            </a:r>
            <a:endParaRPr lang="en-US"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The recommended daily intake of fat for athletes is approximately 1 g/kg. Recommended fat intake for older active people does not differ from that for younger people. </a:t>
            </a:r>
            <a:endParaRPr lang="en-US" sz="2800" dirty="0" smtClean="0">
              <a:latin typeface="Tw Cen MT"/>
              <a:cs typeface="Tw Cen MT"/>
            </a:endParaRPr>
          </a:p>
          <a:p>
            <a:r>
              <a:rPr lang="en-US" sz="2800" dirty="0" smtClean="0">
                <a:latin typeface="Tw Cen MT"/>
                <a:cs typeface="Tw Cen MT"/>
              </a:rPr>
              <a:t>An </a:t>
            </a:r>
            <a:r>
              <a:rPr lang="en-US" sz="2800" dirty="0">
                <a:latin typeface="Tw Cen MT"/>
                <a:cs typeface="Tw Cen MT"/>
              </a:rPr>
              <a:t>intake of 20% of energy from fat ensures </a:t>
            </a:r>
            <a:r>
              <a:rPr lang="en-US" sz="2800" dirty="0" smtClean="0">
                <a:latin typeface="Tw Cen MT"/>
                <a:cs typeface="Tw Cen MT"/>
              </a:rPr>
              <a:t>adequate </a:t>
            </a:r>
            <a:r>
              <a:rPr lang="en-US" sz="2800" dirty="0">
                <a:latin typeface="Tw Cen MT"/>
                <a:cs typeface="Tw Cen MT"/>
              </a:rPr>
              <a:t>intake of essential fatty acids, with 30% to 35% of energy from fat as the upper limit recommended by most professional health </a:t>
            </a:r>
            <a:r>
              <a:rPr lang="en-US" sz="2800" dirty="0" smtClean="0">
                <a:latin typeface="Tw Cen MT"/>
                <a:cs typeface="Tw Cen MT"/>
              </a:rPr>
              <a:t>organizations.</a:t>
            </a:r>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2273455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Shot 2019-11-19 at 9.17.18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19200"/>
            <a:ext cx="9144000" cy="3536238"/>
          </a:xfrm>
          <a:prstGeom prst="rect">
            <a:avLst/>
          </a:prstGeom>
        </p:spPr>
      </p:pic>
    </p:spTree>
    <p:extLst>
      <p:ext uri="{BB962C8B-B14F-4D97-AF65-F5344CB8AC3E}">
        <p14:creationId xmlns:p14="http://schemas.microsoft.com/office/powerpoint/2010/main" val="3307635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r>
              <a:rPr lang="en-US" sz="3200" b="1" dirty="0"/>
              <a:t>Copenhagen Consensus </a:t>
            </a:r>
            <a:r>
              <a:rPr lang="en-US" sz="3200" b="1" dirty="0" smtClean="0"/>
              <a:t>Statement </a:t>
            </a:r>
            <a:r>
              <a:rPr lang="en-US" sz="3200" b="1" dirty="0"/>
              <a:t>2019: physical activity and ageing</a:t>
            </a:r>
          </a:p>
        </p:txBody>
      </p:sp>
      <p:sp>
        <p:nvSpPr>
          <p:cNvPr id="3" name="Content Placeholder 2"/>
          <p:cNvSpPr>
            <a:spLocks noGrp="1"/>
          </p:cNvSpPr>
          <p:nvPr>
            <p:ph idx="1"/>
          </p:nvPr>
        </p:nvSpPr>
        <p:spPr>
          <a:xfrm>
            <a:off x="457200" y="2514600"/>
            <a:ext cx="8229600" cy="3611563"/>
          </a:xfrm>
        </p:spPr>
        <p:txBody>
          <a:bodyPr>
            <a:normAutofit/>
          </a:bodyPr>
          <a:lstStyle/>
          <a:p>
            <a:r>
              <a:rPr lang="en-US" sz="2800" dirty="0">
                <a:latin typeface="Tw Cen MT"/>
                <a:cs typeface="Tw Cen MT"/>
              </a:rPr>
              <a:t>Theme 1: functional capacity and </a:t>
            </a:r>
            <a:r>
              <a:rPr lang="en-US" sz="2800" dirty="0" smtClean="0">
                <a:latin typeface="Tw Cen MT"/>
                <a:cs typeface="Tw Cen MT"/>
              </a:rPr>
              <a:t>health</a:t>
            </a:r>
          </a:p>
          <a:p>
            <a:r>
              <a:rPr lang="en-US" sz="2800" dirty="0">
                <a:latin typeface="Tw Cen MT"/>
                <a:cs typeface="Tw Cen MT"/>
              </a:rPr>
              <a:t>Theme 2: brain health and cognitive </a:t>
            </a:r>
            <a:r>
              <a:rPr lang="en-US" sz="2800" dirty="0" smtClean="0">
                <a:latin typeface="Tw Cen MT"/>
                <a:cs typeface="Tw Cen MT"/>
              </a:rPr>
              <a:t>function</a:t>
            </a:r>
          </a:p>
          <a:p>
            <a:r>
              <a:rPr lang="en-US" sz="2800" dirty="0">
                <a:latin typeface="Tw Cen MT"/>
                <a:cs typeface="Tw Cen MT"/>
              </a:rPr>
              <a:t>Theme 3: </a:t>
            </a:r>
            <a:r>
              <a:rPr lang="en-US" sz="2800" dirty="0" smtClean="0">
                <a:latin typeface="Tw Cen MT"/>
                <a:cs typeface="Tw Cen MT"/>
              </a:rPr>
              <a:t>behavior </a:t>
            </a:r>
            <a:r>
              <a:rPr lang="en-US" sz="2800" dirty="0">
                <a:latin typeface="Tw Cen MT"/>
                <a:cs typeface="Tw Cen MT"/>
              </a:rPr>
              <a:t>change, intention and </a:t>
            </a:r>
            <a:r>
              <a:rPr lang="en-US" sz="2800" dirty="0" smtClean="0">
                <a:latin typeface="Tw Cen MT"/>
                <a:cs typeface="Tw Cen MT"/>
              </a:rPr>
              <a:t>habits</a:t>
            </a:r>
          </a:p>
          <a:p>
            <a:r>
              <a:rPr lang="en-US" sz="2800" dirty="0">
                <a:latin typeface="Tw Cen MT"/>
                <a:cs typeface="Tw Cen MT"/>
              </a:rPr>
              <a:t>Theme 4: sociological </a:t>
            </a:r>
            <a:r>
              <a:rPr lang="en-US" sz="2800" dirty="0" smtClean="0">
                <a:latin typeface="Tw Cen MT"/>
                <a:cs typeface="Tw Cen MT"/>
              </a:rPr>
              <a:t>perspectives habits</a:t>
            </a:r>
            <a:endParaRPr lang="en-US" sz="2800" dirty="0">
              <a:latin typeface="Tw Cen MT"/>
              <a:cs typeface="Tw Cen MT"/>
            </a:endParaRPr>
          </a:p>
        </p:txBody>
      </p:sp>
    </p:spTree>
    <p:extLst>
      <p:ext uri="{BB962C8B-B14F-4D97-AF65-F5344CB8AC3E}">
        <p14:creationId xmlns:p14="http://schemas.microsoft.com/office/powerpoint/2010/main" val="36286488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4000" dirty="0">
                <a:latin typeface="Tahoma"/>
                <a:cs typeface="Tahoma"/>
              </a:rPr>
              <a:t>WHO ARE MASTERS ATHLETES? </a:t>
            </a:r>
          </a:p>
        </p:txBody>
      </p:sp>
      <p:pic>
        <p:nvPicPr>
          <p:cNvPr id="4" name="Picture 3" descr="1images.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2669" y="2667000"/>
            <a:ext cx="5286531" cy="3505200"/>
          </a:xfrm>
          <a:prstGeom prst="rect">
            <a:avLst/>
          </a:prstGeom>
        </p:spPr>
      </p:pic>
    </p:spTree>
    <p:extLst>
      <p:ext uri="{BB962C8B-B14F-4D97-AF65-F5344CB8AC3E}">
        <p14:creationId xmlns:p14="http://schemas.microsoft.com/office/powerpoint/2010/main" val="1917028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38200" y="1828800"/>
            <a:ext cx="6858000" cy="1107996"/>
          </a:xfrm>
          <a:prstGeom prst="rect">
            <a:avLst/>
          </a:prstGeom>
          <a:noFill/>
        </p:spPr>
        <p:txBody>
          <a:bodyPr wrap="square" rtlCol="0">
            <a:spAutoFit/>
          </a:bodyPr>
          <a:lstStyle/>
          <a:p>
            <a:r>
              <a:rPr lang="en-US" sz="6600" b="1" dirty="0" smtClean="0">
                <a:solidFill>
                  <a:srgbClr val="1F497D"/>
                </a:solidFill>
                <a:latin typeface="Calibri"/>
                <a:cs typeface="Calibri"/>
              </a:rPr>
              <a:t>TERIMA KASIH</a:t>
            </a:r>
            <a:endParaRPr lang="en-US" sz="6600" b="1" dirty="0">
              <a:solidFill>
                <a:srgbClr val="1F497D"/>
              </a:solidFill>
              <a:latin typeface="Calibri"/>
              <a:cs typeface="Calibri"/>
            </a:endParaRPr>
          </a:p>
        </p:txBody>
      </p:sp>
    </p:spTree>
    <p:extLst>
      <p:ext uri="{BB962C8B-B14F-4D97-AF65-F5344CB8AC3E}">
        <p14:creationId xmlns:p14="http://schemas.microsoft.com/office/powerpoint/2010/main" val="2831019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pPr algn="l"/>
            <a:r>
              <a:rPr lang="en-US" sz="4000" b="1" dirty="0" smtClean="0">
                <a:latin typeface="Tw Cen MT"/>
                <a:cs typeface="Tw Cen MT"/>
              </a:rPr>
              <a:t>Master Athlete</a:t>
            </a:r>
            <a:endParaRPr lang="en-US" sz="4000" b="1" dirty="0">
              <a:latin typeface="Tw Cen MT"/>
              <a:cs typeface="Tw Cen MT"/>
            </a:endParaRPr>
          </a:p>
        </p:txBody>
      </p:sp>
      <p:sp>
        <p:nvSpPr>
          <p:cNvPr id="3" name="Content Placeholder 2"/>
          <p:cNvSpPr>
            <a:spLocks noGrp="1"/>
          </p:cNvSpPr>
          <p:nvPr>
            <p:ph idx="1"/>
          </p:nvPr>
        </p:nvSpPr>
        <p:spPr/>
        <p:txBody>
          <a:bodyPr>
            <a:normAutofit/>
          </a:bodyPr>
          <a:lstStyle/>
          <a:p>
            <a:r>
              <a:rPr lang="en-US" sz="2800" dirty="0">
                <a:latin typeface="Tw Cen MT"/>
                <a:cs typeface="Tw Cen MT"/>
              </a:rPr>
              <a:t>The age at which one becomes a “master” </a:t>
            </a:r>
            <a:r>
              <a:rPr lang="en-US" sz="2800" dirty="0" smtClean="0">
                <a:latin typeface="Tw Cen MT"/>
                <a:cs typeface="Tw Cen MT"/>
              </a:rPr>
              <a:t>ranges </a:t>
            </a:r>
            <a:r>
              <a:rPr lang="en-US" sz="2800" dirty="0">
                <a:latin typeface="Tw Cen MT"/>
                <a:cs typeface="Tw Cen MT"/>
              </a:rPr>
              <a:t>from sport to sport and can be as young as 18 years (swimming) or as old as 50 years (golf). The World Masters Athletics organization defines the age for masters athletes as beginning at age 35 years for women and men. </a:t>
            </a:r>
            <a:endParaRPr lang="en-US" sz="2800" dirty="0" smtClean="0">
              <a:latin typeface="Tw Cen MT"/>
              <a:cs typeface="Tw Cen MT"/>
            </a:endParaRPr>
          </a:p>
          <a:p>
            <a:r>
              <a:rPr lang="en-US" sz="2800" dirty="0">
                <a:latin typeface="Tw Cen MT"/>
                <a:cs typeface="Tw Cen MT"/>
              </a:rPr>
              <a:t>The focus of this </a:t>
            </a:r>
            <a:r>
              <a:rPr lang="en-US" sz="2800" dirty="0" smtClean="0">
                <a:latin typeface="Tw Cen MT"/>
                <a:cs typeface="Tw Cen MT"/>
              </a:rPr>
              <a:t>session </a:t>
            </a:r>
            <a:r>
              <a:rPr lang="en-US" sz="2800" dirty="0">
                <a:latin typeface="Tw Cen MT"/>
                <a:cs typeface="Tw Cen MT"/>
              </a:rPr>
              <a:t>is on masters athletes who are age 50 years or older. </a:t>
            </a:r>
          </a:p>
          <a:p>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1376311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31838"/>
          </a:xfrm>
        </p:spPr>
        <p:txBody>
          <a:bodyPr>
            <a:normAutofit/>
          </a:bodyPr>
          <a:lstStyle/>
          <a:p>
            <a:r>
              <a:rPr lang="en-US" sz="4000" b="1" dirty="0">
                <a:latin typeface="Tw Cen MT"/>
                <a:cs typeface="Tw Cen MT"/>
              </a:rPr>
              <a:t>Aging </a:t>
            </a:r>
            <a:r>
              <a:rPr lang="en-US" sz="4000" b="1" dirty="0" smtClean="0">
                <a:latin typeface="Tw Cen MT"/>
                <a:cs typeface="Tw Cen MT"/>
              </a:rPr>
              <a:t>Population (Indonesia)?</a:t>
            </a:r>
            <a:endParaRPr lang="en-US" sz="4000" dirty="0">
              <a:latin typeface="Tw Cen MT"/>
              <a:cs typeface="Tw Cen MT"/>
            </a:endParaRPr>
          </a:p>
        </p:txBody>
      </p:sp>
      <p:sp>
        <p:nvSpPr>
          <p:cNvPr id="3" name="Content Placeholder 2"/>
          <p:cNvSpPr>
            <a:spLocks noGrp="1"/>
          </p:cNvSpPr>
          <p:nvPr>
            <p:ph idx="1"/>
          </p:nvPr>
        </p:nvSpPr>
        <p:spPr>
          <a:xfrm>
            <a:off x="457200" y="1905000"/>
            <a:ext cx="8458200" cy="4221163"/>
          </a:xfrm>
        </p:spPr>
        <p:txBody>
          <a:bodyPr>
            <a:normAutofit/>
          </a:bodyPr>
          <a:lstStyle/>
          <a:p>
            <a:pPr marL="0" indent="0">
              <a:buNone/>
            </a:pPr>
            <a:r>
              <a:rPr lang="en-US" sz="2600" dirty="0">
                <a:latin typeface="Tw Cen MT"/>
                <a:cs typeface="Tw Cen MT"/>
              </a:rPr>
              <a:t>Indonesia </a:t>
            </a:r>
            <a:r>
              <a:rPr lang="en-US" sz="2600" dirty="0" err="1">
                <a:latin typeface="Tw Cen MT"/>
                <a:cs typeface="Tw Cen MT"/>
              </a:rPr>
              <a:t>mengalami</a:t>
            </a:r>
            <a:r>
              <a:rPr lang="en-US" sz="2600" dirty="0">
                <a:latin typeface="Tw Cen MT"/>
                <a:cs typeface="Tw Cen MT"/>
              </a:rPr>
              <a:t> </a:t>
            </a:r>
            <a:r>
              <a:rPr lang="en-US" sz="2600" dirty="0" err="1">
                <a:latin typeface="Tw Cen MT"/>
                <a:cs typeface="Tw Cen MT"/>
              </a:rPr>
              <a:t>peningkatan</a:t>
            </a:r>
            <a:r>
              <a:rPr lang="en-US" sz="2600" dirty="0">
                <a:latin typeface="Tw Cen MT"/>
                <a:cs typeface="Tw Cen MT"/>
              </a:rPr>
              <a:t> </a:t>
            </a:r>
            <a:r>
              <a:rPr lang="en-US" sz="2600" dirty="0" err="1">
                <a:latin typeface="Tw Cen MT"/>
                <a:cs typeface="Tw Cen MT"/>
              </a:rPr>
              <a:t>jumlah</a:t>
            </a:r>
            <a:r>
              <a:rPr lang="en-US" sz="2600" dirty="0">
                <a:latin typeface="Tw Cen MT"/>
                <a:cs typeface="Tw Cen MT"/>
              </a:rPr>
              <a:t> </a:t>
            </a:r>
            <a:r>
              <a:rPr lang="en-US" sz="2600" dirty="0" err="1">
                <a:latin typeface="Tw Cen MT"/>
                <a:cs typeface="Tw Cen MT"/>
              </a:rPr>
              <a:t>penduduk</a:t>
            </a:r>
            <a:r>
              <a:rPr lang="en-US" sz="2600" dirty="0">
                <a:latin typeface="Tw Cen MT"/>
                <a:cs typeface="Tw Cen MT"/>
              </a:rPr>
              <a:t> </a:t>
            </a:r>
            <a:r>
              <a:rPr lang="en-US" sz="2600" dirty="0" err="1" smtClean="0">
                <a:latin typeface="Tw Cen MT"/>
                <a:cs typeface="Tw Cen MT"/>
              </a:rPr>
              <a:t>lansia</a:t>
            </a:r>
            <a:r>
              <a:rPr lang="en-US" sz="2600" dirty="0" smtClean="0">
                <a:latin typeface="Tw Cen MT"/>
                <a:cs typeface="Tw Cen MT"/>
              </a:rPr>
              <a:t>:</a:t>
            </a:r>
          </a:p>
          <a:p>
            <a:r>
              <a:rPr lang="en-US" sz="2600" dirty="0" err="1" smtClean="0">
                <a:latin typeface="Tw Cen MT"/>
                <a:cs typeface="Tw Cen MT"/>
              </a:rPr>
              <a:t>Sebesar</a:t>
            </a:r>
            <a:r>
              <a:rPr lang="en-US" sz="2600" dirty="0" smtClean="0">
                <a:latin typeface="Tw Cen MT"/>
                <a:cs typeface="Tw Cen MT"/>
              </a:rPr>
              <a:t> 18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(7,56%) </a:t>
            </a:r>
            <a:r>
              <a:rPr lang="en-US" sz="2600" dirty="0" err="1">
                <a:latin typeface="Tw Cen MT"/>
                <a:cs typeface="Tw Cen MT"/>
              </a:rPr>
              <a:t>pada</a:t>
            </a:r>
            <a:r>
              <a:rPr lang="en-US" sz="2600" dirty="0">
                <a:latin typeface="Tw Cen MT"/>
                <a:cs typeface="Tw Cen MT"/>
              </a:rPr>
              <a:t> </a:t>
            </a:r>
            <a:r>
              <a:rPr lang="en-US" sz="2600" dirty="0" err="1">
                <a:latin typeface="Tw Cen MT"/>
                <a:cs typeface="Tw Cen MT"/>
              </a:rPr>
              <a:t>tahun</a:t>
            </a:r>
            <a:r>
              <a:rPr lang="en-US" sz="2600" dirty="0">
                <a:latin typeface="Tw Cen MT"/>
                <a:cs typeface="Tw Cen MT"/>
              </a:rPr>
              <a:t> 2010, </a:t>
            </a:r>
            <a:endParaRPr lang="en-US" sz="2600" dirty="0" smtClean="0">
              <a:latin typeface="Tw Cen MT"/>
              <a:cs typeface="Tw Cen MT"/>
            </a:endParaRPr>
          </a:p>
          <a:p>
            <a:r>
              <a:rPr lang="en-US" sz="2600" dirty="0" err="1">
                <a:latin typeface="Tw Cen MT"/>
                <a:cs typeface="Tw Cen MT"/>
              </a:rPr>
              <a:t>M</a:t>
            </a:r>
            <a:r>
              <a:rPr lang="en-US" sz="2600" dirty="0" err="1" smtClean="0">
                <a:latin typeface="Tw Cen MT"/>
                <a:cs typeface="Tw Cen MT"/>
              </a:rPr>
              <a:t>enjadi</a:t>
            </a:r>
            <a:r>
              <a:rPr lang="en-US" sz="2600" dirty="0" smtClean="0">
                <a:latin typeface="Tw Cen MT"/>
                <a:cs typeface="Tw Cen MT"/>
              </a:rPr>
              <a:t> </a:t>
            </a:r>
            <a:r>
              <a:rPr lang="en-US" sz="2600" dirty="0">
                <a:latin typeface="Tw Cen MT"/>
                <a:cs typeface="Tw Cen MT"/>
              </a:rPr>
              <a:t>25,9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(9,7%) </a:t>
            </a:r>
            <a:r>
              <a:rPr lang="en-US" sz="2600" dirty="0" err="1" smtClean="0">
                <a:latin typeface="Tw Cen MT"/>
                <a:cs typeface="Tw Cen MT"/>
              </a:rPr>
              <a:t>pada</a:t>
            </a:r>
            <a:r>
              <a:rPr lang="en-US" sz="2600" dirty="0" smtClean="0">
                <a:latin typeface="Tw Cen MT"/>
                <a:cs typeface="Tw Cen MT"/>
              </a:rPr>
              <a:t> </a:t>
            </a:r>
            <a:r>
              <a:rPr lang="en-US" sz="2600" dirty="0" err="1">
                <a:latin typeface="Tw Cen MT"/>
                <a:cs typeface="Tw Cen MT"/>
              </a:rPr>
              <a:t>tahun</a:t>
            </a:r>
            <a:r>
              <a:rPr lang="en-US" sz="2600" dirty="0">
                <a:latin typeface="Tw Cen MT"/>
                <a:cs typeface="Tw Cen MT"/>
              </a:rPr>
              <a:t> 2019</a:t>
            </a:r>
            <a:r>
              <a:rPr lang="en-US" sz="2600" dirty="0" smtClean="0">
                <a:latin typeface="Tw Cen MT"/>
                <a:cs typeface="Tw Cen MT"/>
              </a:rPr>
              <a:t>,</a:t>
            </a:r>
          </a:p>
          <a:p>
            <a:r>
              <a:rPr lang="en-US" sz="2600" dirty="0" err="1" smtClean="0">
                <a:latin typeface="Tw Cen MT"/>
                <a:cs typeface="Tw Cen MT"/>
              </a:rPr>
              <a:t>Diperkirakan</a:t>
            </a:r>
            <a:r>
              <a:rPr lang="en-US" sz="2600" dirty="0" smtClean="0">
                <a:latin typeface="Tw Cen MT"/>
                <a:cs typeface="Tw Cen MT"/>
              </a:rPr>
              <a:t> </a:t>
            </a:r>
            <a:r>
              <a:rPr lang="en-US" sz="2600" dirty="0" err="1">
                <a:latin typeface="Tw Cen MT"/>
                <a:cs typeface="Tw Cen MT"/>
              </a:rPr>
              <a:t>akan</a:t>
            </a:r>
            <a:r>
              <a:rPr lang="en-US" sz="2600" dirty="0">
                <a:latin typeface="Tw Cen MT"/>
                <a:cs typeface="Tw Cen MT"/>
              </a:rPr>
              <a:t> </a:t>
            </a:r>
            <a:r>
              <a:rPr lang="en-US" sz="2600" dirty="0" err="1">
                <a:latin typeface="Tw Cen MT"/>
                <a:cs typeface="Tw Cen MT"/>
              </a:rPr>
              <a:t>terus</a:t>
            </a:r>
            <a:r>
              <a:rPr lang="en-US" sz="2600" dirty="0">
                <a:latin typeface="Tw Cen MT"/>
                <a:cs typeface="Tw Cen MT"/>
              </a:rPr>
              <a:t> </a:t>
            </a:r>
            <a:r>
              <a:rPr lang="en-US" sz="2600" dirty="0" err="1">
                <a:latin typeface="Tw Cen MT"/>
                <a:cs typeface="Tw Cen MT"/>
              </a:rPr>
              <a:t>meningkat</a:t>
            </a:r>
            <a:r>
              <a:rPr lang="en-US" sz="2600" dirty="0">
                <a:latin typeface="Tw Cen MT"/>
                <a:cs typeface="Tw Cen MT"/>
              </a:rPr>
              <a:t> </a:t>
            </a:r>
            <a:r>
              <a:rPr lang="en-US" sz="2600" dirty="0" err="1">
                <a:latin typeface="Tw Cen MT"/>
                <a:cs typeface="Tw Cen MT"/>
              </a:rPr>
              <a:t>dimana</a:t>
            </a:r>
            <a:r>
              <a:rPr lang="en-US" sz="2600" dirty="0">
                <a:latin typeface="Tw Cen MT"/>
                <a:cs typeface="Tw Cen MT"/>
              </a:rPr>
              <a:t> </a:t>
            </a:r>
            <a:r>
              <a:rPr lang="en-US" sz="2600" dirty="0" err="1">
                <a:latin typeface="Tw Cen MT"/>
                <a:cs typeface="Tw Cen MT"/>
              </a:rPr>
              <a:t>tahun</a:t>
            </a:r>
            <a:r>
              <a:rPr lang="en-US" sz="2600" dirty="0">
                <a:latin typeface="Tw Cen MT"/>
                <a:cs typeface="Tw Cen MT"/>
              </a:rPr>
              <a:t> 2035 </a:t>
            </a:r>
            <a:r>
              <a:rPr lang="en-US" sz="2600" dirty="0" err="1">
                <a:latin typeface="Tw Cen MT"/>
                <a:cs typeface="Tw Cen MT"/>
              </a:rPr>
              <a:t>menjadi</a:t>
            </a:r>
            <a:r>
              <a:rPr lang="en-US" sz="2600" dirty="0">
                <a:latin typeface="Tw Cen MT"/>
                <a:cs typeface="Tw Cen MT"/>
              </a:rPr>
              <a:t> 48,2 </a:t>
            </a:r>
            <a:r>
              <a:rPr lang="en-US" sz="2600" dirty="0" err="1">
                <a:latin typeface="Tw Cen MT"/>
                <a:cs typeface="Tw Cen MT"/>
              </a:rPr>
              <a:t>juta</a:t>
            </a:r>
            <a:r>
              <a:rPr lang="en-US" sz="2600" dirty="0">
                <a:latin typeface="Tw Cen MT"/>
                <a:cs typeface="Tw Cen MT"/>
              </a:rPr>
              <a:t> </a:t>
            </a:r>
            <a:r>
              <a:rPr lang="en-US" sz="2600" dirty="0" err="1">
                <a:latin typeface="Tw Cen MT"/>
                <a:cs typeface="Tw Cen MT"/>
              </a:rPr>
              <a:t>jiwa</a:t>
            </a:r>
            <a:r>
              <a:rPr lang="en-US" sz="2600" dirty="0">
                <a:latin typeface="Tw Cen MT"/>
                <a:cs typeface="Tw Cen MT"/>
              </a:rPr>
              <a:t> (15,77%).</a:t>
            </a:r>
          </a:p>
        </p:txBody>
      </p:sp>
    </p:spTree>
    <p:extLst>
      <p:ext uri="{BB962C8B-B14F-4D97-AF65-F5344CB8AC3E}">
        <p14:creationId xmlns:p14="http://schemas.microsoft.com/office/powerpoint/2010/main" val="166596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31838"/>
          </a:xfrm>
        </p:spPr>
        <p:txBody>
          <a:bodyPr>
            <a:normAutofit/>
          </a:bodyPr>
          <a:lstStyle/>
          <a:p>
            <a:r>
              <a:rPr lang="en-GB" sz="4000" b="1" dirty="0">
                <a:latin typeface="Tw Cen MT"/>
                <a:cs typeface="Tw Cen MT"/>
              </a:rPr>
              <a:t>Benefits of Physical </a:t>
            </a:r>
            <a:r>
              <a:rPr lang="en-GB" sz="4000" b="1" dirty="0" smtClean="0">
                <a:latin typeface="Tw Cen MT"/>
                <a:cs typeface="Tw Cen MT"/>
              </a:rPr>
              <a:t>Activity</a:t>
            </a:r>
            <a:endParaRPr lang="en-US" sz="4000" b="1" dirty="0">
              <a:latin typeface="Tw Cen MT"/>
              <a:cs typeface="Tw Cen MT"/>
            </a:endParaRPr>
          </a:p>
        </p:txBody>
      </p:sp>
      <p:sp>
        <p:nvSpPr>
          <p:cNvPr id="3" name="Content Placeholder 2"/>
          <p:cNvSpPr>
            <a:spLocks noGrp="1"/>
          </p:cNvSpPr>
          <p:nvPr>
            <p:ph idx="1"/>
          </p:nvPr>
        </p:nvSpPr>
        <p:spPr/>
        <p:txBody>
          <a:bodyPr>
            <a:normAutofit/>
          </a:bodyPr>
          <a:lstStyle/>
          <a:p>
            <a:pPr marL="0" indent="0">
              <a:buFont typeface="Wingdings" charset="0"/>
              <a:buNone/>
            </a:pPr>
            <a:r>
              <a:rPr lang="en-GB" sz="2800" b="1" u="sng" dirty="0">
                <a:solidFill>
                  <a:srgbClr val="000000"/>
                </a:solidFill>
                <a:latin typeface="Tw Cen MT"/>
                <a:cs typeface="Tw Cen MT"/>
              </a:rPr>
              <a:t>Older Adults (65+ years)</a:t>
            </a:r>
            <a:endParaRPr lang="en-GB" sz="2800" b="1" dirty="0">
              <a:solidFill>
                <a:srgbClr val="000000"/>
              </a:solidFill>
              <a:latin typeface="Tw Cen MT"/>
              <a:cs typeface="Tw Cen MT"/>
            </a:endParaRPr>
          </a:p>
          <a:p>
            <a:r>
              <a:rPr lang="en-GB" sz="2600" dirty="0">
                <a:solidFill>
                  <a:srgbClr val="000000"/>
                </a:solidFill>
                <a:latin typeface="Tw Cen MT"/>
                <a:cs typeface="Tw Cen MT"/>
              </a:rPr>
              <a:t>Helps maintain cognitive function</a:t>
            </a:r>
          </a:p>
          <a:p>
            <a:r>
              <a:rPr lang="en-GB" sz="2600" dirty="0">
                <a:solidFill>
                  <a:srgbClr val="000000"/>
                </a:solidFill>
                <a:latin typeface="Tw Cen MT"/>
                <a:cs typeface="Tw Cen MT"/>
              </a:rPr>
              <a:t>Helps maintain ability to carry out daily living activities</a:t>
            </a:r>
          </a:p>
          <a:p>
            <a:r>
              <a:rPr lang="en-GB" sz="2600" dirty="0">
                <a:solidFill>
                  <a:srgbClr val="000000"/>
                </a:solidFill>
                <a:latin typeface="Tw Cen MT"/>
                <a:cs typeface="Tw Cen MT"/>
              </a:rPr>
              <a:t>Reduces the risk of falls</a:t>
            </a:r>
          </a:p>
          <a:p>
            <a:r>
              <a:rPr lang="en-GB" sz="2600" dirty="0">
                <a:solidFill>
                  <a:srgbClr val="000000"/>
                </a:solidFill>
                <a:latin typeface="Tw Cen MT"/>
                <a:cs typeface="Tw Cen MT"/>
              </a:rPr>
              <a:t>Reduction in bone and muscle loss associated with </a:t>
            </a:r>
            <a:r>
              <a:rPr lang="en-GB" sz="2600" dirty="0" smtClean="0">
                <a:solidFill>
                  <a:srgbClr val="000000"/>
                </a:solidFill>
                <a:latin typeface="Tw Cen MT"/>
                <a:cs typeface="Tw Cen MT"/>
              </a:rPr>
              <a:t>age</a:t>
            </a:r>
            <a:endParaRPr lang="en-GB" sz="2600" dirty="0">
              <a:solidFill>
                <a:srgbClr val="000000"/>
              </a:solidFill>
              <a:latin typeface="Tw Cen MT"/>
              <a:cs typeface="Tw Cen MT"/>
            </a:endParaRPr>
          </a:p>
        </p:txBody>
      </p:sp>
    </p:spTree>
    <p:extLst>
      <p:ext uri="{BB962C8B-B14F-4D97-AF65-F5344CB8AC3E}">
        <p14:creationId xmlns:p14="http://schemas.microsoft.com/office/powerpoint/2010/main" val="1696895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19400"/>
            <a:ext cx="3657600" cy="1143000"/>
          </a:xfrm>
        </p:spPr>
        <p:txBody>
          <a:bodyPr>
            <a:noAutofit/>
          </a:bodyPr>
          <a:lstStyle/>
          <a:p>
            <a:r>
              <a:rPr lang="en-US" sz="5400" b="1" dirty="0" smtClean="0">
                <a:latin typeface="Tw Cen MT"/>
                <a:cs typeface="Tw Cen MT"/>
              </a:rPr>
              <a:t>AGING </a:t>
            </a:r>
            <a:r>
              <a:rPr lang="en-US" sz="5400" b="1" dirty="0">
                <a:latin typeface="Tw Cen MT"/>
                <a:cs typeface="Tw Cen MT"/>
              </a:rPr>
              <a:t>AND SPORT? </a:t>
            </a:r>
          </a:p>
        </p:txBody>
      </p:sp>
      <p:pic>
        <p:nvPicPr>
          <p:cNvPr id="4" name="Picture 3" descr="51jYWx1u+e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914400"/>
            <a:ext cx="3417113" cy="51308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8370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63562"/>
            <a:ext cx="8991600" cy="655638"/>
          </a:xfrm>
        </p:spPr>
        <p:txBody>
          <a:bodyPr>
            <a:noAutofit/>
          </a:bodyPr>
          <a:lstStyle/>
          <a:p>
            <a:pPr>
              <a:defRPr/>
            </a:pPr>
            <a:r>
              <a:rPr lang="en-GB" sz="2800" b="1" dirty="0">
                <a:solidFill>
                  <a:srgbClr val="000000"/>
                </a:solidFill>
                <a:latin typeface="Tw Cen MT"/>
                <a:cs typeface="Tw Cen MT"/>
              </a:rPr>
              <a:t>Key Physical Activity Messages </a:t>
            </a:r>
            <a:r>
              <a:rPr lang="en-GB" sz="2800" b="1" dirty="0" smtClean="0">
                <a:solidFill>
                  <a:srgbClr val="000000"/>
                </a:solidFill>
                <a:latin typeface="Tw Cen MT"/>
                <a:cs typeface="Tw Cen MT"/>
              </a:rPr>
              <a:t> Older </a:t>
            </a:r>
            <a:r>
              <a:rPr lang="en-GB" sz="2800" b="1" dirty="0">
                <a:solidFill>
                  <a:srgbClr val="000000"/>
                </a:solidFill>
                <a:latin typeface="Tw Cen MT"/>
                <a:cs typeface="Tw Cen MT"/>
              </a:rPr>
              <a:t>Adults aged 65</a:t>
            </a:r>
            <a:r>
              <a:rPr lang="en-GB" sz="2800" b="1" dirty="0" smtClean="0">
                <a:solidFill>
                  <a:srgbClr val="000000"/>
                </a:solidFill>
                <a:latin typeface="Tw Cen MT"/>
                <a:cs typeface="Tw Cen MT"/>
              </a:rPr>
              <a:t>+</a:t>
            </a:r>
            <a:endParaRPr lang="en-US" sz="1400" b="1" dirty="0">
              <a:solidFill>
                <a:srgbClr val="000000"/>
              </a:solidFill>
              <a:latin typeface="Tw Cen MT"/>
              <a:cs typeface="Tw Cen MT"/>
            </a:endParaRPr>
          </a:p>
        </p:txBody>
      </p:sp>
      <p:sp>
        <p:nvSpPr>
          <p:cNvPr id="4" name="Rectangle 5"/>
          <p:cNvSpPr>
            <a:spLocks noChangeArrowheads="1"/>
          </p:cNvSpPr>
          <p:nvPr/>
        </p:nvSpPr>
        <p:spPr bwMode="auto">
          <a:xfrm>
            <a:off x="1150938" y="1773238"/>
            <a:ext cx="6840537" cy="1219200"/>
          </a:xfrm>
          <a:prstGeom prst="rect">
            <a:avLst/>
          </a:prstGeom>
          <a:solidFill>
            <a:srgbClr val="E0F1F2"/>
          </a:solidFill>
          <a:ln w="9525">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150 minutes </a:t>
            </a:r>
            <a:r>
              <a:rPr lang="en-GB" sz="2000" dirty="0">
                <a:solidFill>
                  <a:srgbClr val="0070C0"/>
                </a:solidFill>
                <a:latin typeface="+mn-lt"/>
                <a:ea typeface="+mn-ea"/>
              </a:rPr>
              <a:t>of </a:t>
            </a:r>
            <a:r>
              <a:rPr lang="en-GB" sz="2000" b="1" dirty="0">
                <a:solidFill>
                  <a:srgbClr val="0070C0"/>
                </a:solidFill>
                <a:latin typeface="+mn-lt"/>
                <a:ea typeface="+mn-ea"/>
              </a:rPr>
              <a:t>moderate </a:t>
            </a:r>
            <a:r>
              <a:rPr lang="en-GB" sz="2000" dirty="0">
                <a:solidFill>
                  <a:srgbClr val="660066"/>
                </a:solidFill>
                <a:latin typeface="+mn-lt"/>
                <a:ea typeface="+mn-ea"/>
              </a:rPr>
              <a:t>physical activity over a week*</a:t>
            </a:r>
          </a:p>
          <a:p>
            <a:pPr algn="ctr">
              <a:defRPr/>
            </a:pPr>
            <a:r>
              <a:rPr lang="en-GB" sz="2000" b="1" dirty="0">
                <a:solidFill>
                  <a:srgbClr val="660066"/>
                </a:solidFill>
                <a:latin typeface="+mn-lt"/>
                <a:ea typeface="+mn-ea"/>
              </a:rPr>
              <a:t>Or simply</a:t>
            </a:r>
            <a:endParaRPr lang="en-GB" sz="2000" b="1" dirty="0">
              <a:solidFill>
                <a:srgbClr val="66CCFF"/>
              </a:solidFill>
              <a:latin typeface="+mn-lt"/>
              <a:ea typeface="+mn-ea"/>
            </a:endParaRPr>
          </a:p>
          <a:p>
            <a:pPr algn="ctr">
              <a:defRPr/>
            </a:pPr>
            <a:r>
              <a:rPr lang="en-GB" sz="2000" b="1" dirty="0">
                <a:solidFill>
                  <a:srgbClr val="0070C0"/>
                </a:solidFill>
                <a:latin typeface="+mn-lt"/>
                <a:ea typeface="+mn-ea"/>
              </a:rPr>
              <a:t>30</a:t>
            </a:r>
            <a:r>
              <a:rPr lang="en-GB" sz="2000" dirty="0">
                <a:solidFill>
                  <a:srgbClr val="5F5F5F"/>
                </a:solidFill>
                <a:latin typeface="+mn-lt"/>
                <a:ea typeface="+mn-ea"/>
              </a:rPr>
              <a:t> </a:t>
            </a:r>
            <a:r>
              <a:rPr lang="en-GB" sz="2000" dirty="0">
                <a:solidFill>
                  <a:srgbClr val="660066"/>
                </a:solidFill>
                <a:latin typeface="+mn-lt"/>
                <a:ea typeface="+mn-ea"/>
              </a:rPr>
              <a:t>minutes on most days of the week (at least</a:t>
            </a:r>
            <a:r>
              <a:rPr lang="en-GB" sz="2000" dirty="0">
                <a:solidFill>
                  <a:srgbClr val="5F5F5F"/>
                </a:solidFill>
                <a:latin typeface="+mn-lt"/>
                <a:ea typeface="+mn-ea"/>
              </a:rPr>
              <a:t> </a:t>
            </a:r>
            <a:r>
              <a:rPr lang="en-GB" sz="2000" b="1" dirty="0">
                <a:solidFill>
                  <a:srgbClr val="0070C0"/>
                </a:solidFill>
                <a:latin typeface="+mn-lt"/>
                <a:ea typeface="+mn-ea"/>
              </a:rPr>
              <a:t>5</a:t>
            </a:r>
            <a:r>
              <a:rPr lang="en-GB" sz="2000" dirty="0">
                <a:solidFill>
                  <a:srgbClr val="5F5F5F"/>
                </a:solidFill>
                <a:latin typeface="+mn-lt"/>
                <a:ea typeface="+mn-ea"/>
              </a:rPr>
              <a:t> </a:t>
            </a:r>
            <a:r>
              <a:rPr lang="en-GB" sz="2000" dirty="0">
                <a:solidFill>
                  <a:srgbClr val="660066"/>
                </a:solidFill>
                <a:latin typeface="+mn-lt"/>
                <a:ea typeface="+mn-ea"/>
              </a:rPr>
              <a:t>days)</a:t>
            </a:r>
          </a:p>
        </p:txBody>
      </p:sp>
      <p:sp>
        <p:nvSpPr>
          <p:cNvPr id="5" name="Rectangle 3"/>
          <p:cNvSpPr>
            <a:spLocks noChangeArrowheads="1"/>
          </p:cNvSpPr>
          <p:nvPr/>
        </p:nvSpPr>
        <p:spPr bwMode="auto">
          <a:xfrm>
            <a:off x="468313" y="1268413"/>
            <a:ext cx="842486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GB" sz="2000" dirty="0">
                <a:solidFill>
                  <a:srgbClr val="660066"/>
                </a:solidFill>
                <a:latin typeface="+mn-lt"/>
                <a:ea typeface="+mn-ea"/>
              </a:rPr>
              <a:t>Older Adults should aim to be active </a:t>
            </a:r>
            <a:r>
              <a:rPr lang="en-GB" sz="2000" b="1" u="sng" dirty="0">
                <a:solidFill>
                  <a:srgbClr val="660066"/>
                </a:solidFill>
                <a:latin typeface="+mn-lt"/>
                <a:ea typeface="+mn-ea"/>
              </a:rPr>
              <a:t>DAILY</a:t>
            </a:r>
            <a:r>
              <a:rPr lang="en-GB" sz="2000" dirty="0">
                <a:solidFill>
                  <a:srgbClr val="660066"/>
                </a:solidFill>
                <a:latin typeface="+mn-lt"/>
                <a:ea typeface="+mn-ea"/>
              </a:rPr>
              <a:t> and achieve at least:</a:t>
            </a:r>
          </a:p>
        </p:txBody>
      </p:sp>
      <p:sp>
        <p:nvSpPr>
          <p:cNvPr id="6" name="Rectangle 5"/>
          <p:cNvSpPr>
            <a:spLocks noChangeArrowheads="1"/>
          </p:cNvSpPr>
          <p:nvPr/>
        </p:nvSpPr>
        <p:spPr bwMode="auto">
          <a:xfrm>
            <a:off x="1116013" y="3865563"/>
            <a:ext cx="6858000" cy="642937"/>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2 times a week - </a:t>
            </a:r>
            <a:r>
              <a:rPr lang="en-GB" sz="2000" dirty="0">
                <a:solidFill>
                  <a:srgbClr val="660066"/>
                </a:solidFill>
                <a:latin typeface="+mn-lt"/>
                <a:ea typeface="+mn-ea"/>
              </a:rPr>
              <a:t>Activity to </a:t>
            </a:r>
            <a:r>
              <a:rPr lang="en-GB" sz="2000" b="1" dirty="0">
                <a:solidFill>
                  <a:srgbClr val="660066"/>
                </a:solidFill>
                <a:latin typeface="+mn-lt"/>
                <a:ea typeface="+mn-ea"/>
              </a:rPr>
              <a:t>improve muscle strength</a:t>
            </a:r>
          </a:p>
        </p:txBody>
      </p:sp>
      <p:sp>
        <p:nvSpPr>
          <p:cNvPr id="7" name="Rectangle 6"/>
          <p:cNvSpPr>
            <a:spLocks noChangeArrowheads="1"/>
          </p:cNvSpPr>
          <p:nvPr/>
        </p:nvSpPr>
        <p:spPr bwMode="auto">
          <a:xfrm>
            <a:off x="1116013" y="5305425"/>
            <a:ext cx="6858000" cy="644525"/>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2000" b="1" dirty="0">
                <a:solidFill>
                  <a:srgbClr val="0070C0"/>
                </a:solidFill>
                <a:latin typeface="+mn-lt"/>
                <a:ea typeface="+mn-ea"/>
              </a:rPr>
              <a:t>Minimise sedentary (sitting) periods</a:t>
            </a:r>
            <a:endParaRPr lang="en-GB" sz="2000" dirty="0">
              <a:solidFill>
                <a:srgbClr val="0070C0"/>
              </a:solidFill>
              <a:latin typeface="+mn-lt"/>
              <a:ea typeface="+mn-ea"/>
            </a:endParaRPr>
          </a:p>
        </p:txBody>
      </p:sp>
      <p:sp>
        <p:nvSpPr>
          <p:cNvPr id="8" name="Rectangle 3"/>
          <p:cNvSpPr>
            <a:spLocks noChangeArrowheads="1"/>
          </p:cNvSpPr>
          <p:nvPr/>
        </p:nvSpPr>
        <p:spPr bwMode="auto">
          <a:xfrm>
            <a:off x="468313" y="3141663"/>
            <a:ext cx="8424862"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GB" sz="2000" dirty="0">
                <a:solidFill>
                  <a:srgbClr val="660066"/>
                </a:solidFill>
                <a:latin typeface="+mn-lt"/>
                <a:ea typeface="+mn-ea"/>
              </a:rPr>
              <a:t>For heath benefits activities should last </a:t>
            </a:r>
            <a:r>
              <a:rPr lang="en-GB" sz="2000" b="1" u="sng" dirty="0">
                <a:solidFill>
                  <a:srgbClr val="660066"/>
                </a:solidFill>
                <a:latin typeface="+mn-lt"/>
                <a:ea typeface="+mn-ea"/>
              </a:rPr>
              <a:t>10 minutes or more </a:t>
            </a:r>
            <a:r>
              <a:rPr lang="en-GB" sz="2000" dirty="0">
                <a:solidFill>
                  <a:srgbClr val="660066"/>
                </a:solidFill>
                <a:latin typeface="+mn-lt"/>
                <a:ea typeface="+mn-ea"/>
              </a:rPr>
              <a:t>- </a:t>
            </a:r>
            <a:r>
              <a:rPr lang="en-GB" sz="2000" b="1" dirty="0">
                <a:solidFill>
                  <a:srgbClr val="66CCFF"/>
                </a:solidFill>
                <a:latin typeface="+mn-lt"/>
                <a:ea typeface="+mn-ea"/>
              </a:rPr>
              <a:t> </a:t>
            </a:r>
          </a:p>
          <a:p>
            <a:pPr algn="ctr">
              <a:defRPr/>
            </a:pPr>
            <a:r>
              <a:rPr lang="en-GB" sz="2000" b="1" dirty="0">
                <a:solidFill>
                  <a:srgbClr val="0070C0"/>
                </a:solidFill>
                <a:latin typeface="+mn-lt"/>
                <a:ea typeface="+mn-ea"/>
              </a:rPr>
              <a:t>It all adds up!</a:t>
            </a:r>
          </a:p>
        </p:txBody>
      </p:sp>
      <p:sp>
        <p:nvSpPr>
          <p:cNvPr id="9" name="Rectangle 8"/>
          <p:cNvSpPr>
            <a:spLocks noChangeArrowheads="1"/>
          </p:cNvSpPr>
          <p:nvPr/>
        </p:nvSpPr>
        <p:spPr bwMode="auto">
          <a:xfrm>
            <a:off x="1116013" y="4584700"/>
            <a:ext cx="6858000" cy="644525"/>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GB" sz="2000" b="1">
                <a:solidFill>
                  <a:srgbClr val="0070C0"/>
                </a:solidFill>
                <a:latin typeface="Arial" charset="0"/>
              </a:rPr>
              <a:t>2 times a week - </a:t>
            </a:r>
            <a:r>
              <a:rPr lang="en-GB" sz="2000">
                <a:solidFill>
                  <a:srgbClr val="660066"/>
                </a:solidFill>
                <a:latin typeface="Arial" charset="0"/>
              </a:rPr>
              <a:t>Activity to </a:t>
            </a:r>
            <a:r>
              <a:rPr lang="en-GB" sz="2000" b="1">
                <a:solidFill>
                  <a:srgbClr val="660066"/>
                </a:solidFill>
                <a:latin typeface="Arial" charset="0"/>
              </a:rPr>
              <a:t>improve balance &amp; </a:t>
            </a:r>
          </a:p>
          <a:p>
            <a:pPr algn="ctr"/>
            <a:r>
              <a:rPr lang="en-GB" sz="2000" b="1">
                <a:solidFill>
                  <a:srgbClr val="660066"/>
                </a:solidFill>
                <a:latin typeface="Arial" charset="0"/>
              </a:rPr>
              <a:t>coordination </a:t>
            </a:r>
            <a:r>
              <a:rPr lang="en-GB" sz="2000">
                <a:solidFill>
                  <a:srgbClr val="660066"/>
                </a:solidFill>
                <a:latin typeface="Arial" charset="0"/>
              </a:rPr>
              <a:t>– reducing the risk of falls</a:t>
            </a:r>
          </a:p>
        </p:txBody>
      </p:sp>
      <p:sp>
        <p:nvSpPr>
          <p:cNvPr id="10" name="Rectangle 9"/>
          <p:cNvSpPr>
            <a:spLocks noChangeArrowheads="1"/>
          </p:cNvSpPr>
          <p:nvPr/>
        </p:nvSpPr>
        <p:spPr bwMode="auto">
          <a:xfrm>
            <a:off x="1116013" y="6021388"/>
            <a:ext cx="6858000" cy="576262"/>
          </a:xfrm>
          <a:prstGeom prst="rect">
            <a:avLst/>
          </a:prstGeom>
          <a:solidFill>
            <a:srgbClr val="E8F5F6"/>
          </a:solidFill>
          <a:ln w="19050">
            <a:solidFill>
              <a:srgbClr val="6600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GB" sz="1100" b="1" dirty="0">
                <a:solidFill>
                  <a:srgbClr val="7030A0"/>
                </a:solidFill>
                <a:latin typeface="+mn-lt"/>
                <a:ea typeface="+mn-ea"/>
              </a:rPr>
              <a:t>*For those already active at a moderate intensity , comparable benefits can be achieved through </a:t>
            </a:r>
          </a:p>
          <a:p>
            <a:pPr algn="ctr">
              <a:defRPr/>
            </a:pPr>
            <a:r>
              <a:rPr lang="en-GB" sz="1100" b="1" dirty="0">
                <a:solidFill>
                  <a:srgbClr val="7030A0"/>
                </a:solidFill>
                <a:latin typeface="+mn-lt"/>
                <a:ea typeface="+mn-ea"/>
              </a:rPr>
              <a:t>75 minutes of vigorous intensity activity/week or a combination of moderate &amp; vigorous</a:t>
            </a:r>
            <a:endParaRPr lang="en-GB" sz="1100" dirty="0">
              <a:solidFill>
                <a:srgbClr val="7030A0"/>
              </a:solidFill>
              <a:latin typeface="+mn-lt"/>
              <a:ea typeface="+mn-ea"/>
            </a:endParaRPr>
          </a:p>
        </p:txBody>
      </p:sp>
    </p:spTree>
    <p:extLst>
      <p:ext uri="{BB962C8B-B14F-4D97-AF65-F5344CB8AC3E}">
        <p14:creationId xmlns:p14="http://schemas.microsoft.com/office/powerpoint/2010/main" val="428183745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5"/>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xit" presetSubtype="0" fill="hold" grpId="1" nodeType="withEffect">
                                  <p:stCondLst>
                                    <p:cond delay="0"/>
                                  </p:stCondLst>
                                  <p:childTnLst>
                                    <p:set>
                                      <p:cBhvr>
                                        <p:cTn id="28" dur="1" fill="hold">
                                          <p:stCondLst>
                                            <p:cond delay="0"/>
                                          </p:stCondLst>
                                        </p:cTn>
                                        <p:tgtEl>
                                          <p:spTgt spid="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par>
                                <p:cTn id="33" presetID="1" presetClass="exit" presetSubtype="0" fill="hold" grpId="1" nodeType="withEffect">
                                  <p:stCondLst>
                                    <p:cond delay="0"/>
                                  </p:stCondLst>
                                  <p:childTnLst>
                                    <p:set>
                                      <p:cBhvr>
                                        <p:cTn id="34" dur="1" fill="hold">
                                          <p:stCondLst>
                                            <p:cond delay="0"/>
                                          </p:stCondLst>
                                        </p:cTn>
                                        <p:tgtEl>
                                          <p:spTgt spid="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2"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9"/>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6"/>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8"/>
                                        </p:tgtEl>
                                        <p:attrNameLst>
                                          <p:attrName>style.visibility</p:attrName>
                                        </p:attrNameLst>
                                      </p:cBhvr>
                                      <p:to>
                                        <p:strVal val="visible"/>
                                      </p:to>
                                    </p:set>
                                  </p:childTnLst>
                                </p:cTn>
                              </p:par>
                              <p:par>
                                <p:cTn id="51" presetID="1" presetClass="entr" presetSubtype="0" fill="hold" grpId="2"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5" grpId="0"/>
      <p:bldP spid="5" grpId="1"/>
      <p:bldP spid="5" grpId="2"/>
      <p:bldP spid="6" grpId="0" animBg="1"/>
      <p:bldP spid="6" grpId="1" animBg="1"/>
      <p:bldP spid="6" grpId="2" animBg="1"/>
      <p:bldP spid="7" grpId="0" animBg="1"/>
      <p:bldP spid="7" grpId="1" animBg="1"/>
      <p:bldP spid="7" grpId="2" animBg="1"/>
      <p:bldP spid="8" grpId="0"/>
      <p:bldP spid="8" grpId="1"/>
      <p:bldP spid="8" grpId="2"/>
      <p:bldP spid="9" grpId="0" animBg="1"/>
      <p:bldP spid="9" grpId="1" animBg="1"/>
      <p:bldP spid="9" grpId="2"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76400"/>
          </a:xfrm>
        </p:spPr>
        <p:txBody>
          <a:bodyPr>
            <a:normAutofit lnSpcReduction="10000"/>
          </a:bodyPr>
          <a:lstStyle/>
          <a:p>
            <a:pPr marL="0" indent="0">
              <a:buNone/>
            </a:pPr>
            <a:r>
              <a:rPr lang="en-US" sz="5400" b="1" dirty="0">
                <a:solidFill>
                  <a:srgbClr val="FF0000"/>
                </a:solidFill>
                <a:latin typeface="Tw Cen MT"/>
                <a:cs typeface="Tw Cen MT"/>
              </a:rPr>
              <a:t>AGE-RELATED PHYSIOLOGICAL CHANGES </a:t>
            </a:r>
          </a:p>
        </p:txBody>
      </p:sp>
    </p:spTree>
    <p:extLst>
      <p:ext uri="{BB962C8B-B14F-4D97-AF65-F5344CB8AC3E}">
        <p14:creationId xmlns:p14="http://schemas.microsoft.com/office/powerpoint/2010/main" val="29080513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a:bodyPr>
          <a:lstStyle/>
          <a:p>
            <a:pPr algn="l"/>
            <a:r>
              <a:rPr lang="en-US" sz="3600" b="1" dirty="0" smtClean="0">
                <a:latin typeface="Tw Cen MT"/>
                <a:cs typeface="Tw Cen MT"/>
              </a:rPr>
              <a:t>1. Oxygen </a:t>
            </a:r>
            <a:r>
              <a:rPr lang="en-US" sz="3600" b="1" dirty="0">
                <a:latin typeface="Tw Cen MT"/>
                <a:cs typeface="Tw Cen MT"/>
              </a:rPr>
              <a:t>Uptake and Aerobic Capacity </a:t>
            </a:r>
          </a:p>
        </p:txBody>
      </p:sp>
      <p:sp>
        <p:nvSpPr>
          <p:cNvPr id="3" name="Content Placeholder 2"/>
          <p:cNvSpPr>
            <a:spLocks noGrp="1"/>
          </p:cNvSpPr>
          <p:nvPr>
            <p:ph idx="1"/>
          </p:nvPr>
        </p:nvSpPr>
        <p:spPr/>
        <p:txBody>
          <a:bodyPr>
            <a:normAutofit/>
          </a:bodyPr>
          <a:lstStyle/>
          <a:p>
            <a:r>
              <a:rPr lang="en-US" sz="2800" dirty="0">
                <a:latin typeface="Tw Cen MT"/>
                <a:cs typeface="Tw Cen MT"/>
              </a:rPr>
              <a:t>Maximum oxygen consumption decreases by about 10% per decade in healthy adults beginning at about age 30 years. In older endurance athletes, the decline is still evident, but it occurs at a slower rate of about 5% per </a:t>
            </a:r>
            <a:r>
              <a:rPr lang="en-US" sz="2800" dirty="0" smtClean="0">
                <a:latin typeface="Tw Cen MT"/>
                <a:cs typeface="Tw Cen MT"/>
              </a:rPr>
              <a:t>decade.</a:t>
            </a:r>
            <a:endParaRPr lang="en-US" sz="2800" dirty="0">
              <a:latin typeface="Tw Cen MT"/>
              <a:cs typeface="Tw Cen MT"/>
            </a:endParaRPr>
          </a:p>
          <a:p>
            <a:endParaRPr lang="en-US" sz="2800" dirty="0">
              <a:latin typeface="Tw Cen MT"/>
              <a:cs typeface="Tw Cen MT"/>
            </a:endParaRPr>
          </a:p>
        </p:txBody>
      </p:sp>
    </p:spTree>
    <p:extLst>
      <p:ext uri="{BB962C8B-B14F-4D97-AF65-F5344CB8AC3E}">
        <p14:creationId xmlns:p14="http://schemas.microsoft.com/office/powerpoint/2010/main" val="3789180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8006</TotalTime>
  <Words>802</Words>
  <Application>Microsoft Macintosh PowerPoint</Application>
  <PresentationFormat>On-screen Show (4:3)</PresentationFormat>
  <Paragraphs>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Master Athlete</vt:lpstr>
      <vt:lpstr>Aging Population (Indonesia)?</vt:lpstr>
      <vt:lpstr>Benefits of Physical Activity</vt:lpstr>
      <vt:lpstr>AGING AND SPORT? </vt:lpstr>
      <vt:lpstr>Key Physical Activity Messages  Older Adults aged 65+</vt:lpstr>
      <vt:lpstr>PowerPoint Presentation</vt:lpstr>
      <vt:lpstr>1. Oxygen Uptake and Aerobic Capacity </vt:lpstr>
      <vt:lpstr>2. Muscle Quantity and Quality </vt:lpstr>
      <vt:lpstr>3. Body Composition </vt:lpstr>
      <vt:lpstr>4. Bone Health </vt:lpstr>
      <vt:lpstr>ENERGY, MACRONUTRIENTS, AND MICRONUTRIENTS IN MASTERS ATHLETES </vt:lpstr>
      <vt:lpstr>Kebutuhan energi</vt:lpstr>
      <vt:lpstr>Karbohidrat</vt:lpstr>
      <vt:lpstr>Protein</vt:lpstr>
      <vt:lpstr>Fat</vt:lpstr>
      <vt:lpstr>PowerPoint Presentation</vt:lpstr>
      <vt:lpstr>Copenhagen Consensus Statement 2019: physical activity and ageing</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Nazhif Gifari</cp:lastModifiedBy>
  <cp:revision>265</cp:revision>
  <cp:lastPrinted>2018-06-03T16:36:28Z</cp:lastPrinted>
  <dcterms:created xsi:type="dcterms:W3CDTF">2018-03-13T02:49:38Z</dcterms:created>
  <dcterms:modified xsi:type="dcterms:W3CDTF">2019-12-05T03:10:42Z</dcterms:modified>
</cp:coreProperties>
</file>