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78" r:id="rId9"/>
    <p:sldId id="279" r:id="rId10"/>
    <p:sldId id="280" r:id="rId11"/>
    <p:sldId id="263" r:id="rId12"/>
    <p:sldId id="267" r:id="rId13"/>
    <p:sldId id="281" r:id="rId14"/>
    <p:sldId id="271" r:id="rId15"/>
    <p:sldId id="282" r:id="rId16"/>
    <p:sldId id="264" r:id="rId17"/>
    <p:sldId id="269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>
        <p:scale>
          <a:sx n="118" d="100"/>
          <a:sy n="118" d="100"/>
        </p:scale>
        <p:origin x="-135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120D0-75BB-41D7-B826-707D34BBC2C7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BCC16A-DA1C-4504-9642-CAACF08DF736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dirty="0" err="1" smtClean="0"/>
            <a:t>Menentukan</a:t>
          </a:r>
          <a:r>
            <a:rPr lang="en-US" dirty="0" smtClean="0"/>
            <a:t> </a:t>
          </a:r>
          <a:r>
            <a:rPr lang="en-US" dirty="0" err="1" smtClean="0"/>
            <a:t>posisi</a:t>
          </a:r>
          <a:r>
            <a:rPr lang="en-US" dirty="0" smtClean="0"/>
            <a:t> </a:t>
          </a:r>
          <a:r>
            <a:rPr lang="en-US" dirty="0" err="1" smtClean="0"/>
            <a:t>terlalu</a:t>
          </a:r>
          <a:r>
            <a:rPr lang="en-US" dirty="0" smtClean="0"/>
            <a:t> </a:t>
          </a:r>
          <a:r>
            <a:rPr lang="en-US" dirty="0" err="1" smtClean="0"/>
            <a:t>luas</a:t>
          </a:r>
          <a:endParaRPr lang="en-US" dirty="0"/>
        </a:p>
      </dgm:t>
    </dgm:pt>
    <dgm:pt modelId="{0830FA24-292A-4B2A-B74D-92F4030874D0}" type="parTrans" cxnId="{19FE4721-DC0E-4499-962E-D84F4FE0FE3D}">
      <dgm:prSet/>
      <dgm:spPr/>
      <dgm:t>
        <a:bodyPr/>
        <a:lstStyle/>
        <a:p>
          <a:endParaRPr lang="en-US"/>
        </a:p>
      </dgm:t>
    </dgm:pt>
    <dgm:pt modelId="{091799B7-BE30-4BD7-85F8-940C70F9C646}" type="sibTrans" cxnId="{19FE4721-DC0E-4499-962E-D84F4FE0FE3D}">
      <dgm:prSet/>
      <dgm:spPr/>
      <dgm:t>
        <a:bodyPr/>
        <a:lstStyle/>
        <a:p>
          <a:endParaRPr lang="en-US"/>
        </a:p>
      </dgm:t>
    </dgm:pt>
    <dgm:pt modelId="{B3A7EDB7-0DA8-478C-9FDD-4DBD3A284CD5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err="1" smtClean="0"/>
            <a:t>Menentukan</a:t>
          </a:r>
          <a:r>
            <a:rPr lang="en-US" dirty="0" smtClean="0"/>
            <a:t> </a:t>
          </a:r>
          <a:r>
            <a:rPr lang="en-US" dirty="0" err="1" smtClean="0"/>
            <a:t>posisi</a:t>
          </a:r>
          <a:r>
            <a:rPr lang="en-US" dirty="0" smtClean="0"/>
            <a:t> </a:t>
          </a:r>
          <a:r>
            <a:rPr lang="en-US" dirty="0" err="1" smtClean="0"/>
            <a:t>terlalu</a:t>
          </a:r>
          <a:r>
            <a:rPr lang="en-US" dirty="0" smtClean="0"/>
            <a:t> </a:t>
          </a:r>
          <a:r>
            <a:rPr lang="en-US" dirty="0" err="1" smtClean="0"/>
            <a:t>sempit</a:t>
          </a:r>
          <a:endParaRPr lang="en-US" dirty="0"/>
        </a:p>
      </dgm:t>
    </dgm:pt>
    <dgm:pt modelId="{105564BC-2DBD-447D-9E12-208EFA7BA9D1}" type="parTrans" cxnId="{6D2F9EC2-FB79-4E18-AD4E-6991BE8E7F6E}">
      <dgm:prSet/>
      <dgm:spPr/>
      <dgm:t>
        <a:bodyPr/>
        <a:lstStyle/>
        <a:p>
          <a:endParaRPr lang="en-US"/>
        </a:p>
      </dgm:t>
    </dgm:pt>
    <dgm:pt modelId="{26470652-81A0-4D08-807C-A1FCA75ED744}" type="sibTrans" cxnId="{6D2F9EC2-FB79-4E18-AD4E-6991BE8E7F6E}">
      <dgm:prSet/>
      <dgm:spPr/>
      <dgm:t>
        <a:bodyPr/>
        <a:lstStyle/>
        <a:p>
          <a:endParaRPr lang="en-US"/>
        </a:p>
      </dgm:t>
    </dgm:pt>
    <dgm:pt modelId="{8F440FE9-4747-4291-B20E-6CDF1A9FDB9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err="1" smtClean="0"/>
            <a:t>Menentukan</a:t>
          </a:r>
          <a:r>
            <a:rPr lang="en-US" dirty="0" smtClean="0"/>
            <a:t> </a:t>
          </a:r>
          <a:r>
            <a:rPr lang="en-US" dirty="0" err="1" smtClean="0"/>
            <a:t>posisi</a:t>
          </a:r>
          <a:r>
            <a:rPr lang="en-US" dirty="0" smtClean="0"/>
            <a:t> yang </a:t>
          </a:r>
          <a:r>
            <a:rPr lang="en-US" dirty="0" err="1" smtClean="0"/>
            <a:t>kabur</a:t>
          </a:r>
          <a:endParaRPr lang="en-US" dirty="0"/>
        </a:p>
      </dgm:t>
    </dgm:pt>
    <dgm:pt modelId="{4AFA41BE-1132-4173-8285-77F401A402AF}" type="parTrans" cxnId="{D5D1AC97-6452-4C1E-8761-D5403CE040CA}">
      <dgm:prSet/>
      <dgm:spPr/>
      <dgm:t>
        <a:bodyPr/>
        <a:lstStyle/>
        <a:p>
          <a:endParaRPr lang="en-US"/>
        </a:p>
      </dgm:t>
    </dgm:pt>
    <dgm:pt modelId="{7BF9849B-A635-4E53-97A8-54AC4F68B281}" type="sibTrans" cxnId="{D5D1AC97-6452-4C1E-8761-D5403CE040CA}">
      <dgm:prSet/>
      <dgm:spPr/>
      <dgm:t>
        <a:bodyPr/>
        <a:lstStyle/>
        <a:p>
          <a:endParaRPr lang="en-US"/>
        </a:p>
      </dgm:t>
    </dgm:pt>
    <dgm:pt modelId="{70DCBAF6-291E-4763-BA86-D93EF9175999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err="1" smtClean="0"/>
            <a:t>Penentuan</a:t>
          </a:r>
          <a:r>
            <a:rPr lang="en-US" dirty="0" smtClean="0"/>
            <a:t> </a:t>
          </a:r>
          <a:r>
            <a:rPr lang="en-US" dirty="0" err="1" smtClean="0"/>
            <a:t>posisi</a:t>
          </a:r>
          <a:r>
            <a:rPr lang="en-US" dirty="0" smtClean="0"/>
            <a:t> yang </a:t>
          </a:r>
          <a:r>
            <a:rPr lang="en-US" dirty="0" err="1" smtClean="0"/>
            <a:t>meragukan</a:t>
          </a:r>
          <a:endParaRPr lang="en-US" dirty="0"/>
        </a:p>
      </dgm:t>
    </dgm:pt>
    <dgm:pt modelId="{FAF71B5B-07D9-40B0-8D9F-7BF368E8975A}" type="parTrans" cxnId="{81815B89-31C8-4F80-B9BD-8F5E9571B241}">
      <dgm:prSet/>
      <dgm:spPr/>
      <dgm:t>
        <a:bodyPr/>
        <a:lstStyle/>
        <a:p>
          <a:endParaRPr lang="en-US"/>
        </a:p>
      </dgm:t>
    </dgm:pt>
    <dgm:pt modelId="{F54853A9-6326-4871-B968-004C10BED811}" type="sibTrans" cxnId="{81815B89-31C8-4F80-B9BD-8F5E9571B241}">
      <dgm:prSet/>
      <dgm:spPr/>
      <dgm:t>
        <a:bodyPr/>
        <a:lstStyle/>
        <a:p>
          <a:endParaRPr lang="en-US"/>
        </a:p>
      </dgm:t>
    </dgm:pt>
    <dgm:pt modelId="{FF41D496-3FB6-468C-B8CD-EBFEE4C815C3}" type="pres">
      <dgm:prSet presAssocID="{2E4120D0-75BB-41D7-B826-707D34BBC2C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7447B-DCEE-4895-B431-8A4D9168D3EC}" type="pres">
      <dgm:prSet presAssocID="{33BCC16A-DA1C-4504-9642-CAACF08DF73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88306-0106-4011-8C27-3EC9609FD4AB}" type="pres">
      <dgm:prSet presAssocID="{091799B7-BE30-4BD7-85F8-940C70F9C646}" presName="sibTrans" presStyleCnt="0"/>
      <dgm:spPr/>
    </dgm:pt>
    <dgm:pt modelId="{F0428E67-3B86-4989-BB97-E95E569C0A1B}" type="pres">
      <dgm:prSet presAssocID="{B3A7EDB7-0DA8-478C-9FDD-4DBD3A284CD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E3B218-50CD-41D1-A8CD-0ACEE157C05D}" type="pres">
      <dgm:prSet presAssocID="{26470652-81A0-4D08-807C-A1FCA75ED744}" presName="sibTrans" presStyleCnt="0"/>
      <dgm:spPr/>
    </dgm:pt>
    <dgm:pt modelId="{77320EBC-DF79-468F-9C7F-936D36098CE8}" type="pres">
      <dgm:prSet presAssocID="{8F440FE9-4747-4291-B20E-6CDF1A9FDB9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D392FC-EF14-477C-8336-7FA885426E86}" type="pres">
      <dgm:prSet presAssocID="{7BF9849B-A635-4E53-97A8-54AC4F68B281}" presName="sibTrans" presStyleCnt="0"/>
      <dgm:spPr/>
    </dgm:pt>
    <dgm:pt modelId="{F5C0B86E-0120-4D56-A992-6692F30FEF10}" type="pres">
      <dgm:prSet presAssocID="{70DCBAF6-291E-4763-BA86-D93EF917599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FE4721-DC0E-4499-962E-D84F4FE0FE3D}" srcId="{2E4120D0-75BB-41D7-B826-707D34BBC2C7}" destId="{33BCC16A-DA1C-4504-9642-CAACF08DF736}" srcOrd="0" destOrd="0" parTransId="{0830FA24-292A-4B2A-B74D-92F4030874D0}" sibTransId="{091799B7-BE30-4BD7-85F8-940C70F9C646}"/>
    <dgm:cxn modelId="{6D2F9EC2-FB79-4E18-AD4E-6991BE8E7F6E}" srcId="{2E4120D0-75BB-41D7-B826-707D34BBC2C7}" destId="{B3A7EDB7-0DA8-478C-9FDD-4DBD3A284CD5}" srcOrd="1" destOrd="0" parTransId="{105564BC-2DBD-447D-9E12-208EFA7BA9D1}" sibTransId="{26470652-81A0-4D08-807C-A1FCA75ED744}"/>
    <dgm:cxn modelId="{C8B7DDBE-6906-4911-9DC0-7F233F9DC500}" type="presOf" srcId="{2E4120D0-75BB-41D7-B826-707D34BBC2C7}" destId="{FF41D496-3FB6-468C-B8CD-EBFEE4C815C3}" srcOrd="0" destOrd="0" presId="urn:microsoft.com/office/officeart/2005/8/layout/default#2"/>
    <dgm:cxn modelId="{C223DE82-53C7-4E0E-947B-089E757EA3DA}" type="presOf" srcId="{8F440FE9-4747-4291-B20E-6CDF1A9FDB92}" destId="{77320EBC-DF79-468F-9C7F-936D36098CE8}" srcOrd="0" destOrd="0" presId="urn:microsoft.com/office/officeart/2005/8/layout/default#2"/>
    <dgm:cxn modelId="{81815B89-31C8-4F80-B9BD-8F5E9571B241}" srcId="{2E4120D0-75BB-41D7-B826-707D34BBC2C7}" destId="{70DCBAF6-291E-4763-BA86-D93EF9175999}" srcOrd="3" destOrd="0" parTransId="{FAF71B5B-07D9-40B0-8D9F-7BF368E8975A}" sibTransId="{F54853A9-6326-4871-B968-004C10BED811}"/>
    <dgm:cxn modelId="{3C5D1238-C949-4EFF-87C1-20C8FFA68C57}" type="presOf" srcId="{B3A7EDB7-0DA8-478C-9FDD-4DBD3A284CD5}" destId="{F0428E67-3B86-4989-BB97-E95E569C0A1B}" srcOrd="0" destOrd="0" presId="urn:microsoft.com/office/officeart/2005/8/layout/default#2"/>
    <dgm:cxn modelId="{D5D1AC97-6452-4C1E-8761-D5403CE040CA}" srcId="{2E4120D0-75BB-41D7-B826-707D34BBC2C7}" destId="{8F440FE9-4747-4291-B20E-6CDF1A9FDB92}" srcOrd="2" destOrd="0" parTransId="{4AFA41BE-1132-4173-8285-77F401A402AF}" sibTransId="{7BF9849B-A635-4E53-97A8-54AC4F68B281}"/>
    <dgm:cxn modelId="{74D68B7C-B336-4D2B-B412-264E9F21B9AB}" type="presOf" srcId="{33BCC16A-DA1C-4504-9642-CAACF08DF736}" destId="{A347447B-DCEE-4895-B431-8A4D9168D3EC}" srcOrd="0" destOrd="0" presId="urn:microsoft.com/office/officeart/2005/8/layout/default#2"/>
    <dgm:cxn modelId="{6E6B6B26-E43B-420A-9F5C-89D7AC1747D0}" type="presOf" srcId="{70DCBAF6-291E-4763-BA86-D93EF9175999}" destId="{F5C0B86E-0120-4D56-A992-6692F30FEF10}" srcOrd="0" destOrd="0" presId="urn:microsoft.com/office/officeart/2005/8/layout/default#2"/>
    <dgm:cxn modelId="{F492ED9C-D8EA-4490-9273-31583CA919BF}" type="presParOf" srcId="{FF41D496-3FB6-468C-B8CD-EBFEE4C815C3}" destId="{A347447B-DCEE-4895-B431-8A4D9168D3EC}" srcOrd="0" destOrd="0" presId="urn:microsoft.com/office/officeart/2005/8/layout/default#2"/>
    <dgm:cxn modelId="{B8E51605-01AB-479D-9B8E-D53ECB2A015A}" type="presParOf" srcId="{FF41D496-3FB6-468C-B8CD-EBFEE4C815C3}" destId="{70788306-0106-4011-8C27-3EC9609FD4AB}" srcOrd="1" destOrd="0" presId="urn:microsoft.com/office/officeart/2005/8/layout/default#2"/>
    <dgm:cxn modelId="{2F8F4C52-4C3D-4B4B-8EFA-8671A5B0995F}" type="presParOf" srcId="{FF41D496-3FB6-468C-B8CD-EBFEE4C815C3}" destId="{F0428E67-3B86-4989-BB97-E95E569C0A1B}" srcOrd="2" destOrd="0" presId="urn:microsoft.com/office/officeart/2005/8/layout/default#2"/>
    <dgm:cxn modelId="{11728AB2-CE03-4814-B946-0E1B02DBC25F}" type="presParOf" srcId="{FF41D496-3FB6-468C-B8CD-EBFEE4C815C3}" destId="{9CE3B218-50CD-41D1-A8CD-0ACEE157C05D}" srcOrd="3" destOrd="0" presId="urn:microsoft.com/office/officeart/2005/8/layout/default#2"/>
    <dgm:cxn modelId="{7E9429F7-2E0A-47C4-86EE-897D3C682906}" type="presParOf" srcId="{FF41D496-3FB6-468C-B8CD-EBFEE4C815C3}" destId="{77320EBC-DF79-468F-9C7F-936D36098CE8}" srcOrd="4" destOrd="0" presId="urn:microsoft.com/office/officeart/2005/8/layout/default#2"/>
    <dgm:cxn modelId="{49A88281-AFCF-47FB-967A-FB2CB8B67DC7}" type="presParOf" srcId="{FF41D496-3FB6-468C-B8CD-EBFEE4C815C3}" destId="{C5D392FC-EF14-477C-8336-7FA885426E86}" srcOrd="5" destOrd="0" presId="urn:microsoft.com/office/officeart/2005/8/layout/default#2"/>
    <dgm:cxn modelId="{A09A9C95-DBAF-4752-8CC7-4750974A3819}" type="presParOf" srcId="{FF41D496-3FB6-468C-B8CD-EBFEE4C815C3}" destId="{F5C0B86E-0120-4D56-A992-6692F30FEF10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EEEB0-04CC-4793-85D0-F84F826C5E2E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4480F-A29A-41CA-BE85-B10677952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4480F-A29A-41CA-BE85-B106779522C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611F8B-4D54-4580-B5EC-75588C026EF2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611F8B-4D54-4580-B5EC-75588C026EF2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611F8B-4D54-4580-B5EC-75588C026EF2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F611F8B-4D54-4580-B5EC-75588C026EF2}" type="datetimeFigureOut">
              <a:rPr lang="en-US" smtClean="0"/>
              <a:pPr/>
              <a:t>04-Oct-18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Ekuitas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Positioning </a:t>
            </a:r>
            <a:r>
              <a:rPr lang="en-US" dirty="0" err="1" smtClean="0"/>
              <a:t>Merek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Diferensiasi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endParaRPr lang="en-US" sz="2800" dirty="0"/>
          </a:p>
        </p:txBody>
      </p:sp>
      <p:sp>
        <p:nvSpPr>
          <p:cNvPr id="28674" name="AutoShape 2" descr="data:image/jpeg;base64,/9j/4AAQSkZJRgABAQAAAQABAAD/2wBDAAkGBwgHBgkIBwgKCgkLDRYPDQwMDRsUFRAWIB0iIiAdHx8kKDQsJCYxJx8fLT0tMTU3Ojo6Iys/RD84QzQ5Ojf/2wBDAQoKCg0MDRoPDxo3JR8lNzc3Nzc3Nzc3Nzc3Nzc3Nzc3Nzc3Nzc3Nzc3Nzc3Nzc3Nzc3Nzc3Nzc3Nzc3Nzc3Nzf/wAARCACTALADASIAAhEBAxEB/8QAHAAAAQUBAQEAAAAAAAAAAAAAAAEEBQYHAwII/8QAOxAAAQMDAgQEBAIJBAMBAAAAAQIDBAAFERIhBhMxQSJRYXEHFCMyFYEkQlJTYpGhwdEWJTOxNEPhcv/EABoBAAIDAQEAAAAAAAAAAAAAAAAFAgMEAQb/xAAqEQACAgICAQMDBAMBAAAAAAABAgADBBESITEFIkETFHEyUZGhFSNCYf/aAAwDAQACEQMRAD8A3GiiiiEKKKSiEWivJOO9N5k+LBaLsyQ2ygdStWKIE6jk0hqiXb4q8Pw1FEVTsxQ2+kg4/mag4/xXlTpnIjW1DaCCQVr32FdKkDlIo6u4QHszV6O9Y5E414gvT5ZiKS0cZ+4JwKZyr/eNSS1PlupWNgh3BG/l2qlbeS8gDqNH9KuR/psQD/6Zt9FYpHufEbjjaUyZOFjUFGVtj19KcROI78FqDdw1aRqHOX93tmpgkjejKmwHU6LD+ZsWR0pdtqyqJx9e2gDJjslC0KKFqONRAotfxljKAF0tjrSu6mTqA8+tSTdm+PxM+TS2MQLD5mrUVX7FxnYb6B8hPbK/3a/CrPsan8+VdII8ykEHxPVFec16rk7CiiiiEKKKKIQpKKQ1yEXNcZMlqKyp6Q4lttIyVKOAKb3e5xLRAdnTnQ2y2nJJPX0HrWCcZ8ZzOJZSglSmYCf+NkHr6qqxE5GUXXCsS7cV/FNtvmRbA3zHAcGQoeEe1ZfdLpOur5fuUt19aj9q1eEflTHXnp27VLcNQoFwuPy1zfU3qT9BCTjnL/Zz2q/SoNzAGsvcJvzItQAI6Ain/Duo3qMlsDUvUkDzJBxU/FiW55cjl2OMhuOrSovOqO9dGrNa5KYd0tz7dvcS+UuRXlFWsD9ZvvWc5ldgK+I6/wAJl4rLbreiI4agsWhpLLy4qJunCgCXVH+XSm0m4S9WW2m3SB0DISD/AFp1+GW4W6fcBKVLLLhUqI0oshCe5V+sonfrXhuFbtcASbUNEpYCEsPrKwD3OaWqgr65mPvq5tpNjID+ZGG63bGGmVN56KbSnYeW5rumVOe/8qZIR6llCsVP8VRrTBhttOW9LoCy2kxzpII8z51V5FotBjJuDVzlNsHZcTXl3UP1fb1rqkODyYiSNuaaw1dS6PXiTXz8WHpfdadlOpQUoellKG2wdiQB3rO1kc5wpOxWog+e9Wt+wWp2A1Mfizorah9KQFBzVv0IOetOJnCdus9ujy5QmyxIx9pSjlE9EqHUGtmI9FAJBJibOwc7JtUMB+wlKB0rSsEpUD4SDgj2Iq4cM/ES+2MpZcdVPijblPqJIHor/NTca0wbY0sSIdtRbANU1bzupxsEbAE9D5VmfgS+5ylqKCtRRq66c7f0rdValwPUV5OJZiEAt3PpDhPjm0cTI0R3eRMABXGe2UPbzFWnVXyQlRQ4h1pRbdQcocScFJ9D2rWuAPict1xq18SrSFrOlmZ0CvRfkfWoWUEdiFWQG6aa7mlrwhQI8JBHYivQOazzTFoooohEry4oIQVqOEpGST0Feqp/xSvCrVwq8GllD8khlBT1Gep/lQB3Is3FSZl/xJ4rVxDc1x47h/DoqilCRsHFA/cfTyqm4UVYAJ710WnTjqR/OnEa2vulKlZbCvCCep9hVj3JV5MxUYl+Y/sEZADPUb7CrNwlbH0TfxWSytEeENY1IOXFEEAJHerbwXYYjWlTllTId/fLwTn2rSOXF0ITJZS3j7QpIGKxNnF9qB1N9Xp5xbQ1p3r4mV8EWIXIPKnsP61ubFwHSoEdx55p87abhZ+IJEg24yWHEFLQbIHL6bAHbt1rVI7bKE/RSkA9dNQfGNzdtkUOtoQEkY5mAog+WP71SQqpvcdH1Wx7SddH4mcS7LdlszJjsUiRNHLRHaUDpH8WevWrBw3axDhMrct/JkpQQ4SrUvA7hXYelRTFwkyVolvreckJcCmUuKCUKA6kjskf1qVcv8znradUy1geEJGSsgZOfIHtS268gHiO5bbnWWrwMjOJGJsm5Q/w+IXQyvmKKiAhRPYU54itUZq3PG1W7VNn7OqChpaPQgZ9qYucTyg9zVNH5fBC8ADQT0x7U3eFynh5PKnTGnlIyttOkFAwTg9j1FdqyWHRHUPu+PHj/wA/3PVzTIj8NQ4amudLwEhUdWtAQk9Cf2ulcb9IVcUfKQIa1vuutuvJQP2QM5Pan3InxYylyIT8VAXqb8I0Y6BOB371a+Frjb0JbhWa2vuuqV+kvOIxj+JSu/tWmpmsb9hK3zyvFgOwd/zK1+HtOIML8DeTDnkGa484PDgbFODWbzeHLxClch+3vjW4Q2ojIIzsc+1fSz7TeN20DG42qvcVuPLscsRU8x3R0HatS5j0niJhurGdYvLqYl/pxTWRPmJZUMeFCCrA75PSvK7Cl5s/Jz2Xt1YQvKTsMgD1q42mU+u1tOS1thpR0p1saxgd6cKei8xJAiK2wUFvTuN9qs+9t3s+IyPomKoKa7/eO/hjxnJivt8N8Ra21gYivOHf0Qo+frWtJ9OlfPl7Um9W2XK0mO9EcBZWNikHyUO+23lWp/DPic8RWFPzCv02Lht4E7nbZX51qUixOaxJkUNi3GlzLlRXkUtclcDWT/GVbj9yt0NsFWG1Lx69M/1rV6zD4lsKe4ihIbT9RbKkhXknIz+VV2OUXkJfj4y5NgrY6Eo1psa3JIDWFrHUkbIJrS+HuDEIbD03IJ3GfuP+KccM2uDbYqJMxYRgZQlXX/8ARHc1OJnSpWREZIa/eO7Z9qwjX67OzGN+SKx9HGHFRGiZIOpmGkMMNbKUn7ldvy3NSKWokRlKpDiVE76lqzmqrcbNIhMPylXUJTgqWFoGkA9qjQ8rkxQ4VlpKRoye1U5GatabA3M9OM1zfqlqul1ZabKreppbudsK0iqxJYVdpCZc+UnKTlCBpVp9u1O2pCHyUoZwrc9BvXRhlxKQlxhWUjzGk/8A2k33t9p2qzaMZEXifMbCy2t+VqMhCYykjmIcOXHCOmonbFLF4fssdnluSzIbJJ0FYSjPqB1p4jIABZJB6KOM1xcd0BDhaUkJHTAxULMm9uikgMcb6M9mHaU40tRAlHQYGPepRmdGSnHPaCRsAFbVGFBWnHy5TjrpxXhtJYb8TClaB4gnFUBbB7uJk/orqWBFxhkELdbX5jORXB+/JYbCITLOAdsrwB+VRwJwFBhWPYGuKg6FKIZ1BRJ6DIrWuXkqNKkqGLWT3Orl2lLUoSS2o9UhC/DivAvTkNJ1sc1CuoQNq4p1koWtvWAgnGBuc01lONLCeUVIKe2KpbIsDhm2Jrror/TqRst6JMeJiy3resknCU5QT6+VdY1kuEwKUxfI0lIPRCRqPlUdcbcoS0utqWlLiclKd989qeWixXQTWpIZcAbJWnJxnHng00pufYBGxN1irXXyR9fmV/im3yGIphJStqOXCtSz1Uv+Ly70nwsnO2bjFuK7sianlE/tHtj+tX+4B+5DRLgunIUQ+2U4PbSpJ86g5Hw/ucedCm2/lqSy4h5GVYWg53A9Kc1NZX0O1MS3/b5g5OeNg/ua0KWvDerSNXXAzXsVpiiJ6VWeLICXpMN/Ogklta8fanqf54xVnqPvkZUq2vIQNSwNSR5kdqhYNrqTrco2xK22WxMituISkHxKWo5KvIe1WCS4ltjVnSE7nHYVjnEPFDbIbQl0JUwopSpYwWz3Sod9/KncP4iR71DTAuMgMzl+DS0g4We2/bNKXWwKSBNapycDcvKv9x1OOYUwPsQsZCvU12mJhqh7tpXpGyinAHpUXbniAlOoaUJAKewphfLn804WlvaW09Ep2FYBevA7G9xkmM5sAHxF+ajx8rDZz5hVRszi75YgNta99vH0qGu91QhGGVY86rcmTqbK1OaATuTUcdHP4jpMWvXJ5aTxxJU4oogainYEr29TQrjmYphHLhsupXvjmfYPas5mrfkSCplDoQ2RggbZ8zXOFIXHkuOttl5ZxsoE5/Omwx1C7+Yjub/bpfE1Nnjstut82G4hqQ4EJOTv2zmrPOuTTTTgQHHH9HhaR4iR51TbBLVOhIVNYQ2oHYEZTU41Ea+YW/zn0rUAAUq29h6UstvAPHWpqFAHZnW3XmQ/EXIMbkoSCNK3MHI8qaweLVzHS21DcACtKlKcFcrxaXJhDy35UXUdBUjBSsdjjtTJbce0vtNIQQyEhJUTuT571z6oI9p7miipLCQw3JydxMxDdbbU2ok99WAmmSL9FfcKWmPqEnSVr2JqP/DGZIcWtQcUroCdsU74ShfM3J0PNgpjgISD2qB9w78zQ1OPVWW12JZbM3y3hImLD760gBIH02/ap+OpSzgqKlE9BTF6MWEa20AY8vKvbTyUMoU2s6u9Z7cuyk6MR2j6nYjg2aM2FL/SEZ3Kg5kiphmY2EBJVkgY1E71ASLi+iO4sEuFKc6B3qOFzDkdMkBTevGEqG9aafVLrHVax1MhxvaS0vragpIIOc16FRlkfU9HSSMbVJivVRdDFIaWiiEy7jHgKyquzt1msrU1J+8JUQEqPeqFB4SYicQxkMhSW21lQeUvIcHbA7Gt84hhidZ5Uc/rNnHoaw4Xj5RgxLiCtkKxzk/cj1pZmLcDtPBjbBZHGn8iW+VJEZpTaDoV3P8Amq1PdUoB1w5Tk7efrTGdcFMMNyef81CcOGnDvkjzqDuNylXJaijKSrZGilNWI3L3T0dOlXkJxmzC/JDDKwFrVjOOldLra2lPR0ie4pAb8QLeSD7UCK69a2G47DngdKlPJG+rtXeEJUeQ6laXObjZ1zBA86ZAqg0sx2fVus2fEeotzcptKio+EgFOrSMeoqVl2thT5LepC22RhSBnfG3hrgLjHB5LkRbiynJ0Df3rsmRolf7ehZkFOzi0nUkeQrCTaTv4mh0RRo9Tk3dW4sYh1tQfb6tJGyj5inMC+qmoQxBjPJe/eOfa3n/uoJMG7tyXXXWljXq8fLzmu9pelQVltxLhBUlYRyz+dSahQCddyTGkoCD3Lc/FuEpKlKuZDYSAUJAJJ86qj9zeLiGnWA4Y6ilZ6lf+Ks1jTPUpK1sLVG1eDSnC1Z86eX5swIb4jwk85eC22GsJB9VedUJ7TphKqslK20RuVq1MzgrDaVhpQyjmbf8A2rDwbPt8W7iKhK1vyFYdc30hXlVRYu8o3xCo0d0vI+iWnFkp361I3pUmzASLSXmSqQC824BjV1wD5VeE0438yWTYbgU15m2rhIcRg7Jxg1X7ja34pUtoakelNuDOPIl8ZQxIPKnITl1OMJHse9WKVPC1iND8bqzgqG4a9TWzIwqMtdeDPMh78Z9MJQJ819ChGju4eJBVkfaK6RkuXCW23nZCgVVYL03FhRyylpt6c9sXAN/enHDdoDKErX9x3OaML0tcd+RksjNFicVk3bI/IYSPSntIAEjalFNzF8WkxS0UQnlQyN6+euOYYt98ms6dOl0qTt1B3FfQxrKfjLZlgsXllJ0Y5T+O3kf7VFhsS2luLTKIkwscxCwlxpZJLK/sJPp2PrUh8lFcUDalKdeA1KYcUElHt51WpxI1pGUHPTyryzeXG1pUtOFJAwpO1ZLKSR1HGLnBOn6miRIsiIUtrUCqSzrbT6+tMHIK1AImKbC9WSUKx+RrrYONIr3IaurCXUIBCXW/ub9xUvcLfb5p+aiTI77bh1BCjhWfKlhqsVuxG1OWjfMl+ALakXtuV9JaMKSpOckDbH/VS/G86XbpyfkXUMJC05JQMYxk1CWO4OxbjDlSUJaZQSDoQdth5VP3STaL8MqecXIBHRs6c4x0rbhWKK9P5if1Gu17eS+JU7xxHeWrwplEspQAfDoBzgdf61K2u7TpMKUXHErcTD1pUGxsrT2/OvU2FYTL/SnUB4eI6miCodKkbXAtaGQuFIQpp5GlaVJO4749K2GynUXBLgfmRr99uaVxFtyAlLsVKzlsfcCM1br4FSuG2pKFNh1SQrUsbH3qGmWm0CO0hchTSWUhIISTpHcZ71KSrjbk2RmKh8PtKCUNHH3K9fKqL2pas68ydS2rYp1KLBNtalFa4Sky21cwlGVJUrzOK5Xhp99rmyhpjlRWtCASVZ8qm5fOSnENhpLhVgpzjIqMuUuZFwpxyMpw7FtH6opCiuzdCegNhHuHmV5LRLj4+WVBabSnl6SOavPf/qrfYOIH7cPl0OtySU7OpSc+mr1qoRH/AMXvriEuHk6dTzmcEJHYGrZw5bGX3wWmQ23nKE98evrTyjEYHkYqy8xbF18y22SAuS781KyXFbn0q1ttpbThAwK4QWAwwlIGNqdUwieGKKKKIQoooohEpnd7dHutukQZiAtl5BSoH1709pFdKIT5Q44sM3hi7uwZqQWzuw9g4cR/mqqrJ75Ar6/4p4bt/E9rXBubWpJ3Q4nZTavNJr5s424CuvCU0okIU/AUr6UtI8JHkryNRI1LVPL2ypshwqHLCs/w1N21F9eIEFLq1oOxA8Qp5Zo8Zl4fMp8AGrVnBVV5XIaiW8ORYbTS1gBDgJJArLbdr4jFcYKNb7kf/qLiNqIyzNabTIB0JSlrxKHTJrmLtd47yhIfU28ACBpFWiDdWRESqbp5o2xp3V6iq9e506XN5jMVPy+dKVqb8RNYCVc7MY05BqTgy9Tgu/XWYcIcC1Y3UlAyKVm435Kihp1eooJKEDJA9u1IxJlIBW1aSXgMFwDBPvmukVq+yFF1qK1FdWNKnVH7hXNLvvxLRlqAQF6nOPxBekIkIlT3FMnwq1dUnyp1GnXKTAci28rdKVApUB9yveu0KxSGnWfxJ2GphAJHi7+3epmZfFthEO2sNpI8OspwFewFDFPiUCwu3sEh7hcb9DWlVwhNtxdOHQ279RW3UbbVT7lfHXnVxozLzefuKiVuKT+Vadb3ZK46/wAZ5Km8YCUo/vUixDbENabTDZQ8tBCFFOSc9yfStmIyE+JiyrHRSNyg8HMofSmHE8TruFynE/8AqT2T7mto4ctaGG0qUgZPU4qM4N4RZs0JLQGVk63FnqpR3Jq6NIDaAkdBTI9RQZ6AwKWiiozkKKKKIQoooohCkNLRRCJ2ppcIMW5RHIk5lD0dxOlSFjIIp5RRAHXiY/xP8MVMwFsW5JeiJ8bWFfWaPln9YVntufmW2UuHcX1JXHOlLbg3x+dfUBqGv3C1mv6QLpAZeWNg4U+IfnVNlIcamyjLKNthuYHI4gZQ5slAx0HnTRXGLTJ8UdSvLCq0a8fA+3v6l2u5yI6iPC24AtI/vVbe+CF7a/450N/HTKCn+9ZhgoOzNr+oBxpRqQ8bituWkpaYez39P60/cvaI4QeU8sKH8zXeN8JuKYa/oiEf4tRqVY+FnE0gD5m4xGB5Bsq/vUGwgT0JNMusKORlfVd33kJ5UclSjgJUelTkSPIbUhDo5rywPptjJz5VZLL8JIsRSXLndJMpSTkIR4Eg/lvV8ttpg2xGmHGbb814yo+56mu/YL+JXd6imtViUuBwlcLgW13FXy8YYPJSck+9XWDbGIjSUNIGlIwBT8Uta6aUqHtiyy5rPM8gbdK9UUVdKoUUUUQhRRRRCFFFFEIUUUUQhRRRRCJSd6KKJwxTSUUVwQMKWiigQiUUUVwzsUUtFFdEIUUUV2EKKKKIQoooohP/2Q=="/>
          <p:cNvSpPr>
            <a:spLocks noChangeAspect="1" noChangeArrowheads="1"/>
          </p:cNvSpPr>
          <p:nvPr/>
        </p:nvSpPr>
        <p:spPr bwMode="auto">
          <a:xfrm>
            <a:off x="155575" y="-868363"/>
            <a:ext cx="2171700" cy="180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676" name="Picture 4" descr="http://t0.gstatic.com/images?q=tbn:ANd9GcQPpzxqTrMEMaFNgtuhjL_1eNv0YgtLiBzyDEtOqH_T54MBQVi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2143125" cy="2143125"/>
          </a:xfrm>
          <a:prstGeom prst="rect">
            <a:avLst/>
          </a:prstGeom>
          <a:noFill/>
        </p:spPr>
      </p:pic>
      <p:pic>
        <p:nvPicPr>
          <p:cNvPr id="1026" name="Picture 2" descr="http://www.popupyourlife.com/upload/about/PopMie%20Kari%20Aya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5181600"/>
            <a:ext cx="1524000" cy="1362075"/>
          </a:xfrm>
          <a:prstGeom prst="rect">
            <a:avLst/>
          </a:prstGeom>
          <a:noFill/>
        </p:spPr>
      </p:pic>
      <p:sp>
        <p:nvSpPr>
          <p:cNvPr id="12" name="Oval Callout 11"/>
          <p:cNvSpPr/>
          <p:nvPr/>
        </p:nvSpPr>
        <p:spPr>
          <a:xfrm>
            <a:off x="3048000" y="1524000"/>
            <a:ext cx="2209800" cy="1219200"/>
          </a:xfrm>
          <a:prstGeom prst="wedgeEllipseCallout">
            <a:avLst>
              <a:gd name="adj1" fmla="val -71101"/>
              <a:gd name="adj2" fmla="val 389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Indomie</a:t>
            </a:r>
            <a:r>
              <a:rPr lang="en-US" dirty="0" smtClean="0"/>
              <a:t> </a:t>
            </a:r>
            <a:r>
              <a:rPr lang="en-US" dirty="0" err="1" smtClean="0"/>
              <a:t>seleraku</a:t>
            </a:r>
            <a:endParaRPr lang="en-US" dirty="0"/>
          </a:p>
        </p:txBody>
      </p:sp>
      <p:sp>
        <p:nvSpPr>
          <p:cNvPr id="15" name="Cloud Callout 14"/>
          <p:cNvSpPr/>
          <p:nvPr/>
        </p:nvSpPr>
        <p:spPr>
          <a:xfrm>
            <a:off x="2133600" y="4114800"/>
            <a:ext cx="3200400" cy="1447800"/>
          </a:xfrm>
          <a:prstGeom prst="cloudCallout">
            <a:avLst>
              <a:gd name="adj1" fmla="val -49813"/>
              <a:gd name="adj2" fmla="val 8699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Popmie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lezat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Popmie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praktis</a:t>
            </a:r>
            <a:r>
              <a:rPr lang="en-US" dirty="0" smtClean="0">
                <a:solidFill>
                  <a:schemeClr val="tx1"/>
                </a:solidFill>
              </a:rPr>
              <a:t>, Hot </a:t>
            </a:r>
            <a:r>
              <a:rPr lang="en-US" dirty="0" err="1" smtClean="0">
                <a:solidFill>
                  <a:schemeClr val="tx1"/>
                </a:solidFill>
              </a:rPr>
              <a:t>woter</a:t>
            </a:r>
            <a:r>
              <a:rPr lang="en-US" dirty="0" smtClean="0">
                <a:solidFill>
                  <a:schemeClr val="tx1"/>
                </a:solidFill>
              </a:rPr>
              <a:t> please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8" name="AutoShape 4" descr="data:image/jpeg;base64,/9j/4AAQSkZJRgABAQAAAQABAAD/2wCEAAkGBhQSERUUExQUFRUVGBcWFRgYGBcYFRcXGRwVFRgYHBgYGyYeFxomGhUYHy8gIycpLCwsFx4xNTAqNSYrLCkBCQoKDgwOGg8PGi0kHyQvLywsKjIsLCwsLCwsLCwsLCksLC0vLCwsLCwsLCwsLC0sLCwsLCwsLCwsLCwsLCkpLP/AABEIAMIBAwMBIgACEQEDEQH/xAAcAAABBQEBAQAAAAAAAAAAAAAGAAMEBQcCAQj/xABMEAACAQIEAwUEBwMLAgMJAQABAgMAEQQSITEFQVEGEyJhcQcygZEUI0JSobHBcpLRFSQzU2JzgrLC4fBD8SU0ohZEY4Ojs8PS4hf/xAAaAQACAwEBAAAAAAAAAAAAAAADBAECBQAG/8QANBEAAQQBAgIHCAEEAwAAAAAAAQACAxEEEiExQQUTIlFhcZEUMoGhscHR8DMVI0LxJFLh/9oADAMBAAIRAxEAPwDcKQr2o2PnyRO/3VZvkCf0rlyk3pV81w+1DiK2ti3P7Sxn801qxh9r/EgLmSNvWJf9NqHrQOvavoK9K9Y/wP2xYiQEOkJYDYB1zelmOvlarjDe1zMcvcAte1llvr6ZNKnWFImadlpF69rPMJ7Xo3cr9HkstsxVgSpN9CGC9PhpRD2f7dYXF3EclnBtkeyv6gX8Q9KnUOCsJGk1aIqVchq6qyIlSpUq5clSpUq5clSpUq5clSpUq5clSpUq5clSpXpVy5KlSrwmuXL2lUXF8RjiF5HVB1YgfnvQ1xL2nYOIaM8pO2RDY/4msv41UuAVHPa3iUXXpXrKuIe2OT/o4dVHIyMSf3VAF/8AFUfCe0fFuckrCNibBlQAanQahreWljVetagnKjHNa7euS9Yd2h7ZYmNmzyzZV/tlc5ZfCFy5djvvtQIvFJJLtI7OxOrMxJt0ua4upQMgEWAvqvvR1rtTXyY+NOttB8fLqfKvpvsdh8mAwq9IIr+pRSfxNS11oscmvkrmlSpVdFSqp7WMRgcURv3E1vXI1qtqpe2Z/wDD8X/cS/5GqCoPBfNjcCnX3o2XoG8OnXXlXkuBcDVQPiv8a7+n5dEzAeZB/C2lT+FTYnFP3USl/vn7KL1Ztl9NzQANXBZIDnHZWns17N99iO+kTPDHpZh4XkPL+0FGtupWjs+0vARMVihkyglc0cUYjLC4NjmHTpT/ABHCrhMDIIrokML5LbiytY35sTrfmTWOYLiEkAiKbkFRYi5t7x6qQxuD8aI4luwTwDm0Giytkwb8M4kWTurSEFyrK0THSxYFCFci1tyRahDtb2G+gDvoc0mGuM4NjJBfQMDpnjvYHYjT1qo4fxVkRJY8wMRzqDa2VRfLc+Im4tcG1r1tUDriI2BUFTmR1OoII2I6FT+Nc3+43fkqtc2QaXDdZNwTjM8DCSHEOFJ1Bdnhsf7BBI9Pkav4/ajLH700cpvsIiD6C1rfGhPtNwSThc5Gpw8hPdO2o5/VueTDrzFj1tS4jFxs4Y5l2vbW/mDvQiS3ZJu62I6bWpxe15gLvAwA55XA/OpWC9scDtlZGU+d7X+ANvjWcxmKfxNN3jKLAPo1uQBfQ/KpsWHiA3K/4lAH7hA+dcJPFd7TKFq+H7cQm/egxW5s8ZB9LNf5gUpPaFgx/wBUH0/71l/D8Bhmb3kPpYn8L1ecRTBRxASmy3uAFJLWBFrW8735WFJTdIBjgwblN47p53aWBFze0nC3sC5PQLr129BeuF9puFN7d7oLnwbC9r77XFr9aB8NxrBRyK5jxCm9w0kYAZspUkkEm5zMfj00p3CjCyxkxp4QbZiAD4czEaj3T3hvfe9Lv6Tczcg15J9+JksFuHyRqfaRhrE2mst7nuzYWJB58iCD0tUmPtzASAFmuwJAMbA2F+u2x36GsvxfH8MDKAXcyqyMVVACGvfWwztr7xzHz6s4jjEDzFpfpEbhkO5AUpsMqm1tWvdSfGdqkZ8p30mvJFHR+WRek+i1odsIyAQkxvt4B5dWFtx86hY32iRRGzQYm+4GVBcdQS9jQnw3hfdgSpJJlEapqzEEDKobKBfPooJtyqU/GoCMrmRwPtFbC55Lciqf1OR5qNhKE3FyH3oHDwUrE+1wDRMLIT/adV/yg1Y4ft+xjDyQZL2CjOWJJ2AAUXoUxXEcJGdTc3BOmg56k6E+QufKnuK9qoGwwaPvAGJAkCAujDTYmy72+NAdn5DyNi0XuefwRcfAyNYMwNIj/wD9CVpBDrHIRmAsGtzANibNbW1jVDx/imIe4illcn7Icoo/dC0G8BMIxKMZHZr+G6WuxuLscx60S47jGHRyGfKw30Y7gEbDpQp8udkoDLIpNdI9HjWGQg8LQtxCCaxDr4ydWGtgL6XuS1ybkk8h51xhi0ULrYSNIp3v9WbWBB+9qdPIUV4PjeGckBxopJLAqANObDrauIcThZWyrIuY6AEEX9CQAasOkpm8WHbwWK7orIFktO3ghbhXCjlMslvAEMaG13LMRc9LanXlarvDcOZhc2VRrysBy1NWcmChSy3XMdSLi9uVgNaqu1ct4LJtmUt6aj5XtQ5M1+Q5sY2tdjYOuQNk2tVfarhhkUMHL5RoRYj0FtKDR4dP+fgaJIMJOILoCFdr/AaX8gSTr/ZodeOxrXw7aC0uulXJibDKY2mwFyoOthfQ8r8vOvrDhUeWCJdrRoPkoFfKUUJYgf8ANdP1r61iFgB00rSZxVoOa7pUqVFTCVVfaj/yeI0DfUy6HY+BtD5VaVC4xDnglT70br81I/WoPBQ7gV8yTtn1Kgc7KLD5Xou7O4SRcMpj4omHzZj3Rija2pGrE3NxQ0nDT1GoqxwUGMf6rCrM5S2f6uJokB1t4oixOo0vzquIGuJDljRPdq7JUri0GJaCUNxMSqEYmMrlzhRcqLG2tqpuAER4nDuQcpe9z7ptYNbnoetTOLYiaNGjmvdgUCvh4gxNrHK6BWW299bdKpQfq1ZbtlKE6jTNmuoG52OvLSi5cYjIDQVoYs3ba552vknHd070ACxAJJAuuW7EC+ouS17VrPYftSHnmikPduzZkjeyvpoVA2YgAe6TtWRLJmzMVNnsqsdlGZQxJvYXF9+RrXezHC4sTDOZUV1eVip5ixNmRhqp6MDU4wqF5Pgr5Og5XY4WUUcXwcc8bRTIro4sykaH9QRuCNRWJ9qOwMuDcmHNLDqVXeRV3NiAM9huAAfIgFq0BuJzcOkVMW7TYVzlixR9+InaOe245CTnz8ibE4NZEytqpsdD8QwYbEbhh60MUdnBXkZqFL51iYMLg6GvfSizt52ZMLvKo8S2aYAACSMnKMQANAwayyAaXs3WhRBS8sZjNFIOZSJ+zQrztU574A7BFy+mpP43+VP9mo6n8cMTzCGU5AUBSQfZYlgQeqmw9K8659ZJ8l6DoE6ZdVXsVTYHtA6jJKO9j2IbU28ifyP4UQ4DAJLhZFw7aMTYNupOXwny089DzofxvZ2SFhnt3ZtaQapY/l6H8avOFlYcLI8TWztGhYmxuMxazHQaELcbXrpmNc0OjNbjy9F6jJgjcwPiO5I8rvuVVhuyjswEjoi3INmzsbakKqXJNutt6mYxI/pMhS4Oa4zKc9rDXxDTbkL+dWPCcRGJkkJVV3a52sVPvXNxoaqu0HaRZJHyRqRmYqzC5sSSCAdutMNLte/cmGazLR328gjTsvKBhZCuur/MKtAHEuMkeFDdubDYeS+fU/KrXgPHX+jTq5stnsxOUFmWwQCwF7AnTrQgVNUgaRI8nvQsWIiaUnvCtpuzkpCMgzhlUnYEEi5Gp286ssXw1oMCyncspbpqy6fICibh2HHdpYg+FRcEEaAaaVE7UqBhZBcfZt52ZazfbHyStjPIrJGbLNK2N/AOH1QVwJP5zD+2v50SduILRxG32mH4D+FUHAlAnidjYB0+PiHyos7cY09wmXL746HTK2tOTX7TGfNaeTbcyIhDnZ3hayTL3uUrZjlvqSBpcb21vVThos0iqGy3YC/TUC9WHZmX+cgn7rfkaqS2txTgvW7yH3TJJdK9t7UPupOMwzJMw1urkXO+hte/40T8b4NIXjKuy5g43IF1BYDTmdRVd2jX+ctyLBSfW2/4UTcdcz4DP9pVjkB56Wv+BPypSSXtRP79vVZktaoZOR29VV8MxzSQyIzZiira4F1Gtxcb60BTjU0UcFxGVnHIxsPiLN+hrnBcKVCO9W7dCSMvw607jANlfXOl5jp9jYsnbmFQ8KX66Ma+KSNdPNlr6oFYbwbBq2Khuq2zx8gNbrY9d71uS1rw81n4jtQK6pUqVHTiVQ+Kz5IJX+6jt8lJ/SplUfbebJw7FEf1Mg+akfrUHgoPBfPEDtYFem240FzYnyB0OunO4rVfZ/xNvoBCsiyPK6Rlx4c5C2uBYtbU2B5fGsgR2QkqbX0PnRx2c7NyyQ/S+9yy3f6KNckTscjSkC92OvI20+C8QAsj93WbA0a7CMuJ8IhZnVs2KxTKAzsQFhU6geEZYU55ACzee4yfiPCvomIlhckFbmM2srqblWtrbfqbG45VqfZng+Iw7fWYoSRkMTH3YBzHXNnJzE33JuTVrxDh8E1u9ijky7ZlDW9LiiPeXDSTstI47XBZ12E4J9IkWZowsEJBtawkkVVVRbna2Zjza1dcY7Rx4PEN/J7SFw312HRGkwp67f0T+afEUf4qYKttERR5BVUfgAKB5eOyAAQNBAhz90rG2chZY2IESurxd7kcSnKDlYdTVRueyjNjbG2kZ8A43h+JYZrLdTeOaFxqpO6sOnQ6bciCBV9n5nwGJGAlYtDIC2Bkbew1bDsfvLuOot1AFZhMSI8SmMQZC8gw2Nj5EO2WGU2uuYMY2uCfC4PO5u/aPw8yYPOhyywSJLE3NXBsPxIozAXmghvpu5T3bKFckcjC4Vwjj70UoMcinyIIrExhO7eSI6mGSSK/XIxUH5VqvG+0C4zDYQJ72J7uQj7vJgfR7j/DWZzTiSaeUe7JPK6+alzlPyFXy26YGE8d/RZczrc4Dw9URdndqvp+GQSPnkXMcoWxJsAL8hz1oPwOOyVIk421eOmxpXSFzDSJjZjoB2TRV23A4Bpmly75M5y/K1T/AKRH3fdZV7u1sttLf81vvQe3F2pk8TbrUHCld7zky/pWV9WSiePhOGU3yX8ixI+V9fjUrFGCS2eNGtoNNh005eVBh4m3WuDxJutX9ilcbLz6qXdKTuIJcbHijb6VFlC5EyjZcosPhUlIcMQLxRfuL/Cs9/lFutT8NjmIAvtVHdHvA2cfVB/qMzeBPqjyPExxrljCou9hoL89KZxTwy2Eqq4GovyJoOfGsNSfhzqLJxZuVCb0a69QduqjpCW9XNGE2Gwv9TH/AM+NR8TDh3sDGpyjKup0UXsND5mg9uJt1pLxJutMewy/9z6pj+pz8S4+pROOF4fcJb0Zhvp1rwcAwx5OP8f8RQ2nFGHOnV4mxq3ss44PKt/V8gf5H1RBPwGMtmLyE9cwO2nMVb4PDL3Ri72TLa1vDcLrdbgaqb+ulC+AmlkYKgLseQF/+1XmKwkuHgLtlBcHUkjbSw0OYnXTQ9bCq+yZDxx4KHdLzkAEk0oGM4VHAwKMz6EkG3l0HkfnVRiO0N3Jy2N9bnN/CuMRxhtyb6WqnaPMbgan/vT+PE9u8hSeVO7KdrlNlFnZjHNLjMP41AM0VxqCQHU2Gh6dRX0AtfOPYWG/EML/AHq/qf0r6OWtWAcUXFADTS6pUqVMptKhn2kPbhmJ80A+bKv60TUI+1J7cNlHVoh/9RD+lUeaaSqPNNKwBBWi4TtKMPhcLCq527uSeW2uSNTIwv0LMAPQHyoJWGiXgPCyuFMzWLzTIFzEj6uJ8saDqCUJy7EUrC67HkksXd19yvJeMzCR/HDfxWhEg+kGLPmVlQgKJGisAjMGub2v4SUYd8yBjYZgG0NxqL6HnvvUF+LYPAlMMWXNI2WTZmZnGYyS31IYnUm/vdKlQ4LuV7se6Ccl9SEOoW53tcqPICmJGBu4WpG+zS4xEgAYnYAk+gBJ/KhyLjcfDMLCWjLYiePOEQEFiojtGCoJVVRwBpbwsedEc0WZWB5gj5i1VP8A7PmSaKeeVnkhBEfdXhjQHRgMpLtppct8BVI31au9hdSidpgjYPEYqMt3cuFWSPkqsCWaw2DErFfzWiLtfiP5nIfvZbepZSKjHgUCxGIRIEZShUDdDut9/wDfWg3jfaJo4+4mJYYIgFjvObXw3qWS1/NXPKm8QtMurkN/RK5YIirmdkORYwQQyqjAzNLPDEL6xR5jnlPTRiq+ZJ+zUFIgoAGw0Fc4DCFVu39I/ic87nW34n4k1IZKz8rJMzt+A2CyZCLpv6VwK8tToWuliJNgL+lKakJNAV7kqVHgrm19egGY/IafjU1eDEakZfN2CD5b/jXE/pV2xudwVOY64aOiODhYbRSrf3cby2+JBpYiFYjZvpAPTKI71LdzQ+6J1RA3P0Q4ICdgT6AmpcWEcfZf90/wqx76L7kh/ak/gKm4VFkOVMOWNtg7E2/TeiPjeBZBryH3IVdLDtqHz/CHZom+63yNMFeoopxMEaOyGMh0tmCy3K3AYA+djemPq+ko/wAQqrY3kAgGjzr8ErixoNah++dIcyCvMvnRQgjP9b81qyg4HmGYLKw6gxMPwNVkPV7v28wfwrNi1e6QfiEERwXq34Vgj74WMgffAcfunT50R4ThqO+RRIWG4CoSB8KnzY+KNAED3FxowGo0Pu7WOnrVmNc87fQ/hVfCQLJA9Pyqh+OSRLlUsLj3UAS+t7kINBytQ7jJ5JWuwdj1sdKv58erE+E3PVjTKyD7i/Ek1bq5TtR/fiFAYwcXj5ofkwDke7bbfSrOPAJHE2l2KG/y/wCafOpmIkcjQWA1JC7fGmJP6NvIH9aMzHc4HVtSl0jWjs7rjsCv/iOF/vP9LV9DCsA7Bwj+UcMefef6Wrflq+MbBT+L7hXVKlSppNJUH+1L/wAgw6yR/wCa9GFB/tNP80Ub3lXnbkx/SgZDtMbihTbMKxuOO1aHHhU+j4dTsgicaXIKlGuLC99xpqb0LRDYBF+bG/8A6rUV9nuKCaCFyVDouSQaZgygKRYHS9g2o2IrPxX3ZHglsAWXKHiexv0mXEST5VWaVJFsB9IVUXIqd5qqA7kKDtvVwqx4dlRQc8zHclnfKLs7uxJIVbak8wANam/SKpsf2ow0Dk4lhEyE92xVzmRlW7IVBDXNwQPui/I06XE7LWDQFZrjI2coroXXVkDKXUeag3FVMWKZ8SGiv9HVZBKxsI3kBULk+8ykMGcacrkjSp7J8fjmmdcFgskJLu850Oc3INgDe5t4c2gvttVa2Lx8ZMWMnw0EOzFO77102KQoniuRoLqCL9dK6t1YFG/EZmyArWd9s8OGxiMwGbuEPxDyqD620vR12ZM7YfNiUyOXcolgCkRPgVgNiBcdbAX1oM7Vvnxstv8AppFH8QGkP/3BQ5HBrCELMeOoIpU/d153VSlTSumhtWZrXnOCbw2ALcv09SSdFHn+fJ93jTT3z0Hhj+J3ensTmKBEFxZc9tWvYHUDW1jfpr1qGcE5+yR6i237Vq0sbHD2h7zXgiPf1fZYLPf+F0/EntZTkHRBl/3pmJxmBa5FxfqRcXF+tr02TT+EMVz3zhFytZjewc6KTl5XP4VoujjiYSB6DdLB75HAE2ifieAix+HRY5B3atcBLhCbEZXUai19txbaoHDOzLPMzYhyViRYkF9cou+rbsLONd7acqrOH8cw+GdnWQzMy5csKuc50IJLKo0toddzTuH7XYgF2eJWVz4Ys2VkWwW2axBvbW43+Vedbj5ceqOE23kTsd+NFbVxuAMm3hyU/soiYoSu8UYjL2hABDhNRq97kmwPxq47GPeOWRindq7ohCKDljLB2LgXcGwOu1qCIuKziEYeFVgS1mcsHmItbQqAAbaXqxwPGMRh4Bh4EgaOxH1oe4zXzXCmzA3Pz9KvkYGXKx4HAkUL4AcT5lVZNjxvBJFq47JQnFd5ipyvds7MkYjjXe9mdwM0hyZbXPzp3smwxcUskyIEd/qQqKpjj1A8SgEm1jr+tDeBxuJgByPDawXu+6yxWG3ukNfle/rflFfH4gwjDh4cPEBlIjLGRhtbM5uLjSiOwMq3BpqyNO/ugcdu/wCqkTwO3NHje3FWGCx4dVYW1036Er8tPkaKGQLg+7LrEZrR5yNA85y303PiPxtehnhuAyqoSLvAAAqmTu15al7H5c6veJYzOEWaGP6tlkASXP4lBsMpjsRrzPXyuz0ljz5Do2NHZBsnb4bc0phPiiL334AJrG8LGFUYaFTFC9rvGcssrAWKs2XQ2103F+lqY43EIGgghjXNI27AsqxrbNpfclgOtyedSuLdqDJGYu5EgtpJnCSBh7ptYgsDbW+vxIqpbjuJYxs0cLugIDFnUDMFvmQCzaqDoRtSUePmsABHC7N0XHkfyE26WF5u/Lw71YvEi4tIgiWeNnINyRlIUWF7WN+fSmDKUmaM6PNJIkIsNI7Bmkt0UXA6sPI1HwcZhMmMnkEhVbtlFgALhY0HQk7nrUPhgeR2xEjfXSaeE37pR7qLvYjS/n8bkjxsgvLC++zRNnjx/wBqj3whuutr2V1xPDWTEDYCJQlzZbL4nbXS+Yi58qq2f6skb2P/AH2pvEYV3zGaRpScu4CqEBzBMq6WvqethU6FPBYhdRvmF/xBtTmNC/Hjf1jrJH2pJ5MjJK0LvsJCTxDDm9/Get9Fc1uq1jnYnDAcQg3+2dwR7j8wBWyCowjbT5p7E9xe0qVKnk2vDQh7SIc0EYuB9ZmO/JWHLW/iowoP9oWLyRx6KbswswuNunOlcwgQutBn/jKz0x5QDdSdLWIJ0OlwPhXXZDCpLC8yZhMSY5QSCuZCDddAQCGB1JpuZtGJ6Enflr18qsvZzgiuF7w2vOzy2uDYEqig+dk19ay8F96q4bIPR5IcSruPhweFo5NVcFWFyCQdDqNR8KF+P8GxeEgZsFPKYkGsTBZCi8yhZSSo3y7jlRzTg20rSve1ruOo2sjg4nFJhycRJjp5zsO9C4cAn3lVWH2dbEb+VO9meFQ4jiitFAIY0vNkzM+UIAqZmb3maRgxv002on4j2Gh+kd7D3Ac3ZoJc/csb6sFjdWXXcWZfIVP7M4COJ5nvCXa3fPCgSCPKPDEoHQZmYkk6i9rirajxKMXxAdlpvxP0U/tBxlMLHmbxO1xEn2pG6DovVtgPgDm63JLObuxLu3VmNz6Dp5AVzwnCSY3GZjiO5GLaZomMYlPhZmWLxMMoKXYAG2h01ohxns5xsYvHNBiP7LKYXPowLLf1tS0sMkg7FUsfI1y7N4IfSSxNPCS9MSRMrmORGilXVo3FmA6gi4Zf7SkiugtZT2lpp2yzXMrYqe2LS+V41bKFAYaNbKu+ov8APlUmORMpypa4O/p6mqSZvGfRf8q1YYSS4+Fb7MRnUhwJ4XV7KpyXh9UPOhapiK7jSm70s2taiTFq34BhBNioY2AZS93Ui4ZVVmYEegOtS8TwAYjiGISIJFDh/CxVVCIFVC7WW2dy4YC52Q6i1RezPHYcLI00pzMqFYokBMsjNbUaWVQLjMSB4j0qLw7tFNEZXUxZ5y7TK654yXZ3tYMDpnYb2sTptYLtzstOItZEA/mfkn+E4GHEYjDQxSOzSZzNlMbiFRdk+sVQrOUUkqM1jbXrK4hgIVxTYaFp5X7+OIEd0I0ByiTM+XxuGJ8KqAoNrkjSq4RiZ4ZBLC4WQKVGWJDGqkgkLGRYaj3iSx1uTepOAE0RV4y4kVmcOUDEu2YsxUgg3zt86gXzPzXPkg/xbe/dyRAnZdJOIvhkeUwwohmkJTMJGDMEByZRoYyRY6BvKpHs+iOTFYmLnmhw2ZgA5LMYix0XMbwi4H2iB0oeTF4wNI4nnDy6SP3aE2veyjJlj1J1UXPO+lNxtiViWESSd0sgmy5BnMgbOGMlszeOzWOnhA5VWyeY9UVssDTYbXwK9n7yBxhhn+o8ErtlUO9gSY0C58pJBzO/iBvYXFT+BTQpODiI0kSVki8aIwRiHfvLsLhQsdmsbeMG2msTGYueaUyTlWbKF8MXd3sTYmxNzra+mlugqKRKcgIjyozNfLJnYOFVgbuU2RRootbzNyf41aTD2tmLhwA224qz7V8AODeUBQVbKkBZEYDO+bTOCA6Rxzj4KTfSpD8H8eAw10DSRM7FYwkpU9215GZj3kmVZNLbqxta9onEMfiMQIklKmOFWCWVs5LKqXckkMQoI0A3NScF2gIxjYnFSxJIsLrCgjZFLG/djQNIwBLak2XNpzoTtuaejdG86APkmMZwiF8NiZLuyQz90iuE8fiSLMrKRrdyRe3mLHSbxju04h3c8zFFihEhUKpGkzABEXwrYoSdSATqANKLh+EkeKMOxMa3ZIwBGgc3BkIJLu+pszEnXS1WeIwcszM8mJJd7A3MWXKuqqEyFBbqBfz5UIyxjcuHqpIbu0NNeSZx+AeGQxuUJ3VkZyrqxYq3jZiOlr/Zvz18nCqANydv9h+tV/GJPo4Zi8jyP9t8zMzCwGrcgB6AbVXcFxjSTXY3OU778v40hlSOcw0dkFzBu6kc9ggTj4j0zn08DfxrYRWT+z6L+eqR917/AC/3rWBU9Hbxk+P2CZxvcXtKlSrSTK8NBXtH2hHm/wCS0amgj2jn+h/x/wCikOkT/wAd37zCBkfxlBDoCCDqCCD6HQ1H7A8RiwrYjDyTBQsgMWc5Vylb2DHwg66jna9SXbQ1XYPFjCyvKe7eOZ0SaNhdwALCQX0IF9RblyvWN0W/tFp4H6pTEl0SUTxWjQShhdSGHVSCPmKjY3igw/imDCI2BkCkhD/bABIUnZtr6G2hMZuyuEP/ALtCD1VAp+aWpvDcEwTkhY4ZMjZWGYyBT0KliAfUVt7Lb3UnF9o8A0d5J8K6bjM0b/8ApNzf4UH8f7S/S1+j4VTHhdnky5DIvNIlsMqHm1tfncQ4jiI1gIfDjMJnPfBLBmDeKMMPCUHIbAVf9+DttQMmV0Y7Pqs2fKcBQFLzHgiIGLwvCVkit9lo/EPwBHxrTezXa+LGIjBZIy4JVZFsHtcN3b6rIAQdAcwtqBWaB6IfZXibx4jBuCVhkzxnoH8QsR7rAjMD5m21V6Oeacw+aHiPu2or7X9lVxsNhZJo7tBJzV+hP3G2YfHlWX4PFBlbvB3ckbd3Kh3Vwctrbm5FgBck6a1s8chA8WpGl+vnbl6UHY7gkQ4xHOB4ngkdhyMiNFEr/tZJSL+QO5pvJx2zDdNPhEnFBGNwzq/jjZPdHiy3vlBAIViUJAJAYAkehs/hEqw7a40d/Fh1DKEDzvdbZ5GbKr32ceJz6tqBa1QMNtTrNoCPD7LIyImsnDW+CgrgbWDuAfur4n/DapmF4ZnOWOGSQjfMwXTrlGoFOdl+zU+IYGT6qMWLACwt06sT5mjiGBIU7uFQq3uerHqTz/5tSh6x27nben/vzTzYGN4D7/X8IPTgU/8AVQp6gsfxp9eDT85Qv7KKP40TmmGNAdG0cT+/G0cNr9/CqcJwSQnWd/hYf6alHgR5zyn/ABf/AM1Y4VDfUH1FdrGc1ipyke9a9j6CkpDGDwVgD+lVR4N/8aX97/auP5JttLJ+9/tVpxLAt3Y7s+MFb6qDY3H2zYLe2up8jqKgR4HFnlGbsQfEhyr4rHR9d1038J61WrFgBTpI/wBrn+SH5zSC+12A/Nadj4DIb2mfTfxLb/LXmPxWLj0XuwoVVbMFysSPFl1367aWtrTceJxXdExkFVOW/hvIGzXG2ttNrWNx6UAF718lYVws+pXr8HcaGST94f8A61DmwIS+rn1Zv0Ip7BPMWzTSKU8QVVNtMp3GW9wbHU9d6gnvC1luQbEHkPXpUl7WmlRw8fmhifi8tz4Yxr90n/Mxpg8bxC6Z8v7Kqv5AEfOj7DcHSJc5AZ98xA0/ZB29d6oV4dEztJKubW+5AtvqAdaK3IANEJZ23FVHfGWGdXLyMyhlJJZs6+IEc9swt0JqD2RN5m/YP5pRT2Zw6riQw2VrgdLXFvn+VS8f2O7jGNNEPqZkJAH2JLqWX0OpHxHKjSHVjuKh3uFEXs+J+lAa2COfK/h/HWtNFAPYjB5JrlwSUYZeYuV5/Cj4Vfoz+H4ouN7i9pUqVaaYSoC9pbeKD0k/0Uems89qZt3H/wAz/wDHSOeLgcPL6pfJ/jKEJH0NDuNVGxCLKz92Rdwlg2lrWPxvb+zVm2L0NVXEI1Z1Y+7ora2Iv7rAjaxuP8RrK6Mj/vAHnsslhp1ol7JdtUXNDiJmYiQCKRwTcH7LvsCDzPXfSrUSCOO8YBlwmZGtYZkVmvG3m0ahxf7TK3M1nrcTeLDthCL3JYLlvdrEZgbbEWv6a0cdmS38nSSyOSSs8jOdbmzID5nwflW05hbsRwW5jyl4o8kA8a7z6OsYZGikzOqBie7a7XDX+1YfHSpXCsRmgQ88o/h+lTsB2TxE57yPD9xHYECUlVLZcpIUAvY3J2tqKrsFhmgIglBWSMWZTsQSSGU/aU9aBksDowedpKeNwbdc1O72uMD2gfA4rvUAPfRNDr7okuDGzeQJF/IGmgaIex/C4Z3l71EkKKmVGAYAPnDPlOhOgW/LXrSmMNMlhCwxcopFo4O4BIxWJ73+s7xiM39yfqct/s5fK/OqpOITnH4dMRFZ1ixC96gPcyqe6dWF9Y2vFqh6ixtVlgopMO6xANJC18jE3aGwuEYk+OM2srbg2U30NW1aOord0hCPbjDWME+UOEYwuCbeGYrla/K0iqP8dLhnBpWItEIxcXJ1PzNEHG8D3uHmj+/G4HrlOU+oax+FSuCY4zYaCU7yRRyH1KqW/E1wZr4n6oErBqDvwuMbKEGRdOtQ0rjES3Yk17wqUSsyW1tubeH4Hmb0GbIGqlUNBUfF4wLVS+ILErnINiVNrfgNhUifh5LHUFwSMpuAf4Hy2rrCcNBW5RVtckg2A66X1rLkkfIaUObSnYfjIRRm5W13LAWBNh6fnTz8SXvbBS9lLDxEB7i7aDY2vahzF41edjpbzIqRw6CRir+6oOnUjyHSlRI4lUa8uNUiGfGsyFlW5B00AYDfXpY2qumaRm8a38lupubG9rC4vT63W5LAWBy+LU+VunxriDjCRlQ7MWA289dyNR0F6vqBcnhHfBT24YSgLgRg2JBcnW2xH6VWYoyB1jhUlNrbC+tzc8ialYmZ5tcrDXbYLsdemlRrOFsHvewvfkNwPjVZZW3sNu9FEApNfQgXbOqRm1nyEm/kOVzbWpMPdrlGgHIa9eZ6nqaew+ECLeTUkeFdiTtmPShriMzst7EC+gB0IG+/IaVdhANuQfZ7Oymca40iF1Dhl5W+zYaj41QYGfOir1a3w0/SoHE8Eyi/Ikgb8t6iYLENGQb6BlYfD+IvTLmB4sIr+jnSR9ZHujTgEMazkEEDfcWBY358tDz5+VHOLeLudCpAIPvf71ma8RGsg1GgNhqN7D8RVnJiCYdCbEKfyo0c1ROYRyWNK0stpCMuDYxROm2psCPMEWJo1FYv2exX86hv/WJz/tDqNdOVbQtM9HuJaQV2KSWkLqlSpVpJtKs69ro+rgbo7j5hT+laLWfe14Ww8R6S/mj/AMKXyRcZCBkfxOWW4o253Fhr8AaZDggqRuD8uf51ziHBVhscp6dPhao2KxCqqsWFzYjUcwNgN6zWR9yymgncK64ZiswsTdo9G6nS4b4i341pPAsMq4WBVAyiJPTVVYn97WsiwnDpTKZCJIbYeeVWZCO9EShitjrlsd7f7a5wqAxwIoN1VFtfcCwt+Fq2p8gyxt1DccVq4cRZZPNWMmlZv7ReHt3sWKVbqgMcpG6qSCjEdAWI8rijwNffaqTtvAwwM+TXwjN+xmXvLeeTNSSee0OYQVnsrWb1og7E8LEsksokZJIcix5SLAOCzFkOjqbAWP3dLGxAziH8VWPZiX+dxWkMRfMgYWsSVJRGB0ZSygWPMixB1oEQpyxMRwbKLCP+JcTkTCu7ZYpQ4jGxDEuqZowfeLJmZVN9tQQNbuLDhQFBYgaXYlmPmWOpPnUNMITOHcAiOPKpt/1HN5GUEkr4VVd7+Ii+97EUwt5cHShLheNlw7GJVMsZfGhI1yiRckyWCE2DD662ViNVsvJaKMdjFiRpH91AWPUgch1J2HmaFsNh/rE70MZMNAZZjGxzwzYmR53sB/S2XRkNwQRodqIxUfuEzPxdWjLLex01uGBBsVYHVSDoQdqtOA4kKjSLbNcZrmwN9tTpe3Kq7i0bupmR4yyLmxAjfKjplDR4lByJQagnUC1yV1s+HRq4USkFlOlgApAGbNtvYanoo51lywubL9EHcJ3juHAIk1OfpYXItqOppgYMSrkZ2ViLljcBz0Nhvalxniyd2rAMyDW6usZsQQChs2l+t76m/Oqrh0oazl31IFze4Y+6DyIJzWIP2dQLiqzY7224bhcHtJTs/CUiJzix0tlubgaknNoBUhOKZrd3lsF8Ra/hAO5JsCaabjkcxMcwDEHw3NifQ6a1HxfCJG1hZcm5QkoxI+HipPqSRa0oWRN3tMPxJ85AVZCSdFv+DC+lrXNXMc0BezHK62NzfXkQDttehp8W8YGZCjZtrEXB9edxvVmsX1t7nLZZAQN8wso6DU/hUi2jcbJh2kq3+lJiHLREAe6Gubk7XtsR61OXDrH7rKWubXI+JF9tKGI5BHosdlOv3tfx0qTFhAGEii4Owyka+d96jWDvp+KGa4FW8oYks+ikfFulvhVccIZWGUaDQeQr1pXkcBybDfXboPKpiYkqLLpbpSr5mMIu0Lc7BUfbwGKOKILofFfS+mh+OutA+dl8QJGv/NK07j/BWxncBWCnMQ5OwUgXNuZ8I086Hu2/Y6LCCNkLBT4DfUlgCb36kX8tK3WaXjUzcbJ3Gy2sjbHzKpOEnvFlHu+62gvb0HPaidsKform98kaknW32Rz8xQrwwLchbDMuXU6X5MfLXXlodKuMbxK+GESWCIoLEfbcelvCOXnrUdSXuJ5LC6ToSu8U1waf+cQ/3sf+da39a+beG420sev20/zCvpFaZw26bWfhXRtdUqVKn08vDQR7VmRcKjOpYCUaA21KSW16Ubmgr2stbAFiobLJHvtrdb6/tUOQW0oM4uN3ksakAblkB6A6A/A8q1rgXYTDYVRkDM5ABlkOeTlsTog8lA+NZBPijI2bIFvqAoOUDSwGhNtOtb6ovGupW6rrsRcDUXG49DVYGANJ8UlibWEKcR7Mojy2UsZInjdwS0oDqwPifMwGU3C7c7U9/K0QAusoUEJ7mosBp8vLkajcTEcuYxtICmiC7MXbxA5y48JJRQrOx1sSNbGvjlkHh754yL5lZ8qKBkARcruQuo8RBIzD7xq7m2tJrqRRHkZQQTY9dD8qFPaLxloMKIorZsQxivzVSDnIHM208r+lTGOIAW8iG4N2Y2vtYr4QdjmIG22u5p+I8DEjI8jK7gZVKyOcuZfF7xsE362zrvbUToyFcy201xQVObG3QCmimYWtcf8APkfOi7/2eiDG0bHU2LNy5X1/KpsHA4x9kD94/iTr8qX0HistuM87hQuyvG8V3qxSYrLGVOVpkWTxCxClsytYrexLbjzopxHGZ10RoZj1Ecka/vGVr/AGoUGEVfdAHwp8LRQTS1Yg5rQHFds8kusjxLkZWRMrMuYW+sINg7rqVDNlva4vqOuG8MMMuZG72QPKxbMt5oZChKliQBKrKHAOUHUDQnL5lrkirgqzt1F7Z46NcO4CPBKsTxosiWSSJxZo1dCyEjRlGbRlHImuMNgs0RCSNms1sxAKyfVsqte9lJQgEW1y6g1ImGZSraqd1Oqm2o0OlcCIVJa1xBPJBNrmHjkUkTJiPDe4BWMsLaEaL7rA/Z0F6quB4LwySM1hGoVWIU/WM4yKL3sVUXIFiLAdatGwindQfgK7EI6enl/CqPYSENrCHWUN8ThZ5c12bLe2osB5U8jE2vKFtvmzMb/lar8xA7ivDAOg+VKjFIoEpvrQBTWgKp+kIkgyzysw5q7BL+Qub1YrjRLlVib2sWub31/CnThlO6r8hXhwy/dX5CrHHcdrQdb+9RY+HkXyuHHXNZh8Db9akpgnygM406GuhAvQUhABsPxP8aC/EeR2Si9c4+8vJJMiklvCOu3SmRir65l19NaeMI8/mf414sA6D5D89/xpYdGOO7iFb2juC9w/FL2sy9NCB+tR+1vbEFFw+QS3ylmtfIdbereE/D1FWEGFW97Ly0KoRp6rfl1qj4xwKRGaWNiwJzN9kgi+UDLpkF9gL6U1j4fU2eZQpH6hSpMVlVcwWzWYEbXBGp2O38K6wC5oWFiLKRqbnYneuGxuIyspYAHTwgAFeYJsSdOd6n4PCgKQt7Ea6+R8/OnoY9IopKW63NoYjnswPTX5fCvqWI3APWvlGQ2NfU3CcR3kET/fRG/eUH9amIUSuxual0qVKmE2vDVB244Q2JwUkSZQ7ZSpY2UFWVtSAbaA8qIKbljzC1QRYpQRYorCZfZ/iMx7yWNmO+jufxtR3guE8RkQDvo41AAB7hL2AtzJJozh4aim9rmpYFc22iggtga3gsz4j2clVrvK0hHP3Rccwq6D/eoEmGa5ve53PM1qGKwIaqybgg6VU2jBoWf9y3n8zXoiNGj8FHSmX4QOlVNq2lCXcnpXax0SNwoU2eG+VVpdSolQ10IzVwcB5UvoXlXK1Kq7ukUq1ODrk4OpU0qgx14Uq2OCrhsFUqulVeWkFqxODrz6FULtKgZa8y1YfQq7GDrl2lVmSl3dWowdejB1FrtKqe7NelKtxgqX0LyrrUaVT5K8yVc/QfKvDgPKutdpVbEKkrUtMDTyYCpXaUOcT7MCW5jIRzytdCfMfZPmPlVDB7Pse1gHhWwt/SNrvrcIa0dOHmrDC4UipQ3QgrLJPY9jTqGw/p3j/rHWw9lsHJDg4IpbZ441RrG4uoy6HnoBUnDxmpYq4bW6hsYbwXtKlSqyIlSNKlXLkq8r2lXLkq5NKlXLk1IKhyilSqpVgozimGFKlVFZN2pWpUqhQvCK5IrylUqyVq4daVKuUJthXNq8pVCldAV0BSpVC4r0Cu7UqVcoXoFegUqVQuXQFIilSqQuXQFPxClSqVylxrTsY1pUqsoUxNq7pUqIqL2lSpVy5f/Z"/>
          <p:cNvSpPr>
            <a:spLocks noChangeAspect="1" noChangeArrowheads="1"/>
          </p:cNvSpPr>
          <p:nvPr/>
        </p:nvSpPr>
        <p:spPr bwMode="auto">
          <a:xfrm>
            <a:off x="155575" y="-677863"/>
            <a:ext cx="1895475" cy="1419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ular Callout 16"/>
          <p:cNvSpPr/>
          <p:nvPr/>
        </p:nvSpPr>
        <p:spPr>
          <a:xfrm>
            <a:off x="5867400" y="2057400"/>
            <a:ext cx="1981200" cy="1524000"/>
          </a:xfrm>
          <a:prstGeom prst="wedgeRectCallout">
            <a:avLst>
              <a:gd name="adj1" fmla="val -19514"/>
              <a:gd name="adj2" fmla="val 847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Dari </a:t>
            </a:r>
            <a:r>
              <a:rPr lang="en-US" dirty="0" err="1" smtClean="0"/>
              <a:t>Aromanya</a:t>
            </a:r>
            <a:r>
              <a:rPr lang="en-US" dirty="0" smtClean="0"/>
              <a:t> </a:t>
            </a:r>
            <a:r>
              <a:rPr lang="en-US" dirty="0" err="1" smtClean="0"/>
              <a:t>Terbayang</a:t>
            </a:r>
            <a:r>
              <a:rPr lang="en-US" dirty="0" smtClean="0"/>
              <a:t> </a:t>
            </a:r>
            <a:r>
              <a:rPr lang="en-US" dirty="0" err="1" smtClean="0"/>
              <a:t>Kelezatannya</a:t>
            </a:r>
            <a:endParaRPr lang="en-US" dirty="0"/>
          </a:p>
        </p:txBody>
      </p:sp>
      <p:pic>
        <p:nvPicPr>
          <p:cNvPr id="1030" name="Picture 6" descr="http://i.ytimg.com/vi/siiGJ8mDiUM/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4191001"/>
            <a:ext cx="22098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343400" y="2571750"/>
            <a:ext cx="41941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defRPr/>
            </a:pPr>
            <a:r>
              <a:rPr lang="en-US" sz="2800" b="0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Key Insight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400" b="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‘Soap leaves my skin feeling dry and tight’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3886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9"/>
          <p:cNvGraphicFramePr>
            <a:graphicFrameLocks noGrp="1"/>
          </p:cNvGraphicFramePr>
          <p:nvPr/>
        </p:nvGraphicFramePr>
        <p:xfrm>
          <a:off x="457200" y="1524000"/>
          <a:ext cx="7162800" cy="4165600"/>
        </p:xfrm>
        <a:graphic>
          <a:graphicData uri="http://schemas.openxmlformats.org/drawingml/2006/table">
            <a:tbl>
              <a:tblPr/>
              <a:tblGrid>
                <a:gridCol w="1790700"/>
                <a:gridCol w="1790700"/>
                <a:gridCol w="1790700"/>
                <a:gridCol w="1790700"/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d-ID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Biaya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Perusahaan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Nilai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Pelanggan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Nilai Pelanggan/Biaya Pelanggan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(b)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(c=b/a)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Pemanas kaca belakang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Pengatur kecepatan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Transmisi otomatis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2,400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Berlin Sans FB Demi" pitchFamily="34" charset="0"/>
              </a:rPr>
              <a:t>Mengukur</a:t>
            </a:r>
            <a:r>
              <a:rPr lang="en-US" sz="2800" dirty="0" smtClean="0">
                <a:latin typeface="Berlin Sans FB Demi" pitchFamily="34" charset="0"/>
              </a:rPr>
              <a:t> </a:t>
            </a:r>
            <a:r>
              <a:rPr lang="en-US" sz="2800" dirty="0" err="1" smtClean="0">
                <a:latin typeface="Berlin Sans FB Demi" pitchFamily="34" charset="0"/>
              </a:rPr>
              <a:t>nilai</a:t>
            </a:r>
            <a:r>
              <a:rPr lang="en-US" sz="2800" dirty="0" smtClean="0">
                <a:latin typeface="Berlin Sans FB Demi" pitchFamily="34" charset="0"/>
              </a:rPr>
              <a:t> </a:t>
            </a:r>
            <a:r>
              <a:rPr lang="en-US" sz="2800" dirty="0" err="1" smtClean="0">
                <a:latin typeface="Berlin Sans FB Demi" pitchFamily="34" charset="0"/>
              </a:rPr>
              <a:t>keefektifan</a:t>
            </a:r>
            <a:r>
              <a:rPr lang="en-US" sz="2800" dirty="0" smtClean="0">
                <a:latin typeface="Berlin Sans FB Demi" pitchFamily="34" charset="0"/>
              </a:rPr>
              <a:t> </a:t>
            </a:r>
            <a:r>
              <a:rPr lang="en-US" sz="2800" dirty="0" err="1" smtClean="0">
                <a:latin typeface="Berlin Sans FB Demi" pitchFamily="34" charset="0"/>
              </a:rPr>
              <a:t>Pelanggan</a:t>
            </a:r>
            <a:endParaRPr lang="en-US" sz="2800" dirty="0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Diferensiasi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endParaRPr lang="en-US" dirty="0"/>
          </a:p>
        </p:txBody>
      </p:sp>
      <p:pic>
        <p:nvPicPr>
          <p:cNvPr id="33794" name="Picture 2" descr="http://www.anneahira.com/images/garda-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3200400" cy="1889125"/>
          </a:xfrm>
          <a:prstGeom prst="rect">
            <a:avLst/>
          </a:prstGeom>
          <a:noFill/>
        </p:spPr>
      </p:pic>
      <p:pic>
        <p:nvPicPr>
          <p:cNvPr id="33796" name="Picture 4" descr="http://gardaoto.files.wordpress.com/2010/02/gardaaksi.jpg?w=78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962400"/>
            <a:ext cx="2667000" cy="2209800"/>
          </a:xfrm>
          <a:prstGeom prst="rect">
            <a:avLst/>
          </a:prstGeom>
          <a:noFill/>
        </p:spPr>
      </p:pic>
      <p:pic>
        <p:nvPicPr>
          <p:cNvPr id="7170" name="Picture 2" descr="http://www.investor.co.id/media/images/medium2/2012072723194423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2286000"/>
            <a:ext cx="3000375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http://3.bp.blogspot.com/_zCYewJKnPis/TMOQSMOldqI/AAAAAAAAABM/8cdlNGfJ3LY/s1600/pelayanan+prima.jpg"/>
          <p:cNvSpPr>
            <a:spLocks noChangeAspect="1" noChangeArrowheads="1"/>
          </p:cNvSpPr>
          <p:nvPr/>
        </p:nvSpPr>
        <p:spPr bwMode="auto">
          <a:xfrm>
            <a:off x="63500" y="-136525"/>
            <a:ext cx="4457700" cy="3362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" name="AutoShape 4" descr="http://3.bp.blogspot.com/_zCYewJKnPis/TMOQSMOldqI/AAAAAAAAABM/8cdlNGfJ3LY/s1600/pelayanan+prima.jpg"/>
          <p:cNvSpPr>
            <a:spLocks noChangeAspect="1" noChangeArrowheads="1"/>
          </p:cNvSpPr>
          <p:nvPr/>
        </p:nvSpPr>
        <p:spPr bwMode="auto">
          <a:xfrm>
            <a:off x="63500" y="-136525"/>
            <a:ext cx="4457700" cy="3362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70" name="Picture 6" descr="http://3.bp.blogspot.com/_zCYewJKnPis/TMOQSMOldqI/AAAAAAAAABM/8cdlNGfJ3LY/s1600/pelayanan+prim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276600"/>
            <a:ext cx="2819400" cy="3362326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Diferensiasi</a:t>
            </a:r>
            <a:r>
              <a:rPr lang="en-US" dirty="0" smtClean="0"/>
              <a:t> </a:t>
            </a:r>
            <a:r>
              <a:rPr lang="en-US" dirty="0" err="1" smtClean="0"/>
              <a:t>Personil</a:t>
            </a:r>
            <a:endParaRPr lang="en-US" dirty="0"/>
          </a:p>
        </p:txBody>
      </p:sp>
      <p:pic>
        <p:nvPicPr>
          <p:cNvPr id="11272" name="Picture 8" descr="Pramugari Garuda Indonesi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1828800"/>
            <a:ext cx="1352550" cy="2981326"/>
          </a:xfrm>
          <a:prstGeom prst="rect">
            <a:avLst/>
          </a:prstGeom>
          <a:noFill/>
        </p:spPr>
      </p:pic>
      <p:sp>
        <p:nvSpPr>
          <p:cNvPr id="8" name="Line Callout 2 7"/>
          <p:cNvSpPr/>
          <p:nvPr/>
        </p:nvSpPr>
        <p:spPr>
          <a:xfrm>
            <a:off x="2362200" y="1981200"/>
            <a:ext cx="1905000" cy="3124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7962"/>
              <a:gd name="adj6" fmla="val -457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US" dirty="0" err="1" smtClean="0"/>
              <a:t>Kompeten</a:t>
            </a:r>
            <a:endParaRPr lang="en-US" dirty="0" smtClean="0"/>
          </a:p>
          <a:p>
            <a:pPr algn="ctr">
              <a:buFont typeface="Arial" pitchFamily="34" charset="0"/>
              <a:buChar char="•"/>
            </a:pPr>
            <a:r>
              <a:rPr lang="en-US" dirty="0" err="1" smtClean="0"/>
              <a:t>Sopan</a:t>
            </a:r>
            <a:endParaRPr lang="en-US" dirty="0" smtClean="0"/>
          </a:p>
          <a:p>
            <a:pPr algn="ctr">
              <a:buFont typeface="Arial" pitchFamily="34" charset="0"/>
              <a:buChar char="•"/>
            </a:pPr>
            <a:r>
              <a:rPr lang="en-US" dirty="0" err="1" smtClean="0"/>
              <a:t>Kredibilitas</a:t>
            </a:r>
            <a:endParaRPr lang="en-US" dirty="0" smtClean="0"/>
          </a:p>
          <a:p>
            <a:pPr algn="ctr">
              <a:buFont typeface="Arial" pitchFamily="34" charset="0"/>
              <a:buChar char="•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diandalkan</a:t>
            </a:r>
            <a:endParaRPr lang="en-US" dirty="0" smtClean="0"/>
          </a:p>
          <a:p>
            <a:pPr algn="ctr">
              <a:buFont typeface="Arial" pitchFamily="34" charset="0"/>
              <a:buChar char="•"/>
            </a:pPr>
            <a:r>
              <a:rPr lang="en-US" dirty="0" err="1" smtClean="0"/>
              <a:t>Responsif</a:t>
            </a:r>
            <a:endParaRPr lang="en-US" dirty="0" smtClean="0"/>
          </a:p>
          <a:p>
            <a:pPr algn="ctr">
              <a:buFont typeface="Arial" pitchFamily="34" charset="0"/>
              <a:buChar char="•"/>
            </a:pPr>
            <a:r>
              <a:rPr lang="en-US" dirty="0" err="1" smtClean="0"/>
              <a:t>komunikatif</a:t>
            </a:r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Diferensiasi</a:t>
            </a:r>
            <a:r>
              <a:rPr lang="en-US" dirty="0" smtClean="0"/>
              <a:t> Citra</a:t>
            </a:r>
            <a:endParaRPr lang="en-US" dirty="0"/>
          </a:p>
        </p:txBody>
      </p:sp>
      <p:pic>
        <p:nvPicPr>
          <p:cNvPr id="34818" name="Picture 2" descr="http://mysidesight.files.wordpress.com/2010/05/logo_garuda_indonesi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876800"/>
            <a:ext cx="2266950" cy="1600200"/>
          </a:xfrm>
          <a:prstGeom prst="rect">
            <a:avLst/>
          </a:prstGeom>
          <a:noFill/>
        </p:spPr>
      </p:pic>
      <p:pic>
        <p:nvPicPr>
          <p:cNvPr id="34820" name="Picture 4" descr="http://2.bp.blogspot.com/_VCF_R1o7_K4/SL9APO8IuRI/AAAAAAAAA_Y/Axs6b1tsqPY/s320/bca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1752600"/>
            <a:ext cx="1990725" cy="4114800"/>
          </a:xfrm>
          <a:prstGeom prst="rect">
            <a:avLst/>
          </a:prstGeom>
          <a:noFill/>
        </p:spPr>
      </p:pic>
      <p:pic>
        <p:nvPicPr>
          <p:cNvPr id="34822" name="Picture 6" descr="http://www.tnetnoc.com/hotelimages/651/120651/2631759-Hyatt-Regency-Century-Plaza-Lobby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1752600"/>
            <a:ext cx="3048000" cy="2971800"/>
          </a:xfrm>
          <a:prstGeom prst="rect">
            <a:avLst/>
          </a:prstGeom>
          <a:noFill/>
        </p:spPr>
      </p:pic>
      <p:pic>
        <p:nvPicPr>
          <p:cNvPr id="34824" name="Picture 8" descr="http://padangekspres.co.id/up/berita/1905201213261318-5-icon-logo-djarum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2514600"/>
            <a:ext cx="1638300" cy="354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2286000" y="1905000"/>
            <a:ext cx="4568825" cy="2954338"/>
          </a:xfrm>
          <a:prstGeom prst="ellipse">
            <a:avLst/>
          </a:prstGeom>
          <a:gradFill rotWithShape="0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90000"/>
              </a:lnSpc>
              <a:defRPr/>
            </a:pPr>
            <a:r>
              <a:rPr lang="en-U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Differences Worth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Establishing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 rot="5400000">
            <a:off x="4125913" y="-115887"/>
            <a:ext cx="892175" cy="2917825"/>
          </a:xfrm>
          <a:prstGeom prst="cube">
            <a:avLst>
              <a:gd name="adj" fmla="val 18231"/>
            </a:avLst>
          </a:prstGeom>
          <a:solidFill>
            <a:srgbClr val="FF99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7312" tIns="44450" rIns="87312" bIns="44450" anchor="ctr"/>
          <a:lstStyle/>
          <a:p>
            <a:pPr algn="ctr" defTabSz="857250">
              <a:defRPr/>
            </a:pPr>
            <a:r>
              <a:rPr lang="id-ID" sz="2400" dirty="0">
                <a:latin typeface="Arial Black" pitchFamily="34" charset="0"/>
              </a:rPr>
              <a:t>Penting</a:t>
            </a:r>
            <a:endParaRPr lang="en-US" sz="2400" dirty="0">
              <a:latin typeface="Arial Black" pitchFamily="34" charset="0"/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 rot="5400000">
            <a:off x="1317625" y="968375"/>
            <a:ext cx="892175" cy="2917825"/>
          </a:xfrm>
          <a:prstGeom prst="cube">
            <a:avLst>
              <a:gd name="adj" fmla="val 18231"/>
            </a:avLst>
          </a:prstGeom>
          <a:solidFill>
            <a:srgbClr val="FFCC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7312" tIns="44450" rIns="87312" bIns="44450" anchor="ctr"/>
          <a:lstStyle/>
          <a:p>
            <a:pPr algn="ctr" defTabSz="857250">
              <a:defRPr/>
            </a:pPr>
            <a:r>
              <a:rPr lang="id-ID" sz="2400" dirty="0">
                <a:latin typeface="Arial Black" pitchFamily="34" charset="0"/>
              </a:rPr>
              <a:t>Menguntungkan</a:t>
            </a:r>
            <a:endParaRPr lang="en-US" sz="2400" dirty="0">
              <a:latin typeface="Arial Black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5400000">
            <a:off x="1458913" y="2855913"/>
            <a:ext cx="892175" cy="2917825"/>
          </a:xfrm>
          <a:prstGeom prst="cube">
            <a:avLst>
              <a:gd name="adj" fmla="val 18231"/>
            </a:avLst>
          </a:prstGeom>
          <a:solidFill>
            <a:srgbClr val="FFCCCC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7312" tIns="44450" rIns="87312" bIns="44450" anchor="ctr"/>
          <a:lstStyle/>
          <a:p>
            <a:pPr algn="ctr" defTabSz="857250">
              <a:defRPr/>
            </a:pPr>
            <a:r>
              <a:rPr lang="id-ID" sz="2400" dirty="0">
                <a:latin typeface="Arial Black" pitchFamily="34" charset="0"/>
              </a:rPr>
              <a:t>Terjangkau</a:t>
            </a:r>
            <a:endParaRPr lang="en-US" sz="2400" dirty="0">
              <a:latin typeface="Arial Black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 rot="5400000">
            <a:off x="4278313" y="3998913"/>
            <a:ext cx="892175" cy="2917825"/>
          </a:xfrm>
          <a:prstGeom prst="cube">
            <a:avLst>
              <a:gd name="adj" fmla="val 18231"/>
            </a:avLst>
          </a:prstGeom>
          <a:solidFill>
            <a:srgbClr val="FFCC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7312" tIns="44450" rIns="87312" bIns="44450" anchor="ctr"/>
          <a:lstStyle/>
          <a:p>
            <a:pPr algn="ctr" defTabSz="857250">
              <a:defRPr/>
            </a:pPr>
            <a:r>
              <a:rPr lang="id-ID" sz="2000">
                <a:latin typeface="Arial Black" pitchFamily="34" charset="0"/>
              </a:rPr>
              <a:t>Dimiliki</a:t>
            </a:r>
            <a:r>
              <a:rPr lang="en-US" sz="2000">
                <a:latin typeface="Arial Black" pitchFamily="34" charset="0"/>
              </a:rPr>
              <a:t> </a:t>
            </a:r>
            <a:r>
              <a:rPr lang="id-ID" sz="2000">
                <a:latin typeface="Arial Black" pitchFamily="34" charset="0"/>
              </a:rPr>
              <a:t>satu pihak</a:t>
            </a:r>
            <a:endParaRPr lang="en-US" sz="2000">
              <a:latin typeface="Arial Black" pitchFamily="34" charset="0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 rot="5400000">
            <a:off x="6867525" y="2857501"/>
            <a:ext cx="892175" cy="2914650"/>
          </a:xfrm>
          <a:prstGeom prst="cube">
            <a:avLst>
              <a:gd name="adj" fmla="val 18231"/>
            </a:avLst>
          </a:prstGeom>
          <a:solidFill>
            <a:srgbClr val="FFCC6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7312" tIns="44450" rIns="87312" bIns="44450" anchor="ctr"/>
          <a:lstStyle/>
          <a:p>
            <a:pPr algn="ctr" defTabSz="857250">
              <a:defRPr/>
            </a:pPr>
            <a:r>
              <a:rPr lang="id-ID" sz="2400">
                <a:latin typeface="Arial Black" pitchFamily="34" charset="0"/>
              </a:rPr>
              <a:t>Unggul</a:t>
            </a:r>
            <a:endParaRPr lang="en-US" sz="2400">
              <a:latin typeface="Arial Black" pitchFamily="34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 rot="5400000">
            <a:off x="6954837" y="969963"/>
            <a:ext cx="892175" cy="2914650"/>
          </a:xfrm>
          <a:prstGeom prst="cube">
            <a:avLst>
              <a:gd name="adj" fmla="val 18231"/>
            </a:avLst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7312" tIns="44450" rIns="87312" bIns="44450" anchor="ctr"/>
          <a:lstStyle/>
          <a:p>
            <a:pPr algn="ctr" defTabSz="857250">
              <a:defRPr/>
            </a:pPr>
            <a:r>
              <a:rPr lang="id-ID" sz="2400">
                <a:latin typeface="Arial Black" pitchFamily="34" charset="0"/>
              </a:rPr>
              <a:t>Terbedakan</a:t>
            </a:r>
            <a:endParaRPr lang="en-US" sz="24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4" grpId="0" animBg="1" autoUpdateAnimBg="0"/>
      <p:bldP spid="5" grpId="0" animBg="1" autoUpdateAnimBg="0"/>
      <p:bldP spid="6" grpId="0" animBg="1" autoUpdateAnimBg="0"/>
      <p:bldP spid="8" grpId="0" animBg="1" autoUpdateAnimBg="0"/>
      <p:bldP spid="9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3.bp.blogspot.com/-iRLBq_Kk3Hg/TqwPG_71cdI/AAAAAAAAAA4/7t30AmBCZ-0/s640/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19200"/>
            <a:ext cx="6096000" cy="48768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46760"/>
          </a:xfrm>
        </p:spPr>
        <p:txBody>
          <a:bodyPr/>
          <a:lstStyle/>
          <a:p>
            <a:r>
              <a:rPr lang="en-US" dirty="0" err="1" smtClean="0"/>
              <a:t>Peta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fi-FI" sz="3100" dirty="0" smtClean="0"/>
              <a:t>Empat kesalahan utama dalam menentukan posisi </a:t>
            </a:r>
            <a:endParaRPr lang="en-US" sz="31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2057400"/>
          <a:ext cx="55626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diferensiasi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yang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5389098" y="2667000"/>
            <a:ext cx="3429000" cy="3505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id-ID" sz="2000" dirty="0" smtClean="0">
                <a:solidFill>
                  <a:srgbClr val="00B0F0"/>
                </a:solidFill>
              </a:rPr>
              <a:t>Positioning </a:t>
            </a:r>
            <a:r>
              <a:rPr lang="id-ID" sz="2000" dirty="0" smtClean="0"/>
              <a:t>adalah tindakan merancang tawaran dan citra perusahaan sehingga menempati suatu posisi yang terbedakan (diantara pesaing) di dalam benak pelanggan sasarannya.</a:t>
            </a:r>
            <a:endParaRPr lang="en-US" sz="2000" dirty="0" smtClean="0"/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00B0F0"/>
                </a:solidFill>
              </a:rPr>
              <a:t>Positioning</a:t>
            </a:r>
            <a:r>
              <a:rPr lang="en-US" sz="2000" dirty="0" smtClean="0"/>
              <a:t> is owning a piece of consumer’s mind</a:t>
            </a:r>
          </a:p>
          <a:p>
            <a:pPr>
              <a:buFont typeface="Wingdings" pitchFamily="2" charset="2"/>
              <a:buChar char="q"/>
            </a:pPr>
            <a:endParaRPr lang="id-ID" sz="2000" dirty="0" smtClean="0"/>
          </a:p>
          <a:p>
            <a:endParaRPr lang="en-US" sz="20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143000"/>
            <a:ext cx="3886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2050" name="Picture 2" descr="http://basicsnygg.bloggsida.se/files/2008/10/f03a0f41-9eac-4794-9cb2-3873d188ad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828800"/>
            <a:ext cx="1676400" cy="23622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362201" y="2286000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Is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Protection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05200" y="5715000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Is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Glamour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52" name="Picture 4" descr="http://i114.photobucket.com/albums/n279/empatlapanenam/lux-print-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4343400"/>
            <a:ext cx="2362199" cy="2209800"/>
          </a:xfrm>
          <a:prstGeom prst="rect">
            <a:avLst/>
          </a:prstGeom>
          <a:noFill/>
        </p:spPr>
      </p:pic>
      <p:pic>
        <p:nvPicPr>
          <p:cNvPr id="2054" name="Picture 6" descr="http://3.bp.blogspot.com/_qbIZ_FKh5pQ/TJ1sB27ck_I/AAAAAAAAAL4/Id2OWr4V2aQ/s1600/axe_chocolat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143000"/>
            <a:ext cx="2286000" cy="28575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4114800" y="4038600"/>
            <a:ext cx="2186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Is Sexual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Attraction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Positining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d-ID" dirty="0" smtClean="0"/>
              <a:t>Positioning menurut Ries dan Trout</a:t>
            </a:r>
          </a:p>
          <a:p>
            <a:pPr lvl="1">
              <a:lnSpc>
                <a:spcPct val="9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Memperkuat posisinya sendiri saat ini di be</a:t>
            </a:r>
            <a:r>
              <a:rPr lang="en-US" sz="2000" dirty="0" smtClean="0">
                <a:solidFill>
                  <a:schemeClr val="tx1"/>
                </a:solidFill>
              </a:rPr>
              <a:t>n</a:t>
            </a:r>
            <a:r>
              <a:rPr lang="id-ID" sz="2000" dirty="0" smtClean="0">
                <a:solidFill>
                  <a:schemeClr val="tx1"/>
                </a:solidFill>
              </a:rPr>
              <a:t>ak konsumen.</a:t>
            </a:r>
          </a:p>
          <a:p>
            <a:pPr lvl="1">
              <a:lnSpc>
                <a:spcPct val="9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Mencari dan merebut posisi baru yang belum ditempati.</a:t>
            </a:r>
          </a:p>
          <a:p>
            <a:pPr lvl="1">
              <a:lnSpc>
                <a:spcPct val="9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De-position (menggeser)</a:t>
            </a:r>
          </a:p>
          <a:p>
            <a:pPr lvl="1">
              <a:lnSpc>
                <a:spcPct val="9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Re-position (mengubah)</a:t>
            </a:r>
          </a:p>
          <a:p>
            <a:pPr lvl="1">
              <a:lnSpc>
                <a:spcPct val="9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Product ladders (jenjang produk)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d-ID" dirty="0" smtClean="0"/>
              <a:t>Positioning menurut Treacy dan Wiersema</a:t>
            </a:r>
          </a:p>
          <a:p>
            <a:pPr lvl="1">
              <a:lnSpc>
                <a:spcPct val="9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Value disciplines</a:t>
            </a:r>
            <a:r>
              <a:rPr lang="en-US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</a:rPr>
              <a:t>disiplin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nilai</a:t>
            </a:r>
            <a:endParaRPr lang="id-ID" sz="2000" dirty="0" smtClean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r>
              <a:rPr lang="id-ID" sz="1800" dirty="0" smtClean="0"/>
              <a:t>Product leader</a:t>
            </a:r>
            <a:r>
              <a:rPr lang="en-US" sz="1800" dirty="0" smtClean="0"/>
              <a:t>/</a:t>
            </a:r>
            <a:r>
              <a:rPr lang="en-US" sz="1800" dirty="0" err="1" smtClean="0"/>
              <a:t>pemimpin</a:t>
            </a:r>
            <a:r>
              <a:rPr lang="en-US" sz="1800" dirty="0" smtClean="0"/>
              <a:t> </a:t>
            </a:r>
            <a:r>
              <a:rPr lang="en-US" sz="1800" dirty="0" err="1" smtClean="0"/>
              <a:t>produk</a:t>
            </a:r>
            <a:endParaRPr lang="id-ID" sz="1800" dirty="0" smtClean="0"/>
          </a:p>
          <a:p>
            <a:pPr lvl="2">
              <a:lnSpc>
                <a:spcPct val="90000"/>
              </a:lnSpc>
            </a:pPr>
            <a:r>
              <a:rPr lang="id-ID" sz="1800" dirty="0" smtClean="0"/>
              <a:t>Operationally excellent firm</a:t>
            </a:r>
            <a:r>
              <a:rPr lang="en-US" sz="1800" dirty="0" smtClean="0"/>
              <a:t>/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unggul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operasional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pPr lvl="2">
              <a:lnSpc>
                <a:spcPct val="90000"/>
              </a:lnSpc>
            </a:pPr>
            <a:r>
              <a:rPr lang="id-ID" sz="1800" dirty="0" smtClean="0"/>
              <a:t>Customer intimate firm</a:t>
            </a:r>
            <a:r>
              <a:rPr lang="en-US" sz="1800" dirty="0" smtClean="0"/>
              <a:t>/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akrab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pelanggan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2"/>
                </a:solidFill>
              </a:rPr>
              <a:t>Value position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type="body" sz="half" idx="4294967295"/>
          </p:nvPr>
        </p:nvSpPr>
        <p:spPr>
          <a:xfrm>
            <a:off x="4572000" y="2438400"/>
            <a:ext cx="3200400" cy="213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</a:t>
            </a:r>
            <a:r>
              <a:rPr lang="id-ID" dirty="0" smtClean="0"/>
              <a:t>erupakan alasan-alasan yang meyakinkan mengapa pelanggan sasaran akan membeli produk.</a:t>
            </a:r>
          </a:p>
          <a:p>
            <a:endParaRPr lang="en-US" dirty="0"/>
          </a:p>
        </p:txBody>
      </p:sp>
      <p:pic>
        <p:nvPicPr>
          <p:cNvPr id="1028" name="Picture 4" descr="http://www.v2c.co.uk/viewimage.asp?id=Value%20Position%203.gif&amp;height=&amp;width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0"/>
            <a:ext cx="401955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7"/>
          <p:cNvGraphicFramePr>
            <a:graphicFrameLocks noGrp="1"/>
          </p:cNvGraphicFramePr>
          <p:nvPr/>
        </p:nvGraphicFramePr>
        <p:xfrm>
          <a:off x="304800" y="1447800"/>
          <a:ext cx="7772400" cy="4677410"/>
        </p:xfrm>
        <a:graphic>
          <a:graphicData uri="http://schemas.openxmlformats.org/drawingml/2006/table">
            <a:tbl>
              <a:tblPr/>
              <a:tblGrid>
                <a:gridCol w="1366243"/>
                <a:gridCol w="1795633"/>
                <a:gridCol w="1366242"/>
                <a:gridCol w="1304074"/>
                <a:gridCol w="1940208"/>
              </a:tblGrid>
              <a:tr h="74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id-ID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Perusahaan dan produk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id-ID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Sasaran pelanggan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id-ID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Manfaat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id-ID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Harga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id-ID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Usulan nilai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540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Volvo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(mobil keluarga)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Keluarga “kalangan atas” yang peduli akan keselamatan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Daya tahan dan keamanan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lebih mahal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Kenderaan paling aman, paling kuat, dan lay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 dikendarai keluarga Anda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393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Domino’s (pizza)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Pecinta pizza yang menyukai kemudahan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Kecepatan pengiriman dan kualitas yang baik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15% lebih mahal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Pizza hangat enak diantarkan ke pintu Anda dalam waktu 30 menit dari saat pemesanan, dengan harha yang terjangkau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304800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dirty="0" smtClean="0"/>
              <a:t>Contoh-contoh </a:t>
            </a:r>
            <a:endParaRPr lang="en-US" dirty="0" smtClean="0"/>
          </a:p>
          <a:p>
            <a:pPr algn="ctr"/>
            <a:r>
              <a:rPr lang="id-ID" dirty="0" smtClean="0"/>
              <a:t>Pernyataan Permintaan Usulan Nilai Dan Tugas Pemasaran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3.bp.blogspot.com/-DdPXgFvpmRU/TqbD6Qi165I/AAAAAAAAAAY/4Tcs5XWyVMc/s1600/Matrix+BCG+baru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133600"/>
            <a:ext cx="6629400" cy="40386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609600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Berlin Sans FB Demi" pitchFamily="34" charset="0"/>
              </a:rPr>
              <a:t>Matriks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dirty="0" err="1" smtClean="0">
                <a:latin typeface="Berlin Sans FB Demi" pitchFamily="34" charset="0"/>
              </a:rPr>
              <a:t>keunggulan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dirty="0" err="1" smtClean="0">
                <a:latin typeface="Berlin Sans FB Demi" pitchFamily="34" charset="0"/>
              </a:rPr>
              <a:t>kompetitif</a:t>
            </a:r>
            <a:r>
              <a:rPr lang="en-US" dirty="0" smtClean="0">
                <a:latin typeface="Berlin Sans FB Demi" pitchFamily="34" charset="0"/>
              </a:rPr>
              <a:t> BCG</a:t>
            </a:r>
            <a:endParaRPr lang="en-US" dirty="0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Emw2iM378NI/TqbL1aBmX8I/AAAAAAAAAAg/M7yQOip12RU/s1600/variabel+diferensias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7467600" cy="41148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Diferensiasi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342</TotalTime>
  <Words>368</Words>
  <Application>Microsoft Office PowerPoint</Application>
  <PresentationFormat>On-screen Show (4:3)</PresentationFormat>
  <Paragraphs>99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Menciptakan Ekuitas dan Positioning Merek </vt:lpstr>
      <vt:lpstr>Tujuan Pembelajaran</vt:lpstr>
      <vt:lpstr>Positioning   </vt:lpstr>
      <vt:lpstr>Examples</vt:lpstr>
      <vt:lpstr>Positining menurut pakar</vt:lpstr>
      <vt:lpstr>Value position</vt:lpstr>
      <vt:lpstr>PowerPoint Presentation</vt:lpstr>
      <vt:lpstr>Matriks keunggulan kompetitif BCG</vt:lpstr>
      <vt:lpstr>Variabel Diferensiasi</vt:lpstr>
      <vt:lpstr>Diferensiasi Produk</vt:lpstr>
      <vt:lpstr>PowerPoint Presentation</vt:lpstr>
      <vt:lpstr>Mengukur nilai keefektifan Pelanggan</vt:lpstr>
      <vt:lpstr>Diferensiasi Pelayanan</vt:lpstr>
      <vt:lpstr>Diferensiasi Personil</vt:lpstr>
      <vt:lpstr>Diferensiasi Citra</vt:lpstr>
      <vt:lpstr>PowerPoint Presentation</vt:lpstr>
      <vt:lpstr>Peta persepsi</vt:lpstr>
      <vt:lpstr> Empat kesalahan utama dalam menentukan posisi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Menciptakan Ekuitas dan Positioning Merek</dc:title>
  <dc:creator>USER</dc:creator>
  <cp:lastModifiedBy>BPISTI2008</cp:lastModifiedBy>
  <cp:revision>39</cp:revision>
  <dcterms:created xsi:type="dcterms:W3CDTF">2012-09-29T10:28:26Z</dcterms:created>
  <dcterms:modified xsi:type="dcterms:W3CDTF">2018-10-04T04:18:48Z</dcterms:modified>
</cp:coreProperties>
</file>