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1" r:id="rId2"/>
    <p:sldId id="453" r:id="rId3"/>
    <p:sldId id="454" r:id="rId4"/>
    <p:sldId id="455" r:id="rId5"/>
    <p:sldId id="456" r:id="rId6"/>
    <p:sldId id="457" r:id="rId7"/>
    <p:sldId id="458" r:id="rId8"/>
    <p:sldId id="459" r:id="rId9"/>
    <p:sldId id="460" r:id="rId10"/>
    <p:sldId id="461" r:id="rId11"/>
    <p:sldId id="462" r:id="rId12"/>
    <p:sldId id="463" r:id="rId13"/>
    <p:sldId id="464" r:id="rId14"/>
    <p:sldId id="465" r:id="rId15"/>
    <p:sldId id="32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6AEE68-358A-4FA9-BD5E-6D898D5685CF}" type="datetimeFigureOut">
              <a:rPr lang="id-ID" smtClean="0"/>
              <a:t>13/05/2020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FC5AA-B271-48C0-8A86-00F3DAD105A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38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128571-7630-41A9-A9C9-1AED14AD61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63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7199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A0867DF-6B01-42FD-88C1-5A0EF657FC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4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hyperlink" Target="https://www.esaunggul.ac.id/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5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2" r:id="rId10"/>
    <p:sldLayoutId id="2147483665" r:id="rId11"/>
    <p:sldLayoutId id="2147483667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id-ID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Dr. Iphov Kumala Sriwana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id-ID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09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id-ID" sz="3200" b="1" dirty="0" smtClean="0"/>
              <a:t>Penelitian Operasional II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/>
              <a:t>PROGRAMA DINAMIS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u="sng" smtClean="0"/>
              <a:t>PERIODE 4</a:t>
            </a:r>
            <a:r>
              <a:rPr lang="en-US" b="0" smtClean="0"/>
              <a:t> 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/>
            <a:r>
              <a:rPr lang="en-US" sz="2400" dirty="0" smtClean="0">
                <a:solidFill>
                  <a:schemeClr val="tx1"/>
                </a:solidFill>
              </a:rPr>
              <a:t>f4 (3) 	= </a:t>
            </a:r>
            <a:r>
              <a:rPr lang="en-US" sz="2400" dirty="0" err="1" smtClean="0">
                <a:solidFill>
                  <a:schemeClr val="tx1"/>
                </a:solidFill>
              </a:rPr>
              <a:t>Ongkos</a:t>
            </a:r>
            <a:r>
              <a:rPr lang="en-US" sz="2400" dirty="0" smtClean="0">
                <a:solidFill>
                  <a:schemeClr val="tx1"/>
                </a:solidFill>
              </a:rPr>
              <a:t> Set-up + </a:t>
            </a:r>
            <a:r>
              <a:rPr lang="en-US" sz="2400" dirty="0" err="1" smtClean="0">
                <a:solidFill>
                  <a:schemeClr val="tx1"/>
                </a:solidFill>
              </a:rPr>
              <a:t>Ongkos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Variabel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= </a:t>
            </a:r>
            <a:r>
              <a:rPr lang="en-US" sz="2400" dirty="0" smtClean="0">
                <a:solidFill>
                  <a:schemeClr val="tx1"/>
                </a:solidFill>
              </a:rPr>
              <a:t>$3 + ($1 * 1) = $ 4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X4 (3) 	= 1</a:t>
            </a:r>
          </a:p>
          <a:p>
            <a:pPr algn="l" eaLnBrk="1" hangingPunct="1"/>
            <a:r>
              <a:rPr lang="en-US" sz="2400" dirty="0" smtClean="0">
                <a:solidFill>
                  <a:schemeClr val="tx1"/>
                </a:solidFill>
              </a:rPr>
              <a:t>f4 (4) 	= </a:t>
            </a:r>
            <a:r>
              <a:rPr lang="en-US" sz="2400" dirty="0" err="1" smtClean="0">
                <a:solidFill>
                  <a:schemeClr val="tx1"/>
                </a:solidFill>
              </a:rPr>
              <a:t>Ongkos</a:t>
            </a:r>
            <a:r>
              <a:rPr lang="en-US" sz="2400" dirty="0" smtClean="0">
                <a:solidFill>
                  <a:schemeClr val="tx1"/>
                </a:solidFill>
              </a:rPr>
              <a:t> Set-up + </a:t>
            </a:r>
            <a:r>
              <a:rPr lang="en-US" sz="2400" dirty="0" err="1" smtClean="0">
                <a:solidFill>
                  <a:schemeClr val="tx1"/>
                </a:solidFill>
              </a:rPr>
              <a:t>Ongkos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Variabel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400" dirty="0" smtClean="0">
                <a:solidFill>
                  <a:schemeClr val="tx1"/>
                </a:solidFill>
              </a:rPr>
              <a:t>= </a:t>
            </a:r>
            <a:r>
              <a:rPr lang="en-US" sz="2400" dirty="0" smtClean="0">
                <a:solidFill>
                  <a:schemeClr val="tx1"/>
                </a:solidFill>
              </a:rPr>
              <a:t>$0 + ($1 * 0) = $ 0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	X4 (4) 	= 0</a:t>
            </a:r>
          </a:p>
        </p:txBody>
      </p:sp>
    </p:spTree>
    <p:extLst>
      <p:ext uri="{BB962C8B-B14F-4D97-AF65-F5344CB8AC3E}">
        <p14:creationId xmlns:p14="http://schemas.microsoft.com/office/powerpoint/2010/main" val="13017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0" u="sng" smtClean="0"/>
              <a:t>PERIODE 4</a:t>
            </a:r>
            <a:r>
              <a:rPr lang="en-US" b="0" smtClean="0"/>
              <a:t> 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f4 (0) 	= 3 + 4 = 7	; 	X4 (0) = 4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f4 (1) 	= 3 + 3 = 6	; 	X4 (1) = 3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f4 (2) 	= 3 + 2 = 5	; 	X4 (2) = 2</a:t>
            </a: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f4 (3) 	= 3 + 1 = 4	; 	X4 (3) = </a:t>
            </a:r>
            <a:r>
              <a:rPr lang="en-US" sz="2800" dirty="0" smtClean="0">
                <a:solidFill>
                  <a:schemeClr val="tx1"/>
                </a:solidFill>
              </a:rPr>
              <a:t>1</a:t>
            </a:r>
            <a:endParaRPr lang="id-ID" sz="2800" dirty="0">
              <a:solidFill>
                <a:schemeClr val="tx1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f4 </a:t>
            </a:r>
            <a:r>
              <a:rPr lang="en-US" sz="2800" dirty="0" smtClean="0">
                <a:solidFill>
                  <a:schemeClr val="tx1"/>
                </a:solidFill>
              </a:rPr>
              <a:t>(4) 	= 	 </a:t>
            </a:r>
            <a:r>
              <a:rPr lang="en-US" sz="2800" dirty="0" smtClean="0">
                <a:solidFill>
                  <a:schemeClr val="tx1"/>
                </a:solidFill>
              </a:rPr>
              <a:t>0</a:t>
            </a:r>
            <a:r>
              <a:rPr lang="id-ID" sz="2800" dirty="0" smtClean="0">
                <a:solidFill>
                  <a:schemeClr val="tx1"/>
                </a:solidFill>
              </a:rPr>
              <a:t>     </a:t>
            </a:r>
            <a:r>
              <a:rPr lang="en-US" sz="2800" dirty="0" smtClean="0">
                <a:solidFill>
                  <a:schemeClr val="tx1"/>
                </a:solidFill>
              </a:rPr>
              <a:t>; </a:t>
            </a: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id-ID" sz="2800" dirty="0" smtClean="0">
                <a:solidFill>
                  <a:schemeClr val="tx1"/>
                </a:solidFill>
              </a:rPr>
              <a:t>          </a:t>
            </a:r>
            <a:r>
              <a:rPr lang="en-US" sz="2800" dirty="0" smtClean="0">
                <a:solidFill>
                  <a:schemeClr val="tx1"/>
                </a:solidFill>
              </a:rPr>
              <a:t>X4 </a:t>
            </a:r>
            <a:r>
              <a:rPr lang="en-US" sz="2800" dirty="0" smtClean="0">
                <a:solidFill>
                  <a:schemeClr val="tx1"/>
                </a:solidFill>
              </a:rPr>
              <a:t>(4) = 0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404937" y="4735275"/>
            <a:ext cx="24812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 b="1" dirty="0"/>
              <a:t>Status inventory (</a:t>
            </a:r>
            <a:r>
              <a:rPr lang="en-US" sz="2000" b="1" dirty="0" err="1"/>
              <a:t>i</a:t>
            </a:r>
            <a:r>
              <a:rPr lang="en-US" sz="2000" b="1" dirty="0"/>
              <a:t>)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V="1">
            <a:off x="2648980" y="4114800"/>
            <a:ext cx="0" cy="4572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3318" name="Text Box 8"/>
          <p:cNvSpPr txBox="1">
            <a:spLocks noChangeArrowheads="1"/>
          </p:cNvSpPr>
          <p:nvPr/>
        </p:nvSpPr>
        <p:spPr bwMode="auto">
          <a:xfrm>
            <a:off x="3886200" y="914400"/>
            <a:ext cx="19478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sz="2000" b="1"/>
              <a:t>Ongkos set up</a:t>
            </a:r>
          </a:p>
        </p:txBody>
      </p:sp>
      <p:sp>
        <p:nvSpPr>
          <p:cNvPr id="13319" name="Line 9"/>
          <p:cNvSpPr>
            <a:spLocks noChangeShapeType="1"/>
          </p:cNvSpPr>
          <p:nvPr/>
        </p:nvSpPr>
        <p:spPr bwMode="auto">
          <a:xfrm flipH="1">
            <a:off x="2895600" y="1143000"/>
            <a:ext cx="990600" cy="609600"/>
          </a:xfrm>
          <a:prstGeom prst="line">
            <a:avLst/>
          </a:prstGeom>
          <a:noFill/>
          <a:ln w="5715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6278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/>
              <a:t>PERIODE 3</a:t>
            </a:r>
            <a:r>
              <a:rPr lang="en-US" smtClean="0"/>
              <a:t> 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f3(0) = 0.5 (i+x-2) + C(x) + f4 (i+x-2)</a:t>
            </a:r>
            <a:endParaRPr lang="id-ID" sz="2800" dirty="0" smtClean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id-ID" sz="2800" dirty="0" smtClean="0">
                <a:solidFill>
                  <a:schemeClr val="tx1"/>
                </a:solidFill>
              </a:rPr>
              <a:t>Catatan : </a:t>
            </a:r>
            <a:r>
              <a:rPr lang="en-ID" altLang="en-US" sz="2800" dirty="0" smtClean="0">
                <a:solidFill>
                  <a:schemeClr val="tx1"/>
                </a:solidFill>
              </a:rPr>
              <a:t>Inventory </a:t>
            </a:r>
            <a:r>
              <a:rPr lang="en-ID" altLang="en-US" sz="2800" dirty="0" err="1" smtClean="0">
                <a:solidFill>
                  <a:schemeClr val="tx1"/>
                </a:solidFill>
              </a:rPr>
              <a:t>maksimum</a:t>
            </a:r>
            <a:r>
              <a:rPr lang="en-ID" altLang="en-US" sz="2800" dirty="0" smtClean="0">
                <a:solidFill>
                  <a:schemeClr val="tx1"/>
                </a:solidFill>
              </a:rPr>
              <a:t> 4, </a:t>
            </a:r>
            <a:r>
              <a:rPr lang="en-ID" altLang="en-US" sz="2800" dirty="0" err="1" smtClean="0">
                <a:solidFill>
                  <a:schemeClr val="tx1"/>
                </a:solidFill>
              </a:rPr>
              <a:t>produksi</a:t>
            </a:r>
            <a:r>
              <a:rPr lang="en-ID" altLang="en-US" sz="2800" dirty="0" smtClean="0">
                <a:solidFill>
                  <a:schemeClr val="tx1"/>
                </a:solidFill>
              </a:rPr>
              <a:t> </a:t>
            </a:r>
            <a:r>
              <a:rPr lang="en-ID" altLang="en-US" sz="2800" dirty="0" err="1" smtClean="0">
                <a:solidFill>
                  <a:schemeClr val="tx1"/>
                </a:solidFill>
              </a:rPr>
              <a:t>maksimum</a:t>
            </a:r>
            <a:r>
              <a:rPr lang="en-ID" altLang="en-US" sz="2800" dirty="0" smtClean="0">
                <a:solidFill>
                  <a:schemeClr val="tx1"/>
                </a:solidFill>
              </a:rPr>
              <a:t> 2, </a:t>
            </a:r>
            <a:r>
              <a:rPr lang="en-ID" altLang="en-US" sz="2800" dirty="0" err="1" smtClean="0">
                <a:solidFill>
                  <a:schemeClr val="tx1"/>
                </a:solidFill>
              </a:rPr>
              <a:t>ditotalkan</a:t>
            </a:r>
            <a:r>
              <a:rPr lang="en-ID" altLang="en-US" sz="2800" dirty="0" smtClean="0">
                <a:solidFill>
                  <a:schemeClr val="tx1"/>
                </a:solidFill>
              </a:rPr>
              <a:t> </a:t>
            </a:r>
            <a:r>
              <a:rPr lang="en-ID" altLang="en-US" sz="2800" dirty="0" err="1" smtClean="0">
                <a:solidFill>
                  <a:schemeClr val="tx1"/>
                </a:solidFill>
              </a:rPr>
              <a:t>jadi</a:t>
            </a:r>
            <a:r>
              <a:rPr lang="en-ID" altLang="en-US" sz="2800" dirty="0" smtClean="0">
                <a:solidFill>
                  <a:schemeClr val="tx1"/>
                </a:solidFill>
              </a:rPr>
              <a:t> 6</a:t>
            </a: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tx1"/>
              </a:solidFill>
            </a:endParaRPr>
          </a:p>
          <a:p>
            <a:pPr marL="457200" indent="-457200" algn="l" eaLnBrk="1" hangingPunct="1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LANJUTKAN !!!!!!!!!!!!!!!!!!!!</a:t>
            </a:r>
          </a:p>
        </p:txBody>
      </p:sp>
    </p:spTree>
    <p:extLst>
      <p:ext uri="{BB962C8B-B14F-4D97-AF65-F5344CB8AC3E}">
        <p14:creationId xmlns:p14="http://schemas.microsoft.com/office/powerpoint/2010/main" val="215942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altLang="en-US" smtClean="0"/>
              <a:t>OUTPUT</a:t>
            </a:r>
            <a:endParaRPr lang="en-ID" altLang="en-US" smtClean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570038"/>
            <a:ext cx="8229600" cy="4525962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ID" altLang="en-US" smtClean="0">
              <a:solidFill>
                <a:schemeClr val="tx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1371600" y="2209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/>
                  </a:extLst>
                </a:gridCol>
                <a:gridCol w="2032000">
                  <a:extLst>
                    <a:ext uri="{9D8B030D-6E8A-4147-A177-3AD203B41FA5}"/>
                  </a:extLst>
                </a:gridCol>
                <a:gridCol w="2032000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Periode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Produksi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I</a:t>
                      </a:r>
                      <a:r>
                        <a:rPr lang="id-ID" dirty="0" smtClean="0"/>
                        <a:t>n</a:t>
                      </a:r>
                      <a:r>
                        <a:rPr lang="en-ID" dirty="0" err="1" smtClean="0"/>
                        <a:t>ventory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262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altLang="en-US" smtClean="0"/>
              <a:t>ANALISA HASIL</a:t>
            </a:r>
            <a:endParaRPr lang="en-ID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531938"/>
            <a:ext cx="8229600" cy="4525962"/>
          </a:xfrm>
        </p:spPr>
        <p:txBody>
          <a:bodyPr/>
          <a:lstStyle/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ID" altLang="en-US" sz="2400" dirty="0" smtClean="0">
                <a:solidFill>
                  <a:schemeClr val="tx1"/>
                </a:solidFill>
              </a:rPr>
              <a:t>Inventory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pada</a:t>
            </a:r>
            <a:r>
              <a:rPr lang="en-ID" altLang="en-US" sz="2400" dirty="0" smtClean="0">
                <a:solidFill>
                  <a:schemeClr val="tx1"/>
                </a:solidFill>
              </a:rPr>
              <a:t>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ID" altLang="en-US" sz="2400" dirty="0" smtClean="0">
                <a:solidFill>
                  <a:schemeClr val="tx1"/>
                </a:solidFill>
              </a:rPr>
              <a:t> 1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harus</a:t>
            </a:r>
            <a:r>
              <a:rPr lang="en-ID" altLang="en-US" sz="2400" dirty="0" smtClean="0">
                <a:solidFill>
                  <a:schemeClr val="tx1"/>
                </a:solidFill>
              </a:rPr>
              <a:t> 0,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ID" altLang="en-US" sz="2400" dirty="0" smtClean="0">
                <a:solidFill>
                  <a:schemeClr val="tx1"/>
                </a:solidFill>
              </a:rPr>
              <a:t> f1(0)=20, X1(0)=1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atau</a:t>
            </a:r>
            <a:r>
              <a:rPr lang="en-ID" altLang="en-US" sz="2400" dirty="0" smtClean="0">
                <a:solidFill>
                  <a:schemeClr val="tx1"/>
                </a:solidFill>
              </a:rPr>
              <a:t> total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biaya</a:t>
            </a:r>
            <a:r>
              <a:rPr lang="en-ID" altLang="en-US" sz="2400" dirty="0" smtClean="0">
                <a:solidFill>
                  <a:schemeClr val="tx1"/>
                </a:solidFill>
              </a:rPr>
              <a:t> $20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dan</a:t>
            </a:r>
            <a:r>
              <a:rPr lang="en-ID" altLang="en-US" sz="2400" dirty="0" smtClean="0">
                <a:solidFill>
                  <a:schemeClr val="tx1"/>
                </a:solidFill>
              </a:rPr>
              <a:t> yang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diproduksi</a:t>
            </a:r>
            <a:r>
              <a:rPr lang="en-ID" altLang="en-US" sz="2400" dirty="0" smtClean="0">
                <a:solidFill>
                  <a:schemeClr val="tx1"/>
                </a:solidFill>
              </a:rPr>
              <a:t>=1,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ID" altLang="en-US" sz="2400" dirty="0" smtClean="0">
                <a:solidFill>
                  <a:schemeClr val="tx1"/>
                </a:solidFill>
              </a:rPr>
              <a:t> i+x-1 = 0+1-1 = 0,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ID" altLang="en-US" sz="2400" dirty="0" smtClean="0">
                <a:solidFill>
                  <a:schemeClr val="tx1"/>
                </a:solidFill>
              </a:rPr>
              <a:t> 1, inventory 0</a:t>
            </a:r>
            <a:endParaRPr lang="id-ID" altLang="en-US" sz="2400" dirty="0" smtClean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en-ID" altLang="en-US" sz="2400" dirty="0" smtClean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ID" alt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ID" altLang="en-US" sz="2400" dirty="0" smtClean="0">
                <a:solidFill>
                  <a:schemeClr val="tx1"/>
                </a:solidFill>
              </a:rPr>
              <a:t> 2, f2(0)=16, X2(0) = 5,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ID" altLang="en-US" sz="2400" dirty="0" smtClean="0">
                <a:solidFill>
                  <a:schemeClr val="tx1"/>
                </a:solidFill>
              </a:rPr>
              <a:t> i+x-3 = 0+5-3 = 2,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ID" altLang="en-US" sz="2400" dirty="0" smtClean="0">
                <a:solidFill>
                  <a:schemeClr val="tx1"/>
                </a:solidFill>
              </a:rPr>
              <a:t> 2, inventory 2 </a:t>
            </a:r>
            <a:endParaRPr lang="id-ID" altLang="en-US" sz="2400" dirty="0" smtClean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en-ID" altLang="en-US" sz="2400" dirty="0" smtClean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ID" alt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ID" altLang="en-US" sz="2400" dirty="0" smtClean="0">
                <a:solidFill>
                  <a:schemeClr val="tx1"/>
                </a:solidFill>
              </a:rPr>
              <a:t> 3, f3(2)=7, X3(2) = 0,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ID" altLang="en-US" sz="2400" dirty="0" smtClean="0">
                <a:solidFill>
                  <a:schemeClr val="tx1"/>
                </a:solidFill>
              </a:rPr>
              <a:t> i+x-2 = 2+0-2 = 0,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ID" altLang="en-US" sz="2400" dirty="0" smtClean="0">
                <a:solidFill>
                  <a:schemeClr val="tx1"/>
                </a:solidFill>
              </a:rPr>
              <a:t> 3, inventory 0</a:t>
            </a:r>
            <a:endParaRPr lang="id-ID" altLang="en-US" sz="2400" dirty="0" smtClean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en-ID" altLang="en-US" sz="2400" dirty="0" smtClean="0">
              <a:solidFill>
                <a:schemeClr val="tx1"/>
              </a:solidFill>
            </a:endParaRP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r>
              <a:rPr lang="en-ID" altLang="en-US" sz="2400" dirty="0" err="1" smtClean="0">
                <a:solidFill>
                  <a:schemeClr val="tx1"/>
                </a:solidFill>
              </a:rPr>
              <a:t>Periode</a:t>
            </a:r>
            <a:r>
              <a:rPr lang="en-ID" altLang="en-US" sz="2400" dirty="0" smtClean="0">
                <a:solidFill>
                  <a:schemeClr val="tx1"/>
                </a:solidFill>
              </a:rPr>
              <a:t> 4, f4(0)=12, X4(0) = 4, </a:t>
            </a:r>
            <a:r>
              <a:rPr lang="en-ID" altLang="en-US" sz="2400" dirty="0" err="1" smtClean="0">
                <a:solidFill>
                  <a:schemeClr val="tx1"/>
                </a:solidFill>
              </a:rPr>
              <a:t>sehingga</a:t>
            </a:r>
            <a:r>
              <a:rPr lang="en-ID" altLang="en-US" sz="2400" dirty="0" smtClean="0">
                <a:solidFill>
                  <a:schemeClr val="tx1"/>
                </a:solidFill>
              </a:rPr>
              <a:t> I = 0</a:t>
            </a:r>
          </a:p>
          <a:p>
            <a:pPr marL="342900" indent="-342900" algn="just" eaLnBrk="1" hangingPunct="1">
              <a:buFont typeface="Arial" panose="020B0604020202020204" pitchFamily="34" charset="0"/>
              <a:buChar char="•"/>
              <a:defRPr/>
            </a:pPr>
            <a:endParaRPr lang="en-ID" alt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2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5525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3"/>
          <p:cNvGraphicFramePr>
            <a:graphicFrameLocks noChangeAspect="1"/>
          </p:cNvGraphicFramePr>
          <p:nvPr>
            <p:ph idx="1"/>
          </p:nvPr>
        </p:nvGraphicFramePr>
        <p:xfrm>
          <a:off x="0" y="1219200"/>
          <a:ext cx="9144000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Bitmap Image" r:id="rId3" imgW="4896533" imgH="3010320" progId="Paint.Picture">
                  <p:embed/>
                </p:oleObj>
              </mc:Choice>
              <mc:Fallback>
                <p:oleObj name="Bitmap Image" r:id="rId3" imgW="4896533" imgH="301032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19200"/>
                        <a:ext cx="9144000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58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  <a:noFill/>
        </p:spPr>
        <p:txBody>
          <a:bodyPr/>
          <a:lstStyle/>
          <a:p>
            <a:pPr algn="ctr" eaLnBrk="1" hangingPunct="1"/>
            <a:r>
              <a:rPr lang="en-US" smtClean="0"/>
              <a:t>CONTOH 1 :</a:t>
            </a:r>
          </a:p>
        </p:txBody>
      </p:sp>
    </p:spTree>
    <p:extLst>
      <p:ext uri="{BB962C8B-B14F-4D97-AF65-F5344CB8AC3E}">
        <p14:creationId xmlns:p14="http://schemas.microsoft.com/office/powerpoint/2010/main" val="227987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445125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600" b="1" u="sng" dirty="0" smtClean="0">
                <a:solidFill>
                  <a:schemeClr val="tx1"/>
                </a:solidFill>
              </a:rPr>
              <a:t>STAGE 4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sz="2600" dirty="0" smtClean="0">
                <a:solidFill>
                  <a:schemeClr val="tx1"/>
                </a:solidFill>
              </a:rPr>
              <a:t>f4 (8) 	= 3</a:t>
            </a:r>
          </a:p>
          <a:p>
            <a:pPr algn="l" eaLnBrk="1" hangingPunct="1"/>
            <a:r>
              <a:rPr lang="en-US" sz="2600" dirty="0" smtClean="0">
                <a:solidFill>
                  <a:schemeClr val="tx1"/>
                </a:solidFill>
              </a:rPr>
              <a:t>f4 (9) 	= 4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endParaRPr lang="en-US" sz="2600" b="1" dirty="0" smtClean="0">
              <a:solidFill>
                <a:schemeClr val="tx1"/>
              </a:solidFill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600" b="1" u="sng" dirty="0" smtClean="0">
                <a:solidFill>
                  <a:schemeClr val="tx1"/>
                </a:solidFill>
              </a:rPr>
              <a:t>STAGE 3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en-US" sz="2600" dirty="0" smtClean="0">
                <a:solidFill>
                  <a:schemeClr val="tx1"/>
                </a:solidFill>
              </a:rPr>
              <a:t>f3 (5)	= min C58 + f4 (8) = 1 + 3 = 4</a:t>
            </a:r>
          </a:p>
          <a:p>
            <a:pPr algn="l" eaLnBrk="1" hangingPunct="1"/>
            <a:r>
              <a:rPr lang="en-US" sz="2600" dirty="0" smtClean="0">
                <a:solidFill>
                  <a:schemeClr val="tx1"/>
                </a:solidFill>
              </a:rPr>
              <a:t>		</a:t>
            </a:r>
            <a:r>
              <a:rPr lang="sv-SE" sz="2600" dirty="0" smtClean="0">
                <a:solidFill>
                  <a:schemeClr val="tx1"/>
                </a:solidFill>
              </a:rPr>
              <a:t>= min C59 + f4 (9) = 3 + 4 = 7</a:t>
            </a:r>
          </a:p>
          <a:p>
            <a:pPr algn="l" eaLnBrk="1" hangingPunct="1"/>
            <a:r>
              <a:rPr lang="sv-SE" sz="2600" dirty="0" smtClean="0">
                <a:solidFill>
                  <a:schemeClr val="tx1"/>
                </a:solidFill>
              </a:rPr>
              <a:t>f3 (6) 	= min C68 + f4 (8) = 6 + 3 = 9</a:t>
            </a:r>
          </a:p>
          <a:p>
            <a:pPr algn="l" eaLnBrk="1" hangingPunct="1"/>
            <a:r>
              <a:rPr lang="sv-SE" sz="2600" dirty="0" smtClean="0">
                <a:solidFill>
                  <a:schemeClr val="tx1"/>
                </a:solidFill>
              </a:rPr>
              <a:t>		= min C69 + f4 (9) = 3 + 4 = 7</a:t>
            </a:r>
          </a:p>
          <a:p>
            <a:pPr algn="l" eaLnBrk="1" hangingPunct="1"/>
            <a:r>
              <a:rPr lang="sv-SE" sz="2600" dirty="0" smtClean="0">
                <a:solidFill>
                  <a:schemeClr val="tx1"/>
                </a:solidFill>
              </a:rPr>
              <a:t>f3 (7) 	= min C78 + f4 (8) = 3 + 3 = 6</a:t>
            </a:r>
          </a:p>
          <a:p>
            <a:pPr algn="l" eaLnBrk="1" hangingPunct="1"/>
            <a:r>
              <a:rPr lang="sv-SE" sz="2600" dirty="0" smtClean="0">
                <a:solidFill>
                  <a:schemeClr val="tx1"/>
                </a:solidFill>
              </a:rPr>
              <a:t>  		= min C79 + f4 (9) = 3 + 4 = 7</a:t>
            </a:r>
            <a:endParaRPr lang="en-US" sz="260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  <a:noFill/>
        </p:spPr>
        <p:txBody>
          <a:bodyPr/>
          <a:lstStyle/>
          <a:p>
            <a:pPr algn="ctr" eaLnBrk="1" hangingPunct="1"/>
            <a:r>
              <a:rPr lang="en-US" smtClean="0"/>
              <a:t>LANJUTAN CONTOH 1 :</a:t>
            </a:r>
          </a:p>
        </p:txBody>
      </p:sp>
    </p:spTree>
    <p:extLst>
      <p:ext uri="{BB962C8B-B14F-4D97-AF65-F5344CB8AC3E}">
        <p14:creationId xmlns:p14="http://schemas.microsoft.com/office/powerpoint/2010/main" val="292602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216525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sz="2400" b="1" u="sng" dirty="0" smtClean="0">
                <a:solidFill>
                  <a:schemeClr val="tx1"/>
                </a:solidFill>
              </a:rPr>
              <a:t>STAGE 2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 eaLnBrk="1" hangingPunct="1">
              <a:lnSpc>
                <a:spcPct val="90000"/>
              </a:lnSpc>
            </a:pPr>
            <a:r>
              <a:rPr lang="sv-SE" sz="2400" dirty="0" smtClean="0">
                <a:solidFill>
                  <a:schemeClr val="tx1"/>
                </a:solidFill>
              </a:rPr>
              <a:t>f (2)	= min C25 + f3 (5) = 7 + 4 = 11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sz="2400" dirty="0" smtClean="0">
                <a:solidFill>
                  <a:schemeClr val="tx1"/>
                </a:solidFill>
              </a:rPr>
              <a:t>			= min C26 + f3 (6) = 4 + 7 = 11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sz="2400" dirty="0" smtClean="0">
                <a:solidFill>
                  <a:schemeClr val="tx1"/>
                </a:solidFill>
              </a:rPr>
              <a:t>			= min C27 + f3 (7) = 6 + 6 = 12</a:t>
            </a:r>
          </a:p>
          <a:p>
            <a:pPr algn="l" eaLnBrk="1" hangingPunct="1">
              <a:lnSpc>
                <a:spcPct val="90000"/>
              </a:lnSpc>
            </a:pPr>
            <a:r>
              <a:rPr lang="sv-SE" sz="2400" dirty="0" smtClean="0">
                <a:solidFill>
                  <a:schemeClr val="tx1"/>
                </a:solidFill>
              </a:rPr>
              <a:t>f (3)	= min C35 + f3 (5) = 3 + 4 = 7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sz="2400" dirty="0" smtClean="0">
                <a:solidFill>
                  <a:schemeClr val="tx1"/>
                </a:solidFill>
              </a:rPr>
              <a:t>			= min C36 + f3 (6) = 2 + 7 = 9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sz="2400" dirty="0" smtClean="0">
                <a:solidFill>
                  <a:schemeClr val="tx1"/>
                </a:solidFill>
              </a:rPr>
              <a:t>			= min C37 + f3 (7) = 4 + 6 = 10</a:t>
            </a:r>
          </a:p>
          <a:p>
            <a:pPr algn="l" eaLnBrk="1" hangingPunct="1">
              <a:lnSpc>
                <a:spcPct val="90000"/>
              </a:lnSpc>
            </a:pPr>
            <a:r>
              <a:rPr lang="sv-SE" sz="2400" dirty="0" smtClean="0">
                <a:solidFill>
                  <a:schemeClr val="tx1"/>
                </a:solidFill>
              </a:rPr>
              <a:t>f (4)	= min C45 + f3 (5) = 4 + 4 = 8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sz="2400" dirty="0" smtClean="0">
                <a:solidFill>
                  <a:schemeClr val="tx1"/>
                </a:solidFill>
              </a:rPr>
              <a:t>			= min C46 + f3 (6) = 1 + 7 = 8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sv-SE" sz="2400" dirty="0" smtClean="0">
                <a:solidFill>
                  <a:schemeClr val="tx1"/>
                </a:solidFill>
              </a:rPr>
              <a:t>			= min C47 + f3 (7) = 5 + 6 = 11</a:t>
            </a: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543800" cy="715963"/>
          </a:xfrm>
          <a:noFill/>
        </p:spPr>
        <p:txBody>
          <a:bodyPr/>
          <a:lstStyle/>
          <a:p>
            <a:pPr algn="ctr" eaLnBrk="1" hangingPunct="1"/>
            <a:r>
              <a:rPr lang="en-US" smtClean="0"/>
              <a:t> LANJUTAN CONTOH 1 :</a:t>
            </a:r>
          </a:p>
        </p:txBody>
      </p:sp>
    </p:spTree>
    <p:extLst>
      <p:ext uri="{BB962C8B-B14F-4D97-AF65-F5344CB8AC3E}">
        <p14:creationId xmlns:p14="http://schemas.microsoft.com/office/powerpoint/2010/main" val="421132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71433"/>
            <a:ext cx="8229600" cy="4525963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</a:pPr>
            <a:r>
              <a:rPr lang="sv-SE" sz="2800" b="1" u="sng" dirty="0" smtClean="0">
                <a:solidFill>
                  <a:schemeClr val="tx1"/>
                </a:solidFill>
              </a:rPr>
              <a:t>STAGE 1</a:t>
            </a:r>
            <a:endParaRPr lang="en-US" sz="2800" b="1" dirty="0" smtClean="0">
              <a:solidFill>
                <a:schemeClr val="tx1"/>
              </a:solidFill>
            </a:endParaRPr>
          </a:p>
          <a:p>
            <a:pPr algn="l" eaLnBrk="1" hangingPunct="1"/>
            <a:r>
              <a:rPr lang="sv-SE" sz="2800" dirty="0" smtClean="0">
                <a:solidFill>
                  <a:schemeClr val="tx1"/>
                </a:solidFill>
              </a:rPr>
              <a:t>f (1)	= min C12 + f2 (2) = 2 + 11 = 13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v-SE" sz="2800" dirty="0" smtClean="0">
                <a:solidFill>
                  <a:schemeClr val="tx1"/>
                </a:solidFill>
              </a:rPr>
              <a:t>	</a:t>
            </a:r>
            <a:r>
              <a:rPr lang="sv-SE" sz="2800" dirty="0" smtClean="0">
                <a:solidFill>
                  <a:schemeClr val="tx1"/>
                </a:solidFill>
              </a:rPr>
              <a:t>= </a:t>
            </a:r>
            <a:r>
              <a:rPr lang="sv-SE" sz="2800" dirty="0" smtClean="0">
                <a:solidFill>
                  <a:schemeClr val="tx1"/>
                </a:solidFill>
              </a:rPr>
              <a:t>min C13 + f2 (3) = 4 + 7 = 11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sv-SE" sz="2800" dirty="0" smtClean="0">
                <a:solidFill>
                  <a:schemeClr val="tx1"/>
                </a:solidFill>
              </a:rPr>
              <a:t>	</a:t>
            </a:r>
            <a:r>
              <a:rPr lang="sv-SE" sz="2800" dirty="0" smtClean="0">
                <a:solidFill>
                  <a:schemeClr val="tx1"/>
                </a:solidFill>
              </a:rPr>
              <a:t>= </a:t>
            </a:r>
            <a:r>
              <a:rPr lang="sv-SE" sz="2800" dirty="0" smtClean="0">
                <a:solidFill>
                  <a:schemeClr val="tx1"/>
                </a:solidFill>
              </a:rPr>
              <a:t>min C14 + f2 (4) = 3 + 8 = 11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1020762"/>
          </a:xfrm>
          <a:noFill/>
        </p:spPr>
        <p:txBody>
          <a:bodyPr/>
          <a:lstStyle/>
          <a:p>
            <a:pPr algn="ctr" eaLnBrk="1" hangingPunct="1"/>
            <a:r>
              <a:rPr lang="en-US" smtClean="0"/>
              <a:t> LANJUTAN CONTOH 1 :</a:t>
            </a:r>
          </a:p>
        </p:txBody>
      </p:sp>
    </p:spTree>
    <p:extLst>
      <p:ext uri="{BB962C8B-B14F-4D97-AF65-F5344CB8AC3E}">
        <p14:creationId xmlns:p14="http://schemas.microsoft.com/office/powerpoint/2010/main" val="266283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v-SE" smtClean="0"/>
              <a:t>Kesimpulan CONTOH  1: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073525"/>
          </a:xfrm>
        </p:spPr>
        <p:txBody>
          <a:bodyPr/>
          <a:lstStyle/>
          <a:p>
            <a:pPr algn="l" eaLnBrk="1" hangingPunct="1"/>
            <a:r>
              <a:rPr lang="sv-SE" sz="2400" smtClean="0">
                <a:solidFill>
                  <a:schemeClr val="tx1"/>
                </a:solidFill>
              </a:rPr>
              <a:t>Jalur terpendek dari node 1 ke node 10 adalah :</a:t>
            </a:r>
            <a:r>
              <a:rPr lang="en-US" sz="2400" b="1" i="1" smtClean="0">
                <a:solidFill>
                  <a:schemeClr val="tx1"/>
                </a:solidFill>
              </a:rPr>
              <a:t>1-3-5-8-10</a:t>
            </a:r>
            <a:endParaRPr lang="en-US" sz="2400" smtClean="0">
              <a:solidFill>
                <a:schemeClr val="tx1"/>
              </a:solidFill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400" smtClean="0">
                <a:solidFill>
                  <a:schemeClr val="tx1"/>
                </a:solidFill>
              </a:rPr>
              <a:t/>
            </a:r>
            <a:br>
              <a:rPr lang="en-US" sz="2400" smtClean="0">
                <a:solidFill>
                  <a:schemeClr val="tx1"/>
                </a:solidFill>
              </a:rPr>
            </a:br>
            <a:r>
              <a:rPr lang="sv-SE" sz="2400" smtClean="0">
                <a:solidFill>
                  <a:schemeClr val="tx1"/>
                </a:solidFill>
              </a:rPr>
              <a:t>Total jarak  yang ditempuh adalah 11</a:t>
            </a:r>
            <a:endParaRPr lang="en-US" sz="2400" smtClean="0">
              <a:solidFill>
                <a:schemeClr val="tx1"/>
              </a:solidFill>
            </a:endParaRPr>
          </a:p>
          <a:p>
            <a:pPr algn="l" eaLnBrk="1" hangingPunct="1"/>
            <a:endParaRPr lang="en-US" sz="24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6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CONTOH 2 :</a:t>
            </a:r>
          </a:p>
        </p:txBody>
      </p:sp>
      <p:graphicFrame>
        <p:nvGraphicFramePr>
          <p:cNvPr id="13431" name="Group 119"/>
          <p:cNvGraphicFramePr>
            <a:graphicFrameLocks noGrp="1"/>
          </p:cNvGraphicFramePr>
          <p:nvPr>
            <p:ph idx="1"/>
          </p:nvPr>
        </p:nvGraphicFramePr>
        <p:xfrm>
          <a:off x="381000" y="1752600"/>
          <a:ext cx="8229600" cy="370681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8112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Bulan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Demand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Ongkos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Ongkos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1809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Variabel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Set-up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9900"/>
                    </a:solidFill>
                  </a:tcPr>
                </a:tc>
              </a:tr>
              <a:tr h="4984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$1/unit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$1/unit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$1/unit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$1/unit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anose="05000000000000000000" pitchFamily="2" charset="2"/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anose="05000000000000000000" pitchFamily="2" charset="2"/>
                        <a:defRPr sz="2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$3 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6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DATA-DATA CONTOH 2 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/>
            <a:r>
              <a:rPr lang="en-US" sz="2800" dirty="0" err="1" smtClean="0">
                <a:solidFill>
                  <a:schemeClr val="tx1"/>
                </a:solidFill>
              </a:rPr>
              <a:t>Maksimum</a:t>
            </a:r>
            <a:r>
              <a:rPr lang="en-US" sz="2800" dirty="0" smtClean="0">
                <a:solidFill>
                  <a:schemeClr val="tx1"/>
                </a:solidFill>
              </a:rPr>
              <a:t> Inventory 	: 4 unit </a:t>
            </a:r>
          </a:p>
          <a:p>
            <a:pPr algn="l" eaLnBrk="1" hangingPunct="1"/>
            <a:r>
              <a:rPr lang="en-US" sz="2800" dirty="0" err="1" smtClean="0">
                <a:solidFill>
                  <a:schemeClr val="tx1"/>
                </a:solidFill>
              </a:rPr>
              <a:t>Maksimum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Produksi</a:t>
            </a:r>
            <a:r>
              <a:rPr lang="en-US" sz="2800" dirty="0" smtClean="0">
                <a:solidFill>
                  <a:schemeClr val="tx1"/>
                </a:solidFill>
              </a:rPr>
              <a:t> 	: 5 unit </a:t>
            </a:r>
          </a:p>
          <a:p>
            <a:pPr algn="l" eaLnBrk="1" hangingPunct="1"/>
            <a:r>
              <a:rPr lang="en-US" sz="2800" dirty="0" err="1" smtClean="0">
                <a:solidFill>
                  <a:schemeClr val="tx1"/>
                </a:solidFill>
              </a:rPr>
              <a:t>Biaya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Simpan</a:t>
            </a:r>
            <a:r>
              <a:rPr lang="en-US" sz="2800" dirty="0" smtClean="0">
                <a:solidFill>
                  <a:schemeClr val="tx1"/>
                </a:solidFill>
              </a:rPr>
              <a:t> 		: $0.5</a:t>
            </a:r>
          </a:p>
          <a:p>
            <a:pPr algn="l" eaLnBrk="1" hangingPunct="1"/>
            <a:r>
              <a:rPr lang="en-US" sz="2800" dirty="0" smtClean="0">
                <a:solidFill>
                  <a:schemeClr val="tx1"/>
                </a:solidFill>
              </a:rPr>
              <a:t>Inventory </a:t>
            </a:r>
            <a:r>
              <a:rPr lang="en-US" sz="2800" dirty="0" err="1" smtClean="0">
                <a:solidFill>
                  <a:schemeClr val="tx1"/>
                </a:solidFill>
              </a:rPr>
              <a:t>awal</a:t>
            </a:r>
            <a:r>
              <a:rPr lang="en-US" sz="2800" dirty="0" smtClean="0">
                <a:solidFill>
                  <a:schemeClr val="tx1"/>
                </a:solidFill>
              </a:rPr>
              <a:t>		; 3</a:t>
            </a:r>
          </a:p>
          <a:p>
            <a:pPr algn="l" eaLnBrk="1" hangingPunct="1">
              <a:buFont typeface="Wingdings" panose="05000000000000000000" pitchFamily="2" charset="2"/>
              <a:buNone/>
            </a:pPr>
            <a:endParaRPr lang="en-US" sz="2800" dirty="0" smtClean="0">
              <a:solidFill>
                <a:schemeClr val="tx1"/>
              </a:solidFill>
            </a:endParaRPr>
          </a:p>
          <a:p>
            <a:pPr algn="l" eaLnBrk="1" hangingPunct="1">
              <a:buFont typeface="Wingdings" panose="05000000000000000000" pitchFamily="2" charset="2"/>
              <a:buNone/>
            </a:pPr>
            <a:r>
              <a:rPr lang="en-US" sz="2800" dirty="0" err="1" smtClean="0">
                <a:solidFill>
                  <a:schemeClr val="tx1"/>
                </a:solidFill>
              </a:rPr>
              <a:t>Ditanya</a:t>
            </a:r>
            <a:r>
              <a:rPr lang="en-US" sz="2800" dirty="0" smtClean="0">
                <a:solidFill>
                  <a:schemeClr val="tx1"/>
                </a:solidFill>
              </a:rPr>
              <a:t> :</a:t>
            </a:r>
          </a:p>
          <a:p>
            <a:pPr algn="l" eaLnBrk="1" hangingPunct="1"/>
            <a:r>
              <a:rPr lang="en-US" sz="2800" dirty="0" err="1" smtClean="0">
                <a:solidFill>
                  <a:schemeClr val="tx1"/>
                </a:solidFill>
              </a:rPr>
              <a:t>Jadwal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Produksi</a:t>
            </a:r>
            <a:r>
              <a:rPr lang="en-US" sz="2800" dirty="0" smtClean="0">
                <a:solidFill>
                  <a:schemeClr val="tx1"/>
                </a:solidFill>
              </a:rPr>
              <a:t> yang optimal</a:t>
            </a:r>
          </a:p>
        </p:txBody>
      </p:sp>
    </p:spTree>
    <p:extLst>
      <p:ext uri="{BB962C8B-B14F-4D97-AF65-F5344CB8AC3E}">
        <p14:creationId xmlns:p14="http://schemas.microsoft.com/office/powerpoint/2010/main" val="173987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pPr algn="ctr" eaLnBrk="1" hangingPunct="1"/>
            <a:r>
              <a:rPr lang="en-US" smtClean="0"/>
              <a:t>JAWAB 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83125"/>
          </a:xfrm>
        </p:spPr>
        <p:txBody>
          <a:bodyPr/>
          <a:lstStyle/>
          <a:p>
            <a:pPr algn="just" eaLnBrk="1" hangingPunct="1"/>
            <a:r>
              <a:rPr lang="en-US" sz="2800" dirty="0" smtClean="0">
                <a:solidFill>
                  <a:schemeClr val="tx1"/>
                </a:solidFill>
              </a:rPr>
              <a:t>f(t) : Minimum cost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memenuhi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akhir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total </a:t>
            </a:r>
            <a:r>
              <a:rPr lang="en-US" sz="2800" dirty="0" err="1" smtClean="0">
                <a:solidFill>
                  <a:schemeClr val="tx1"/>
                </a:solidFill>
              </a:rPr>
              <a:t>periode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on hand inventory  (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algn="just" eaLnBrk="1" hangingPunct="1"/>
            <a:r>
              <a:rPr lang="en-US" sz="2800" dirty="0" smtClean="0">
                <a:solidFill>
                  <a:schemeClr val="tx1"/>
                </a:solidFill>
              </a:rPr>
              <a:t>C(x) : set-up cost + </a:t>
            </a:r>
            <a:r>
              <a:rPr lang="en-US" sz="2800" dirty="0" err="1" smtClean="0">
                <a:solidFill>
                  <a:schemeClr val="tx1"/>
                </a:solidFill>
              </a:rPr>
              <a:t>variabel</a:t>
            </a:r>
            <a:r>
              <a:rPr lang="en-US" sz="2800" dirty="0" smtClean="0">
                <a:solidFill>
                  <a:schemeClr val="tx1"/>
                </a:solidFill>
              </a:rPr>
              <a:t> cost (Cost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memenuhi</a:t>
            </a:r>
            <a:r>
              <a:rPr lang="en-US" sz="2800" dirty="0" smtClean="0">
                <a:solidFill>
                  <a:schemeClr val="tx1"/>
                </a:solidFill>
              </a:rPr>
              <a:t> x unit)</a:t>
            </a:r>
          </a:p>
          <a:p>
            <a:pPr lvl="1" algn="just" eaLnBrk="1" hangingPunct="1"/>
            <a:r>
              <a:rPr lang="en-US" dirty="0" err="1" smtClean="0"/>
              <a:t>Bila</a:t>
            </a:r>
            <a:r>
              <a:rPr lang="en-US" dirty="0" smtClean="0"/>
              <a:t> x=0, </a:t>
            </a:r>
            <a:r>
              <a:rPr lang="en-US" dirty="0" err="1" smtClean="0"/>
              <a:t>maka</a:t>
            </a:r>
            <a:r>
              <a:rPr lang="en-US" dirty="0" smtClean="0"/>
              <a:t> C(x)=0</a:t>
            </a:r>
          </a:p>
          <a:p>
            <a:pPr lvl="1" algn="just" eaLnBrk="1" hangingPunct="1"/>
            <a:r>
              <a:rPr lang="en-US" dirty="0" err="1" smtClean="0"/>
              <a:t>Bila</a:t>
            </a:r>
            <a:r>
              <a:rPr lang="en-US" dirty="0" smtClean="0"/>
              <a:t> x=x, </a:t>
            </a:r>
            <a:r>
              <a:rPr lang="en-US" dirty="0" err="1" smtClean="0"/>
              <a:t>maka</a:t>
            </a:r>
            <a:r>
              <a:rPr lang="en-US" dirty="0" smtClean="0"/>
              <a:t> C(x)=$3+X</a:t>
            </a:r>
          </a:p>
          <a:p>
            <a:pPr algn="just" eaLnBrk="1" hangingPunct="1"/>
            <a:r>
              <a:rPr lang="en-US" sz="2800" dirty="0" err="1" smtClean="0">
                <a:solidFill>
                  <a:schemeClr val="tx1"/>
                </a:solidFill>
              </a:rPr>
              <a:t>Xt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) = </a:t>
            </a:r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harus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diproduksi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periode</a:t>
            </a:r>
            <a:r>
              <a:rPr lang="en-US" sz="2800" dirty="0" smtClean="0">
                <a:solidFill>
                  <a:schemeClr val="tx1"/>
                </a:solidFill>
              </a:rPr>
              <a:t> t, </a:t>
            </a:r>
            <a:r>
              <a:rPr lang="en-US" sz="2800" dirty="0" err="1" smtClean="0">
                <a:solidFill>
                  <a:schemeClr val="tx1"/>
                </a:solidFill>
              </a:rPr>
              <a:t>bila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pada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periode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sebelumnya</a:t>
            </a:r>
            <a:r>
              <a:rPr lang="en-US" sz="2800" dirty="0" smtClean="0">
                <a:solidFill>
                  <a:schemeClr val="tx1"/>
                </a:solidFill>
              </a:rPr>
              <a:t> on hand inventory (</a:t>
            </a:r>
            <a:r>
              <a:rPr lang="en-US" sz="2800" dirty="0" err="1" smtClean="0">
                <a:solidFill>
                  <a:schemeClr val="tx1"/>
                </a:solidFill>
              </a:rPr>
              <a:t>i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2714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235</TotalTime>
  <Words>347</Words>
  <Application>Microsoft Office PowerPoint</Application>
  <PresentationFormat>On-screen Show (4:3)</PresentationFormat>
  <Paragraphs>121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Times New Roman</vt:lpstr>
      <vt:lpstr>Wingdings</vt:lpstr>
      <vt:lpstr>0-Blanko-PPT-sesi-2-14 baru (1)</vt:lpstr>
      <vt:lpstr>Bitmap Image</vt:lpstr>
      <vt:lpstr>Dr. Iphov Kumala Sriwana</vt:lpstr>
      <vt:lpstr>CONTOH 1 :</vt:lpstr>
      <vt:lpstr>LANJUTAN CONTOH 1 :</vt:lpstr>
      <vt:lpstr> LANJUTAN CONTOH 1 :</vt:lpstr>
      <vt:lpstr> LANJUTAN CONTOH 1 :</vt:lpstr>
      <vt:lpstr>Kesimpulan CONTOH  1:</vt:lpstr>
      <vt:lpstr>CONTOH 2 :</vt:lpstr>
      <vt:lpstr>DATA-DATA CONTOH 2 :</vt:lpstr>
      <vt:lpstr>JAWAB :</vt:lpstr>
      <vt:lpstr>PERIODE 4 :</vt:lpstr>
      <vt:lpstr>PERIODE 4 :</vt:lpstr>
      <vt:lpstr>PERIODE 3 :</vt:lpstr>
      <vt:lpstr>OUTPUT</vt:lpstr>
      <vt:lpstr>ANALISA HASIL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iphov</cp:lastModifiedBy>
  <cp:revision>24</cp:revision>
  <dcterms:created xsi:type="dcterms:W3CDTF">2019-09-17T08:28:18Z</dcterms:created>
  <dcterms:modified xsi:type="dcterms:W3CDTF">2020-05-13T07:34:29Z</dcterms:modified>
</cp:coreProperties>
</file>