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32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EE68-358A-4FA9-BD5E-6D898D5685CF}" type="datetimeFigureOut">
              <a:rPr lang="id-ID" smtClean="0"/>
              <a:t>13/05/2020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C5AA-B271-48C0-8A86-00F3DAD105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3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128571-7630-41A9-A9C9-1AED14AD6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19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0867DF-6B01-42FD-88C1-5A0EF657F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2" r:id="rId10"/>
    <p:sldLayoutId id="2147483665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Dr. Iphov Kumala Sriwana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id-ID" sz="3200" b="1" dirty="0" smtClean="0"/>
              <a:t>Penelitian Operasional II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/>
              <a:t>PROGRAMA DINAMIS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u="sng" smtClean="0"/>
              <a:t>PERIODE 4</a:t>
            </a:r>
            <a:r>
              <a:rPr lang="en-US" b="0" smtClean="0"/>
              <a:t>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f4 (3) 	= </a:t>
            </a:r>
            <a:r>
              <a:rPr lang="en-US" sz="2400" dirty="0" err="1" smtClean="0">
                <a:solidFill>
                  <a:schemeClr val="tx1"/>
                </a:solidFill>
              </a:rPr>
              <a:t>Ongkos</a:t>
            </a:r>
            <a:r>
              <a:rPr lang="en-US" sz="2400" dirty="0" smtClean="0">
                <a:solidFill>
                  <a:schemeClr val="tx1"/>
                </a:solidFill>
              </a:rPr>
              <a:t> Set-up + </a:t>
            </a:r>
            <a:r>
              <a:rPr lang="en-US" sz="2400" dirty="0" err="1" smtClean="0">
                <a:solidFill>
                  <a:schemeClr val="tx1"/>
                </a:solidFill>
              </a:rPr>
              <a:t>Ongkos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Variabel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$3 + ($1 * 1) = $ 4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X4 (3) 	= 1</a:t>
            </a:r>
          </a:p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f4 (4) 	= </a:t>
            </a:r>
            <a:r>
              <a:rPr lang="en-US" sz="2400" dirty="0" err="1" smtClean="0">
                <a:solidFill>
                  <a:schemeClr val="tx1"/>
                </a:solidFill>
              </a:rPr>
              <a:t>Ongkos</a:t>
            </a:r>
            <a:r>
              <a:rPr lang="en-US" sz="2400" dirty="0" smtClean="0">
                <a:solidFill>
                  <a:schemeClr val="tx1"/>
                </a:solidFill>
              </a:rPr>
              <a:t> Set-up + </a:t>
            </a:r>
            <a:r>
              <a:rPr lang="en-US" sz="2400" dirty="0" err="1" smtClean="0">
                <a:solidFill>
                  <a:schemeClr val="tx1"/>
                </a:solidFill>
              </a:rPr>
              <a:t>Ongkos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Variabel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$0 + ($1 * 0) = $ 0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X4 (4) 	= 0</a:t>
            </a:r>
          </a:p>
        </p:txBody>
      </p:sp>
    </p:spTree>
    <p:extLst>
      <p:ext uri="{BB962C8B-B14F-4D97-AF65-F5344CB8AC3E}">
        <p14:creationId xmlns:p14="http://schemas.microsoft.com/office/powerpoint/2010/main" val="13017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u="sng" smtClean="0"/>
              <a:t>PERIODE 4</a:t>
            </a:r>
            <a:r>
              <a:rPr lang="en-US" b="0" smtClean="0"/>
              <a:t>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f4 (0) 	= 3 + 4 = 7	; 	X4 (0) = 4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f4 (1) 	= 3 + 3 = 6	; 	X4 (1) = 3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f4 (2) 	= 3 + 2 = 5	; 	X4 (2) = 2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f4 (3) 	= 3 + 1 = 4	; 	X4 (3) = </a:t>
            </a:r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id-ID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f4 </a:t>
            </a:r>
            <a:r>
              <a:rPr lang="en-US" sz="2800" dirty="0" smtClean="0">
                <a:solidFill>
                  <a:schemeClr val="tx1"/>
                </a:solidFill>
              </a:rPr>
              <a:t>(4) 	= 	 </a:t>
            </a:r>
            <a:r>
              <a:rPr lang="en-US" sz="2800" dirty="0" smtClean="0">
                <a:solidFill>
                  <a:schemeClr val="tx1"/>
                </a:solidFill>
              </a:rPr>
              <a:t>0</a:t>
            </a:r>
            <a:r>
              <a:rPr lang="id-ID" sz="2800" dirty="0" smtClean="0">
                <a:solidFill>
                  <a:schemeClr val="tx1"/>
                </a:solidFill>
              </a:rPr>
              <a:t>     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id-ID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smtClean="0">
                <a:solidFill>
                  <a:schemeClr val="tx1"/>
                </a:solidFill>
              </a:rPr>
              <a:t>X4 </a:t>
            </a:r>
            <a:r>
              <a:rPr lang="en-US" sz="2800" dirty="0" smtClean="0">
                <a:solidFill>
                  <a:schemeClr val="tx1"/>
                </a:solidFill>
              </a:rPr>
              <a:t>(4) =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04937" y="4735275"/>
            <a:ext cx="2481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 dirty="0"/>
              <a:t>Status inventory (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648980" y="4114800"/>
            <a:ext cx="0" cy="457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886200" y="914400"/>
            <a:ext cx="194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/>
              <a:t>Ongkos set up</a:t>
            </a: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2895600" y="1143000"/>
            <a:ext cx="990600" cy="609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7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PERIODE 3</a:t>
            </a:r>
            <a:r>
              <a:rPr lang="en-US" smtClean="0"/>
              <a:t>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f3(0) = 0.5 (i+x-2) + C(x) + f4 (i+x-2)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</a:rPr>
              <a:t>Catatan : </a:t>
            </a:r>
            <a:r>
              <a:rPr lang="en-ID" altLang="en-US" sz="2800" dirty="0" smtClean="0">
                <a:solidFill>
                  <a:schemeClr val="tx1"/>
                </a:solidFill>
              </a:rPr>
              <a:t>Inventory </a:t>
            </a:r>
            <a:r>
              <a:rPr lang="en-ID" altLang="en-US" sz="2800" dirty="0" err="1" smtClean="0">
                <a:solidFill>
                  <a:schemeClr val="tx1"/>
                </a:solidFill>
              </a:rPr>
              <a:t>maksimum</a:t>
            </a:r>
            <a:r>
              <a:rPr lang="en-ID" altLang="en-US" sz="2800" dirty="0" smtClean="0">
                <a:solidFill>
                  <a:schemeClr val="tx1"/>
                </a:solidFill>
              </a:rPr>
              <a:t> 4, </a:t>
            </a:r>
            <a:r>
              <a:rPr lang="en-ID" altLang="en-US" sz="2800" dirty="0" err="1" smtClean="0">
                <a:solidFill>
                  <a:schemeClr val="tx1"/>
                </a:solidFill>
              </a:rPr>
              <a:t>produksi</a:t>
            </a:r>
            <a:r>
              <a:rPr lang="en-ID" altLang="en-US" sz="2800" dirty="0" smtClean="0">
                <a:solidFill>
                  <a:schemeClr val="tx1"/>
                </a:solidFill>
              </a:rPr>
              <a:t> </a:t>
            </a:r>
            <a:r>
              <a:rPr lang="en-ID" altLang="en-US" sz="2800" dirty="0" err="1" smtClean="0">
                <a:solidFill>
                  <a:schemeClr val="tx1"/>
                </a:solidFill>
              </a:rPr>
              <a:t>maksimum</a:t>
            </a:r>
            <a:r>
              <a:rPr lang="en-ID" altLang="en-US" sz="2800" dirty="0" smtClean="0">
                <a:solidFill>
                  <a:schemeClr val="tx1"/>
                </a:solidFill>
              </a:rPr>
              <a:t> 2, </a:t>
            </a:r>
            <a:r>
              <a:rPr lang="en-ID" altLang="en-US" sz="2800" dirty="0" err="1" smtClean="0">
                <a:solidFill>
                  <a:schemeClr val="tx1"/>
                </a:solidFill>
              </a:rPr>
              <a:t>ditotalkan</a:t>
            </a:r>
            <a:r>
              <a:rPr lang="en-ID" altLang="en-US" sz="2800" dirty="0" smtClean="0">
                <a:solidFill>
                  <a:schemeClr val="tx1"/>
                </a:solidFill>
              </a:rPr>
              <a:t> </a:t>
            </a:r>
            <a:r>
              <a:rPr lang="en-ID" altLang="en-US" sz="2800" dirty="0" err="1" smtClean="0">
                <a:solidFill>
                  <a:schemeClr val="tx1"/>
                </a:solidFill>
              </a:rPr>
              <a:t>jadi</a:t>
            </a:r>
            <a:r>
              <a:rPr lang="en-ID" altLang="en-US" sz="2800" dirty="0" smtClean="0">
                <a:solidFill>
                  <a:schemeClr val="tx1"/>
                </a:solidFill>
              </a:rPr>
              <a:t> 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LANJUTKAN !!!!!!!!!!!!!!!!!!!!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21594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OUTPUT</a:t>
            </a:r>
            <a:endParaRPr lang="en-ID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ID" altLang="en-US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371600" y="2209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/>
                  </a:extLst>
                </a:gridCol>
                <a:gridCol w="2032000">
                  <a:extLst>
                    <a:ext uri="{9D8B030D-6E8A-4147-A177-3AD203B41FA5}"/>
                  </a:extLst>
                </a:gridCol>
                <a:gridCol w="203200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Periode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Produksi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I</a:t>
                      </a:r>
                      <a:r>
                        <a:rPr lang="id-ID" dirty="0" smtClean="0"/>
                        <a:t>n</a:t>
                      </a:r>
                      <a:r>
                        <a:rPr lang="en-ID" dirty="0" err="1" smtClean="0"/>
                        <a:t>ventory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6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ANALISA HASIL</a:t>
            </a:r>
            <a:endParaRPr lang="en-ID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531938"/>
            <a:ext cx="8229600" cy="4525962"/>
          </a:xfrm>
        </p:spPr>
        <p:txBody>
          <a:bodyPr/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ID" altLang="en-US" sz="2400" dirty="0" smtClean="0">
                <a:solidFill>
                  <a:schemeClr val="tx1"/>
                </a:solidFill>
              </a:rPr>
              <a:t>Inventory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pada</a:t>
            </a:r>
            <a:r>
              <a:rPr lang="en-ID" altLang="en-US" sz="2400" dirty="0" smtClean="0">
                <a:solidFill>
                  <a:schemeClr val="tx1"/>
                </a:solidFill>
              </a:rPr>
              <a:t>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1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ID" altLang="en-US" sz="2400" dirty="0" smtClean="0">
                <a:solidFill>
                  <a:schemeClr val="tx1"/>
                </a:solidFill>
              </a:rPr>
              <a:t> 0,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ID" altLang="en-US" sz="2400" dirty="0" smtClean="0">
                <a:solidFill>
                  <a:schemeClr val="tx1"/>
                </a:solidFill>
              </a:rPr>
              <a:t> f1(0)=20, X1(0)=1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atau</a:t>
            </a:r>
            <a:r>
              <a:rPr lang="en-ID" altLang="en-US" sz="2400" dirty="0" smtClean="0">
                <a:solidFill>
                  <a:schemeClr val="tx1"/>
                </a:solidFill>
              </a:rPr>
              <a:t> total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ID" altLang="en-US" sz="2400" dirty="0" smtClean="0">
                <a:solidFill>
                  <a:schemeClr val="tx1"/>
                </a:solidFill>
              </a:rPr>
              <a:t> $20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dan</a:t>
            </a:r>
            <a:r>
              <a:rPr lang="en-ID" altLang="en-US" sz="2400" dirty="0" smtClean="0">
                <a:solidFill>
                  <a:schemeClr val="tx1"/>
                </a:solidFill>
              </a:rPr>
              <a:t> yang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diproduksi</a:t>
            </a:r>
            <a:r>
              <a:rPr lang="en-ID" altLang="en-US" sz="2400" dirty="0" smtClean="0">
                <a:solidFill>
                  <a:schemeClr val="tx1"/>
                </a:solidFill>
              </a:rPr>
              <a:t>=1,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ID" altLang="en-US" sz="2400" dirty="0" smtClean="0">
                <a:solidFill>
                  <a:schemeClr val="tx1"/>
                </a:solidFill>
              </a:rPr>
              <a:t> i+x-1 = 0+1-1 = 0,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1, inventory 0</a:t>
            </a:r>
            <a:endParaRPr lang="id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n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2, f2(0)=16, X2(0) = 5,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ID" altLang="en-US" sz="2400" dirty="0" smtClean="0">
                <a:solidFill>
                  <a:schemeClr val="tx1"/>
                </a:solidFill>
              </a:rPr>
              <a:t> i+x-3 = 0+5-3 = 2,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2, inventory 2 </a:t>
            </a:r>
            <a:endParaRPr lang="id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n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3, f3(2)=7, X3(2) = 0,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ID" altLang="en-US" sz="2400" dirty="0" smtClean="0">
                <a:solidFill>
                  <a:schemeClr val="tx1"/>
                </a:solidFill>
              </a:rPr>
              <a:t> i+x-2 = 2+0-2 = 0,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3, inventory 0</a:t>
            </a:r>
            <a:endParaRPr lang="id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n-ID" altLang="en-US" sz="24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ID" alt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ID" altLang="en-US" sz="2400" dirty="0" smtClean="0">
                <a:solidFill>
                  <a:schemeClr val="tx1"/>
                </a:solidFill>
              </a:rPr>
              <a:t> 4, f4(0)=12, X4(0) = 4, </a:t>
            </a:r>
            <a:r>
              <a:rPr lang="en-ID" alt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ID" altLang="en-US" sz="2400" dirty="0" smtClean="0">
                <a:solidFill>
                  <a:schemeClr val="tx1"/>
                </a:solidFill>
              </a:rPr>
              <a:t> I = 0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n-ID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52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219200"/>
          <a:ext cx="9144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Bitmap Image" r:id="rId3" imgW="4896533" imgH="3010320" progId="Paint.Picture">
                  <p:embed/>
                </p:oleObj>
              </mc:Choice>
              <mc:Fallback>
                <p:oleObj name="Bitmap Image" r:id="rId3" imgW="4896533" imgH="301032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91440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58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CONTOH 1 :</a:t>
            </a:r>
          </a:p>
        </p:txBody>
      </p:sp>
    </p:spTree>
    <p:extLst>
      <p:ext uri="{BB962C8B-B14F-4D97-AF65-F5344CB8AC3E}">
        <p14:creationId xmlns:p14="http://schemas.microsoft.com/office/powerpoint/2010/main" val="22798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451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600" b="1" u="sng" dirty="0" smtClean="0">
                <a:solidFill>
                  <a:schemeClr val="tx1"/>
                </a:solidFill>
              </a:rPr>
              <a:t>STAGE 4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600" dirty="0" smtClean="0">
                <a:solidFill>
                  <a:schemeClr val="tx1"/>
                </a:solidFill>
              </a:rPr>
              <a:t>f4 (8) 	= 3</a:t>
            </a:r>
          </a:p>
          <a:p>
            <a:pPr algn="l" eaLnBrk="1" hangingPunct="1"/>
            <a:r>
              <a:rPr lang="en-US" sz="2600" dirty="0" smtClean="0">
                <a:solidFill>
                  <a:schemeClr val="tx1"/>
                </a:solidFill>
              </a:rPr>
              <a:t>f4 (9) 	= 4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600" b="1" u="sng" dirty="0" smtClean="0">
                <a:solidFill>
                  <a:schemeClr val="tx1"/>
                </a:solidFill>
              </a:rPr>
              <a:t>STAGE 3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600" dirty="0" smtClean="0">
                <a:solidFill>
                  <a:schemeClr val="tx1"/>
                </a:solidFill>
              </a:rPr>
              <a:t>f3 (5)	= min C58 + f4 (8) = 1 + 3 = 4</a:t>
            </a:r>
          </a:p>
          <a:p>
            <a:pPr algn="l" eaLnBrk="1" hangingPunct="1"/>
            <a:r>
              <a:rPr lang="en-US" sz="2600" dirty="0" smtClean="0">
                <a:solidFill>
                  <a:schemeClr val="tx1"/>
                </a:solidFill>
              </a:rPr>
              <a:t>		</a:t>
            </a:r>
            <a:r>
              <a:rPr lang="sv-SE" sz="2600" dirty="0" smtClean="0">
                <a:solidFill>
                  <a:schemeClr val="tx1"/>
                </a:solidFill>
              </a:rPr>
              <a:t>= min C59 + f4 (9) = 3 + 4 = 7</a:t>
            </a:r>
          </a:p>
          <a:p>
            <a:pPr algn="l" eaLnBrk="1" hangingPunct="1"/>
            <a:r>
              <a:rPr lang="sv-SE" sz="2600" dirty="0" smtClean="0">
                <a:solidFill>
                  <a:schemeClr val="tx1"/>
                </a:solidFill>
              </a:rPr>
              <a:t>f3 (6) 	= min C68 + f4 (8) = 6 + 3 = 9</a:t>
            </a:r>
          </a:p>
          <a:p>
            <a:pPr algn="l" eaLnBrk="1" hangingPunct="1"/>
            <a:r>
              <a:rPr lang="sv-SE" sz="2600" dirty="0" smtClean="0">
                <a:solidFill>
                  <a:schemeClr val="tx1"/>
                </a:solidFill>
              </a:rPr>
              <a:t>		= min C69 + f4 (9) = 3 + 4 = 7</a:t>
            </a:r>
          </a:p>
          <a:p>
            <a:pPr algn="l" eaLnBrk="1" hangingPunct="1"/>
            <a:r>
              <a:rPr lang="sv-SE" sz="2600" dirty="0" smtClean="0">
                <a:solidFill>
                  <a:schemeClr val="tx1"/>
                </a:solidFill>
              </a:rPr>
              <a:t>f3 (7) 	= min C78 + f4 (8) = 3 + 3 = 6</a:t>
            </a:r>
          </a:p>
          <a:p>
            <a:pPr algn="l" eaLnBrk="1" hangingPunct="1"/>
            <a:r>
              <a:rPr lang="sv-SE" sz="2600" dirty="0" smtClean="0">
                <a:solidFill>
                  <a:schemeClr val="tx1"/>
                </a:solidFill>
              </a:rPr>
              <a:t>  		= min C79 + f4 (9) = 3 + 4 = 7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LANJUTAN CONTOH 1 :</a:t>
            </a:r>
          </a:p>
        </p:txBody>
      </p:sp>
    </p:spTree>
    <p:extLst>
      <p:ext uri="{BB962C8B-B14F-4D97-AF65-F5344CB8AC3E}">
        <p14:creationId xmlns:p14="http://schemas.microsoft.com/office/powerpoint/2010/main" val="29260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16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b="1" u="sng" dirty="0" smtClean="0">
                <a:solidFill>
                  <a:schemeClr val="tx1"/>
                </a:solidFill>
              </a:rPr>
              <a:t>STAGE 2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sz="2400" dirty="0" smtClean="0">
                <a:solidFill>
                  <a:schemeClr val="tx1"/>
                </a:solidFill>
              </a:rPr>
              <a:t>f (2)	= min C25 + f3 (5) = 7 + 4 = 11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C26 + f3 (6) = 4 + 7 = 11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C27 + f3 (7) = 6 + 6 = 12</a:t>
            </a:r>
          </a:p>
          <a:p>
            <a:pPr algn="l" eaLnBrk="1" hangingPunct="1">
              <a:lnSpc>
                <a:spcPct val="90000"/>
              </a:lnSpc>
            </a:pPr>
            <a:r>
              <a:rPr lang="sv-SE" sz="2400" dirty="0" smtClean="0">
                <a:solidFill>
                  <a:schemeClr val="tx1"/>
                </a:solidFill>
              </a:rPr>
              <a:t>f (3)	= min C35 + f3 (5) = 3 + 4 = 7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C36 + f3 (6) = 2 + 7 = 9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C37 + f3 (7) = 4 + 6 = 10</a:t>
            </a:r>
          </a:p>
          <a:p>
            <a:pPr algn="l" eaLnBrk="1" hangingPunct="1">
              <a:lnSpc>
                <a:spcPct val="90000"/>
              </a:lnSpc>
            </a:pPr>
            <a:r>
              <a:rPr lang="sv-SE" sz="2400" dirty="0" smtClean="0">
                <a:solidFill>
                  <a:schemeClr val="tx1"/>
                </a:solidFill>
              </a:rPr>
              <a:t>f (4)	= min C45 + f3 (5) = 4 + 4 = 8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C46 + f3 (6) = 1 + 7 = 8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			= min C47 + f3 (7) = 5 + 6 = 11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715963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 LANJUTAN CONTOH 1 :</a:t>
            </a:r>
          </a:p>
        </p:txBody>
      </p:sp>
    </p:spTree>
    <p:extLst>
      <p:ext uri="{BB962C8B-B14F-4D97-AF65-F5344CB8AC3E}">
        <p14:creationId xmlns:p14="http://schemas.microsoft.com/office/powerpoint/2010/main" val="42113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1433"/>
            <a:ext cx="8229600" cy="4525963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sv-SE" sz="2800" b="1" u="sng" dirty="0" smtClean="0">
                <a:solidFill>
                  <a:schemeClr val="tx1"/>
                </a:solidFill>
              </a:rPr>
              <a:t>STAGE 1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sv-SE" sz="2800" dirty="0" smtClean="0">
                <a:solidFill>
                  <a:schemeClr val="tx1"/>
                </a:solidFill>
              </a:rPr>
              <a:t>f (1)	= min C12 + f2 (2) = 2 + 11 = 13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	</a:t>
            </a:r>
            <a:r>
              <a:rPr lang="sv-SE" sz="2800" dirty="0" smtClean="0">
                <a:solidFill>
                  <a:schemeClr val="tx1"/>
                </a:solidFill>
              </a:rPr>
              <a:t>= </a:t>
            </a:r>
            <a:r>
              <a:rPr lang="sv-SE" sz="2800" dirty="0" smtClean="0">
                <a:solidFill>
                  <a:schemeClr val="tx1"/>
                </a:solidFill>
              </a:rPr>
              <a:t>min C13 + f2 (3) = 4 + 7 = 11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	</a:t>
            </a:r>
            <a:r>
              <a:rPr lang="sv-SE" sz="2800" dirty="0" smtClean="0">
                <a:solidFill>
                  <a:schemeClr val="tx1"/>
                </a:solidFill>
              </a:rPr>
              <a:t>= </a:t>
            </a:r>
            <a:r>
              <a:rPr lang="sv-SE" sz="2800" dirty="0" smtClean="0">
                <a:solidFill>
                  <a:schemeClr val="tx1"/>
                </a:solidFill>
              </a:rPr>
              <a:t>min C14 + f2 (4) = 3 + 8 = 11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 LANJUTAN CONTOH 1 :</a:t>
            </a:r>
          </a:p>
        </p:txBody>
      </p:sp>
    </p:spTree>
    <p:extLst>
      <p:ext uri="{BB962C8B-B14F-4D97-AF65-F5344CB8AC3E}">
        <p14:creationId xmlns:p14="http://schemas.microsoft.com/office/powerpoint/2010/main" val="26628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v-SE" smtClean="0"/>
              <a:t>Kesimpulan CONTOH  1: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73525"/>
          </a:xfrm>
        </p:spPr>
        <p:txBody>
          <a:bodyPr/>
          <a:lstStyle/>
          <a:p>
            <a:pPr algn="l" eaLnBrk="1" hangingPunct="1"/>
            <a:r>
              <a:rPr lang="sv-SE" sz="2400" smtClean="0">
                <a:solidFill>
                  <a:schemeClr val="tx1"/>
                </a:solidFill>
              </a:rPr>
              <a:t>Jalur terpendek dari node 1 ke node 10 adalah :</a:t>
            </a:r>
            <a:r>
              <a:rPr lang="en-US" sz="2400" b="1" i="1" smtClean="0">
                <a:solidFill>
                  <a:schemeClr val="tx1"/>
                </a:solidFill>
              </a:rPr>
              <a:t>1-3-5-8-10</a:t>
            </a:r>
            <a:endParaRPr lang="en-US" sz="240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400" smtClean="0">
                <a:solidFill>
                  <a:schemeClr val="tx1"/>
                </a:solidFill>
              </a:rPr>
              <a:t/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sv-SE" sz="2400" smtClean="0">
                <a:solidFill>
                  <a:schemeClr val="tx1"/>
                </a:solidFill>
              </a:rPr>
              <a:t>Total jarak  yang ditempuh adalah 11</a:t>
            </a:r>
            <a:endParaRPr lang="en-US" sz="2400" smtClean="0">
              <a:solidFill>
                <a:schemeClr val="tx1"/>
              </a:solidFill>
            </a:endParaRPr>
          </a:p>
          <a:p>
            <a:pPr algn="l" eaLnBrk="1" hangingPunct="1"/>
            <a:endParaRPr lang="en-US" sz="2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CONTOH 2 :</a:t>
            </a:r>
          </a:p>
        </p:txBody>
      </p:sp>
      <p:graphicFrame>
        <p:nvGraphicFramePr>
          <p:cNvPr id="13431" name="Group 119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229600" cy="37068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11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Bulan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Ongkos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Ongkos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Variabel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Set-up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$1/unit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$1/unit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$1/unit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$1/unit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6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DATA-DATA CONTOH 2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r>
              <a:rPr lang="en-US" sz="2800" dirty="0" err="1" smtClean="0">
                <a:solidFill>
                  <a:schemeClr val="tx1"/>
                </a:solidFill>
              </a:rPr>
              <a:t>Maksimum</a:t>
            </a:r>
            <a:r>
              <a:rPr lang="en-US" sz="2800" dirty="0" smtClean="0">
                <a:solidFill>
                  <a:schemeClr val="tx1"/>
                </a:solidFill>
              </a:rPr>
              <a:t> Inventory 	: 4 unit </a:t>
            </a:r>
          </a:p>
          <a:p>
            <a:pPr algn="l" eaLnBrk="1" hangingPunct="1"/>
            <a:r>
              <a:rPr lang="en-US" sz="2800" dirty="0" err="1" smtClean="0">
                <a:solidFill>
                  <a:schemeClr val="tx1"/>
                </a:solidFill>
              </a:rPr>
              <a:t>Maksimum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Produksi</a:t>
            </a:r>
            <a:r>
              <a:rPr lang="en-US" sz="2800" dirty="0" smtClean="0">
                <a:solidFill>
                  <a:schemeClr val="tx1"/>
                </a:solidFill>
              </a:rPr>
              <a:t> 	: 5 unit </a:t>
            </a:r>
          </a:p>
          <a:p>
            <a:pPr algn="l" eaLnBrk="1" hangingPunct="1"/>
            <a:r>
              <a:rPr lang="en-US" sz="2800" dirty="0" err="1" smtClean="0">
                <a:solidFill>
                  <a:schemeClr val="tx1"/>
                </a:solidFill>
              </a:rPr>
              <a:t>Biaya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Simpan</a:t>
            </a:r>
            <a:r>
              <a:rPr lang="en-US" sz="2800" dirty="0" smtClean="0">
                <a:solidFill>
                  <a:schemeClr val="tx1"/>
                </a:solidFill>
              </a:rPr>
              <a:t> 		: $0.5</a:t>
            </a:r>
          </a:p>
          <a:p>
            <a:pPr algn="l" eaLnBrk="1" hangingPunct="1"/>
            <a:r>
              <a:rPr lang="en-US" sz="2800" dirty="0" smtClean="0">
                <a:solidFill>
                  <a:schemeClr val="tx1"/>
                </a:solidFill>
              </a:rPr>
              <a:t>Inventory </a:t>
            </a:r>
            <a:r>
              <a:rPr lang="en-US" sz="2800" dirty="0" err="1" smtClean="0">
                <a:solidFill>
                  <a:schemeClr val="tx1"/>
                </a:solidFill>
              </a:rPr>
              <a:t>awal</a:t>
            </a:r>
            <a:r>
              <a:rPr lang="en-US" sz="2800" dirty="0" smtClean="0">
                <a:solidFill>
                  <a:schemeClr val="tx1"/>
                </a:solidFill>
              </a:rPr>
              <a:t>		; 3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Ditanya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pPr algn="l" eaLnBrk="1" hangingPunct="1"/>
            <a:r>
              <a:rPr lang="en-US" sz="2800" dirty="0" err="1" smtClean="0">
                <a:solidFill>
                  <a:schemeClr val="tx1"/>
                </a:solidFill>
              </a:rPr>
              <a:t>Jadwal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Produksi</a:t>
            </a:r>
            <a:r>
              <a:rPr lang="en-US" sz="2800" dirty="0" smtClean="0">
                <a:solidFill>
                  <a:schemeClr val="tx1"/>
                </a:solidFill>
              </a:rPr>
              <a:t> yang optimal</a:t>
            </a:r>
          </a:p>
        </p:txBody>
      </p:sp>
    </p:spTree>
    <p:extLst>
      <p:ext uri="{BB962C8B-B14F-4D97-AF65-F5344CB8AC3E}">
        <p14:creationId xmlns:p14="http://schemas.microsoft.com/office/powerpoint/2010/main" val="1739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 eaLnBrk="1" hangingPunct="1"/>
            <a:r>
              <a:rPr lang="en-US" smtClean="0"/>
              <a:t>JAWAB 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algn="just" eaLnBrk="1" hangingPunct="1"/>
            <a:r>
              <a:rPr lang="en-US" sz="2800" dirty="0" smtClean="0">
                <a:solidFill>
                  <a:schemeClr val="tx1"/>
                </a:solidFill>
              </a:rPr>
              <a:t>f(t) : Minimum cost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memenuhi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akhir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total </a:t>
            </a:r>
            <a:r>
              <a:rPr lang="en-US" sz="2800" dirty="0" err="1" smtClean="0">
                <a:solidFill>
                  <a:schemeClr val="tx1"/>
                </a:solidFill>
              </a:rPr>
              <a:t>periode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on hand inventory 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just" eaLnBrk="1" hangingPunct="1"/>
            <a:r>
              <a:rPr lang="en-US" sz="2800" dirty="0" smtClean="0">
                <a:solidFill>
                  <a:schemeClr val="tx1"/>
                </a:solidFill>
              </a:rPr>
              <a:t>C(x) : set-up cost + </a:t>
            </a:r>
            <a:r>
              <a:rPr lang="en-US" sz="2800" dirty="0" err="1" smtClean="0">
                <a:solidFill>
                  <a:schemeClr val="tx1"/>
                </a:solidFill>
              </a:rPr>
              <a:t>variabel</a:t>
            </a:r>
            <a:r>
              <a:rPr lang="en-US" sz="2800" dirty="0" smtClean="0">
                <a:solidFill>
                  <a:schemeClr val="tx1"/>
                </a:solidFill>
              </a:rPr>
              <a:t> cost (Cost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memenuhi</a:t>
            </a:r>
            <a:r>
              <a:rPr lang="en-US" sz="2800" dirty="0" smtClean="0">
                <a:solidFill>
                  <a:schemeClr val="tx1"/>
                </a:solidFill>
              </a:rPr>
              <a:t> x unit)</a:t>
            </a:r>
          </a:p>
          <a:p>
            <a:pPr lvl="1" algn="just" eaLnBrk="1" hangingPunct="1"/>
            <a:r>
              <a:rPr lang="en-US" dirty="0" err="1" smtClean="0"/>
              <a:t>Bila</a:t>
            </a:r>
            <a:r>
              <a:rPr lang="en-US" dirty="0" smtClean="0"/>
              <a:t> x=0, </a:t>
            </a:r>
            <a:r>
              <a:rPr lang="en-US" dirty="0" err="1" smtClean="0"/>
              <a:t>maka</a:t>
            </a:r>
            <a:r>
              <a:rPr lang="en-US" dirty="0" smtClean="0"/>
              <a:t> C(x)=0</a:t>
            </a:r>
          </a:p>
          <a:p>
            <a:pPr lvl="1" algn="just" eaLnBrk="1" hangingPunct="1"/>
            <a:r>
              <a:rPr lang="en-US" dirty="0" err="1" smtClean="0"/>
              <a:t>Bila</a:t>
            </a:r>
            <a:r>
              <a:rPr lang="en-US" dirty="0" smtClean="0"/>
              <a:t> x=x, </a:t>
            </a:r>
            <a:r>
              <a:rPr lang="en-US" dirty="0" err="1" smtClean="0"/>
              <a:t>maka</a:t>
            </a:r>
            <a:r>
              <a:rPr lang="en-US" dirty="0" smtClean="0"/>
              <a:t> C(x)=$3+X</a:t>
            </a: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</a:rPr>
              <a:t>Xt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=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harus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diproduksi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periode</a:t>
            </a:r>
            <a:r>
              <a:rPr lang="en-US" sz="2800" dirty="0" smtClean="0">
                <a:solidFill>
                  <a:schemeClr val="tx1"/>
                </a:solidFill>
              </a:rPr>
              <a:t> t, </a:t>
            </a:r>
            <a:r>
              <a:rPr lang="en-US" sz="2800" dirty="0" err="1" smtClean="0">
                <a:solidFill>
                  <a:schemeClr val="tx1"/>
                </a:solidFill>
              </a:rPr>
              <a:t>bila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periode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sebelumnya</a:t>
            </a:r>
            <a:r>
              <a:rPr lang="en-US" sz="2800" dirty="0" smtClean="0">
                <a:solidFill>
                  <a:schemeClr val="tx1"/>
                </a:solidFill>
              </a:rPr>
              <a:t> on hand inventory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1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235</TotalTime>
  <Words>347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0-Blanko-PPT-sesi-2-14 baru (1)</vt:lpstr>
      <vt:lpstr>Bitmap Image</vt:lpstr>
      <vt:lpstr>Dr. Iphov Kumala Sriwana</vt:lpstr>
      <vt:lpstr>CONTOH 1 :</vt:lpstr>
      <vt:lpstr>LANJUTAN CONTOH 1 :</vt:lpstr>
      <vt:lpstr> LANJUTAN CONTOH 1 :</vt:lpstr>
      <vt:lpstr> LANJUTAN CONTOH 1 :</vt:lpstr>
      <vt:lpstr>Kesimpulan CONTOH  1:</vt:lpstr>
      <vt:lpstr>CONTOH 2 :</vt:lpstr>
      <vt:lpstr>DATA-DATA CONTOH 2 :</vt:lpstr>
      <vt:lpstr>JAWAB :</vt:lpstr>
      <vt:lpstr>PERIODE 4 :</vt:lpstr>
      <vt:lpstr>PERIODE 4 :</vt:lpstr>
      <vt:lpstr>PERIODE 3 :</vt:lpstr>
      <vt:lpstr>OUTPUT</vt:lpstr>
      <vt:lpstr>ANALISA HASIL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iphov</cp:lastModifiedBy>
  <cp:revision>24</cp:revision>
  <dcterms:created xsi:type="dcterms:W3CDTF">2019-09-17T08:28:18Z</dcterms:created>
  <dcterms:modified xsi:type="dcterms:W3CDTF">2020-05-13T07:34:29Z</dcterms:modified>
</cp:coreProperties>
</file>