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notesMasterIdLst>
    <p:notesMasterId r:id="rId33"/>
  </p:notesMasterIdLst>
  <p:sldIdLst>
    <p:sldId id="256" r:id="rId2"/>
    <p:sldId id="342" r:id="rId3"/>
    <p:sldId id="341" r:id="rId4"/>
    <p:sldId id="343" r:id="rId5"/>
    <p:sldId id="321" r:id="rId6"/>
    <p:sldId id="322" r:id="rId7"/>
    <p:sldId id="319" r:id="rId8"/>
    <p:sldId id="318" r:id="rId9"/>
    <p:sldId id="320" r:id="rId10"/>
    <p:sldId id="326" r:id="rId11"/>
    <p:sldId id="325" r:id="rId12"/>
    <p:sldId id="327" r:id="rId13"/>
    <p:sldId id="329" r:id="rId14"/>
    <p:sldId id="324" r:id="rId15"/>
    <p:sldId id="283" r:id="rId16"/>
    <p:sldId id="305" r:id="rId17"/>
    <p:sldId id="336" r:id="rId18"/>
    <p:sldId id="293" r:id="rId19"/>
    <p:sldId id="337" r:id="rId20"/>
    <p:sldId id="338" r:id="rId21"/>
    <p:sldId id="335" r:id="rId22"/>
    <p:sldId id="328" r:id="rId23"/>
    <p:sldId id="266" r:id="rId24"/>
    <p:sldId id="267" r:id="rId25"/>
    <p:sldId id="268" r:id="rId26"/>
    <p:sldId id="269" r:id="rId27"/>
    <p:sldId id="314" r:id="rId28"/>
    <p:sldId id="332" r:id="rId29"/>
    <p:sldId id="333" r:id="rId30"/>
    <p:sldId id="277" r:id="rId31"/>
    <p:sldId id="340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  <a:srgbClr val="FF66CC"/>
    <a:srgbClr val="FF9900"/>
    <a:srgbClr val="FF99CC"/>
    <a:srgbClr val="00FF00"/>
    <a:srgbClr val="9933FF"/>
    <a:srgbClr val="FF7C80"/>
    <a:srgbClr val="E2DFCC"/>
    <a:srgbClr val="FFDC6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2" autoAdjust="0"/>
    <p:restoredTop sz="94397" autoAdjust="0"/>
  </p:normalViewPr>
  <p:slideViewPr>
    <p:cSldViewPr>
      <p:cViewPr varScale="1">
        <p:scale>
          <a:sx n="62" d="100"/>
          <a:sy n="62" d="100"/>
        </p:scale>
        <p:origin x="9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038E3-4375-41C1-ADE7-7E837E0EA8B2}" type="datetimeFigureOut">
              <a:rPr lang="th-TH" smtClean="0"/>
              <a:t>09/03/62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4FA47-CE91-46A1-BACA-F34C98520DF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5581-A7A1-4064-AC67-8C5E197DBBEB}" type="datetimeFigureOut">
              <a:rPr lang="th-TH" smtClean="0"/>
              <a:t>09/03/62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2F4933C-246D-4C2D-BF23-31330A08DB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199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5581-A7A1-4064-AC67-8C5E197DBBEB}" type="datetimeFigureOut">
              <a:rPr lang="th-TH" smtClean="0"/>
              <a:t>09/03/62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33C-246D-4C2D-BF23-31330A08DB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76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5581-A7A1-4064-AC67-8C5E197DBBEB}" type="datetimeFigureOut">
              <a:rPr lang="th-TH" smtClean="0"/>
              <a:t>09/03/62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33C-246D-4C2D-BF23-31330A08DB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105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5581-A7A1-4064-AC67-8C5E197DBBEB}" type="datetimeFigureOut">
              <a:rPr lang="th-TH" smtClean="0"/>
              <a:t>09/03/62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33C-246D-4C2D-BF23-31330A08DB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641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B05581-A7A1-4064-AC67-8C5E197DBBEB}" type="datetimeFigureOut">
              <a:rPr lang="th-TH" smtClean="0"/>
              <a:t>09/03/62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2F4933C-246D-4C2D-BF23-31330A08DB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608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5581-A7A1-4064-AC67-8C5E197DBBEB}" type="datetimeFigureOut">
              <a:rPr lang="th-TH" smtClean="0"/>
              <a:t>09/03/62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33C-246D-4C2D-BF23-31330A08DB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876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5581-A7A1-4064-AC67-8C5E197DBBEB}" type="datetimeFigureOut">
              <a:rPr lang="th-TH" smtClean="0"/>
              <a:t>09/03/62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33C-246D-4C2D-BF23-31330A08DB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029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B05581-A7A1-4064-AC67-8C5E197DBBEB}" type="datetimeFigureOut">
              <a:rPr lang="th-TH" smtClean="0"/>
              <a:t>09/03/62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33C-246D-4C2D-BF23-31330A08DB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806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5581-A7A1-4064-AC67-8C5E197DBBEB}" type="datetimeFigureOut">
              <a:rPr lang="th-TH" smtClean="0"/>
              <a:t>09/03/62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33C-246D-4C2D-BF23-31330A08DB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76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5581-A7A1-4064-AC67-8C5E197DBBEB}" type="datetimeFigureOut">
              <a:rPr lang="th-TH" smtClean="0"/>
              <a:t>09/03/62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33C-246D-4C2D-BF23-31330A08DB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014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5581-A7A1-4064-AC67-8C5E197DBBEB}" type="datetimeFigureOut">
              <a:rPr lang="th-TH" smtClean="0"/>
              <a:t>09/03/62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933C-246D-4C2D-BF23-31330A08DB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17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B05581-A7A1-4064-AC67-8C5E197DBBEB}" type="datetimeFigureOut">
              <a:rPr lang="th-TH" smtClean="0"/>
              <a:t>09/03/62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2F4933C-246D-4C2D-BF23-31330A08DB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058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hyperlink" Target="http://images.google.co.th/imgres?imgurl=http://news-libraries.mit.edu/blog/wp-content/uploads/2008/01/money.jpg&amp;imgrefurl=http://news-libraries.mit.edu/blog/date/2008/01/&amp;usg=__O12YNeCZApubRg6B3E37iGOd6N8=&amp;h=600&amp;w=600&amp;sz=46&amp;hl=th&amp;start=1&amp;um=1&amp;tbnid=HzBtCipplDvNaM:&amp;tbnh=135&amp;tbnw=135&amp;prev=/images?q=money&amp;hl=th&amp;rlz=1T4ADBF_enTH270TH271&amp;sa=N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oogle.co.th/imgres?imgurl=http://images.clipartof.com/small/11363-Male-Scientist-In-A-Laboratory-Holding-A-Test-Tube-Clipart-Illustration.jpg&amp;imgrefurl=http://www.clipartof.com/details/clipart/11363.html&amp;usg=__qx9V0HIIJmTkHJoAEIvqygRCMd8=&amp;h=450&amp;w=337&amp;sz=49&amp;hl=th&amp;start=21&amp;zoom=1&amp;um=1&amp;itbs=1&amp;tbnid=t2tXYFsNk64pqM:&amp;tbnh=127&amp;tbnw=95&amp;prev=/images?q=scientist&amp;start=20&amp;um=1&amp;hl=th&amp;sa=N&amp;ndsp=20&amp;tbs=isch: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.th/imgres?imgurl=http://images.clipartof.com/small/11363-Male-Scientist-In-A-Laboratory-Holding-A-Test-Tube-Clipart-Illustration.jpg&amp;imgrefurl=http://www.clipartof.com/details/clipart/11363.html&amp;usg=__qx9V0HIIJmTkHJoAEIvqygRCMd8=&amp;h=450&amp;w=337&amp;sz=49&amp;hl=th&amp;start=21&amp;zoom=1&amp;um=1&amp;itbs=1&amp;tbnid=t2tXYFsNk64pqM:&amp;tbnh=127&amp;tbnw=95&amp;prev=/images?q=scientist&amp;start=20&amp;um=1&amp;hl=th&amp;sa=N&amp;ndsp=20&amp;tbs=isch: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google.co.th/imgres?imgurl=http://images.clipartof.com/small/11363-Male-Scientist-In-A-Laboratory-Holding-A-Test-Tube-Clipart-Illustration.jpg&amp;imgrefurl=http://www.clipartof.com/details/clipart/11363.html&amp;usg=__qx9V0HIIJmTkHJoAEIvqygRCMd8=&amp;h=450&amp;w=337&amp;sz=49&amp;hl=th&amp;start=21&amp;zoom=1&amp;um=1&amp;itbs=1&amp;tbnid=t2tXYFsNk64pqM:&amp;tbnh=127&amp;tbnw=95&amp;prev=/images?q=scientist&amp;start=20&amp;um=1&amp;hl=th&amp;sa=N&amp;ndsp=20&amp;tbs=isch: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DCA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488832" cy="2575758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C00000"/>
                </a:solidFill>
              </a:rPr>
              <a:t>Konsep</a:t>
            </a:r>
            <a:r>
              <a:rPr lang="en-US" sz="8000" b="1" dirty="0" smtClean="0">
                <a:solidFill>
                  <a:srgbClr val="C00000"/>
                </a:solidFill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</a:rPr>
              <a:t>dasar</a:t>
            </a:r>
            <a:r>
              <a:rPr lang="en-US" sz="8000" b="1" dirty="0" smtClean="0">
                <a:solidFill>
                  <a:srgbClr val="C00000"/>
                </a:solidFill>
              </a:rPr>
              <a:t> </a:t>
            </a:r>
            <a:r>
              <a:rPr lang="en-US" sz="8000" b="1" dirty="0" smtClean="0">
                <a:solidFill>
                  <a:srgbClr val="00B050"/>
                </a:solidFill>
              </a:rPr>
              <a:t>MANAJEMEN</a:t>
            </a:r>
            <a:endParaRPr lang="th-TH" sz="80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0814"/>
            <a:ext cx="2555776" cy="256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7" b="15663"/>
          <a:stretch/>
        </p:blipFill>
        <p:spPr>
          <a:xfrm rot="1477078">
            <a:off x="4181396" y="1218199"/>
            <a:ext cx="4729500" cy="2190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496275" y="275081"/>
            <a:ext cx="3420259" cy="2001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755576" y="3015792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Manage = </a:t>
            </a:r>
            <a:r>
              <a:rPr lang="en-US" sz="24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mengatur</a:t>
            </a:r>
            <a:r>
              <a:rPr lang="en-US" sz="24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mengelola</a:t>
            </a:r>
            <a:endParaRPr lang="en-US" sz="24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24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Manager = </a:t>
            </a:r>
            <a:r>
              <a:rPr lang="en-US" sz="24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pengelola</a:t>
            </a:r>
            <a:endParaRPr lang="en-US" sz="2400" dirty="0" smtClean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24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Management = </a:t>
            </a:r>
            <a:r>
              <a:rPr lang="en-US" sz="24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ilmu</a:t>
            </a:r>
            <a:r>
              <a:rPr lang="en-US" sz="2400" dirty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atau</a:t>
            </a:r>
            <a:r>
              <a:rPr lang="en-US" sz="24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seni</a:t>
            </a:r>
            <a:r>
              <a:rPr lang="en-US" sz="24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mengelola</a:t>
            </a:r>
            <a:endParaRPr lang="en-US" sz="24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34276" y="4511527"/>
            <a:ext cx="2283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i="1" dirty="0">
                <a:solidFill>
                  <a:srgbClr val="00B05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perencanaan</a:t>
            </a:r>
            <a:endParaRPr lang="id-ID" dirty="0"/>
          </a:p>
        </p:txBody>
      </p:sp>
      <p:sp>
        <p:nvSpPr>
          <p:cNvPr id="22" name="Rectangle 21"/>
          <p:cNvSpPr/>
          <p:nvPr/>
        </p:nvSpPr>
        <p:spPr>
          <a:xfrm>
            <a:off x="457780" y="5034747"/>
            <a:ext cx="3034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i="1" dirty="0">
                <a:solidFill>
                  <a:srgbClr val="FF99CC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pengorganisasian</a:t>
            </a:r>
            <a:endParaRPr lang="id-ID" dirty="0"/>
          </a:p>
        </p:txBody>
      </p:sp>
      <p:sp>
        <p:nvSpPr>
          <p:cNvPr id="23" name="Rectangle 22"/>
          <p:cNvSpPr/>
          <p:nvPr/>
        </p:nvSpPr>
        <p:spPr>
          <a:xfrm>
            <a:off x="3171703" y="4951876"/>
            <a:ext cx="2102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i="1" dirty="0">
                <a:solidFill>
                  <a:srgbClr val="C8980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pengarahan</a:t>
            </a:r>
            <a:endParaRPr lang="id-ID" dirty="0"/>
          </a:p>
        </p:txBody>
      </p:sp>
      <p:sp>
        <p:nvSpPr>
          <p:cNvPr id="24" name="Rectangle 23"/>
          <p:cNvSpPr/>
          <p:nvPr/>
        </p:nvSpPr>
        <p:spPr>
          <a:xfrm>
            <a:off x="5592603" y="4975032"/>
            <a:ext cx="2172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C0000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pengawasan</a:t>
            </a:r>
            <a:endParaRPr lang="id-ID" dirty="0"/>
          </a:p>
        </p:txBody>
      </p:sp>
      <p:sp>
        <p:nvSpPr>
          <p:cNvPr id="25" name="Rectangle 24"/>
          <p:cNvSpPr/>
          <p:nvPr/>
        </p:nvSpPr>
        <p:spPr>
          <a:xfrm>
            <a:off x="6444208" y="5424474"/>
            <a:ext cx="1339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7030A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efesien</a:t>
            </a:r>
            <a:endParaRPr lang="id-ID" dirty="0"/>
          </a:p>
        </p:txBody>
      </p:sp>
      <p:sp>
        <p:nvSpPr>
          <p:cNvPr id="26" name="Rectangle 25"/>
          <p:cNvSpPr/>
          <p:nvPr/>
        </p:nvSpPr>
        <p:spPr>
          <a:xfrm>
            <a:off x="3936188" y="5811358"/>
            <a:ext cx="1180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i="1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efektif</a:t>
            </a:r>
            <a:endParaRPr lang="th-TH" dirty="0">
              <a:solidFill>
                <a:schemeClr val="bg2">
                  <a:lumMod val="50000"/>
                </a:schemeClr>
              </a:solidFill>
              <a:effectLst>
                <a:glow rad="101600">
                  <a:srgbClr val="FFDC6D">
                    <a:alpha val="60000"/>
                  </a:srgb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4615613"/>
            <a:ext cx="7981466" cy="18570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CanUp">
              <a:avLst/>
            </a:prstTxWarp>
            <a:spAutoFit/>
          </a:bodyPr>
          <a:lstStyle/>
          <a:p>
            <a:pPr algn="ctr"/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Ilmu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 yang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mempelajari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 p</a:t>
            </a:r>
            <a:r>
              <a:rPr lang="id-ID" sz="2400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roses </a:t>
            </a:r>
            <a:r>
              <a:rPr lang="fi-FI" sz="2400" i="1" dirty="0">
                <a:solidFill>
                  <a:srgbClr val="00B05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perencanaan</a:t>
            </a:r>
            <a:r>
              <a:rPr lang="fi-FI" sz="2400" i="1" dirty="0" smtClean="0">
                <a:solidFill>
                  <a:srgbClr val="FFC00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,</a:t>
            </a:r>
            <a:r>
              <a:rPr lang="fi-FI" sz="2400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 </a:t>
            </a:r>
            <a:r>
              <a:rPr lang="fi-FI" sz="2400" i="1" dirty="0">
                <a:solidFill>
                  <a:srgbClr val="FF7C8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pengorganisasian</a:t>
            </a:r>
            <a:r>
              <a:rPr lang="fi-FI" sz="2400" i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, </a:t>
            </a:r>
            <a:r>
              <a:rPr lang="fi-FI" sz="2400" i="1" dirty="0" smtClean="0">
                <a:solidFill>
                  <a:srgbClr val="C8980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pengarahan</a:t>
            </a:r>
            <a:r>
              <a:rPr lang="fi-FI" sz="2400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 </a:t>
            </a:r>
            <a:r>
              <a:rPr lang="id-ID" sz="2400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dan </a:t>
            </a:r>
            <a:r>
              <a:rPr lang="id-ID" sz="2400" i="1" dirty="0" smtClean="0">
                <a:solidFill>
                  <a:srgbClr val="C0000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pengawasan</a:t>
            </a:r>
            <a:r>
              <a:rPr lang="id-ID" sz="2400" i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,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 </a:t>
            </a:r>
            <a:r>
              <a:rPr lang="id-ID" sz="2400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yang </a:t>
            </a:r>
            <a:r>
              <a:rPr lang="id-ID" sz="2400" i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dilakukan </a:t>
            </a:r>
            <a:r>
              <a:rPr lang="id-ID" sz="2400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untuk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 </a:t>
            </a:r>
            <a:r>
              <a:rPr lang="id-ID" sz="2400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mencapai </a:t>
            </a:r>
            <a:r>
              <a:rPr lang="id-ID" sz="2400" i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tujuan secara </a:t>
            </a:r>
            <a:r>
              <a:rPr lang="id-ID" sz="2400" i="1" dirty="0" smtClean="0">
                <a:solidFill>
                  <a:srgbClr val="7030A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ef</a:t>
            </a:r>
            <a:r>
              <a:rPr lang="en-US" sz="2400" i="1" dirty="0" err="1" smtClean="0">
                <a:solidFill>
                  <a:srgbClr val="7030A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i</a:t>
            </a:r>
            <a:r>
              <a:rPr lang="id-ID" sz="2400" i="1" dirty="0" smtClean="0">
                <a:solidFill>
                  <a:srgbClr val="7030A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sien</a:t>
            </a:r>
            <a:r>
              <a:rPr lang="id-ID" sz="2400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 </a:t>
            </a:r>
            <a:r>
              <a:rPr lang="id-ID" sz="2400" i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dan </a:t>
            </a:r>
            <a:r>
              <a:rPr lang="id-ID" sz="2400" i="1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efektif</a:t>
            </a:r>
            <a:endParaRPr lang="th-TH" sz="2400" dirty="0">
              <a:solidFill>
                <a:schemeClr val="bg2">
                  <a:lumMod val="50000"/>
                </a:schemeClr>
              </a:solidFill>
              <a:effectLst>
                <a:glow rad="101600">
                  <a:srgbClr val="FFDC6D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43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-0.5276 -0.5842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-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56875 -0.503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38" y="-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26112 -0.3104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56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04757 -0.2004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57917 -0.0569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3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28299 -0.056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12" grpId="1" animBg="1"/>
      <p:bldP spid="1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7108" y="469915"/>
            <a:ext cx="2283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i="1" dirty="0">
                <a:solidFill>
                  <a:srgbClr val="00B05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perencanaan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5545356" y="1609269"/>
            <a:ext cx="3034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i="1" dirty="0">
                <a:solidFill>
                  <a:srgbClr val="FF7C8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pengorganisasian</a:t>
            </a:r>
            <a:endParaRPr lang="id-ID" dirty="0">
              <a:solidFill>
                <a:srgbClr val="FF7C8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0056" y="2698673"/>
            <a:ext cx="2102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i="1" dirty="0" smtClean="0">
                <a:solidFill>
                  <a:srgbClr val="C8980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pengarahan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6407387" y="3807061"/>
            <a:ext cx="2172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>
                <a:solidFill>
                  <a:srgbClr val="C0000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pengawasan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936758" y="4881829"/>
            <a:ext cx="1237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 smtClean="0">
                <a:solidFill>
                  <a:srgbClr val="7030A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ef</a:t>
            </a:r>
            <a:r>
              <a:rPr lang="en-US" i="1" dirty="0" err="1" smtClean="0">
                <a:solidFill>
                  <a:srgbClr val="7030A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i</a:t>
            </a:r>
            <a:r>
              <a:rPr lang="id-ID" i="1" dirty="0" smtClean="0">
                <a:solidFill>
                  <a:srgbClr val="7030A0"/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sien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7367158" y="5650192"/>
            <a:ext cx="1180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i="1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rgbClr val="FFDC6D">
                      <a:alpha val="60000"/>
                    </a:srgbClr>
                  </a:glow>
                </a:effectLst>
              </a:rPr>
              <a:t>efektif</a:t>
            </a:r>
            <a:endParaRPr lang="th-TH" dirty="0">
              <a:solidFill>
                <a:schemeClr val="bg2">
                  <a:lumMod val="50000"/>
                </a:schemeClr>
              </a:solidFill>
              <a:effectLst>
                <a:glow rad="101600">
                  <a:srgbClr val="FFDC6D">
                    <a:alpha val="60000"/>
                  </a:srgb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7108" y="993135"/>
            <a:ext cx="7922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GillSansMT"/>
              </a:rPr>
              <a:t>Mempersiapkan</a:t>
            </a:r>
            <a:r>
              <a:rPr lang="en-US" sz="2000" dirty="0" smtClean="0">
                <a:latin typeface="GillSansMT"/>
              </a:rPr>
              <a:t> </a:t>
            </a:r>
            <a:r>
              <a:rPr lang="id-ID" sz="2000" dirty="0" smtClean="0">
                <a:latin typeface="GillSansMT"/>
              </a:rPr>
              <a:t>metoda</a:t>
            </a:r>
            <a:r>
              <a:rPr lang="en-US" sz="2000" dirty="0" smtClean="0">
                <a:latin typeface="GillSansMT"/>
              </a:rPr>
              <a:t> </a:t>
            </a:r>
            <a:r>
              <a:rPr lang="id-ID" sz="2000" dirty="0" smtClean="0">
                <a:latin typeface="GillSansMT"/>
              </a:rPr>
              <a:t>untuk </a:t>
            </a:r>
            <a:r>
              <a:rPr lang="id-ID" sz="2000" dirty="0">
                <a:latin typeface="GillSansMT"/>
              </a:rPr>
              <a:t>mengkaji </a:t>
            </a:r>
            <a:r>
              <a:rPr lang="id-ID" sz="2000" dirty="0" smtClean="0">
                <a:latin typeface="GillSansMT"/>
              </a:rPr>
              <a:t>kekuata</a:t>
            </a:r>
            <a:r>
              <a:rPr lang="en-US" sz="2000" dirty="0" smtClean="0">
                <a:latin typeface="GillSansMT"/>
              </a:rPr>
              <a:t>n, </a:t>
            </a:r>
            <a:r>
              <a:rPr lang="id-ID" sz="2000" dirty="0" smtClean="0">
                <a:latin typeface="GillSansMT"/>
              </a:rPr>
              <a:t>kelemahan</a:t>
            </a:r>
            <a:r>
              <a:rPr lang="fi-FI" sz="2000" dirty="0" smtClean="0">
                <a:latin typeface="GillSansMT"/>
              </a:rPr>
              <a:t>, opportunity dan risiko, </a:t>
            </a:r>
            <a:r>
              <a:rPr lang="fi-FI" sz="2000" dirty="0">
                <a:latin typeface="GillSansMT"/>
              </a:rPr>
              <a:t>menetapkan strategi</a:t>
            </a:r>
            <a:r>
              <a:rPr lang="fi-FI" sz="2000" dirty="0" smtClean="0">
                <a:latin typeface="GillSansMT"/>
              </a:rPr>
              <a:t>, </a:t>
            </a:r>
            <a:r>
              <a:rPr lang="id-ID" sz="2000" dirty="0" smtClean="0">
                <a:latin typeface="GillSansMT"/>
              </a:rPr>
              <a:t>kebijakan</a:t>
            </a:r>
            <a:r>
              <a:rPr lang="id-ID" sz="2000" dirty="0">
                <a:latin typeface="GillSansMT"/>
              </a:rPr>
              <a:t>, </a:t>
            </a:r>
            <a:r>
              <a:rPr lang="en-US" sz="2000" dirty="0" err="1" smtClean="0">
                <a:latin typeface="GillSansMT"/>
              </a:rPr>
              <a:t>dan</a:t>
            </a:r>
            <a:r>
              <a:rPr lang="id-ID" sz="2000" dirty="0" smtClean="0">
                <a:latin typeface="GillSansMT"/>
              </a:rPr>
              <a:t> </a:t>
            </a:r>
            <a:r>
              <a:rPr lang="id-ID" sz="2000" dirty="0">
                <a:latin typeface="GillSansMT"/>
              </a:rPr>
              <a:t>program.</a:t>
            </a:r>
            <a:endParaRPr lang="id-ID" sz="2000" dirty="0"/>
          </a:p>
        </p:txBody>
      </p:sp>
      <p:sp>
        <p:nvSpPr>
          <p:cNvPr id="9" name="Rectangle 8"/>
          <p:cNvSpPr/>
          <p:nvPr/>
        </p:nvSpPr>
        <p:spPr>
          <a:xfrm>
            <a:off x="950056" y="2052146"/>
            <a:ext cx="7958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latin typeface="GillSansMT"/>
              </a:rPr>
              <a:t>mengkoordinasikan </a:t>
            </a:r>
            <a:r>
              <a:rPr lang="en-US" sz="2000" dirty="0" err="1" smtClean="0">
                <a:latin typeface="GillSansMT"/>
              </a:rPr>
              <a:t>sumber</a:t>
            </a:r>
            <a:r>
              <a:rPr lang="en-US" sz="2000" dirty="0" smtClean="0">
                <a:latin typeface="GillSansMT"/>
              </a:rPr>
              <a:t> d</a:t>
            </a:r>
            <a:r>
              <a:rPr lang="id-ID" sz="2000" dirty="0" smtClean="0">
                <a:latin typeface="GillSansMT"/>
              </a:rPr>
              <a:t>aya</a:t>
            </a:r>
            <a:r>
              <a:rPr lang="en-US" sz="2000" dirty="0" smtClean="0">
                <a:latin typeface="GillSansMT"/>
              </a:rPr>
              <a:t>:</a:t>
            </a:r>
            <a:r>
              <a:rPr lang="en-US" sz="2000" dirty="0">
                <a:latin typeface="GillSansMT"/>
              </a:rPr>
              <a:t> </a:t>
            </a:r>
            <a:r>
              <a:rPr lang="id-ID" sz="2000" dirty="0" smtClean="0">
                <a:latin typeface="GillSansMT"/>
              </a:rPr>
              <a:t>manusia</a:t>
            </a:r>
            <a:r>
              <a:rPr lang="id-ID" sz="2000" dirty="0">
                <a:latin typeface="GillSansMT"/>
              </a:rPr>
              <a:t>, peralatan, bahan, uang, dan </a:t>
            </a:r>
            <a:r>
              <a:rPr lang="id-ID" sz="2000" dirty="0" smtClean="0">
                <a:latin typeface="GillSansMT"/>
              </a:rPr>
              <a:t>waktu</a:t>
            </a:r>
            <a:r>
              <a:rPr lang="en-US" sz="2000" dirty="0">
                <a:latin typeface="GillSansMT"/>
              </a:rPr>
              <a:t> </a:t>
            </a:r>
            <a:r>
              <a:rPr lang="en-US" sz="2000" dirty="0" smtClean="0">
                <a:latin typeface="GillSansMT"/>
              </a:rPr>
              <a:t>untuk </a:t>
            </a:r>
            <a:r>
              <a:rPr lang="id-ID" sz="2000" dirty="0" smtClean="0">
                <a:latin typeface="GillSansMT"/>
              </a:rPr>
              <a:t>keefektifan</a:t>
            </a:r>
            <a:r>
              <a:rPr lang="en-US" sz="2000" dirty="0" smtClean="0">
                <a:latin typeface="GillSansMT"/>
              </a:rPr>
              <a:t> </a:t>
            </a:r>
            <a:r>
              <a:rPr lang="id-ID" sz="2000" dirty="0" smtClean="0">
                <a:latin typeface="GillSansMT"/>
              </a:rPr>
              <a:t>pencapaian </a:t>
            </a:r>
            <a:r>
              <a:rPr lang="id-ID" sz="2000" dirty="0">
                <a:latin typeface="GillSansMT"/>
              </a:rPr>
              <a:t>tujuan organisas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954541" y="3160534"/>
            <a:ext cx="7961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 smtClean="0">
                <a:latin typeface="GillSansMT"/>
              </a:rPr>
              <a:t>Memberi arahan / prosedur kerja </a:t>
            </a:r>
            <a:r>
              <a:rPr lang="id-ID" sz="2000" dirty="0" smtClean="0">
                <a:latin typeface="GillSansMT"/>
              </a:rPr>
              <a:t>bagi </a:t>
            </a:r>
            <a:r>
              <a:rPr lang="en-US" sz="2000" dirty="0" err="1" smtClean="0">
                <a:latin typeface="GillSansMT"/>
              </a:rPr>
              <a:t>sdm</a:t>
            </a:r>
            <a:r>
              <a:rPr lang="id-ID" sz="2000" dirty="0" smtClean="0">
                <a:latin typeface="GillSansMT"/>
              </a:rPr>
              <a:t> </a:t>
            </a:r>
            <a:r>
              <a:rPr lang="en-US" sz="2000" dirty="0" smtClean="0">
                <a:latin typeface="GillSansMT"/>
              </a:rPr>
              <a:t>untuk </a:t>
            </a:r>
            <a:r>
              <a:rPr lang="en-US" sz="2000" dirty="0" err="1" smtClean="0">
                <a:latin typeface="GillSansMT"/>
              </a:rPr>
              <a:t>hasil</a:t>
            </a:r>
            <a:r>
              <a:rPr lang="en-US" sz="2000" dirty="0" smtClean="0">
                <a:latin typeface="GillSansMT"/>
              </a:rPr>
              <a:t> yang </a:t>
            </a:r>
            <a:r>
              <a:rPr lang="id-ID" sz="2000" dirty="0" smtClean="0">
                <a:latin typeface="GillSansMT"/>
              </a:rPr>
              <a:t>baik</a:t>
            </a:r>
            <a:r>
              <a:rPr lang="id-ID" sz="2000" dirty="0">
                <a:latin typeface="GillSansMT"/>
              </a:rPr>
              <a:t>, </a:t>
            </a:r>
            <a:r>
              <a:rPr lang="en-US" sz="2000" dirty="0" err="1" smtClean="0">
                <a:latin typeface="GillSansMT"/>
              </a:rPr>
              <a:t>menciptakan</a:t>
            </a:r>
            <a:r>
              <a:rPr lang="en-US" sz="2000" dirty="0" smtClean="0">
                <a:latin typeface="GillSansMT"/>
              </a:rPr>
              <a:t> </a:t>
            </a:r>
            <a:r>
              <a:rPr lang="id-ID" sz="2000" dirty="0" smtClean="0">
                <a:latin typeface="GillSansMT"/>
              </a:rPr>
              <a:t>iklim </a:t>
            </a:r>
            <a:r>
              <a:rPr lang="id-ID" sz="2000" dirty="0">
                <a:latin typeface="GillSansMT"/>
              </a:rPr>
              <a:t>kerja yang kondusif </a:t>
            </a:r>
            <a:r>
              <a:rPr lang="en-US" sz="2000" dirty="0" err="1" smtClean="0">
                <a:latin typeface="GillSansMT"/>
              </a:rPr>
              <a:t>sesuai</a:t>
            </a:r>
            <a:r>
              <a:rPr lang="en-US" sz="2000" dirty="0" smtClean="0">
                <a:latin typeface="GillSansMT"/>
              </a:rPr>
              <a:t> </a:t>
            </a:r>
            <a:r>
              <a:rPr lang="en-US" sz="2000" dirty="0" err="1" smtClean="0">
                <a:latin typeface="GillSansMT"/>
              </a:rPr>
              <a:t>sasaran</a:t>
            </a:r>
            <a:endParaRPr lang="id-ID" sz="2000" dirty="0"/>
          </a:p>
        </p:txBody>
      </p:sp>
      <p:sp>
        <p:nvSpPr>
          <p:cNvPr id="11" name="Rectangle 10"/>
          <p:cNvSpPr/>
          <p:nvPr/>
        </p:nvSpPr>
        <p:spPr>
          <a:xfrm>
            <a:off x="950056" y="4173943"/>
            <a:ext cx="7798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GillSansMT"/>
              </a:rPr>
              <a:t>mengetahui</a:t>
            </a:r>
            <a:r>
              <a:rPr lang="en-US" sz="2000" dirty="0" smtClean="0">
                <a:latin typeface="GillSansMT"/>
              </a:rPr>
              <a:t> </a:t>
            </a:r>
            <a:r>
              <a:rPr lang="en-US" sz="2000" dirty="0" err="1" smtClean="0">
                <a:latin typeface="GillSansMT"/>
              </a:rPr>
              <a:t>kesalahan</a:t>
            </a:r>
            <a:r>
              <a:rPr lang="id-ID" sz="2000" dirty="0" smtClean="0">
                <a:latin typeface="GillSansMT"/>
              </a:rPr>
              <a:t> aktivitas</a:t>
            </a:r>
            <a:r>
              <a:rPr lang="en-US" sz="2000" dirty="0" smtClean="0">
                <a:latin typeface="GillSansMT"/>
              </a:rPr>
              <a:t> </a:t>
            </a:r>
            <a:r>
              <a:rPr lang="en-US" sz="2000" dirty="0" err="1" smtClean="0">
                <a:latin typeface="GillSansMT"/>
              </a:rPr>
              <a:t>dalam</a:t>
            </a:r>
            <a:r>
              <a:rPr lang="id-ID" sz="2000" dirty="0" smtClean="0">
                <a:latin typeface="GillSansMT"/>
              </a:rPr>
              <a:t> </a:t>
            </a:r>
            <a:r>
              <a:rPr lang="en-US" sz="2000" dirty="0" err="1" smtClean="0">
                <a:latin typeface="GillSansMT"/>
              </a:rPr>
              <a:t>mencapai</a:t>
            </a:r>
            <a:r>
              <a:rPr lang="en-US" sz="2000" dirty="0" smtClean="0">
                <a:latin typeface="GillSansMT"/>
              </a:rPr>
              <a:t> </a:t>
            </a:r>
            <a:r>
              <a:rPr lang="id-ID" sz="2000" dirty="0" smtClean="0">
                <a:latin typeface="GillSansMT"/>
              </a:rPr>
              <a:t>tujuan organisasi</a:t>
            </a:r>
            <a:r>
              <a:rPr lang="en-US" sz="2000" dirty="0" smtClean="0">
                <a:latin typeface="GillSansMT"/>
              </a:rPr>
              <a:t> s</a:t>
            </a:r>
            <a:r>
              <a:rPr lang="id-ID" sz="2000" dirty="0" smtClean="0">
                <a:latin typeface="GillSansMT"/>
              </a:rPr>
              <a:t>ehingga </a:t>
            </a:r>
            <a:r>
              <a:rPr lang="en-US" sz="2000" dirty="0" err="1" smtClean="0">
                <a:latin typeface="GillSansMT"/>
              </a:rPr>
              <a:t>terukur</a:t>
            </a:r>
            <a:r>
              <a:rPr lang="en-US" sz="2000" dirty="0" smtClean="0">
                <a:latin typeface="GillSansMT"/>
              </a:rPr>
              <a:t> </a:t>
            </a:r>
            <a:r>
              <a:rPr lang="en-US" sz="2000" dirty="0" err="1" smtClean="0">
                <a:latin typeface="GillSansMT"/>
              </a:rPr>
              <a:t>efisiensi</a:t>
            </a:r>
            <a:r>
              <a:rPr lang="en-US" sz="2000" dirty="0" smtClean="0">
                <a:latin typeface="GillSansMT"/>
              </a:rPr>
              <a:t> </a:t>
            </a:r>
            <a:r>
              <a:rPr lang="en-US" sz="2000" dirty="0" err="1" smtClean="0">
                <a:latin typeface="GillSansMT"/>
              </a:rPr>
              <a:t>dan</a:t>
            </a:r>
            <a:r>
              <a:rPr lang="en-US" sz="2000" dirty="0" smtClean="0">
                <a:latin typeface="GillSansMT"/>
              </a:rPr>
              <a:t> </a:t>
            </a:r>
            <a:r>
              <a:rPr lang="en-US" sz="2000" dirty="0" err="1" smtClean="0">
                <a:latin typeface="GillSansMT"/>
              </a:rPr>
              <a:t>efektifitas</a:t>
            </a:r>
            <a:r>
              <a:rPr lang="en-US" sz="2000" dirty="0" smtClean="0">
                <a:latin typeface="GillSansMT"/>
              </a:rPr>
              <a:t> </a:t>
            </a:r>
            <a:r>
              <a:rPr lang="en-US" sz="2000" dirty="0" err="1" smtClean="0">
                <a:latin typeface="GillSansMT"/>
              </a:rPr>
              <a:t>kerja</a:t>
            </a:r>
            <a:r>
              <a:rPr lang="en-US" sz="2000" dirty="0" smtClean="0">
                <a:latin typeface="GillSansMT"/>
              </a:rPr>
              <a:t>.</a:t>
            </a:r>
            <a:endParaRPr lang="id-ID" sz="2000" dirty="0"/>
          </a:p>
        </p:txBody>
      </p:sp>
      <p:sp>
        <p:nvSpPr>
          <p:cNvPr id="12" name="Rectangle 11"/>
          <p:cNvSpPr/>
          <p:nvPr/>
        </p:nvSpPr>
        <p:spPr>
          <a:xfrm>
            <a:off x="936758" y="5268468"/>
            <a:ext cx="7479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>
                <a:latin typeface="GillSansMT"/>
              </a:rPr>
              <a:t>Meminimal</a:t>
            </a:r>
            <a:r>
              <a:rPr lang="en-US" sz="2000" dirty="0" err="1" smtClean="0">
                <a:latin typeface="GillSansMT"/>
              </a:rPr>
              <a:t>kan</a:t>
            </a:r>
            <a:r>
              <a:rPr lang="id-ID" sz="2000" dirty="0" smtClean="0">
                <a:latin typeface="GillSansMT"/>
              </a:rPr>
              <a:t> </a:t>
            </a:r>
            <a:r>
              <a:rPr lang="id-ID" sz="2000" dirty="0">
                <a:latin typeface="GillSansMT"/>
              </a:rPr>
              <a:t>biaya sumber daya </a:t>
            </a:r>
            <a:r>
              <a:rPr lang="id-ID" sz="2000" dirty="0" smtClean="0">
                <a:latin typeface="GillSansMT"/>
              </a:rPr>
              <a:t>untuk</a:t>
            </a:r>
            <a:r>
              <a:rPr lang="en-US" sz="2000" dirty="0" smtClean="0">
                <a:latin typeface="GillSansMT"/>
              </a:rPr>
              <a:t> </a:t>
            </a:r>
            <a:r>
              <a:rPr lang="id-ID" sz="2000" dirty="0" smtClean="0">
                <a:latin typeface="GillSansMT"/>
              </a:rPr>
              <a:t>menghasilkan </a:t>
            </a:r>
            <a:r>
              <a:rPr lang="en-US" sz="2000" dirty="0" smtClean="0">
                <a:latin typeface="GillSansMT"/>
              </a:rPr>
              <a:t>output</a:t>
            </a:r>
            <a:r>
              <a:rPr lang="id-ID" sz="2000" dirty="0" smtClean="0">
                <a:latin typeface="GillSansMT"/>
              </a:rPr>
              <a:t> </a:t>
            </a:r>
            <a:r>
              <a:rPr lang="id-ID" sz="2000" dirty="0">
                <a:latin typeface="GillSansMT"/>
              </a:rPr>
              <a:t>yang optimal</a:t>
            </a:r>
            <a:r>
              <a:rPr lang="id-ID" sz="2000" dirty="0" smtClean="0">
                <a:latin typeface="GillSansMT"/>
              </a:rPr>
              <a:t>.</a:t>
            </a:r>
            <a:r>
              <a:rPr lang="en-US" sz="2000" dirty="0" smtClean="0">
                <a:latin typeface="GillSansMT"/>
              </a:rPr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doing </a:t>
            </a:r>
            <a:r>
              <a:rPr lang="en-US" sz="2000" dirty="0">
                <a:solidFill>
                  <a:srgbClr val="FF0000"/>
                </a:solidFill>
              </a:rPr>
              <a:t>things </a:t>
            </a:r>
            <a:r>
              <a:rPr lang="en-US" sz="2000" dirty="0" smtClean="0">
                <a:solidFill>
                  <a:srgbClr val="FF0000"/>
                </a:solidFill>
              </a:rPr>
              <a:t>right</a:t>
            </a:r>
            <a:r>
              <a:rPr lang="en-US" sz="2000" dirty="0" smtClean="0"/>
              <a:t>)</a:t>
            </a:r>
            <a:endParaRPr lang="id-ID" sz="2000" dirty="0"/>
          </a:p>
        </p:txBody>
      </p:sp>
      <p:sp>
        <p:nvSpPr>
          <p:cNvPr id="13" name="Rectangle 12"/>
          <p:cNvSpPr/>
          <p:nvPr/>
        </p:nvSpPr>
        <p:spPr>
          <a:xfrm>
            <a:off x="891827" y="6087364"/>
            <a:ext cx="7720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 smtClean="0">
                <a:latin typeface="GillSansMT"/>
              </a:rPr>
              <a:t>mencapai </a:t>
            </a:r>
            <a:r>
              <a:rPr lang="fi-FI" sz="2000" dirty="0">
                <a:latin typeface="GillSansMT"/>
              </a:rPr>
              <a:t>sasaran </a:t>
            </a:r>
            <a:r>
              <a:rPr lang="fi-FI" sz="2000" dirty="0" smtClean="0">
                <a:latin typeface="GillSansMT"/>
              </a:rPr>
              <a:t>organisasi dan </a:t>
            </a:r>
            <a:r>
              <a:rPr lang="nn-NO" sz="2000" dirty="0" smtClean="0">
                <a:latin typeface="GillSansMT"/>
              </a:rPr>
              <a:t>tepat guna (</a:t>
            </a:r>
            <a:r>
              <a:rPr lang="en-US" sz="2000" dirty="0" smtClean="0">
                <a:solidFill>
                  <a:srgbClr val="FF0000"/>
                </a:solidFill>
              </a:rPr>
              <a:t>do the right things</a:t>
            </a:r>
            <a:r>
              <a:rPr lang="en-US" sz="2000" dirty="0" smtClean="0"/>
              <a:t>)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9485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34874"/>
            <a:ext cx="7772400" cy="124200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66"/>
                </a:solidFill>
                <a:latin typeface="Calisto MT" panose="02040603050505030304" pitchFamily="18" charset="0"/>
              </a:rPr>
              <a:t>Hubungan</a:t>
            </a:r>
            <a:r>
              <a:rPr lang="en-US" sz="4000" b="1" dirty="0" smtClean="0">
                <a:solidFill>
                  <a:srgbClr val="FF0066"/>
                </a:solidFill>
                <a:latin typeface="Calisto MT" panose="02040603050505030304" pitchFamily="18" charset="0"/>
              </a:rPr>
              <a:t> </a:t>
            </a:r>
            <a:br>
              <a:rPr lang="en-US" sz="4000" b="1" dirty="0" smtClean="0">
                <a:solidFill>
                  <a:srgbClr val="FF0066"/>
                </a:solidFill>
                <a:latin typeface="Calisto MT" panose="02040603050505030304" pitchFamily="18" charset="0"/>
              </a:rPr>
            </a:br>
            <a:r>
              <a:rPr lang="id-ID" sz="4000" b="1" dirty="0" smtClean="0">
                <a:solidFill>
                  <a:srgbClr val="FF0066"/>
                </a:solidFill>
                <a:latin typeface="Calisto MT" panose="02040603050505030304" pitchFamily="18" charset="0"/>
              </a:rPr>
              <a:t>Efisiensi dan efektifitas</a:t>
            </a:r>
            <a:endParaRPr lang="th-TH" sz="4000" b="1" dirty="0">
              <a:latin typeface="Calisto MT" panose="02040603050505030304" pitchFamily="18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50490" y="3071810"/>
            <a:ext cx="2140860" cy="1000132"/>
          </a:xfrm>
          <a:prstGeom prst="rect">
            <a:avLst/>
          </a:prstGeom>
          <a:solidFill>
            <a:srgbClr val="C8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33CC"/>
                </a:solidFill>
              </a:rPr>
              <a:t>Optimal</a:t>
            </a:r>
            <a:r>
              <a:rPr lang="id-ID" sz="2400" b="1" dirty="0" smtClean="0">
                <a:solidFill>
                  <a:srgbClr val="0033CC"/>
                </a:solidFill>
              </a:rPr>
              <a:t> Sumber daya</a:t>
            </a:r>
            <a:endParaRPr lang="th-TH" sz="24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68050" y="3071810"/>
            <a:ext cx="1932840" cy="1000132"/>
          </a:xfrm>
          <a:prstGeom prst="rect">
            <a:avLst/>
          </a:prstGeom>
          <a:solidFill>
            <a:srgbClr val="C89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FF00"/>
                </a:solidFill>
              </a:rPr>
              <a:t>Pencapaian Tujuan</a:t>
            </a:r>
            <a:endParaRPr lang="th-TH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850488" y="5248247"/>
            <a:ext cx="5150401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800" b="1" dirty="0" smtClean="0">
                <a:solidFill>
                  <a:srgbClr val="FFFF00"/>
                </a:solidFill>
              </a:rPr>
              <a:t>Usaha </a:t>
            </a:r>
            <a:r>
              <a:rPr lang="en-US" sz="1800" b="1" dirty="0" smtClean="0">
                <a:solidFill>
                  <a:srgbClr val="FFFF00"/>
                </a:solidFill>
              </a:rPr>
              <a:t>M</a:t>
            </a:r>
            <a:r>
              <a:rPr lang="id-ID" sz="1800" b="1" dirty="0" smtClean="0">
                <a:solidFill>
                  <a:srgbClr val="FFFF00"/>
                </a:solidFill>
              </a:rPr>
              <a:t>anajemen</a:t>
            </a:r>
            <a:r>
              <a:rPr lang="en-US" sz="1800" b="1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id-ID" sz="1800" b="1" dirty="0" smtClean="0"/>
              <a:t>Usaha </a:t>
            </a:r>
            <a:r>
              <a:rPr lang="en-US" sz="1800" b="1" dirty="0" err="1" smtClean="0"/>
              <a:t>pemanfaatan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sumberdaya</a:t>
            </a:r>
            <a:r>
              <a:rPr lang="id-ID" sz="1800" b="1" dirty="0" smtClean="0"/>
              <a:t> minimum</a:t>
            </a:r>
            <a:r>
              <a:rPr lang="en-US" sz="1800" b="1" dirty="0" smtClean="0"/>
              <a:t> </a:t>
            </a:r>
          </a:p>
          <a:p>
            <a:pPr algn="ctr"/>
            <a:r>
              <a:rPr lang="id-ID" sz="1800" b="1" dirty="0" smtClean="0"/>
              <a:t>(efisiensi tinggi</a:t>
            </a:r>
            <a:r>
              <a:rPr lang="en-US" sz="1800" b="1" dirty="0" smtClean="0"/>
              <a:t>)  untuk  C</a:t>
            </a:r>
            <a:r>
              <a:rPr lang="id-ID" sz="1800" b="1" dirty="0" smtClean="0"/>
              <a:t>apaian maksimal (efe</a:t>
            </a:r>
            <a:r>
              <a:rPr lang="en-US" sz="1800" b="1" dirty="0" smtClean="0"/>
              <a:t>k</a:t>
            </a:r>
            <a:r>
              <a:rPr lang="id-ID" sz="1800" b="1" dirty="0" smtClean="0"/>
              <a:t>tifitas tinggi</a:t>
            </a:r>
            <a:r>
              <a:rPr lang="en-US" sz="1800" b="1" dirty="0" smtClean="0"/>
              <a:t>)</a:t>
            </a:r>
            <a:endParaRPr lang="th-TH" sz="1800" b="1" dirty="0"/>
          </a:p>
        </p:txBody>
      </p:sp>
      <p:pic>
        <p:nvPicPr>
          <p:cNvPr id="1026" name="Picture 2" descr="http://t1.gstatic.com/images?q=tbn:HzBtCipplDvNaM:http://news-libraries.mit.edu/blog/wp-content/uploads/2008/01/mone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6024" y="2285992"/>
            <a:ext cx="954465" cy="954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50489" y="4214818"/>
            <a:ext cx="214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800" b="1" dirty="0" smtClean="0">
                <a:solidFill>
                  <a:srgbClr val="C89800"/>
                </a:solidFill>
              </a:rPr>
              <a:t>Usaha min</a:t>
            </a:r>
            <a:r>
              <a:rPr lang="en-US" sz="1800" b="1" dirty="0" err="1" smtClean="0">
                <a:solidFill>
                  <a:srgbClr val="C89800"/>
                </a:solidFill>
              </a:rPr>
              <a:t>i</a:t>
            </a:r>
            <a:r>
              <a:rPr lang="id-ID" sz="1800" b="1" dirty="0" smtClean="0">
                <a:solidFill>
                  <a:srgbClr val="C89800"/>
                </a:solidFill>
              </a:rPr>
              <a:t>mum</a:t>
            </a:r>
            <a:endParaRPr lang="th-TH" sz="1800" b="1" dirty="0">
              <a:solidFill>
                <a:srgbClr val="C898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8013" y="4189936"/>
            <a:ext cx="2488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Capaian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id-ID" sz="1600" b="1" dirty="0" smtClean="0">
                <a:solidFill>
                  <a:srgbClr val="C00000"/>
                </a:solidFill>
              </a:rPr>
              <a:t> Maksimum</a:t>
            </a:r>
            <a:endParaRPr lang="th-TH" sz="16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0490" y="2237576"/>
            <a:ext cx="214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rgbClr val="0070C0"/>
                </a:solidFill>
              </a:rPr>
              <a:t>Efisien</a:t>
            </a:r>
            <a:r>
              <a:rPr lang="en-US" sz="2000" b="1" dirty="0" smtClean="0"/>
              <a:t> </a:t>
            </a:r>
          </a:p>
          <a:p>
            <a:pPr algn="ctr"/>
            <a:r>
              <a:rPr lang="en-US" sz="2000" b="1" dirty="0" smtClean="0"/>
              <a:t>(Proses)</a:t>
            </a:r>
            <a:endParaRPr lang="th-TH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68049" y="2221048"/>
            <a:ext cx="193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rgbClr val="00B050"/>
                </a:solidFill>
              </a:rPr>
              <a:t>Efektif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2000" b="1" dirty="0" smtClean="0"/>
              <a:t>(</a:t>
            </a:r>
            <a:r>
              <a:rPr lang="id-ID" sz="2000" b="1" dirty="0" smtClean="0"/>
              <a:t>Hasil</a:t>
            </a:r>
            <a:r>
              <a:rPr lang="en-US" sz="2000" b="1" dirty="0" smtClean="0"/>
              <a:t>)</a:t>
            </a:r>
            <a:endParaRPr lang="th-TH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612383" y="1759383"/>
            <a:ext cx="2617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“</a:t>
            </a:r>
            <a:r>
              <a:rPr lang="en-US" sz="2400" dirty="0" smtClean="0">
                <a:solidFill>
                  <a:srgbClr val="00B0F0"/>
                </a:solidFill>
              </a:rPr>
              <a:t>do </a:t>
            </a:r>
            <a:r>
              <a:rPr lang="en-US" sz="2400" dirty="0">
                <a:solidFill>
                  <a:srgbClr val="00B0F0"/>
                </a:solidFill>
              </a:rPr>
              <a:t>things right”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87977" y="1765871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“</a:t>
            </a:r>
            <a:r>
              <a:rPr lang="en-US" sz="2400" dirty="0" smtClean="0">
                <a:solidFill>
                  <a:srgbClr val="00B0F0"/>
                </a:solidFill>
              </a:rPr>
              <a:t>do the right things” 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FF8"/>
              </a:clrFrom>
              <a:clrTo>
                <a:srgbClr val="FC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86" y="2098338"/>
            <a:ext cx="1238225" cy="929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86" y="3183631"/>
            <a:ext cx="1226774" cy="920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3" y="3265329"/>
            <a:ext cx="924617" cy="924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08" y="4259022"/>
            <a:ext cx="1155981" cy="865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8" y="4272229"/>
            <a:ext cx="1212503" cy="942721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21" name="Left-Right Arrow 20"/>
          <p:cNvSpPr/>
          <p:nvPr/>
        </p:nvSpPr>
        <p:spPr>
          <a:xfrm>
            <a:off x="3991350" y="3367994"/>
            <a:ext cx="1076699" cy="432048"/>
          </a:xfrm>
          <a:prstGeom prst="left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Down Arrow 21"/>
          <p:cNvSpPr/>
          <p:nvPr/>
        </p:nvSpPr>
        <p:spPr>
          <a:xfrm>
            <a:off x="4272464" y="3909621"/>
            <a:ext cx="472055" cy="119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48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1699" y="270076"/>
            <a:ext cx="5693161" cy="100811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Manajemen</a:t>
            </a:r>
            <a:r>
              <a:rPr lang="en-US" sz="54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Efektif</a:t>
            </a:r>
            <a:endParaRPr lang="en-US" sz="54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000" u="sng" dirty="0" smtClean="0">
                <a:solidFill>
                  <a:srgbClr val="C00000"/>
                </a:solidFill>
              </a:rPr>
              <a:t>LEWIS</a:t>
            </a:r>
          </a:p>
          <a:p>
            <a:r>
              <a:rPr lang="en-US" sz="1800" i="1" dirty="0">
                <a:solidFill>
                  <a:srgbClr val="0070C0"/>
                </a:solidFill>
              </a:rPr>
              <a:t>the performance of leaders is often </a:t>
            </a:r>
            <a:r>
              <a:rPr lang="en-US" sz="1800" i="1" dirty="0" smtClean="0">
                <a:solidFill>
                  <a:srgbClr val="0070C0"/>
                </a:solidFill>
              </a:rPr>
              <a:t>measured by </a:t>
            </a:r>
            <a:r>
              <a:rPr lang="en-US" sz="1800" i="1" dirty="0">
                <a:solidFill>
                  <a:srgbClr val="0070C0"/>
                </a:solidFill>
              </a:rPr>
              <a:t>the quality and performance of their </a:t>
            </a:r>
            <a:r>
              <a:rPr lang="en-US" sz="1800" i="1" dirty="0" smtClean="0">
                <a:solidFill>
                  <a:srgbClr val="0070C0"/>
                </a:solidFill>
              </a:rPr>
              <a:t>follower.  </a:t>
            </a:r>
            <a:r>
              <a:rPr lang="en-US" sz="1800" dirty="0" err="1" smtClean="0">
                <a:solidFill>
                  <a:srgbClr val="7030A0"/>
                </a:solidFill>
              </a:rPr>
              <a:t>Kinerja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</a:rPr>
              <a:t>pemimpin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</a:rPr>
              <a:t>dinilai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</a:rPr>
              <a:t>dari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</a:rPr>
              <a:t>kualitas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</a:rPr>
              <a:t>dan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</a:rPr>
              <a:t>kinerja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</a:rPr>
              <a:t>bawahannya</a:t>
            </a:r>
            <a:r>
              <a:rPr lang="en-US" sz="1800" dirty="0" smtClean="0">
                <a:solidFill>
                  <a:srgbClr val="7030A0"/>
                </a:solidFill>
              </a:rPr>
              <a:t>.</a:t>
            </a:r>
            <a:endParaRPr lang="en-US" sz="1800" i="1" dirty="0" smtClean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430" y="2491744"/>
            <a:ext cx="81706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u="sng" dirty="0" smtClean="0">
                <a:solidFill>
                  <a:srgbClr val="7030A0"/>
                </a:solidFill>
              </a:rPr>
              <a:t>KAPLAN &amp; NORTON</a:t>
            </a:r>
            <a:endParaRPr lang="en-US" sz="2000" u="sng" dirty="0">
              <a:solidFill>
                <a:srgbClr val="7030A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U</a:t>
            </a:r>
            <a:r>
              <a:rPr lang="id-ID" sz="1800" dirty="0" smtClean="0">
                <a:solidFill>
                  <a:srgbClr val="00B050"/>
                </a:solidFill>
              </a:rPr>
              <a:t>ntuk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id-ID" sz="1800" dirty="0">
                <a:solidFill>
                  <a:srgbClr val="00B050"/>
                </a:solidFill>
              </a:rPr>
              <a:t>mencapai lingkungan kompetitif dan abad informasi maka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id-ID" sz="1800" dirty="0">
                <a:solidFill>
                  <a:srgbClr val="00B050"/>
                </a:solidFill>
              </a:rPr>
              <a:t>setiap perusahaan harus memobilisasi dan </a:t>
            </a:r>
            <a:r>
              <a:rPr lang="id-ID" sz="1800" dirty="0" smtClean="0">
                <a:solidFill>
                  <a:srgbClr val="00B050"/>
                </a:solidFill>
              </a:rPr>
              <a:t>mengeksploitasi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id-ID" sz="1800" dirty="0" smtClean="0">
                <a:solidFill>
                  <a:srgbClr val="00B050"/>
                </a:solidFill>
              </a:rPr>
              <a:t>aktivitas </a:t>
            </a:r>
            <a:r>
              <a:rPr lang="id-ID" sz="1800" dirty="0">
                <a:solidFill>
                  <a:srgbClr val="00B050"/>
                </a:solidFill>
              </a:rPr>
              <a:t>tak </a:t>
            </a:r>
            <a:r>
              <a:rPr lang="id-ID" sz="1800" dirty="0" smtClean="0">
                <a:solidFill>
                  <a:srgbClr val="00B050"/>
                </a:solidFill>
              </a:rPr>
              <a:t>berwujud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>
                <a:solidFill>
                  <a:srgbClr val="FF66CC"/>
                </a:solidFill>
              </a:rPr>
              <a:t>(</a:t>
            </a:r>
            <a:r>
              <a:rPr lang="en-US" sz="1800" dirty="0" err="1" smtClean="0">
                <a:solidFill>
                  <a:srgbClr val="FF66CC"/>
                </a:solidFill>
              </a:rPr>
              <a:t>ruang</a:t>
            </a:r>
            <a:r>
              <a:rPr lang="en-US" sz="1800" dirty="0" smtClean="0">
                <a:solidFill>
                  <a:srgbClr val="FF66CC"/>
                </a:solidFill>
              </a:rPr>
              <a:t> </a:t>
            </a:r>
            <a:r>
              <a:rPr lang="en-US" sz="1800" dirty="0" err="1" smtClean="0">
                <a:solidFill>
                  <a:srgbClr val="FF66CC"/>
                </a:solidFill>
              </a:rPr>
              <a:t>fisik</a:t>
            </a:r>
            <a:r>
              <a:rPr lang="en-US" sz="1800" dirty="0" smtClean="0">
                <a:solidFill>
                  <a:srgbClr val="FF66CC"/>
                </a:solidFill>
              </a:rPr>
              <a:t> </a:t>
            </a:r>
            <a:r>
              <a:rPr lang="en-US" sz="1800" dirty="0" smtClean="0">
                <a:solidFill>
                  <a:srgbClr val="FF66CC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rgbClr val="FF66CC"/>
                </a:solidFill>
                <a:sym typeface="Wingdings" panose="05000000000000000000" pitchFamily="2" charset="2"/>
              </a:rPr>
              <a:t>ruang</a:t>
            </a:r>
            <a:r>
              <a:rPr lang="en-US" sz="1800" dirty="0" smtClean="0">
                <a:solidFill>
                  <a:srgbClr val="FF66CC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FF66CC"/>
                </a:solidFill>
                <a:sym typeface="Wingdings" panose="05000000000000000000" pitchFamily="2" charset="2"/>
              </a:rPr>
              <a:t>maya</a:t>
            </a:r>
            <a:r>
              <a:rPr lang="en-US" sz="1800" dirty="0" smtClean="0">
                <a:solidFill>
                  <a:srgbClr val="FF66CC"/>
                </a:solidFill>
                <a:sym typeface="Wingdings" panose="05000000000000000000" pitchFamily="2" charset="2"/>
              </a:rPr>
              <a:t> ( cyber space))</a:t>
            </a:r>
            <a:endParaRPr lang="id-ID" sz="1800" dirty="0">
              <a:solidFill>
                <a:srgbClr val="FF66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430" y="3855768"/>
            <a:ext cx="8170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chemeClr val="accent5">
                    <a:lumMod val="50000"/>
                  </a:schemeClr>
                </a:solidFill>
              </a:rPr>
              <a:t>RHENALD KASALI</a:t>
            </a:r>
          </a:p>
          <a:p>
            <a:r>
              <a:rPr lang="id-ID" sz="1800" dirty="0" smtClean="0">
                <a:solidFill>
                  <a:srgbClr val="C00000"/>
                </a:solidFill>
              </a:rPr>
              <a:t>persoalan </a:t>
            </a:r>
            <a:r>
              <a:rPr lang="id-ID" sz="1800" dirty="0">
                <a:solidFill>
                  <a:srgbClr val="C00000"/>
                </a:solidFill>
              </a:rPr>
              <a:t>terbesar </a:t>
            </a:r>
            <a:r>
              <a:rPr lang="id-ID" sz="1800" dirty="0" smtClean="0">
                <a:solidFill>
                  <a:srgbClr val="C00000"/>
                </a:solidFill>
              </a:rPr>
              <a:t>manusia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sv-SE" sz="1800" dirty="0" smtClean="0">
                <a:solidFill>
                  <a:srgbClr val="C00000"/>
                </a:solidFill>
              </a:rPr>
              <a:t>di </a:t>
            </a:r>
            <a:r>
              <a:rPr lang="sv-SE" sz="1800" dirty="0">
                <a:solidFill>
                  <a:srgbClr val="C00000"/>
                </a:solidFill>
              </a:rPr>
              <a:t>era yang berubah ini sebenarnya </a:t>
            </a:r>
            <a:r>
              <a:rPr lang="sv-SE" sz="1800" dirty="0" smtClean="0">
                <a:solidFill>
                  <a:srgbClr val="C00000"/>
                </a:solidFill>
              </a:rPr>
              <a:t>hanya satu</a:t>
            </a:r>
            <a:r>
              <a:rPr lang="sv-SE" sz="1800" dirty="0">
                <a:solidFill>
                  <a:srgbClr val="C00000"/>
                </a:solidFill>
              </a:rPr>
              <a:t>, yaitu </a:t>
            </a:r>
            <a:r>
              <a:rPr lang="sv-SE" sz="1800" dirty="0" smtClean="0">
                <a:solidFill>
                  <a:srgbClr val="C00000"/>
                </a:solidFill>
              </a:rPr>
              <a:t>tidak </a:t>
            </a:r>
            <a:r>
              <a:rPr lang="id-ID" sz="1800" dirty="0" smtClean="0">
                <a:solidFill>
                  <a:srgbClr val="C00000"/>
                </a:solidFill>
              </a:rPr>
              <a:t>berani </a:t>
            </a:r>
            <a:r>
              <a:rPr lang="id-ID" sz="1800" dirty="0">
                <a:solidFill>
                  <a:srgbClr val="C00000"/>
                </a:solidFill>
              </a:rPr>
              <a:t>menerima realita-realita baru</a:t>
            </a:r>
            <a:r>
              <a:rPr lang="id-ID" sz="1800" dirty="0" smtClean="0">
                <a:solidFill>
                  <a:srgbClr val="C00000"/>
                </a:solidFill>
              </a:rPr>
              <a:t>.</a:t>
            </a:r>
            <a:endParaRPr 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4942793"/>
            <a:ext cx="83146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</a:rPr>
              <a:t>DJISMAN SIMANJUNTAK</a:t>
            </a:r>
          </a:p>
          <a:p>
            <a:r>
              <a:rPr lang="id-ID" sz="1800" dirty="0">
                <a:solidFill>
                  <a:srgbClr val="C89800"/>
                </a:solidFill>
              </a:rPr>
              <a:t>akselerasi globalisasi perusahaan</a:t>
            </a:r>
            <a:r>
              <a:rPr lang="en-US" sz="1800" dirty="0">
                <a:solidFill>
                  <a:srgbClr val="C89800"/>
                </a:solidFill>
              </a:rPr>
              <a:t> </a:t>
            </a:r>
            <a:r>
              <a:rPr lang="id-ID" sz="1800" dirty="0">
                <a:solidFill>
                  <a:srgbClr val="C89800"/>
                </a:solidFill>
              </a:rPr>
              <a:t>adalah bagian terkuat dari daya-daya yang mempolakan</a:t>
            </a:r>
            <a:r>
              <a:rPr lang="en-US" sz="1800" dirty="0">
                <a:solidFill>
                  <a:srgbClr val="C89800"/>
                </a:solidFill>
              </a:rPr>
              <a:t> </a:t>
            </a:r>
            <a:r>
              <a:rPr lang="id-ID" sz="1800" dirty="0">
                <a:solidFill>
                  <a:srgbClr val="C89800"/>
                </a:solidFill>
              </a:rPr>
              <a:t>kehidupan di seluruh penjuru dunia pada awal abad </a:t>
            </a:r>
            <a:r>
              <a:rPr lang="id-ID" sz="1800" dirty="0" smtClean="0">
                <a:solidFill>
                  <a:srgbClr val="C89800"/>
                </a:solidFill>
              </a:rPr>
              <a:t>ke-21</a:t>
            </a:r>
            <a:r>
              <a:rPr lang="en-US" sz="1800" dirty="0" smtClean="0">
                <a:solidFill>
                  <a:srgbClr val="C89800"/>
                </a:solidFill>
              </a:rPr>
              <a:t>. (</a:t>
            </a:r>
            <a:r>
              <a:rPr lang="en-US" sz="1800" dirty="0" err="1" smtClean="0">
                <a:solidFill>
                  <a:srgbClr val="C89800"/>
                </a:solidFill>
              </a:rPr>
              <a:t>perkembangan</a:t>
            </a:r>
            <a:r>
              <a:rPr lang="en-US" sz="1800" dirty="0" smtClean="0">
                <a:solidFill>
                  <a:srgbClr val="C89800"/>
                </a:solidFill>
              </a:rPr>
              <a:t> TIK - </a:t>
            </a:r>
            <a:r>
              <a:rPr lang="en-US" sz="1800" dirty="0" err="1" smtClean="0">
                <a:solidFill>
                  <a:srgbClr val="C89800"/>
                </a:solidFill>
              </a:rPr>
              <a:t>Teknologi</a:t>
            </a:r>
            <a:r>
              <a:rPr lang="en-US" sz="1800" dirty="0" smtClean="0">
                <a:solidFill>
                  <a:srgbClr val="C89800"/>
                </a:solidFill>
              </a:rPr>
              <a:t> </a:t>
            </a:r>
            <a:r>
              <a:rPr lang="en-US" sz="1800" dirty="0" err="1" smtClean="0">
                <a:solidFill>
                  <a:srgbClr val="C89800"/>
                </a:solidFill>
              </a:rPr>
              <a:t>Infomrasi</a:t>
            </a:r>
            <a:r>
              <a:rPr lang="en-US" sz="1800" dirty="0" smtClean="0">
                <a:solidFill>
                  <a:srgbClr val="C89800"/>
                </a:solidFill>
              </a:rPr>
              <a:t> </a:t>
            </a:r>
            <a:r>
              <a:rPr lang="en-US" sz="1800" dirty="0" err="1" smtClean="0">
                <a:solidFill>
                  <a:srgbClr val="C89800"/>
                </a:solidFill>
              </a:rPr>
              <a:t>dan</a:t>
            </a:r>
            <a:r>
              <a:rPr lang="en-US" sz="1800" dirty="0" smtClean="0">
                <a:solidFill>
                  <a:srgbClr val="C89800"/>
                </a:solidFill>
              </a:rPr>
              <a:t> </a:t>
            </a:r>
            <a:r>
              <a:rPr lang="en-US" sz="1800" dirty="0" err="1" smtClean="0">
                <a:solidFill>
                  <a:srgbClr val="C89800"/>
                </a:solidFill>
              </a:rPr>
              <a:t>Komunikasi</a:t>
            </a:r>
            <a:r>
              <a:rPr lang="en-US" sz="1800" dirty="0" smtClean="0">
                <a:solidFill>
                  <a:srgbClr val="C89800"/>
                </a:solidFill>
              </a:rPr>
              <a:t>)</a:t>
            </a:r>
            <a:endParaRPr lang="id-ID" sz="2000" dirty="0">
              <a:solidFill>
                <a:srgbClr val="C8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2420888"/>
            <a:ext cx="7272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Pengertian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Manfaat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Organisasi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3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วงรี 5"/>
          <p:cNvSpPr/>
          <p:nvPr/>
        </p:nvSpPr>
        <p:spPr>
          <a:xfrm>
            <a:off x="2408728" y="2670741"/>
            <a:ext cx="1879285" cy="1101105"/>
          </a:xfrm>
          <a:prstGeom prst="ellipse">
            <a:avLst/>
          </a:prstGeom>
          <a:solidFill>
            <a:srgbClr val="9933FF"/>
          </a:solidFill>
          <a:ln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Sumber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Daya</a:t>
            </a:r>
            <a:endParaRPr lang="th-TH" sz="2000" b="1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1795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D" altLang="en-US" b="1" dirty="0" err="1" smtClean="0"/>
              <a:t>Pengertian</a:t>
            </a:r>
            <a:r>
              <a:rPr lang="en-ID" altLang="en-US" b="1" dirty="0" smtClean="0"/>
              <a:t> </a:t>
            </a:r>
            <a:r>
              <a:rPr lang="en-ID" altLang="en-US" b="1" dirty="0" err="1" smtClean="0"/>
              <a:t>Organisasi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75377" y="4007017"/>
            <a:ext cx="8134672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 </a:t>
            </a:r>
            <a:r>
              <a:rPr lang="id-ID" dirty="0" smtClean="0"/>
              <a:t>pengaturan </a:t>
            </a:r>
            <a:r>
              <a:rPr lang="id-ID" dirty="0"/>
              <a:t>orang-orang secara sengaja untuk </a:t>
            </a:r>
            <a:r>
              <a:rPr lang="id-ID" dirty="0" smtClean="0"/>
              <a:t>mencapai</a:t>
            </a:r>
            <a:r>
              <a:rPr lang="en-US" dirty="0" smtClean="0"/>
              <a:t> </a:t>
            </a:r>
            <a:r>
              <a:rPr lang="id-ID" dirty="0" smtClean="0"/>
              <a:t>tujuan tertentu</a:t>
            </a:r>
            <a:r>
              <a:rPr lang="en-US" dirty="0" smtClean="0"/>
              <a:t>”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T</a:t>
            </a:r>
            <a:r>
              <a:rPr lang="en-US" dirty="0" err="1" smtClean="0"/>
              <a:t>ujuan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,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 smtClean="0"/>
              <a:t>misi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Organiasi</a:t>
            </a:r>
            <a:r>
              <a:rPr lang="en-US" dirty="0" smtClean="0"/>
              <a:t> yang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, </a:t>
            </a:r>
            <a:r>
              <a:rPr lang="en-US" dirty="0" err="1" smtClean="0"/>
              <a:t>aturan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infrastruktrur</a:t>
            </a:r>
            <a:r>
              <a:rPr lang="en-US" dirty="0" smtClean="0"/>
              <a:t> yang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วงรี 3"/>
          <p:cNvSpPr/>
          <p:nvPr/>
        </p:nvSpPr>
        <p:spPr>
          <a:xfrm>
            <a:off x="4122900" y="2670741"/>
            <a:ext cx="1879285" cy="110110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33CC"/>
                </a:solidFill>
              </a:rPr>
              <a:t>Tujuan</a:t>
            </a:r>
            <a:endParaRPr lang="th-TH" sz="2000" b="1" dirty="0">
              <a:solidFill>
                <a:srgbClr val="0033CC"/>
              </a:solidFill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3171888" y="1858337"/>
            <a:ext cx="2232249" cy="11521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66FF33"/>
                </a:solidFill>
              </a:rPr>
              <a:t>Struktur</a:t>
            </a:r>
            <a:r>
              <a:rPr lang="en-US" sz="2000" b="1" dirty="0" smtClean="0">
                <a:solidFill>
                  <a:srgbClr val="66FF33"/>
                </a:solidFill>
              </a:rPr>
              <a:t> </a:t>
            </a:r>
            <a:r>
              <a:rPr lang="en-US" sz="2000" b="1" dirty="0" err="1" smtClean="0">
                <a:solidFill>
                  <a:srgbClr val="66FF33"/>
                </a:solidFill>
              </a:rPr>
              <a:t>Organisasi</a:t>
            </a:r>
            <a:endParaRPr lang="th-TH" sz="20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856136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Organisasi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bisnis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265642"/>
            <a:ext cx="2359393" cy="3073384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Input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3564453" y="2289917"/>
            <a:ext cx="2430271" cy="308165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Proses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6635977" y="2289917"/>
            <a:ext cx="2256503" cy="308165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Output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0244" y="2877710"/>
            <a:ext cx="2013992" cy="2186328"/>
          </a:xfrm>
        </p:spPr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 smtClean="0"/>
          </a:p>
          <a:p>
            <a:r>
              <a:rPr lang="en-US" dirty="0" smtClean="0"/>
              <a:t>Modal</a:t>
            </a:r>
          </a:p>
          <a:p>
            <a:r>
              <a:rPr lang="en-US" dirty="0" err="1" smtClean="0"/>
              <a:t>Bahan</a:t>
            </a:r>
            <a:r>
              <a:rPr lang="en-US" dirty="0" smtClean="0"/>
              <a:t> Baku</a:t>
            </a:r>
          </a:p>
          <a:p>
            <a:r>
              <a:rPr lang="en-US" dirty="0" err="1" smtClean="0"/>
              <a:t>Teknologi</a:t>
            </a:r>
            <a:endParaRPr lang="en-US" dirty="0" smtClean="0"/>
          </a:p>
          <a:p>
            <a:r>
              <a:rPr lang="en-US" dirty="0" err="1" smtClean="0"/>
              <a:t>Informasi</a:t>
            </a:r>
            <a:endParaRPr lang="id-ID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3593690" y="2910257"/>
            <a:ext cx="2013992" cy="2186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 smtClean="0"/>
          </a:p>
          <a:p>
            <a:r>
              <a:rPr lang="en-US" dirty="0" smtClean="0"/>
              <a:t>Modal</a:t>
            </a:r>
          </a:p>
          <a:p>
            <a:r>
              <a:rPr lang="en-US" dirty="0" err="1" smtClean="0"/>
              <a:t>Bahan</a:t>
            </a:r>
            <a:r>
              <a:rPr lang="en-US" dirty="0" smtClean="0"/>
              <a:t> Baku</a:t>
            </a:r>
          </a:p>
          <a:p>
            <a:r>
              <a:rPr lang="en-US" dirty="0" err="1" smtClean="0"/>
              <a:t>Teknologi</a:t>
            </a:r>
            <a:endParaRPr lang="en-US" dirty="0" smtClean="0"/>
          </a:p>
          <a:p>
            <a:r>
              <a:rPr lang="en-US" dirty="0" err="1" smtClean="0"/>
              <a:t>Informasi</a:t>
            </a:r>
            <a:endParaRPr lang="id-ID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6775193" y="2910258"/>
            <a:ext cx="1973271" cy="2186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Produk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 smtClean="0"/>
          </a:p>
          <a:p>
            <a:r>
              <a:rPr lang="en-US" dirty="0" err="1" smtClean="0"/>
              <a:t>Hasil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Informasi</a:t>
            </a:r>
            <a:endParaRPr lang="en-US" dirty="0" smtClean="0"/>
          </a:p>
          <a:p>
            <a:r>
              <a:rPr lang="en-US" dirty="0" err="1" smtClean="0"/>
              <a:t>Laba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2" name="Right Arrow 11"/>
          <p:cNvSpPr/>
          <p:nvPr/>
        </p:nvSpPr>
        <p:spPr>
          <a:xfrm>
            <a:off x="2856174" y="3459389"/>
            <a:ext cx="708279" cy="685890"/>
          </a:xfrm>
          <a:prstGeom prst="rightArrow">
            <a:avLst/>
          </a:prstGeom>
          <a:solidFill>
            <a:srgbClr val="FF99CC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Arrow 12"/>
          <p:cNvSpPr/>
          <p:nvPr/>
        </p:nvSpPr>
        <p:spPr>
          <a:xfrm>
            <a:off x="5994348" y="3459389"/>
            <a:ext cx="636830" cy="685890"/>
          </a:xfrm>
          <a:prstGeom prst="rightArrow">
            <a:avLst/>
          </a:prstGeom>
          <a:solidFill>
            <a:srgbClr val="FF99CC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Curved Left Arrow 2"/>
          <p:cNvSpPr/>
          <p:nvPr/>
        </p:nvSpPr>
        <p:spPr>
          <a:xfrm rot="5400000">
            <a:off x="4318597" y="3015414"/>
            <a:ext cx="921982" cy="5688632"/>
          </a:xfrm>
          <a:prstGeom prst="curvedLeftArrow">
            <a:avLst>
              <a:gd name="adj1" fmla="val 16795"/>
              <a:gd name="adj2" fmla="val 50000"/>
              <a:gd name="adj3" fmla="val 41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44913" y="2276872"/>
            <a:ext cx="7772400" cy="317524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ctr">
              <a:buFont typeface="Wingdings" pitchFamily="2" charset="2"/>
              <a:buChar char="v"/>
            </a:pPr>
            <a:r>
              <a:rPr lang="id-ID" b="1" dirty="0" smtClean="0">
                <a:solidFill>
                  <a:srgbClr val="C89800"/>
                </a:solidFill>
              </a:rPr>
              <a:t>Penelitian dan Pengembanga</a:t>
            </a:r>
            <a:r>
              <a:rPr lang="en-US" b="1" dirty="0" smtClean="0">
                <a:solidFill>
                  <a:srgbClr val="C89800"/>
                </a:solidFill>
              </a:rPr>
              <a:t>n (</a:t>
            </a:r>
            <a:r>
              <a:rPr lang="en-US" b="1" dirty="0" err="1" smtClean="0">
                <a:solidFill>
                  <a:srgbClr val="C89800"/>
                </a:solidFill>
              </a:rPr>
              <a:t>RnD</a:t>
            </a:r>
            <a:r>
              <a:rPr lang="en-US" b="1" dirty="0" smtClean="0">
                <a:solidFill>
                  <a:srgbClr val="C89800"/>
                </a:solidFill>
              </a:rPr>
              <a:t>)</a:t>
            </a:r>
          </a:p>
          <a:p>
            <a:pPr marL="354013" indent="-354013" algn="ctr"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C89800"/>
                </a:solidFill>
              </a:rPr>
              <a:t>Pemasaran</a:t>
            </a:r>
            <a:r>
              <a:rPr lang="id-ID" b="1" dirty="0" smtClean="0">
                <a:solidFill>
                  <a:srgbClr val="C89800"/>
                </a:solidFill>
              </a:rPr>
              <a:t> (</a:t>
            </a:r>
            <a:r>
              <a:rPr lang="en-US" b="1" dirty="0" smtClean="0">
                <a:solidFill>
                  <a:srgbClr val="C89800"/>
                </a:solidFill>
              </a:rPr>
              <a:t>Marketing</a:t>
            </a:r>
            <a:r>
              <a:rPr lang="id-ID" b="1" dirty="0" smtClean="0">
                <a:solidFill>
                  <a:srgbClr val="C89800"/>
                </a:solidFill>
              </a:rPr>
              <a:t>)</a:t>
            </a:r>
            <a:endParaRPr lang="en-US" b="1" dirty="0" smtClean="0">
              <a:solidFill>
                <a:srgbClr val="C89800"/>
              </a:solidFill>
            </a:endParaRPr>
          </a:p>
          <a:p>
            <a:pPr marL="354013" indent="-354013" algn="ctr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89800"/>
                </a:solidFill>
              </a:rPr>
              <a:t>Finance</a:t>
            </a:r>
            <a:r>
              <a:rPr lang="id-ID" b="1" dirty="0" smtClean="0">
                <a:solidFill>
                  <a:srgbClr val="C89800"/>
                </a:solidFill>
              </a:rPr>
              <a:t> (Keuangan)</a:t>
            </a:r>
            <a:endParaRPr lang="en-US" b="1" dirty="0" smtClean="0">
              <a:solidFill>
                <a:srgbClr val="C89800"/>
              </a:solidFill>
            </a:endParaRPr>
          </a:p>
          <a:p>
            <a:pPr marL="354013" indent="-354013" algn="ctr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89800"/>
                </a:solidFill>
              </a:rPr>
              <a:t>Production</a:t>
            </a:r>
            <a:r>
              <a:rPr lang="id-ID" b="1" dirty="0" smtClean="0">
                <a:solidFill>
                  <a:srgbClr val="C89800"/>
                </a:solidFill>
              </a:rPr>
              <a:t> (</a:t>
            </a:r>
            <a:r>
              <a:rPr lang="en-US" b="1" dirty="0" err="1" smtClean="0">
                <a:solidFill>
                  <a:srgbClr val="C89800"/>
                </a:solidFill>
              </a:rPr>
              <a:t>Produk</a:t>
            </a:r>
            <a:r>
              <a:rPr lang="en-US" b="1" dirty="0" smtClean="0">
                <a:solidFill>
                  <a:srgbClr val="C89800"/>
                </a:solidFill>
              </a:rPr>
              <a:t>/</a:t>
            </a:r>
            <a:r>
              <a:rPr lang="en-US" b="1" dirty="0" err="1" smtClean="0">
                <a:solidFill>
                  <a:srgbClr val="C89800"/>
                </a:solidFill>
              </a:rPr>
              <a:t>Jasa</a:t>
            </a:r>
            <a:r>
              <a:rPr lang="id-ID" b="1" dirty="0" smtClean="0">
                <a:solidFill>
                  <a:srgbClr val="C89800"/>
                </a:solidFill>
              </a:rPr>
              <a:t>)</a:t>
            </a:r>
            <a:endParaRPr lang="en-US" b="1" dirty="0" smtClean="0">
              <a:solidFill>
                <a:srgbClr val="C89800"/>
              </a:solidFill>
            </a:endParaRPr>
          </a:p>
          <a:p>
            <a:pPr marL="354013" indent="-354013" algn="ctr">
              <a:buFont typeface="Wingdings" pitchFamily="2" charset="2"/>
              <a:buChar char="v"/>
            </a:pPr>
            <a:r>
              <a:rPr lang="id-ID" b="1" dirty="0" smtClean="0">
                <a:solidFill>
                  <a:srgbClr val="C89800"/>
                </a:solidFill>
              </a:rPr>
              <a:t>Sumber Daya Manusia</a:t>
            </a:r>
            <a:r>
              <a:rPr lang="en-US" b="1" dirty="0" smtClean="0">
                <a:solidFill>
                  <a:srgbClr val="C89800"/>
                </a:solidFill>
              </a:rPr>
              <a:t> (HR)</a:t>
            </a:r>
          </a:p>
          <a:p>
            <a:pPr marL="354013" indent="-354013" algn="ctr"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C89800"/>
                </a:solidFill>
              </a:rPr>
              <a:t>Infrastruktur</a:t>
            </a:r>
            <a:r>
              <a:rPr lang="en-US" b="1" dirty="0" smtClean="0">
                <a:solidFill>
                  <a:srgbClr val="C89800"/>
                </a:solidFill>
              </a:rPr>
              <a:t> (</a:t>
            </a:r>
            <a:r>
              <a:rPr lang="en-US" b="1" dirty="0" err="1" smtClean="0">
                <a:solidFill>
                  <a:srgbClr val="C89800"/>
                </a:solidFill>
              </a:rPr>
              <a:t>Teknik</a:t>
            </a:r>
            <a:r>
              <a:rPr lang="en-US" b="1" dirty="0" smtClean="0">
                <a:solidFill>
                  <a:srgbClr val="C89800"/>
                </a:solidFill>
              </a:rPr>
              <a:t>)</a:t>
            </a:r>
          </a:p>
          <a:p>
            <a:pPr marL="354013" indent="-354013" algn="ctr"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C89800"/>
                </a:solidFill>
              </a:rPr>
              <a:t>Sistem</a:t>
            </a:r>
            <a:r>
              <a:rPr lang="en-US" b="1" dirty="0" smtClean="0">
                <a:solidFill>
                  <a:srgbClr val="C89800"/>
                </a:solidFill>
              </a:rPr>
              <a:t> </a:t>
            </a:r>
            <a:r>
              <a:rPr lang="en-US" b="1" dirty="0" err="1" smtClean="0">
                <a:solidFill>
                  <a:srgbClr val="C89800"/>
                </a:solidFill>
              </a:rPr>
              <a:t>dan</a:t>
            </a:r>
            <a:r>
              <a:rPr lang="en-US" b="1" dirty="0" smtClean="0">
                <a:solidFill>
                  <a:srgbClr val="C89800"/>
                </a:solidFill>
              </a:rPr>
              <a:t> </a:t>
            </a:r>
            <a:r>
              <a:rPr lang="en-US" b="1" dirty="0" err="1" smtClean="0">
                <a:solidFill>
                  <a:srgbClr val="C89800"/>
                </a:solidFill>
              </a:rPr>
              <a:t>Teknologi</a:t>
            </a:r>
            <a:r>
              <a:rPr lang="en-US" b="1" dirty="0" smtClean="0">
                <a:solidFill>
                  <a:srgbClr val="C89800"/>
                </a:solidFill>
              </a:rPr>
              <a:t> </a:t>
            </a:r>
            <a:r>
              <a:rPr lang="en-US" b="1" dirty="0" err="1" smtClean="0">
                <a:solidFill>
                  <a:srgbClr val="C89800"/>
                </a:solidFill>
              </a:rPr>
              <a:t>Informasi</a:t>
            </a:r>
            <a:r>
              <a:rPr lang="en-US" b="1" dirty="0" smtClean="0">
                <a:solidFill>
                  <a:srgbClr val="C89800"/>
                </a:solidFill>
              </a:rPr>
              <a:t> ( IT/SI)</a:t>
            </a:r>
          </a:p>
        </p:txBody>
      </p:sp>
      <p:sp>
        <p:nvSpPr>
          <p:cNvPr id="5" name="Rectangle 4"/>
          <p:cNvSpPr/>
          <p:nvPr/>
        </p:nvSpPr>
        <p:spPr>
          <a:xfrm>
            <a:off x="744913" y="421716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BIDANG FUNGSIONAL ORGANISASI</a:t>
            </a:r>
            <a:endParaRPr lang="en-US" sz="4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3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224" y="1884675"/>
            <a:ext cx="6046440" cy="1872208"/>
          </a:xfrm>
        </p:spPr>
        <p:txBody>
          <a:bodyPr/>
          <a:lstStyle/>
          <a:p>
            <a:pPr marL="0" indent="0">
              <a:buNone/>
              <a:tabLst>
                <a:tab pos="1076325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Input	: </a:t>
            </a:r>
            <a:r>
              <a:rPr lang="en-US" dirty="0" smtClean="0"/>
              <a:t>SDM, </a:t>
            </a:r>
            <a:r>
              <a:rPr lang="en-US" dirty="0" err="1" smtClean="0"/>
              <a:t>Teknologi</a:t>
            </a:r>
            <a:r>
              <a:rPr lang="en-US" dirty="0" smtClean="0"/>
              <a:t>, Modal</a:t>
            </a:r>
          </a:p>
          <a:p>
            <a:pPr marL="1250950" indent="-1250950">
              <a:buNone/>
              <a:tabLst>
                <a:tab pos="1076325" algn="l"/>
              </a:tabLst>
            </a:pPr>
            <a:r>
              <a:rPr lang="en-US" dirty="0" err="1" smtClean="0">
                <a:solidFill>
                  <a:srgbClr val="FFC000"/>
                </a:solidFill>
              </a:rPr>
              <a:t>Aktifitas</a:t>
            </a:r>
            <a:r>
              <a:rPr lang="en-US" dirty="0" smtClean="0">
                <a:solidFill>
                  <a:srgbClr val="FFC000"/>
                </a:solidFill>
              </a:rPr>
              <a:t> 	</a:t>
            </a:r>
            <a:r>
              <a:rPr lang="en-US" dirty="0" smtClean="0"/>
              <a:t>:  </a:t>
            </a:r>
            <a:r>
              <a:rPr lang="en-US" dirty="0" err="1" smtClean="0"/>
              <a:t>menyiapkan</a:t>
            </a:r>
            <a:r>
              <a:rPr lang="en-US" dirty="0" smtClean="0"/>
              <a:t> Des</a:t>
            </a:r>
            <a:r>
              <a:rPr lang="id-ID" dirty="0" smtClean="0"/>
              <a:t>ain dan </a:t>
            </a:r>
            <a:r>
              <a:rPr lang="en-US" dirty="0" err="1" smtClean="0"/>
              <a:t>pengembagan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id-ID" dirty="0" smtClean="0"/>
              <a:t>roduk </a:t>
            </a:r>
            <a:r>
              <a:rPr lang="en-US" dirty="0"/>
              <a:t>b</a:t>
            </a:r>
            <a:r>
              <a:rPr lang="id-ID" dirty="0" smtClean="0"/>
              <a:t>aru</a:t>
            </a:r>
            <a:endParaRPr lang="en-US" dirty="0" smtClean="0"/>
          </a:p>
          <a:p>
            <a:pPr marL="1169988" indent="-1169988">
              <a:buNone/>
              <a:tabLst>
                <a:tab pos="1076325" algn="l"/>
              </a:tabLst>
            </a:pPr>
            <a:r>
              <a:rPr lang="en-US" dirty="0" smtClean="0">
                <a:solidFill>
                  <a:srgbClr val="00B050"/>
                </a:solidFill>
              </a:rPr>
              <a:t>Output	</a:t>
            </a:r>
            <a:r>
              <a:rPr lang="en-US" dirty="0" smtClean="0"/>
              <a:t>: </a:t>
            </a:r>
            <a:r>
              <a:rPr lang="en-US" dirty="0" err="1" smtClean="0"/>
              <a:t>Prototipe</a:t>
            </a:r>
            <a:r>
              <a:rPr lang="en-US" dirty="0" smtClean="0"/>
              <a:t>, </a:t>
            </a:r>
            <a:r>
              <a:rPr lang="en-US" dirty="0" err="1"/>
              <a:t>r</a:t>
            </a:r>
            <a:r>
              <a:rPr lang="en-US" dirty="0" err="1" smtClean="0"/>
              <a:t>eputasi</a:t>
            </a:r>
            <a:r>
              <a:rPr lang="en-US" dirty="0" smtClean="0"/>
              <a:t>, </a:t>
            </a:r>
            <a:r>
              <a:rPr lang="en-US" dirty="0" err="1" smtClean="0"/>
              <a:t>mutu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26" name="AutoShape 2" descr="data:image/jpg;base64,/9j/4AAQSkZJRgABAQAAAQABAAD/2wCEAAkGBhQQEBUUEBMVFRQVFxgWGBgYFhwaGBcYFRgVHBwcHR0XHSYhFxkjGxweIDAgIycpLS4uGx82NTAqNSYvLCkBCQoKDgwOGg8PGiwkHyQ0Li0tKiovLC8qKS8pLCkvKSkpNSw1NCoqKTQpLCwqKS4vLCksLCwpMDUsLSwsLCwsLf/AABEIAH8AXwMBIgACEQEDEQH/xAAcAAACAgMBAQAAAAAAAAAAAAAEBQAGAQIDBwj/xAA8EAACAQIEAggDBgMJAQAAAAABAhEAAwQSITEFQQYTIlFhcYGRBzLwQmKhscHRUnKyFCMzU4KSotLxFf/EABkBAAIDAQAAAAAAAAAAAAAAAAADAQIEBf/EACQRAAIDAAEEAgIDAAAAAAAAAAABAgMREhMhMUEiUQSBI2HR/9oADAMBAAIRAxEAPwD3GpUqUAStXeATvAnTel/GeNLh1DNzOUHlmAnKT9mROtUo9MH65ntiA4ggnvCzHcQ2Yj+c1KQF9xOOC2xcBBXQk/cMSw8BM+QrF/iSISGMR+RG/lPZ84rzZMUxJgkAljAOgzTIA5AydKJskxEmIj00/ap4geiYfFB1BmOyrEdwYTrXS3dDAEbESPI1R7NxspWTDRPjAI/IxTT/AOrcI0gaZRHIc48TA9qOIFnqUqwvFgcqhSOUb6D6/M+bNHkAjY1XANqlSpQAPicStoAtsSFHmdhXa3cDAEaggEeRrW/YV1KuoZTuCAR7GgrmEuB2IuZbZWBG6dmNAezAPamPDaqvdI76VXp5jEBa2AVuHIWB+W4nJhp8ysCJ0MTuNqnYFZ4tjGuXT1iKjr2WyAqGI+1B2nf1qWKciRhYFMLC0BYpjYNSAdZSjbdmhbBphZegDm9qKd4DHC4IAiNNx+A7qUXXoQXIYamDoY3g768qhrQLaTWIneuauvZG2nZHgPCu1LAlL7LhFNt2a4w3JGpB28/MfhtWeMY7qk7JAY7bTHOJqupjXN5WJYuYWIAkTMaaR40qV0Iyx7+hiplJckVvpXwdrN+Gy9qShUZc4B5iT2xMSSSfOheE4M3W3gDc/pVo6U/3+HuXbCDrFa2vbntq9wLlkdq2uswpHjO1JcKzYXE3MPca295UN1lXMFygEjVh80A7nWO+as57H4sFHJZJBd3hwVZWZFbWrLDcUix/TC9YK9bgroW4cttlZbhZoLZSidpZUHXXbajuCdLbWJbIXRLn+WxKv/tcBvwrPCy5LF3NEo1N9+w5t3Y3opL9LbjyxrZL1PoudjakswVbUoJNMYterg1wyAu5NDtiIrSwQ7gGYnWATpz21rSILnw5LaiFILH5jOYz4kTR1c7CqFGSMsaRtHpXSlAVjpE563bZRHiJP6zSM3z1qwCpyuPUrmH9NW/j2CLpmX5kk+a8/XSaT4fhQuAFmytoVgDTfXXzPvXMuqk7Gl7NM3GdHH3/AI9OfBsO11bi24gDTNOXMrgpMfynbvoHiKXLl5hdw9pCxi5dW7mJRDOQDIpgnsydgW76uPCsOtq2EURG/ieZ9ao3SHpCq4x7dsFsphjOmbmBprBmn9Kca0l3ZWuab+X0gTjzA3cPcuMq27WIBd2MKoa1etgk8u26idtaH6P9GWcO1+0t2WYkOEuKyAgqwLTJ3202jnTzCk3V2kGfaNj371ytcCtW8wtBrGb5updrQPpbIHrFK4yjFcln9mhtSfxf6FFvh8vdNm41q3my28kFeyIY5XkFc0iBGxgijrQZQQ7Lm1Iyg6ry32MUQ2HW2AqCFUBQPACiMDhesZe6df5RE/qKrG6fPIlnVHjsgHC2HumEBPjyE7SeUnT1q18H6O9U4dmOdSdvlZWWPQ/tR/C+G2rQPUiAx11PeeR7pjyo+uq2c4lSpUqoAvE+s6puqjPGn6x4xtVY4fje81caqXSTh5sv1qfIx7X3W7/I/n51KAZYfEh/r29Tv7ULxLgli6JYIrbBtAZ199yY76U4biYHMV3N/OUDCUDyZGhGvvE/hUgckRrEjKezzGv/AJXO3fa7cUqpI1DSNoB3rXp7ea2qZAJALD1MflPvWvw9yvhDlY9YGYXQeRYyI+6VgDyPOsNljjNx9M2xr/i6v0xjw/hZbtONN4ozht5izB7YtkBdMyk9oH+E6bURiViBMfrQt3TUGSK2QqjBfEyym5+Rthnyt4GmFJcLiM4pnhr86Hf86l9yh3qVKlQBKwVnes1CaANerA5AelLeJYfrDPcIpg7aSeVCGDuAfHY+4qUBUukuGdiumbKsRziT71r0O4UbNxr05UdMuX+LUEN4Aax5mlfxIxz4XFWLiO4RrZDKrEA5XYn1hhv4Um6O9Kb+JxmEtG9cKBwGJyg3BM9rLuIEbmZrnTUutmdvs3xm+jxTPTsSpZifbyrgcPyO3Pypq1juP4T+taHDHv8A+J/7V09MAntA2rrIeR0Pep2Pt+M00u3AFzEwBrNY4vh16tXbRlECOfgfCdfekl92bLnJgyVEQpju7zWa25V9l5HV1Off0WLh3FlugA9lu4nfy76YVSBr36e9WXgqnKT1uddgIgg+Mk0qi5z7MvdSo90Hh9fruqI2asfa+u41oo09R+QrWZiYtSV7NKsXjFsLmvMLayBLGBJEx56H2rljumWEsMUu3lD7MFBYgjecgMGI0rzLpb0u/tWI1cdUjEW8oMEEDtGftbjlEVR3Rj2Q2FTl58BPxP4/hsTatpZuZ7qMdgcuVh2pYxzAOk7Gq38OFP8Ab7P3Wcn0Rv3pLxDiAYwGB7JMz3pPp+tEYORA7ivMzuO8+VL5a9Y3MWI9/XG1uuOrxLA8RuAAdY+x+038C+NXz4Z9InN+5hbnbWC6MWGZSN17Rlgd9JjXkdLq1N4KdTS0ujYYX4D5oGoI0o27gEa31ZUZQIHhG0HkfGu4uA8xWlwSY+tZ/arcVu4U5Mrtrg7lsjggja4BKkeOo39wZ76sOFsC2gURoNYAEnmYFYca/h+FRz9egqkKow8Fp2Ofk6BDP13Gg+K4nqcPduExkRnkCYyITMc9po+sEU0WfK7cZhz1hM6ydNSSJOp20jeuGJ42GAkmcwJ1/m8deXtX0tjeheCvf4mFsn/QB/TE1zwvQPh9r5MFhge/qlJ92BpPQjuj+vLMPmC2+ZpUMRly6KSflyzp770aMTlbTMNNeWoMzBPgNPPavqe1wy0nyWra+SKPyFVrEfCvh7knqCMxJIV2Ak6mJOnkIqXUvTIVv2jwFceS2/JtT3kHlsP2ApnheJEMzKxkSQQdRqBI7tJq4cU+AV3rWOFxa9WSSFuKcyjuzLIbzgeVGcI+BTKQb+JBjkgb9xSpfjb7GR/IS9Dv4X9MDi1uWL75ntqrIWPaZdQ3i2Vo1+8KvuUkA84FV/o18PcJgHNyyhN0gqXJ5EgkADQAkDx03qy1ojHis3TPJ8nqOTWp+vCKj2ia61KsV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579438"/>
            <a:ext cx="90487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" name="Picture 2" descr="C:\Documents and Settings\UserXP\Desktop\scientist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32" y="1922232"/>
            <a:ext cx="1377380" cy="1714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333224" y="1338286"/>
            <a:ext cx="602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FF9900"/>
                </a:solidFill>
              </a:rPr>
              <a:t>Research and Development</a:t>
            </a:r>
            <a:endParaRPr lang="en-US" sz="2400" u="sng" dirty="0">
              <a:solidFill>
                <a:srgbClr val="FF99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332" y="4653136"/>
            <a:ext cx="5625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76325" algn="l"/>
              </a:tabLst>
            </a:pPr>
            <a:r>
              <a:rPr lang="en-US" sz="2000" dirty="0" smtClean="0">
                <a:solidFill>
                  <a:srgbClr val="00B0F0"/>
                </a:solidFill>
              </a:rPr>
              <a:t>Input	: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/>
              <a:t>Produk</a:t>
            </a:r>
            <a:r>
              <a:rPr lang="en-US" sz="2000" dirty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Jasa</a:t>
            </a:r>
            <a:r>
              <a:rPr lang="en-US" sz="2000" dirty="0" smtClean="0"/>
              <a:t>, </a:t>
            </a:r>
            <a:r>
              <a:rPr lang="en-US" sz="2000" dirty="0" err="1" smtClean="0"/>
              <a:t>Reputasi</a:t>
            </a:r>
            <a:endParaRPr lang="en-US" sz="2000" dirty="0" smtClean="0"/>
          </a:p>
          <a:p>
            <a:pPr marL="1169988" indent="-1169988">
              <a:tabLst>
                <a:tab pos="1076325" algn="l"/>
              </a:tabLst>
            </a:pPr>
            <a:r>
              <a:rPr lang="en-US" sz="2000" dirty="0" err="1" smtClean="0">
                <a:solidFill>
                  <a:srgbClr val="FFC000"/>
                </a:solidFill>
              </a:rPr>
              <a:t>Aktifitas</a:t>
            </a:r>
            <a:r>
              <a:rPr lang="en-US" sz="2000" dirty="0" smtClean="0"/>
              <a:t> 	: </a:t>
            </a:r>
            <a:r>
              <a:rPr lang="en-US" sz="2000" dirty="0" err="1" smtClean="0"/>
              <a:t>menetapkan</a:t>
            </a:r>
            <a:r>
              <a:rPr lang="en-US" sz="2000" dirty="0" smtClean="0"/>
              <a:t> </a:t>
            </a:r>
            <a:r>
              <a:rPr lang="id-ID" sz="2000" dirty="0" smtClean="0"/>
              <a:t>harga</a:t>
            </a:r>
            <a:r>
              <a:rPr lang="en-US" sz="2000" dirty="0"/>
              <a:t>, </a:t>
            </a:r>
            <a:r>
              <a:rPr lang="id-ID" sz="2000" dirty="0"/>
              <a:t>promosi, dan pendistibusian ide, barang dan </a:t>
            </a:r>
            <a:r>
              <a:rPr lang="id-ID" sz="2000" dirty="0" smtClean="0"/>
              <a:t>jasa</a:t>
            </a:r>
            <a:endParaRPr lang="en-US" sz="2000" dirty="0" smtClean="0"/>
          </a:p>
          <a:p>
            <a:pPr>
              <a:tabLst>
                <a:tab pos="1076325" algn="l"/>
              </a:tabLst>
            </a:pPr>
            <a:r>
              <a:rPr lang="en-US" sz="2000" dirty="0" smtClean="0">
                <a:solidFill>
                  <a:srgbClr val="00B050"/>
                </a:solidFill>
              </a:rPr>
              <a:t>Output	: </a:t>
            </a:r>
            <a:r>
              <a:rPr lang="en-US" sz="2000" dirty="0" smtClean="0"/>
              <a:t>Branding, </a:t>
            </a:r>
            <a:r>
              <a:rPr lang="en-US" sz="2000" dirty="0" err="1" smtClean="0"/>
              <a:t>Laba</a:t>
            </a:r>
            <a:r>
              <a:rPr lang="en-US" sz="2000" dirty="0" smtClean="0"/>
              <a:t>, </a:t>
            </a:r>
            <a:r>
              <a:rPr lang="en-US" sz="2000" dirty="0" err="1" smtClean="0"/>
              <a:t>Informasi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602332" y="4129916"/>
            <a:ext cx="5625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FF66CC"/>
                </a:solidFill>
              </a:rPr>
              <a:t>Marketing</a:t>
            </a:r>
            <a:endParaRPr lang="en-US" sz="2400" u="sng" dirty="0">
              <a:solidFill>
                <a:srgbClr val="FF66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332" y="204894"/>
            <a:ext cx="78424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BIDANG FUNGSIONAL </a:t>
            </a:r>
            <a:r>
              <a:rPr lang="en-US" sz="4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ORGANISASI</a:t>
            </a:r>
            <a:endParaRPr lang="en-US" sz="4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17" y="4407118"/>
            <a:ext cx="2269342" cy="1815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884675"/>
            <a:ext cx="5821394" cy="1616333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076325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Input	: </a:t>
            </a:r>
            <a:r>
              <a:rPr lang="en-US" dirty="0" smtClean="0"/>
              <a:t>SDM, Modal, </a:t>
            </a:r>
            <a:r>
              <a:rPr lang="en-US" dirty="0" err="1" smtClean="0"/>
              <a:t>Anggaran</a:t>
            </a:r>
            <a:r>
              <a:rPr lang="en-US" dirty="0" smtClean="0"/>
              <a:t>, </a:t>
            </a:r>
            <a:r>
              <a:rPr lang="en-US" dirty="0" err="1" smtClean="0"/>
              <a:t>Laba</a:t>
            </a:r>
            <a:endParaRPr lang="en-US" dirty="0" smtClean="0"/>
          </a:p>
          <a:p>
            <a:pPr marL="1250950" lvl="1" indent="-1250950">
              <a:buNone/>
              <a:tabLst>
                <a:tab pos="1076325" algn="l"/>
              </a:tabLst>
            </a:pPr>
            <a:r>
              <a:rPr lang="en-US" sz="2000" dirty="0" err="1" smtClean="0">
                <a:solidFill>
                  <a:srgbClr val="FFC000"/>
                </a:solidFill>
              </a:rPr>
              <a:t>Aktifitas</a:t>
            </a:r>
            <a:r>
              <a:rPr lang="en-US" sz="2000" dirty="0" smtClean="0">
                <a:solidFill>
                  <a:srgbClr val="FFC000"/>
                </a:solidFill>
              </a:rPr>
              <a:t> 	</a:t>
            </a:r>
            <a:r>
              <a:rPr lang="en-US" sz="2000" dirty="0" smtClean="0"/>
              <a:t>:  </a:t>
            </a:r>
            <a:r>
              <a:rPr lang="en-US" sz="2000" dirty="0" err="1" smtClean="0"/>
              <a:t>pencatatan</a:t>
            </a:r>
            <a:r>
              <a:rPr lang="en-US" sz="2000" dirty="0"/>
              <a:t> </a:t>
            </a:r>
            <a:r>
              <a:rPr lang="en-US" sz="2000" dirty="0" smtClean="0"/>
              <a:t>cash in/out, </a:t>
            </a:r>
            <a:r>
              <a:rPr lang="en-US" sz="2000" dirty="0" err="1" smtClean="0"/>
              <a:t>anggaran</a:t>
            </a:r>
            <a:r>
              <a:rPr lang="id-ID" sz="2000" dirty="0" smtClean="0"/>
              <a:t>, </a:t>
            </a:r>
            <a:r>
              <a:rPr lang="id-ID" sz="2000" dirty="0"/>
              <a:t>dan laporan keuangan</a:t>
            </a:r>
            <a:endParaRPr lang="en-US" sz="2000" dirty="0"/>
          </a:p>
          <a:p>
            <a:pPr marL="1169988" indent="-1169988">
              <a:buNone/>
              <a:tabLst>
                <a:tab pos="1076325" algn="l"/>
              </a:tabLst>
            </a:pPr>
            <a:r>
              <a:rPr lang="en-US" dirty="0" smtClean="0">
                <a:solidFill>
                  <a:srgbClr val="00B050"/>
                </a:solidFill>
              </a:rPr>
              <a:t>Output	</a:t>
            </a:r>
            <a:r>
              <a:rPr lang="en-US" dirty="0" smtClean="0"/>
              <a:t>: </a:t>
            </a:r>
            <a:r>
              <a:rPr lang="en-US" dirty="0" err="1" smtClean="0"/>
              <a:t>Pengeluaran</a:t>
            </a:r>
            <a:endParaRPr lang="en-US" dirty="0" smtClean="0"/>
          </a:p>
        </p:txBody>
      </p:sp>
      <p:sp>
        <p:nvSpPr>
          <p:cNvPr id="1026" name="AutoShape 2" descr="data:image/jpg;base64,/9j/4AAQSkZJRgABAQAAAQABAAD/2wCEAAkGBhQQEBUUEBMVFRQVFxgWGBgYFhwaGBcYFRgVHBwcHR0XHSYhFxkjGxweIDAgIycpLS4uGx82NTAqNSYvLCkBCQoKDgwOGg8PGiwkHyQ0Li0tKiovLC8qKS8pLCkvKSkpNSw1NCoqKTQpLCwqKS4vLCksLCwpMDUsLSwsLCwsLf/AABEIAH8AXwMBIgACEQEDEQH/xAAcAAACAgMBAQAAAAAAAAAAAAAEBQAGAQIDBwj/xAA8EAACAQIEAggDBgMJAQAAAAABAhEAAwQSITEFQQYTIlFhcYGRBzLwQmKhscHRUnKyFCMzU4KSotLxFf/EABkBAAIDAQAAAAAAAAAAAAAAAAADAQIEBf/EACQRAAIDAAEEAgIDAAAAAAAAAAABAgMREhMhMUEiUQSBI2HR/9oADAMBAAIRAxEAPwD3GpUqUAStXeATvAnTel/GeNLh1DNzOUHlmAnKT9mROtUo9MH65ntiA4ggnvCzHcQ2Yj+c1KQF9xOOC2xcBBXQk/cMSw8BM+QrF/iSISGMR+RG/lPZ84rzZMUxJgkAljAOgzTIA5AydKJskxEmIj00/ap4geiYfFB1BmOyrEdwYTrXS3dDAEbESPI1R7NxspWTDRPjAI/IxTT/AOrcI0gaZRHIc48TA9qOIFnqUqwvFgcqhSOUb6D6/M+bNHkAjY1XANqlSpQAPicStoAtsSFHmdhXa3cDAEaggEeRrW/YV1KuoZTuCAR7GgrmEuB2IuZbZWBG6dmNAezAPamPDaqvdI76VXp5jEBa2AVuHIWB+W4nJhp8ysCJ0MTuNqnYFZ4tjGuXT1iKjr2WyAqGI+1B2nf1qWKciRhYFMLC0BYpjYNSAdZSjbdmhbBphZegDm9qKd4DHC4IAiNNx+A7qUXXoQXIYamDoY3g768qhrQLaTWIneuauvZG2nZHgPCu1LAlL7LhFNt2a4w3JGpB28/MfhtWeMY7qk7JAY7bTHOJqupjXN5WJYuYWIAkTMaaR40qV0Iyx7+hiplJckVvpXwdrN+Gy9qShUZc4B5iT2xMSSSfOheE4M3W3gDc/pVo6U/3+HuXbCDrFa2vbntq9wLlkdq2uswpHjO1JcKzYXE3MPca295UN1lXMFygEjVh80A7nWO+as57H4sFHJZJBd3hwVZWZFbWrLDcUix/TC9YK9bgroW4cttlZbhZoLZSidpZUHXXbajuCdLbWJbIXRLn+WxKv/tcBvwrPCy5LF3NEo1N9+w5t3Y3opL9LbjyxrZL1PoudjakswVbUoJNMYterg1wyAu5NDtiIrSwQ7gGYnWATpz21rSILnw5LaiFILH5jOYz4kTR1c7CqFGSMsaRtHpXSlAVjpE563bZRHiJP6zSM3z1qwCpyuPUrmH9NW/j2CLpmX5kk+a8/XSaT4fhQuAFmytoVgDTfXXzPvXMuqk7Gl7NM3GdHH3/AI9OfBsO11bi24gDTNOXMrgpMfynbvoHiKXLl5hdw9pCxi5dW7mJRDOQDIpgnsydgW76uPCsOtq2EURG/ieZ9ao3SHpCq4x7dsFsphjOmbmBprBmn9Kca0l3ZWuab+X0gTjzA3cPcuMq27WIBd2MKoa1etgk8u26idtaH6P9GWcO1+0t2WYkOEuKyAgqwLTJ3202jnTzCk3V2kGfaNj371ytcCtW8wtBrGb5updrQPpbIHrFK4yjFcln9mhtSfxf6FFvh8vdNm41q3my28kFeyIY5XkFc0iBGxgijrQZQQ7Lm1Iyg6ry32MUQ2HW2AqCFUBQPACiMDhesZe6df5RE/qKrG6fPIlnVHjsgHC2HumEBPjyE7SeUnT1q18H6O9U4dmOdSdvlZWWPQ/tR/C+G2rQPUiAx11PeeR7pjyo+uq2c4lSpUqoAvE+s6puqjPGn6x4xtVY4fje81caqXSTh5sv1qfIx7X3W7/I/n51KAZYfEh/r29Tv7ULxLgli6JYIrbBtAZ199yY76U4biYHMV3N/OUDCUDyZGhGvvE/hUgckRrEjKezzGv/AJXO3fa7cUqpI1DSNoB3rXp7ea2qZAJALD1MflPvWvw9yvhDlY9YGYXQeRYyI+6VgDyPOsNljjNx9M2xr/i6v0xjw/hZbtONN4ozht5izB7YtkBdMyk9oH+E6bURiViBMfrQt3TUGSK2QqjBfEyym5+Rthnyt4GmFJcLiM4pnhr86Hf86l9yh3qVKlQBKwVnes1CaANerA5AelLeJYfrDPcIpg7aSeVCGDuAfHY+4qUBUukuGdiumbKsRziT71r0O4UbNxr05UdMuX+LUEN4Aax5mlfxIxz4XFWLiO4RrZDKrEA5XYn1hhv4Um6O9Kb+JxmEtG9cKBwGJyg3BM9rLuIEbmZrnTUutmdvs3xm+jxTPTsSpZifbyrgcPyO3Pypq1juP4T+taHDHv8A+J/7V09MAntA2rrIeR0Pep2Pt+M00u3AFzEwBrNY4vh16tXbRlECOfgfCdfekl92bLnJgyVEQpju7zWa25V9l5HV1Off0WLh3FlugA9lu4nfy76YVSBr36e9WXgqnKT1uddgIgg+Mk0qi5z7MvdSo90Hh9fruqI2asfa+u41oo09R+QrWZiYtSV7NKsXjFsLmvMLayBLGBJEx56H2rljumWEsMUu3lD7MFBYgjecgMGI0rzLpb0u/tWI1cdUjEW8oMEEDtGftbjlEVR3Rj2Q2FTl58BPxP4/hsTatpZuZ7qMdgcuVh2pYxzAOk7Gq38OFP8Ab7P3Wcn0Rv3pLxDiAYwGB7JMz3pPp+tEYORA7ivMzuO8+VL5a9Y3MWI9/XG1uuOrxLA8RuAAdY+x+038C+NXz4Z9InN+5hbnbWC6MWGZSN17Rlgd9JjXkdLq1N4KdTS0ujYYX4D5oGoI0o27gEa31ZUZQIHhG0HkfGu4uA8xWlwSY+tZ/arcVu4U5Mrtrg7lsjggja4BKkeOo39wZ76sOFsC2gURoNYAEnmYFYca/h+FRz9egqkKow8Fp2Ofk6BDP13Gg+K4nqcPduExkRnkCYyITMc9po+sEU0WfK7cZhz1hM6ydNSSJOp20jeuGJ42GAkmcwJ1/m8deXtX0tjeheCvf4mFsn/QB/TE1zwvQPh9r5MFhge/qlJ92BpPQjuj+vLMPmC2+ZpUMRly6KSflyzp770aMTlbTMNNeWoMzBPgNPPavqe1wy0nyWra+SKPyFVrEfCvh7knqCMxJIV2Ak6mJOnkIqXUvTIVv2jwFceS2/JtT3kHlsP2ApnheJEMzKxkSQQdRqBI7tJq4cU+AV3rWOFxa9WSSFuKcyjuzLIbzgeVGcI+BTKQb+JBjkgb9xSpfjb7GR/IS9Dv4X9MDi1uWL75ntqrIWPaZdQ3i2Vo1+8KvuUkA84FV/o18PcJgHNyyhN0gqXJ5EgkADQAkDx03qy1ojHis3TPJ8nqOTWp+vCKj2ia61KsV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579438"/>
            <a:ext cx="90487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71800" y="1338286"/>
            <a:ext cx="5583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C00000"/>
                </a:solidFill>
              </a:rPr>
              <a:t>Finance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332" y="4653136"/>
            <a:ext cx="5625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76325" algn="l"/>
              </a:tabLst>
            </a:pPr>
            <a:r>
              <a:rPr lang="en-US" sz="2000" dirty="0" smtClean="0">
                <a:solidFill>
                  <a:srgbClr val="00B0F0"/>
                </a:solidFill>
              </a:rPr>
              <a:t>Input	: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err="1" smtClean="0"/>
              <a:t>Prototipe</a:t>
            </a:r>
            <a:r>
              <a:rPr lang="en-US" sz="2000" dirty="0" smtClean="0"/>
              <a:t>, SDM, </a:t>
            </a:r>
            <a:r>
              <a:rPr lang="en-US" sz="2000" dirty="0" err="1" smtClean="0"/>
              <a:t>Teknik</a:t>
            </a:r>
            <a:endParaRPr lang="en-US" sz="2000" dirty="0"/>
          </a:p>
          <a:p>
            <a:pPr marL="1169988" indent="-1169988">
              <a:tabLst>
                <a:tab pos="1076325" algn="l"/>
              </a:tabLst>
            </a:pPr>
            <a:r>
              <a:rPr lang="en-US" sz="2000" dirty="0" err="1" smtClean="0">
                <a:solidFill>
                  <a:srgbClr val="FFC000"/>
                </a:solidFill>
              </a:rPr>
              <a:t>Aktifitas</a:t>
            </a:r>
            <a:r>
              <a:rPr lang="en-US" sz="2000" dirty="0" smtClean="0"/>
              <a:t> 	: </a:t>
            </a:r>
            <a:r>
              <a:rPr lang="en-US" sz="2000" dirty="0" err="1" smtClean="0"/>
              <a:t>mengolah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/>
              <a:t> </a:t>
            </a:r>
            <a:r>
              <a:rPr lang="en-US" sz="2000" dirty="0" err="1" smtClean="0"/>
              <a:t>baku</a:t>
            </a:r>
            <a:r>
              <a:rPr lang="en-US" sz="2000" dirty="0" smtClean="0"/>
              <a:t>, </a:t>
            </a:r>
            <a:r>
              <a:rPr lang="en-US" sz="2000" dirty="0" err="1" smtClean="0"/>
              <a:t>mengganti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lama,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</a:t>
            </a:r>
            <a:r>
              <a:rPr lang="en-US" sz="2000" dirty="0" err="1" smtClean="0"/>
              <a:t>jadi</a:t>
            </a:r>
            <a:endParaRPr lang="en-US" sz="2000" dirty="0" smtClean="0"/>
          </a:p>
          <a:p>
            <a:pPr>
              <a:tabLst>
                <a:tab pos="1076325" algn="l"/>
              </a:tabLst>
            </a:pPr>
            <a:r>
              <a:rPr lang="en-US" sz="2000" dirty="0" smtClean="0">
                <a:solidFill>
                  <a:srgbClr val="00B050"/>
                </a:solidFill>
              </a:rPr>
              <a:t>Output	: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jadi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jasa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602332" y="4129916"/>
            <a:ext cx="5625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7030A0"/>
                </a:solidFill>
              </a:rPr>
              <a:t>Production/Operation</a:t>
            </a:r>
            <a:endParaRPr lang="en-US" sz="2400" u="sng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332" y="204894"/>
            <a:ext cx="78424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BIDANG FUNGSIONAL </a:t>
            </a:r>
            <a:r>
              <a:rPr lang="en-US" sz="4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ORGANISASI</a:t>
            </a:r>
            <a:endParaRPr lang="en-US" sz="4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  <p:pic>
        <p:nvPicPr>
          <p:cNvPr id="14" name="Picture 3" descr="C:\Documents and Settings\UserXP\Desktop\financ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577" y="1878696"/>
            <a:ext cx="1940106" cy="1525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29916"/>
            <a:ext cx="3000334" cy="19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95BF8-0712-47E7-98FE-CD9D0B33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78412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Profile </a:t>
            </a:r>
            <a:r>
              <a:rPr lang="en-US" sz="4000" dirty="0" err="1"/>
              <a:t>Dosen</a:t>
            </a:r>
            <a:r>
              <a:rPr lang="en-US" sz="4000" dirty="0"/>
              <a:t> </a:t>
            </a:r>
            <a:r>
              <a:rPr lang="en-US" sz="4000" dirty="0" err="1"/>
              <a:t>Pengampu</a:t>
            </a:r>
            <a:endParaRPr lang="id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DB26D-1908-4EC1-AC33-970BE1048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05064"/>
            <a:ext cx="2664296" cy="15018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Maimun, S.T., M.T.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E-mail</a:t>
            </a:r>
            <a:r>
              <a:rPr lang="en-US" sz="1600" dirty="0">
                <a:solidFill>
                  <a:srgbClr val="C00000"/>
                </a:solidFill>
              </a:rPr>
              <a:t>: </a:t>
            </a:r>
            <a:r>
              <a:rPr lang="en-US" sz="1600" dirty="0" smtClean="0">
                <a:solidFill>
                  <a:srgbClr val="C00000"/>
                </a:solidFill>
              </a:rPr>
              <a:t>maimun@esaunggul.ac.id</a:t>
            </a:r>
            <a:endParaRPr lang="en-US" sz="1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id-ID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92576A-E46E-430E-9363-6A4173EA8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4925"/>
            <a:ext cx="1653952" cy="2480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BCF8D9-A47D-4989-BD8D-58A82DF74591}"/>
              </a:ext>
            </a:extLst>
          </p:cNvPr>
          <p:cNvSpPr txBox="1"/>
          <p:nvPr/>
        </p:nvSpPr>
        <p:spPr>
          <a:xfrm>
            <a:off x="2987824" y="1580894"/>
            <a:ext cx="594022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Pendidikan: </a:t>
            </a:r>
          </a:p>
          <a:p>
            <a:pPr marL="196454" indent="-196454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S1 </a:t>
            </a:r>
            <a:r>
              <a:rPr lang="en-US" sz="1600" dirty="0" err="1" smtClean="0"/>
              <a:t>Teknik</a:t>
            </a:r>
            <a:r>
              <a:rPr lang="en-US" sz="1600" dirty="0" smtClean="0"/>
              <a:t> </a:t>
            </a:r>
            <a:r>
              <a:rPr lang="en-US" sz="1600" dirty="0" err="1" smtClean="0"/>
              <a:t>Elektro</a:t>
            </a:r>
            <a:r>
              <a:rPr lang="en-US" sz="1600" dirty="0" smtClean="0"/>
              <a:t>, </a:t>
            </a:r>
            <a:r>
              <a:rPr lang="en-US" sz="1600" dirty="0" err="1" smtClean="0"/>
              <a:t>Universitas</a:t>
            </a:r>
            <a:r>
              <a:rPr lang="en-US" sz="1600" dirty="0" smtClean="0"/>
              <a:t> </a:t>
            </a:r>
            <a:r>
              <a:rPr lang="en-US" sz="1600" dirty="0" err="1" smtClean="0"/>
              <a:t>Trisakti</a:t>
            </a:r>
            <a:endParaRPr lang="en-US" sz="1600" dirty="0"/>
          </a:p>
          <a:p>
            <a:pPr marL="196454" indent="-196454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S2 </a:t>
            </a:r>
            <a:r>
              <a:rPr lang="en-US" sz="1600" dirty="0" err="1" smtClean="0"/>
              <a:t>Teknik</a:t>
            </a:r>
            <a:r>
              <a:rPr lang="en-US" sz="1600" dirty="0" smtClean="0"/>
              <a:t> </a:t>
            </a:r>
            <a:r>
              <a:rPr lang="en-US" sz="1600" dirty="0" err="1" smtClean="0"/>
              <a:t>Elektro</a:t>
            </a:r>
            <a:r>
              <a:rPr lang="en-US" sz="1600" dirty="0" smtClean="0"/>
              <a:t>, </a:t>
            </a:r>
            <a:r>
              <a:rPr lang="en-US" sz="1600" dirty="0" err="1" smtClean="0"/>
              <a:t>Institut</a:t>
            </a:r>
            <a:r>
              <a:rPr lang="en-US" sz="1600" dirty="0" smtClean="0"/>
              <a:t> </a:t>
            </a:r>
            <a:r>
              <a:rPr lang="en-US" sz="1600" dirty="0" err="1" smtClean="0"/>
              <a:t>Teknologi</a:t>
            </a:r>
            <a:r>
              <a:rPr lang="en-US" sz="1600" dirty="0" smtClean="0"/>
              <a:t> Bandung</a:t>
            </a:r>
            <a:endParaRPr lang="en-US" sz="1600" dirty="0"/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spcBef>
                <a:spcPts val="900"/>
              </a:spcBef>
            </a:pPr>
            <a:r>
              <a:rPr lang="en-US" sz="1600" b="1" dirty="0" err="1">
                <a:solidFill>
                  <a:srgbClr val="00B0F0"/>
                </a:solidFill>
              </a:rPr>
              <a:t>Pengalaman</a:t>
            </a:r>
            <a:r>
              <a:rPr lang="en-US" sz="1600" b="1" dirty="0">
                <a:solidFill>
                  <a:srgbClr val="00B0F0"/>
                </a:solidFill>
              </a:rPr>
              <a:t>:</a:t>
            </a:r>
          </a:p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Sales Engineer, PT. Abdi </a:t>
            </a:r>
            <a:r>
              <a:rPr lang="en-US" sz="1600" dirty="0" err="1"/>
              <a:t>Bangun</a:t>
            </a:r>
            <a:r>
              <a:rPr lang="en-US" sz="1600" dirty="0"/>
              <a:t> </a:t>
            </a:r>
            <a:r>
              <a:rPr lang="en-US" sz="1600" dirty="0" err="1"/>
              <a:t>Buana</a:t>
            </a:r>
            <a:r>
              <a:rPr lang="en-US" sz="1600" dirty="0"/>
              <a:t> </a:t>
            </a:r>
          </a:p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System Engineer, PT. Master System </a:t>
            </a:r>
            <a:r>
              <a:rPr lang="en-US" sz="1600" dirty="0" err="1"/>
              <a:t>Infotama</a:t>
            </a:r>
            <a:endParaRPr lang="en-US" sz="1600" dirty="0"/>
          </a:p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Intelligent Network Engineer, Nokia Siemens </a:t>
            </a:r>
            <a:r>
              <a:rPr lang="en-US" sz="1600" dirty="0" smtClean="0"/>
              <a:t>Networks</a:t>
            </a:r>
          </a:p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Ka</a:t>
            </a:r>
            <a:r>
              <a:rPr lang="en-US" sz="1600" dirty="0" smtClean="0"/>
              <a:t>.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r>
              <a:rPr lang="en-US" sz="1600" dirty="0" smtClean="0"/>
              <a:t>, </a:t>
            </a:r>
            <a:r>
              <a:rPr lang="en-US" sz="1600" dirty="0" err="1" smtClean="0"/>
              <a:t>Akademi</a:t>
            </a:r>
            <a:r>
              <a:rPr lang="en-US" sz="1600" dirty="0" smtClean="0"/>
              <a:t> Telkom Jakarta.</a:t>
            </a:r>
          </a:p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Dosen</a:t>
            </a:r>
            <a:r>
              <a:rPr lang="en-US" sz="1600" dirty="0" smtClean="0"/>
              <a:t>: </a:t>
            </a:r>
          </a:p>
          <a:p>
            <a:pPr>
              <a:spcBef>
                <a:spcPts val="900"/>
              </a:spcBef>
            </a:pPr>
            <a:r>
              <a:rPr lang="en-US" sz="1600" dirty="0"/>
              <a:t>	</a:t>
            </a:r>
            <a:r>
              <a:rPr lang="en-US" sz="1600" dirty="0" err="1" smtClean="0"/>
              <a:t>Institut</a:t>
            </a:r>
            <a:r>
              <a:rPr lang="en-US" sz="1600" dirty="0" smtClean="0"/>
              <a:t> </a:t>
            </a:r>
            <a:r>
              <a:rPr lang="en-US" sz="1600" dirty="0" err="1" smtClean="0"/>
              <a:t>Teknologi</a:t>
            </a:r>
            <a:r>
              <a:rPr lang="en-US" sz="1600" dirty="0" smtClean="0"/>
              <a:t> Telkom </a:t>
            </a:r>
            <a:r>
              <a:rPr lang="en-US" sz="1600" dirty="0" err="1" smtClean="0"/>
              <a:t>Purwokerto</a:t>
            </a:r>
            <a:r>
              <a:rPr lang="en-US" sz="1600" dirty="0" smtClean="0"/>
              <a:t> </a:t>
            </a:r>
          </a:p>
          <a:p>
            <a:pPr lvl="2">
              <a:spcBef>
                <a:spcPts val="900"/>
              </a:spcBef>
            </a:pPr>
            <a:r>
              <a:rPr lang="en-US" sz="1600" dirty="0" err="1" smtClean="0"/>
              <a:t>Akademi</a:t>
            </a:r>
            <a:r>
              <a:rPr lang="en-US" sz="1600" dirty="0" smtClean="0"/>
              <a:t> Telkom Jakarta </a:t>
            </a:r>
          </a:p>
          <a:p>
            <a:pPr lvl="2">
              <a:spcBef>
                <a:spcPts val="900"/>
              </a:spcBef>
            </a:pPr>
            <a:r>
              <a:rPr lang="en-US" sz="1600" dirty="0" err="1" smtClean="0"/>
              <a:t>Universitas</a:t>
            </a:r>
            <a:r>
              <a:rPr lang="en-US" sz="1600" dirty="0" smtClean="0"/>
              <a:t> </a:t>
            </a:r>
            <a:r>
              <a:rPr lang="en-US" sz="1600" dirty="0" err="1" smtClean="0"/>
              <a:t>Esa</a:t>
            </a:r>
            <a:r>
              <a:rPr lang="en-US" sz="1600" dirty="0" smtClean="0"/>
              <a:t> </a:t>
            </a:r>
            <a:r>
              <a:rPr lang="en-US" sz="1600" dirty="0" err="1" smtClean="0"/>
              <a:t>Unggul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380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884675"/>
            <a:ext cx="5461354" cy="1616333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076325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Input	: </a:t>
            </a:r>
            <a:r>
              <a:rPr lang="en-US" dirty="0" smtClean="0"/>
              <a:t>SDM, Modal, Tool</a:t>
            </a:r>
          </a:p>
          <a:p>
            <a:pPr marL="1250950" lvl="1" indent="-1250950">
              <a:buNone/>
              <a:tabLst>
                <a:tab pos="1076325" algn="l"/>
              </a:tabLst>
            </a:pPr>
            <a:r>
              <a:rPr lang="en-US" sz="2000" dirty="0" err="1" smtClean="0">
                <a:solidFill>
                  <a:srgbClr val="FFC000"/>
                </a:solidFill>
              </a:rPr>
              <a:t>Aktifitas</a:t>
            </a:r>
            <a:r>
              <a:rPr lang="en-US" sz="2000" dirty="0" smtClean="0">
                <a:solidFill>
                  <a:srgbClr val="FFC000"/>
                </a:solidFill>
              </a:rPr>
              <a:t> 	</a:t>
            </a:r>
            <a:r>
              <a:rPr lang="en-US" sz="2000" dirty="0" smtClean="0"/>
              <a:t>:  </a:t>
            </a:r>
            <a:r>
              <a:rPr lang="en-US" sz="2000" dirty="0" err="1" smtClean="0"/>
              <a:t>menilai</a:t>
            </a:r>
            <a:r>
              <a:rPr lang="en-US" sz="2000" dirty="0" smtClean="0"/>
              <a:t>, </a:t>
            </a:r>
            <a:r>
              <a:rPr lang="en-US" sz="2000" dirty="0" err="1" smtClean="0"/>
              <a:t>memantau</a:t>
            </a:r>
            <a:r>
              <a:rPr lang="en-US" sz="2000" dirty="0" smtClean="0"/>
              <a:t>, </a:t>
            </a:r>
            <a:r>
              <a:rPr lang="en-US" sz="2000" dirty="0" err="1" smtClean="0"/>
              <a:t>memperbaiki</a:t>
            </a:r>
            <a:r>
              <a:rPr lang="en-US" sz="2000" dirty="0"/>
              <a:t>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 </a:t>
            </a:r>
            <a:endParaRPr lang="en-US" sz="2000" dirty="0"/>
          </a:p>
          <a:p>
            <a:pPr marL="1169988" indent="-1169988">
              <a:buNone/>
              <a:tabLst>
                <a:tab pos="1076325" algn="l"/>
              </a:tabLst>
            </a:pPr>
            <a:r>
              <a:rPr lang="en-US" dirty="0" smtClean="0">
                <a:solidFill>
                  <a:srgbClr val="00B050"/>
                </a:solidFill>
              </a:rPr>
              <a:t>Output	</a:t>
            </a:r>
            <a:r>
              <a:rPr lang="en-US" dirty="0" smtClean="0"/>
              <a:t>: </a:t>
            </a:r>
            <a:r>
              <a:rPr lang="en-US" dirty="0" err="1" smtClean="0"/>
              <a:t>layanan</a:t>
            </a:r>
            <a:r>
              <a:rPr lang="en-US" dirty="0" smtClean="0"/>
              <a:t>, </a:t>
            </a:r>
            <a:r>
              <a:rPr lang="en-US" dirty="0" err="1" smtClean="0"/>
              <a:t>mutu</a:t>
            </a:r>
            <a:endParaRPr lang="en-US" dirty="0" smtClean="0"/>
          </a:p>
        </p:txBody>
      </p:sp>
      <p:sp>
        <p:nvSpPr>
          <p:cNvPr id="1026" name="AutoShape 2" descr="data:image/jpg;base64,/9j/4AAQSkZJRgABAQAAAQABAAD/2wCEAAkGBhQQEBUUEBMVFRQVFxgWGBgYFhwaGBcYFRgVHBwcHR0XHSYhFxkjGxweIDAgIycpLS4uGx82NTAqNSYvLCkBCQoKDgwOGg8PGiwkHyQ0Li0tKiovLC8qKS8pLCkvKSkpNSw1NCoqKTQpLCwqKS4vLCksLCwpMDUsLSwsLCwsLf/AABEIAH8AXwMBIgACEQEDEQH/xAAcAAACAgMBAQAAAAAAAAAAAAAEBQAGAQIDBwj/xAA8EAACAQIEAggDBgMJAQAAAAABAhEAAwQSITEFQQYTIlFhcYGRBzLwQmKhscHRUnKyFCMzU4KSotLxFf/EABkBAAIDAQAAAAAAAAAAAAAAAAADAQIEBf/EACQRAAIDAAEEAgIDAAAAAAAAAAABAgMREhMhMUEiUQSBI2HR/9oADAMBAAIRAxEAPwD3GpUqUAStXeATvAnTel/GeNLh1DNzOUHlmAnKT9mROtUo9MH65ntiA4ggnvCzHcQ2Yj+c1KQF9xOOC2xcBBXQk/cMSw8BM+QrF/iSISGMR+RG/lPZ84rzZMUxJgkAljAOgzTIA5AydKJskxEmIj00/ap4geiYfFB1BmOyrEdwYTrXS3dDAEbESPI1R7NxspWTDRPjAI/IxTT/AOrcI0gaZRHIc48TA9qOIFnqUqwvFgcqhSOUb6D6/M+bNHkAjY1XANqlSpQAPicStoAtsSFHmdhXa3cDAEaggEeRrW/YV1KuoZTuCAR7GgrmEuB2IuZbZWBG6dmNAezAPamPDaqvdI76VXp5jEBa2AVuHIWB+W4nJhp8ysCJ0MTuNqnYFZ4tjGuXT1iKjr2WyAqGI+1B2nf1qWKciRhYFMLC0BYpjYNSAdZSjbdmhbBphZegDm9qKd4DHC4IAiNNx+A7qUXXoQXIYamDoY3g768qhrQLaTWIneuauvZG2nZHgPCu1LAlL7LhFNt2a4w3JGpB28/MfhtWeMY7qk7JAY7bTHOJqupjXN5WJYuYWIAkTMaaR40qV0Iyx7+hiplJckVvpXwdrN+Gy9qShUZc4B5iT2xMSSSfOheE4M3W3gDc/pVo6U/3+HuXbCDrFa2vbntq9wLlkdq2uswpHjO1JcKzYXE3MPca295UN1lXMFygEjVh80A7nWO+as57H4sFHJZJBd3hwVZWZFbWrLDcUix/TC9YK9bgroW4cttlZbhZoLZSidpZUHXXbajuCdLbWJbIXRLn+WxKv/tcBvwrPCy5LF3NEo1N9+w5t3Y3opL9LbjyxrZL1PoudjakswVbUoJNMYterg1wyAu5NDtiIrSwQ7gGYnWATpz21rSILnw5LaiFILH5jOYz4kTR1c7CqFGSMsaRtHpXSlAVjpE563bZRHiJP6zSM3z1qwCpyuPUrmH9NW/j2CLpmX5kk+a8/XSaT4fhQuAFmytoVgDTfXXzPvXMuqk7Gl7NM3GdHH3/AI9OfBsO11bi24gDTNOXMrgpMfynbvoHiKXLl5hdw9pCxi5dW7mJRDOQDIpgnsydgW76uPCsOtq2EURG/ieZ9ao3SHpCq4x7dsFsphjOmbmBprBmn9Kca0l3ZWuab+X0gTjzA3cPcuMq27WIBd2MKoa1etgk8u26idtaH6P9GWcO1+0t2WYkOEuKyAgqwLTJ3202jnTzCk3V2kGfaNj371ytcCtW8wtBrGb5updrQPpbIHrFK4yjFcln9mhtSfxf6FFvh8vdNm41q3my28kFeyIY5XkFc0iBGxgijrQZQQ7Lm1Iyg6ry32MUQ2HW2AqCFUBQPACiMDhesZe6df5RE/qKrG6fPIlnVHjsgHC2HumEBPjyE7SeUnT1q18H6O9U4dmOdSdvlZWWPQ/tR/C+G2rQPUiAx11PeeR7pjyo+uq2c4lSpUqoAvE+s6puqjPGn6x4xtVY4fje81caqXSTh5sv1qfIx7X3W7/I/n51KAZYfEh/r29Tv7ULxLgli6JYIrbBtAZ199yY76U4biYHMV3N/OUDCUDyZGhGvvE/hUgckRrEjKezzGv/AJXO3fa7cUqpI1DSNoB3rXp7ea2qZAJALD1MflPvWvw9yvhDlY9YGYXQeRYyI+6VgDyPOsNljjNx9M2xr/i6v0xjw/hZbtONN4ozht5izB7YtkBdMyk9oH+E6bURiViBMfrQt3TUGSK2QqjBfEyym5+Rthnyt4GmFJcLiM4pnhr86Hf86l9yh3qVKlQBKwVnes1CaANerA5AelLeJYfrDPcIpg7aSeVCGDuAfHY+4qUBUukuGdiumbKsRziT71r0O4UbNxr05UdMuX+LUEN4Aax5mlfxIxz4XFWLiO4RrZDKrEA5XYn1hhv4Um6O9Kb+JxmEtG9cKBwGJyg3BM9rLuIEbmZrnTUutmdvs3xm+jxTPTsSpZifbyrgcPyO3Pypq1juP4T+taHDHv8A+J/7V09MAntA2rrIeR0Pep2Pt+M00u3AFzEwBrNY4vh16tXbRlECOfgfCdfekl92bLnJgyVEQpju7zWa25V9l5HV1Off0WLh3FlugA9lu4nfy76YVSBr36e9WXgqnKT1uddgIgg+Mk0qi5z7MvdSo90Hh9fruqI2asfa+u41oo09R+QrWZiYtSV7NKsXjFsLmvMLayBLGBJEx56H2rljumWEsMUu3lD7MFBYgjecgMGI0rzLpb0u/tWI1cdUjEW8oMEEDtGftbjlEVR3Rj2Q2FTl58BPxP4/hsTatpZuZ7qMdgcuVh2pYxzAOk7Gq38OFP8Ab7P3Wcn0Rv3pLxDiAYwGB7JMz3pPp+tEYORA7ivMzuO8+VL5a9Y3MWI9/XG1uuOrxLA8RuAAdY+x+038C+NXz4Z9InN+5hbnbWC6MWGZSN17Rlgd9JjXkdLq1N4KdTS0ujYYX4D5oGoI0o27gEa31ZUZQIHhG0HkfGu4uA8xWlwSY+tZ/arcVu4U5Mrtrg7lsjggja4BKkeOo39wZ76sOFsC2gURoNYAEnmYFYca/h+FRz9egqkKow8Fp2Ofk6BDP13Gg+K4nqcPduExkRnkCYyITMc9po+sEU0WfK7cZhz1hM6ydNSSJOp20jeuGJ42GAkmcwJ1/m8deXtX0tjeheCvf4mFsn/QB/TE1zwvQPh9r5MFhge/qlJ92BpPQjuj+vLMPmC2+ZpUMRly6KSflyzp770aMTlbTMNNeWoMzBPgNPPavqe1wy0nyWra+SKPyFVrEfCvh7knqCMxJIV2Ak6mJOnkIqXUvTIVv2jwFceS2/JtT3kHlsP2ApnheJEMzKxkSQQdRqBI7tJq4cU+AV3rWOFxa9WSSFuKcyjuzLIbzgeVGcI+BTKQb+JBjkgb9xSpfjb7GR/IS9Dv4X9MDi1uWL75ntqrIWPaZdQ3i2Vo1+8KvuUkA84FV/o18PcJgHNyyhN0gqXJ5EgkADQAkDx03qy1ojHis3TPJ8nqOTWp+vCKj2ia61KsV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579438"/>
            <a:ext cx="90487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33224" y="1338286"/>
            <a:ext cx="602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 smtClean="0">
                <a:solidFill>
                  <a:srgbClr val="00B050"/>
                </a:solidFill>
              </a:rPr>
              <a:t>Infrastruktur</a:t>
            </a:r>
            <a:r>
              <a:rPr lang="en-US" sz="2400" u="sng" dirty="0" smtClean="0">
                <a:solidFill>
                  <a:srgbClr val="00B050"/>
                </a:solidFill>
              </a:rPr>
              <a:t> </a:t>
            </a:r>
            <a:r>
              <a:rPr lang="en-US" sz="2400" u="sng" dirty="0" err="1" smtClean="0">
                <a:solidFill>
                  <a:srgbClr val="00B050"/>
                </a:solidFill>
              </a:rPr>
              <a:t>Teknik</a:t>
            </a:r>
            <a:endParaRPr lang="en-US" sz="2400" u="sng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332" y="4653136"/>
            <a:ext cx="53378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76325" algn="l"/>
              </a:tabLst>
            </a:pPr>
            <a:r>
              <a:rPr lang="en-US" sz="2000" dirty="0" smtClean="0">
                <a:solidFill>
                  <a:srgbClr val="00B0F0"/>
                </a:solidFill>
              </a:rPr>
              <a:t>Input	: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SDM,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, </a:t>
            </a:r>
            <a:r>
              <a:rPr lang="en-US" sz="2000" dirty="0" err="1" smtClean="0"/>
              <a:t>Informasi</a:t>
            </a:r>
            <a:endParaRPr lang="en-US" sz="2000" dirty="0"/>
          </a:p>
          <a:p>
            <a:pPr marL="1169988" indent="-1169988">
              <a:tabLst>
                <a:tab pos="1076325" algn="l"/>
              </a:tabLst>
            </a:pPr>
            <a:r>
              <a:rPr lang="en-US" sz="2000" dirty="0" err="1" smtClean="0">
                <a:solidFill>
                  <a:srgbClr val="FFC000"/>
                </a:solidFill>
              </a:rPr>
              <a:t>Aktifitas</a:t>
            </a:r>
            <a:r>
              <a:rPr lang="en-US" sz="2000" dirty="0" smtClean="0"/>
              <a:t> 	: </a:t>
            </a:r>
            <a:r>
              <a:rPr lang="en-US" sz="2000" dirty="0" err="1" smtClean="0"/>
              <a:t>mengolah</a:t>
            </a:r>
            <a:r>
              <a:rPr lang="en-US" sz="2000" dirty="0" smtClean="0"/>
              <a:t>, </a:t>
            </a:r>
            <a:r>
              <a:rPr lang="en-US" sz="2000" dirty="0" err="1" smtClean="0"/>
              <a:t>distribusi</a:t>
            </a:r>
            <a:r>
              <a:rPr lang="en-US" sz="2000" dirty="0" smtClean="0"/>
              <a:t>,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mengamankan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endParaRPr lang="en-US" sz="2000" dirty="0" smtClean="0"/>
          </a:p>
          <a:p>
            <a:pPr marL="1169988" indent="-1169988">
              <a:tabLst>
                <a:tab pos="1076325" algn="l"/>
              </a:tabLst>
            </a:pPr>
            <a:r>
              <a:rPr lang="en-US" sz="2000" dirty="0" smtClean="0">
                <a:solidFill>
                  <a:srgbClr val="00B050"/>
                </a:solidFill>
              </a:rPr>
              <a:t>Output	: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, website,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, </a:t>
            </a:r>
            <a:r>
              <a:rPr lang="en-US" sz="2000" dirty="0" err="1" smtClean="0"/>
              <a:t>keamanan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602332" y="4129916"/>
            <a:ext cx="5625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 smtClean="0">
                <a:solidFill>
                  <a:srgbClr val="0070C0"/>
                </a:solidFill>
              </a:rPr>
              <a:t>Sistem</a:t>
            </a:r>
            <a:r>
              <a:rPr lang="en-US" sz="2400" u="sng" dirty="0" smtClean="0">
                <a:solidFill>
                  <a:srgbClr val="0070C0"/>
                </a:solidFill>
              </a:rPr>
              <a:t> </a:t>
            </a:r>
            <a:r>
              <a:rPr lang="en-US" sz="2400" u="sng" dirty="0" err="1" smtClean="0">
                <a:solidFill>
                  <a:srgbClr val="0070C0"/>
                </a:solidFill>
              </a:rPr>
              <a:t>dan</a:t>
            </a:r>
            <a:r>
              <a:rPr lang="en-US" sz="2400" u="sng" dirty="0" smtClean="0">
                <a:solidFill>
                  <a:srgbClr val="0070C0"/>
                </a:solidFill>
              </a:rPr>
              <a:t> </a:t>
            </a:r>
            <a:r>
              <a:rPr lang="en-US" sz="2400" u="sng" dirty="0" err="1" smtClean="0">
                <a:solidFill>
                  <a:srgbClr val="0070C0"/>
                </a:solidFill>
              </a:rPr>
              <a:t>Teknologi</a:t>
            </a:r>
            <a:r>
              <a:rPr lang="en-US" sz="2400" u="sng" dirty="0" smtClean="0">
                <a:solidFill>
                  <a:srgbClr val="0070C0"/>
                </a:solidFill>
              </a:rPr>
              <a:t> </a:t>
            </a:r>
            <a:r>
              <a:rPr lang="en-US" sz="2400" u="sng" dirty="0" err="1" smtClean="0">
                <a:solidFill>
                  <a:srgbClr val="0070C0"/>
                </a:solidFill>
              </a:rPr>
              <a:t>Informasi</a:t>
            </a:r>
            <a:endParaRPr lang="en-US" sz="2400" u="sng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332" y="204894"/>
            <a:ext cx="78424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BIDANG FUNGSIONAL </a:t>
            </a:r>
            <a:r>
              <a:rPr lang="en-US" sz="4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ORGANISASI</a:t>
            </a:r>
            <a:endParaRPr lang="en-US" sz="4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6" y="1799951"/>
            <a:ext cx="2313484" cy="1718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r="15956"/>
          <a:stretch/>
        </p:blipFill>
        <p:spPr>
          <a:xfrm>
            <a:off x="6041283" y="4306009"/>
            <a:ext cx="2520280" cy="182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7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7442" y="2420888"/>
            <a:ext cx="70864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Fungsi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Model</a:t>
            </a: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Manajemen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3750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484632"/>
            <a:ext cx="6984777" cy="762161"/>
          </a:xfrm>
        </p:spPr>
        <p:txBody>
          <a:bodyPr>
            <a:normAutofit/>
          </a:bodyPr>
          <a:lstStyle/>
          <a:p>
            <a:pPr algn="ctr"/>
            <a:r>
              <a:rPr lang="en-US" sz="4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99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FUNGSI MANAJEMEN</a:t>
            </a:r>
            <a:endParaRPr lang="th-TH" sz="48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99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8" name="กลุ่ม 17"/>
          <p:cNvGrpSpPr/>
          <p:nvPr/>
        </p:nvGrpSpPr>
        <p:grpSpPr>
          <a:xfrm>
            <a:off x="1610938" y="1556792"/>
            <a:ext cx="6561463" cy="4668371"/>
            <a:chOff x="1643043" y="2190978"/>
            <a:chExt cx="6054687" cy="4167774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1643043" y="2190978"/>
              <a:ext cx="6054687" cy="41434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000"/>
            </a:p>
          </p:txBody>
        </p:sp>
        <p:cxnSp>
          <p:nvCxnSpPr>
            <p:cNvPr id="6" name="ตัวเชื่อมต่อตรง 5"/>
            <p:cNvCxnSpPr>
              <a:stCxn id="4" idx="0"/>
              <a:endCxn id="4" idx="2"/>
            </p:cNvCxnSpPr>
            <p:nvPr/>
          </p:nvCxnSpPr>
          <p:spPr>
            <a:xfrm rot="16200000" flipH="1">
              <a:off x="2500298" y="4286256"/>
              <a:ext cx="4143404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/>
            <p:cNvCxnSpPr>
              <a:stCxn id="4" idx="1"/>
              <a:endCxn id="4" idx="3"/>
            </p:cNvCxnSpPr>
            <p:nvPr/>
          </p:nvCxnSpPr>
          <p:spPr>
            <a:xfrm>
              <a:off x="1643043" y="4262680"/>
              <a:ext cx="60546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643043" y="2801332"/>
              <a:ext cx="2785288" cy="74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9933FF"/>
                  </a:solidFill>
                </a:rPr>
                <a:t>PLANNING </a:t>
              </a:r>
              <a:r>
                <a:rPr lang="en-ID" altLang="id-ID" sz="2400" b="1" dirty="0" smtClean="0">
                  <a:solidFill>
                    <a:srgbClr val="9933FF"/>
                  </a:solidFill>
                </a:rPr>
                <a:t>M</a:t>
              </a:r>
              <a:r>
                <a:rPr lang="id-ID" sz="2400" b="1" dirty="0" smtClean="0">
                  <a:solidFill>
                    <a:srgbClr val="9933FF"/>
                  </a:solidFill>
                </a:rPr>
                <a:t>erencana</a:t>
              </a:r>
              <a:r>
                <a:rPr lang="en-ID" altLang="id-ID" sz="2400" b="1" dirty="0" smtClean="0">
                  <a:solidFill>
                    <a:srgbClr val="9933FF"/>
                  </a:solidFill>
                </a:rPr>
                <a:t>k</a:t>
              </a:r>
              <a:r>
                <a:rPr lang="id-ID" sz="2400" b="1" dirty="0" smtClean="0">
                  <a:solidFill>
                    <a:srgbClr val="9933FF"/>
                  </a:solidFill>
                </a:rPr>
                <a:t>an</a:t>
              </a:r>
              <a:endParaRPr lang="th-TH" sz="2400" b="1" dirty="0">
                <a:solidFill>
                  <a:srgbClr val="9933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90034" y="2803220"/>
              <a:ext cx="2983648" cy="74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ORGANIZING</a:t>
              </a:r>
              <a:endParaRPr lang="en-US" sz="2400" b="1" dirty="0">
                <a:solidFill>
                  <a:srgbClr val="C00000"/>
                </a:solidFill>
              </a:endParaRPr>
            </a:p>
            <a:p>
              <a:pPr algn="ctr"/>
              <a:r>
                <a:rPr lang="en-ID" altLang="id-ID" sz="2400" b="1" dirty="0" smtClean="0">
                  <a:solidFill>
                    <a:srgbClr val="C00000"/>
                  </a:solidFill>
                </a:rPr>
                <a:t>M</a:t>
              </a:r>
              <a:r>
                <a:rPr lang="id-ID" sz="2400" b="1" dirty="0" smtClean="0">
                  <a:solidFill>
                    <a:srgbClr val="C00000"/>
                  </a:solidFill>
                </a:rPr>
                <a:t>engorganisasi</a:t>
              </a:r>
              <a:r>
                <a:rPr lang="en-ID" altLang="id-ID" sz="2400" b="1" dirty="0" smtClean="0">
                  <a:solidFill>
                    <a:srgbClr val="C00000"/>
                  </a:solidFill>
                </a:rPr>
                <a:t>k</a:t>
              </a:r>
              <a:r>
                <a:rPr lang="id-ID" sz="2400" b="1" dirty="0" smtClean="0">
                  <a:solidFill>
                    <a:srgbClr val="C00000"/>
                  </a:solidFill>
                </a:rPr>
                <a:t>an</a:t>
              </a:r>
              <a:endParaRPr lang="th-TH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06503" y="4957293"/>
              <a:ext cx="2571768" cy="74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7C80"/>
                  </a:solidFill>
                </a:rPr>
                <a:t>LEADING </a:t>
              </a:r>
              <a:r>
                <a:rPr lang="en-ID" sz="2400" b="1" dirty="0" err="1" smtClean="0">
                  <a:solidFill>
                    <a:srgbClr val="FF7C80"/>
                  </a:solidFill>
                </a:rPr>
                <a:t>Memimpin</a:t>
              </a:r>
              <a:endParaRPr lang="en-ID" sz="2400" b="1" dirty="0">
                <a:solidFill>
                  <a:srgbClr val="FF7C8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9099" y="4957293"/>
              <a:ext cx="2786082" cy="74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CONTROLING </a:t>
              </a:r>
              <a:r>
                <a:rPr lang="en-ID" altLang="id-ID" sz="2400" b="1" dirty="0" smtClean="0">
                  <a:solidFill>
                    <a:srgbClr val="FFFF00"/>
                  </a:solidFill>
                </a:rPr>
                <a:t>M</a:t>
              </a:r>
              <a:r>
                <a:rPr lang="id-ID" sz="2400" b="1" dirty="0" smtClean="0">
                  <a:solidFill>
                    <a:srgbClr val="FFFF00"/>
                  </a:solidFill>
                </a:rPr>
                <a:t>engendali</a:t>
              </a:r>
              <a:r>
                <a:rPr lang="en-ID" altLang="id-ID" sz="2400" b="1" dirty="0" smtClean="0">
                  <a:solidFill>
                    <a:srgbClr val="FFFF00"/>
                  </a:solidFill>
                </a:rPr>
                <a:t>k</a:t>
              </a:r>
              <a:r>
                <a:rPr lang="id-ID" sz="2400" b="1" dirty="0" smtClean="0">
                  <a:solidFill>
                    <a:srgbClr val="FFFF00"/>
                  </a:solidFill>
                </a:rPr>
                <a:t>an</a:t>
              </a:r>
              <a:endParaRPr lang="th-TH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แผนผังลําดับงาน: การตัดสินใจ 15"/>
            <p:cNvSpPr/>
            <p:nvPr/>
          </p:nvSpPr>
          <p:spPr>
            <a:xfrm>
              <a:off x="3357554" y="3429000"/>
              <a:ext cx="2357454" cy="1643074"/>
            </a:xfrm>
            <a:prstGeom prst="flowChartDecision">
              <a:avLst/>
            </a:prstGeom>
            <a:gradFill flip="none" rotWithShape="1">
              <a:gsLst>
                <a:gs pos="0">
                  <a:schemeClr val="bg2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35355" y="4052542"/>
              <a:ext cx="2071702" cy="494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 dirty="0" smtClean="0">
                  <a:ln>
                    <a:solidFill>
                      <a:schemeClr val="bg1">
                        <a:lumMod val="50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MANAGER</a:t>
              </a:r>
              <a:endParaRPr lang="th-TH" sz="3000" b="1" i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4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28818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1. </a:t>
            </a:r>
            <a:r>
              <a:rPr lang="en-US" b="1" dirty="0" err="1" smtClean="0">
                <a:solidFill>
                  <a:srgbClr val="7030A0"/>
                </a:solidFill>
              </a:rPr>
              <a:t>PLANNINg</a:t>
            </a: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ID" altLang="id-ID" b="1" dirty="0" smtClean="0">
                <a:solidFill>
                  <a:srgbClr val="7030A0"/>
                </a:solidFill>
              </a:rPr>
              <a:t>M</a:t>
            </a:r>
            <a:r>
              <a:rPr lang="id-ID" b="1" dirty="0" smtClean="0">
                <a:solidFill>
                  <a:srgbClr val="7030A0"/>
                </a:solidFill>
              </a:rPr>
              <a:t>erencana</a:t>
            </a:r>
            <a:r>
              <a:rPr lang="en-ID" altLang="id-ID" b="1" dirty="0" smtClean="0">
                <a:solidFill>
                  <a:srgbClr val="7030A0"/>
                </a:solidFill>
              </a:rPr>
              <a:t>k</a:t>
            </a:r>
            <a:r>
              <a:rPr lang="id-ID" b="1" dirty="0" smtClean="0">
                <a:solidFill>
                  <a:srgbClr val="7030A0"/>
                </a:solidFill>
              </a:rPr>
              <a:t>an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3187" y="2204864"/>
            <a:ext cx="7775013" cy="4183360"/>
          </a:xfrm>
        </p:spPr>
        <p:txBody>
          <a:bodyPr>
            <a:noAutofit/>
          </a:bodyPr>
          <a:lstStyle/>
          <a:p>
            <a:pPr marL="363538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d-ID" dirty="0" smtClean="0"/>
              <a:t>Menetapkan </a:t>
            </a:r>
            <a:r>
              <a:rPr lang="en-US" dirty="0" err="1" smtClean="0"/>
              <a:t>visi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marL="363538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d-ID" dirty="0" smtClean="0"/>
              <a:t>Membuat </a:t>
            </a:r>
            <a:r>
              <a:rPr lang="en-US" dirty="0"/>
              <a:t>s</a:t>
            </a:r>
            <a:r>
              <a:rPr lang="id-ID" dirty="0" smtClean="0"/>
              <a:t>trategi untuk pencapaian tujuan</a:t>
            </a:r>
            <a:endParaRPr lang="en-US" dirty="0" smtClean="0"/>
          </a:p>
          <a:p>
            <a:pPr marL="363538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err="1" smtClean="0"/>
              <a:t>merancang</a:t>
            </a:r>
            <a:r>
              <a:rPr lang="en-US" dirty="0" smtClean="0"/>
              <a:t> program </a:t>
            </a:r>
            <a:r>
              <a:rPr lang="en-US" dirty="0" err="1" smtClean="0"/>
              <a:t>kerja</a:t>
            </a:r>
            <a:endParaRPr lang="en-US" dirty="0" smtClean="0"/>
          </a:p>
          <a:p>
            <a:pPr marL="363538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id-ID" dirty="0" smtClean="0"/>
              <a:t>dan </a:t>
            </a:r>
            <a:r>
              <a:rPr lang="en-US" dirty="0" err="1" smtClean="0"/>
              <a:t>kebijakan</a:t>
            </a:r>
            <a:r>
              <a:rPr lang="id-ID" dirty="0" smtClean="0"/>
              <a:t> </a:t>
            </a:r>
            <a:endParaRPr lang="en-US" dirty="0" smtClean="0"/>
          </a:p>
          <a:p>
            <a:pPr marL="363538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(</a:t>
            </a:r>
            <a:r>
              <a:rPr lang="en-US" dirty="0" err="1" smtClean="0"/>
              <a:t>bergerak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)</a:t>
            </a:r>
          </a:p>
          <a:p>
            <a:pPr marL="363538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</a:p>
          <a:p>
            <a:pPr marL="363538" indent="-363538">
              <a:lnSpc>
                <a:spcPct val="150000"/>
              </a:lnSpc>
            </a:pPr>
            <a:endParaRPr lang="en-US" dirty="0" smtClean="0"/>
          </a:p>
          <a:p>
            <a:pPr marL="363538" indent="-363538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66"/>
                </a:solidFill>
              </a:rPr>
              <a:t>	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990656" cy="100015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2. ORGANIZING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ID" altLang="id-ID" b="1" dirty="0" smtClean="0">
                <a:solidFill>
                  <a:srgbClr val="C00000"/>
                </a:solidFill>
              </a:rPr>
              <a:t>M</a:t>
            </a:r>
            <a:r>
              <a:rPr lang="id-ID" b="1" dirty="0" smtClean="0">
                <a:solidFill>
                  <a:srgbClr val="C00000"/>
                </a:solidFill>
              </a:rPr>
              <a:t>engorganisasi</a:t>
            </a:r>
            <a:r>
              <a:rPr lang="en-ID" altLang="id-ID" b="1" dirty="0" smtClean="0">
                <a:solidFill>
                  <a:srgbClr val="C00000"/>
                </a:solidFill>
              </a:rPr>
              <a:t>k</a:t>
            </a:r>
            <a:r>
              <a:rPr lang="id-ID" b="1" dirty="0" smtClean="0">
                <a:solidFill>
                  <a:srgbClr val="C00000"/>
                </a:solidFill>
              </a:rPr>
              <a:t>an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5800" y="2132856"/>
            <a:ext cx="7772400" cy="4032448"/>
          </a:xfrm>
        </p:spPr>
        <p:txBody>
          <a:bodyPr>
            <a:noAutofit/>
          </a:bodyPr>
          <a:lstStyle/>
          <a:p>
            <a:pPr marL="363538" lvl="1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dirty="0" err="1" smtClean="0"/>
              <a:t>Koordinasi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pelaksanaan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tugas</a:t>
            </a:r>
            <a:endParaRPr lang="en-US" sz="2000" dirty="0" smtClean="0"/>
          </a:p>
          <a:p>
            <a:pPr marL="363538" lvl="1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/</a:t>
            </a:r>
            <a:r>
              <a:rPr lang="en-US" sz="2000" dirty="0" err="1" smtClean="0"/>
              <a:t>tugas</a:t>
            </a:r>
            <a:endParaRPr lang="en-US" sz="2000" dirty="0" smtClean="0"/>
          </a:p>
          <a:p>
            <a:pPr marL="363538" lvl="1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 smtClean="0"/>
              <a:t>menetapkan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aturan</a:t>
            </a:r>
            <a:r>
              <a:rPr lang="en-US" sz="2000" dirty="0"/>
              <a:t> </a:t>
            </a:r>
            <a:r>
              <a:rPr lang="en-US" sz="2000" dirty="0" smtClean="0"/>
              <a:t>/ </a:t>
            </a:r>
            <a:r>
              <a:rPr lang="en-US" sz="2000" dirty="0" err="1" smtClean="0"/>
              <a:t>kebijakan</a:t>
            </a:r>
            <a:endParaRPr lang="en-US" sz="2000" dirty="0" smtClean="0"/>
          </a:p>
          <a:p>
            <a:pPr marL="363538" lvl="1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dirty="0" err="1" smtClean="0"/>
              <a:t>Mengklasifikasi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kelompok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kerja</a:t>
            </a:r>
            <a:endParaRPr lang="en-US" altLang="en-US" sz="2000" dirty="0"/>
          </a:p>
          <a:p>
            <a:pPr marL="363538" lvl="1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endParaRPr lang="en-US" sz="2000" dirty="0" smtClean="0"/>
          </a:p>
          <a:p>
            <a:pPr marL="363538" lvl="1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memutuskan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kerja</a:t>
            </a:r>
            <a:endParaRPr lang="en-US" sz="2000" dirty="0" smtClean="0"/>
          </a:p>
          <a:p>
            <a:pPr marL="363538" lvl="1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mengatur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99247" y="260648"/>
            <a:ext cx="7772400" cy="1432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66CC"/>
                </a:solidFill>
              </a:rPr>
              <a:t>3. LEADING</a:t>
            </a:r>
            <a:r>
              <a:rPr lang="en-ID" b="1" dirty="0">
                <a:solidFill>
                  <a:srgbClr val="FF66CC"/>
                </a:solidFill>
              </a:rPr>
              <a:t/>
            </a:r>
            <a:br>
              <a:rPr lang="en-ID" b="1" dirty="0">
                <a:solidFill>
                  <a:srgbClr val="FF66CC"/>
                </a:solidFill>
              </a:rPr>
            </a:br>
            <a:r>
              <a:rPr lang="en-ID" altLang="en-US" b="1" dirty="0" err="1" smtClean="0">
                <a:solidFill>
                  <a:srgbClr val="FF66CC"/>
                </a:solidFill>
              </a:rPr>
              <a:t>Memimpin</a:t>
            </a:r>
            <a:endParaRPr lang="en-ID" altLang="en-US" b="1" dirty="0" smtClean="0">
              <a:solidFill>
                <a:srgbClr val="FF66CC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4115904"/>
          </a:xfrm>
        </p:spPr>
        <p:txBody>
          <a:bodyPr>
            <a:normAutofit fontScale="97500"/>
          </a:bodyPr>
          <a:lstStyle/>
          <a:p>
            <a:pPr marL="363538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D" altLang="en-US" dirty="0" err="1" smtClean="0"/>
              <a:t>Memberi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contoh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kedisiplinan</a:t>
            </a:r>
            <a:endParaRPr lang="en-ID" altLang="en-US" dirty="0" smtClean="0"/>
          </a:p>
          <a:p>
            <a:pPr marL="363538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D" altLang="en-US" dirty="0" err="1" smtClean="0"/>
              <a:t>Menyelesaikan</a:t>
            </a:r>
            <a:r>
              <a:rPr lang="en-ID" altLang="en-US" dirty="0" smtClean="0"/>
              <a:t> konflik dalam tim</a:t>
            </a:r>
          </a:p>
          <a:p>
            <a:pPr marL="363538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D" altLang="en-US" dirty="0" smtClean="0"/>
              <a:t>memberikan pengaruh terhadap individu atau tim</a:t>
            </a:r>
            <a:endParaRPr lang="en-US" dirty="0" smtClean="0"/>
          </a:p>
          <a:p>
            <a:pPr marL="363538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D" altLang="en-US" dirty="0" smtClean="0"/>
              <a:t>Memilih jalur komunikasi paling efektif</a:t>
            </a:r>
            <a:endParaRPr lang="en-US" dirty="0" smtClean="0"/>
          </a:p>
          <a:p>
            <a:pPr marL="363538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D" altLang="en-US" dirty="0" smtClean="0"/>
              <a:t>Mampu menghadapi masalah perilaku staff</a:t>
            </a:r>
          </a:p>
          <a:p>
            <a:pPr marL="363538" indent="-363538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D" altLang="en-US" dirty="0" err="1" smtClean="0"/>
              <a:t>Merekrut</a:t>
            </a:r>
            <a:r>
              <a:rPr lang="en-ID" altLang="en-US" dirty="0" smtClean="0"/>
              <a:t>, melatih, </a:t>
            </a:r>
            <a:r>
              <a:rPr lang="en-ID" altLang="en-US" dirty="0" err="1" smtClean="0"/>
              <a:t>memotivasi</a:t>
            </a:r>
            <a:r>
              <a:rPr lang="en-ID" altLang="en-US" dirty="0" smtClean="0"/>
              <a:t> SDM</a:t>
            </a:r>
            <a:endParaRPr lang="th-TH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36019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89800"/>
                </a:solidFill>
              </a:rPr>
              <a:t>4. CONTROLLING</a:t>
            </a:r>
            <a:r>
              <a:rPr lang="en-ID" altLang="en-US" b="1" dirty="0" smtClean="0">
                <a:solidFill>
                  <a:srgbClr val="C89800"/>
                </a:solidFill>
              </a:rPr>
              <a:t/>
            </a:r>
            <a:br>
              <a:rPr lang="en-ID" altLang="en-US" b="1" dirty="0" smtClean="0">
                <a:solidFill>
                  <a:srgbClr val="C89800"/>
                </a:solidFill>
              </a:rPr>
            </a:br>
            <a:r>
              <a:rPr lang="en-ID" altLang="en-US" b="1" dirty="0" err="1" smtClean="0">
                <a:solidFill>
                  <a:srgbClr val="C89800"/>
                </a:solidFill>
              </a:rPr>
              <a:t>Mengendalikan</a:t>
            </a:r>
            <a:endParaRPr lang="en-ID" altLang="en-US" b="1" dirty="0" smtClean="0">
              <a:solidFill>
                <a:srgbClr val="C898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2747752"/>
          </a:xfrm>
        </p:spPr>
        <p:txBody>
          <a:bodyPr>
            <a:normAutofit fontScale="97500"/>
          </a:bodyPr>
          <a:lstStyle/>
          <a:p>
            <a:pPr marL="363538" indent="-363538" algn="ctr">
              <a:buFont typeface="Wingdings" panose="05000000000000000000" pitchFamily="2" charset="2"/>
              <a:buChar char="v"/>
            </a:pPr>
            <a:r>
              <a:rPr lang="en-ID" altLang="en-US" dirty="0" err="1" smtClean="0"/>
              <a:t>Memonitor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kinerja</a:t>
            </a:r>
            <a:r>
              <a:rPr lang="en-ID" altLang="en-US" dirty="0" smtClean="0"/>
              <a:t> program </a:t>
            </a:r>
            <a:r>
              <a:rPr lang="en-ID" altLang="en-US" dirty="0" err="1" smtClean="0"/>
              <a:t>kerja</a:t>
            </a:r>
            <a:endParaRPr lang="en-ID" altLang="en-US" dirty="0" smtClean="0"/>
          </a:p>
          <a:p>
            <a:pPr marL="363538" indent="-363538" algn="ctr">
              <a:buFont typeface="Wingdings" panose="05000000000000000000" pitchFamily="2" charset="2"/>
              <a:buChar char="v"/>
            </a:pPr>
            <a:r>
              <a:rPr lang="en-ID" altLang="en-US" dirty="0" err="1" smtClean="0"/>
              <a:t>Membandingkan</a:t>
            </a:r>
            <a:r>
              <a:rPr lang="en-ID" altLang="en-US" dirty="0" smtClean="0"/>
              <a:t> target </a:t>
            </a:r>
            <a:r>
              <a:rPr lang="en-ID" altLang="en-US" dirty="0" err="1" smtClean="0"/>
              <a:t>dan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capaian</a:t>
            </a:r>
            <a:r>
              <a:rPr lang="en-ID" altLang="en-US" dirty="0" smtClean="0"/>
              <a:t> program</a:t>
            </a:r>
          </a:p>
          <a:p>
            <a:pPr marL="363538" indent="-363538" algn="ctr">
              <a:buFont typeface="Wingdings" panose="05000000000000000000" pitchFamily="2" charset="2"/>
              <a:buChar char="v"/>
            </a:pPr>
            <a:r>
              <a:rPr lang="en-ID" dirty="0" err="1" smtClean="0"/>
              <a:t>Menilai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mengukur</a:t>
            </a:r>
            <a:r>
              <a:rPr lang="en-ID" dirty="0" smtClean="0"/>
              <a:t> </a:t>
            </a:r>
            <a:r>
              <a:rPr lang="en-ID" dirty="0" err="1" smtClean="0"/>
              <a:t>kinerja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evaluasi</a:t>
            </a:r>
            <a:endParaRPr lang="en-US" dirty="0" smtClean="0"/>
          </a:p>
          <a:p>
            <a:pPr marL="363538" indent="-363538" algn="ctr">
              <a:buFont typeface="Wingdings" panose="05000000000000000000" pitchFamily="2" charset="2"/>
              <a:buChar char="v"/>
            </a:pPr>
            <a:r>
              <a:rPr lang="en-ID" altLang="en-US" dirty="0" err="1" smtClean="0"/>
              <a:t>Mengevaluasi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dan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meresponse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hasil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kerja</a:t>
            </a:r>
            <a:endParaRPr lang="en-ID" altLang="en-US" dirty="0" smtClean="0"/>
          </a:p>
          <a:p>
            <a:pPr marL="363538" indent="-363538" algn="ctr">
              <a:buFont typeface="Wingdings" panose="05000000000000000000" pitchFamily="2" charset="2"/>
              <a:buChar char="v"/>
            </a:pPr>
            <a:r>
              <a:rPr lang="en-ID" altLang="en-US" dirty="0" err="1" smtClean="0"/>
              <a:t>Mengurangi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dampak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atau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risiko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terhadap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organisasi</a:t>
            </a:r>
            <a:r>
              <a:rPr lang="en-ID" altLang="en-US" dirty="0" smtClean="0"/>
              <a:t> d</a:t>
            </a:r>
          </a:p>
          <a:p>
            <a:pPr marL="363538" indent="-363538" algn="ctr">
              <a:buFont typeface="Wingdings" panose="05000000000000000000" pitchFamily="2" charset="2"/>
              <a:buChar char="v"/>
            </a:pPr>
            <a:r>
              <a:rPr lang="en-ID" altLang="en-US" dirty="0" err="1" smtClean="0"/>
              <a:t>Memastikan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arah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kerja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sesuai</a:t>
            </a:r>
            <a:r>
              <a:rPr lang="en-ID" altLang="en-US" dirty="0" smtClean="0"/>
              <a:t> </a:t>
            </a:r>
            <a:r>
              <a:rPr lang="en-US" altLang="en-US" dirty="0" smtClean="0"/>
              <a:t>program yang </a:t>
            </a:r>
            <a:r>
              <a:rPr lang="en-US" altLang="en-US" dirty="0" err="1" smtClean="0"/>
              <a:t>dicanangkan</a:t>
            </a:r>
            <a:endParaRPr lang="th-TH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302241"/>
            <a:ext cx="8229600" cy="606479"/>
          </a:xfrm>
        </p:spPr>
        <p:txBody>
          <a:bodyPr>
            <a:noAutofit/>
          </a:bodyPr>
          <a:lstStyle/>
          <a:p>
            <a:pPr algn="ctr"/>
            <a:r>
              <a:rPr lang="en-ID" altLang="en-US" b="1" dirty="0" err="1" smtClean="0"/>
              <a:t>risiko</a:t>
            </a:r>
            <a:r>
              <a:rPr lang="en-ID" altLang="en-US" b="1" dirty="0" smtClean="0"/>
              <a:t> MANAJER</a:t>
            </a:r>
            <a:endParaRPr lang="th-TH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428023"/>
              </p:ext>
            </p:extLst>
          </p:nvPr>
        </p:nvGraphicFramePr>
        <p:xfrm>
          <a:off x="467544" y="1052736"/>
          <a:ext cx="7920880" cy="5486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ID" altLang="en-US" dirty="0" smtClean="0">
                          <a:latin typeface="Arial Black" panose="020B0A04020102020204" pitchFamily="34" charset="0"/>
                        </a:rPr>
                        <a:t>KESEMPATAN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>
                          <a:latin typeface="Arial Black" panose="020B0A04020102020204" pitchFamily="34" charset="0"/>
                        </a:rPr>
                        <a:t>TANTANGAN</a:t>
                      </a:r>
                      <a:endParaRPr lang="en-ID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r>
                        <a:rPr lang="en-ID" altLang="en-US" sz="1800" dirty="0" smtClean="0">
                          <a:latin typeface="+mn-lt"/>
                        </a:rPr>
                        <a:t>menciptakan lingkungan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kerja</a:t>
                      </a:r>
                      <a:r>
                        <a:rPr lang="en-ID" altLang="en-US" sz="1800" dirty="0" smtClean="0">
                          <a:latin typeface="+mn-lt"/>
                        </a:rPr>
                        <a:t> yang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kondusif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menurut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nya</a:t>
                      </a:r>
                      <a:endParaRPr lang="th-TH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altLang="th-TH" sz="1800" dirty="0" err="1" smtClean="0">
                          <a:latin typeface="+mn-lt"/>
                        </a:rPr>
                        <a:t>Kolabroasi</a:t>
                      </a:r>
                      <a:r>
                        <a:rPr lang="en-ID" altLang="th-TH" sz="1800" dirty="0" smtClean="0">
                          <a:latin typeface="+mn-lt"/>
                        </a:rPr>
                        <a:t> </a:t>
                      </a:r>
                      <a:r>
                        <a:rPr lang="en-ID" altLang="th-TH" sz="1800" dirty="0" err="1" smtClean="0">
                          <a:latin typeface="+mn-lt"/>
                        </a:rPr>
                        <a:t>antara</a:t>
                      </a:r>
                      <a:r>
                        <a:rPr lang="en-ID" altLang="th-TH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th-TH" sz="1800" baseline="0" dirty="0" err="1" smtClean="0">
                          <a:latin typeface="+mn-lt"/>
                        </a:rPr>
                        <a:t>tim</a:t>
                      </a:r>
                      <a:r>
                        <a:rPr lang="en-ID" altLang="th-TH" sz="1800" baseline="0" dirty="0" smtClean="0">
                          <a:latin typeface="+mn-lt"/>
                        </a:rPr>
                        <a:t> member, </a:t>
                      </a:r>
                      <a:r>
                        <a:rPr lang="en-ID" altLang="th-TH" sz="1800" baseline="0" dirty="0" err="1" smtClean="0">
                          <a:latin typeface="+mn-lt"/>
                        </a:rPr>
                        <a:t>percaya</a:t>
                      </a:r>
                      <a:r>
                        <a:rPr lang="en-ID" altLang="th-TH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th-TH" sz="1800" baseline="0" dirty="0" err="1" smtClean="0">
                          <a:latin typeface="+mn-lt"/>
                        </a:rPr>
                        <a:t>diri</a:t>
                      </a:r>
                      <a:r>
                        <a:rPr lang="en-ID" altLang="th-TH" sz="1800" baseline="0" dirty="0" smtClean="0">
                          <a:latin typeface="+mn-lt"/>
                        </a:rPr>
                        <a:t>, </a:t>
                      </a:r>
                      <a:r>
                        <a:rPr lang="en-ID" altLang="th-TH" sz="1800" baseline="0" dirty="0" err="1" smtClean="0">
                          <a:latin typeface="+mn-lt"/>
                        </a:rPr>
                        <a:t>supel</a:t>
                      </a:r>
                      <a:endParaRPr lang="en-ID" altLang="th-TH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r>
                        <a:rPr lang="en-ID" altLang="en-US" sz="1800" dirty="0" err="1" smtClean="0">
                          <a:latin typeface="+mn-lt"/>
                        </a:rPr>
                        <a:t>kesempatan</a:t>
                      </a:r>
                      <a:r>
                        <a:rPr lang="en-ID" altLang="en-US" sz="1800" dirty="0" smtClean="0">
                          <a:latin typeface="+mn-lt"/>
                        </a:rPr>
                        <a:t> untuk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berfikir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kreatif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dan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imajinatif</a:t>
                      </a:r>
                      <a:endParaRPr lang="th-TH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altLang="en-US" sz="1800" baseline="0" dirty="0" err="1" smtClean="0">
                          <a:latin typeface="+mn-lt"/>
                        </a:rPr>
                        <a:t>Menyediakan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waktu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dan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berpikir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keras</a:t>
                      </a:r>
                      <a:endParaRPr lang="th-TH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r>
                        <a:rPr lang="en-ID" altLang="en-US" sz="1800" dirty="0" err="1" smtClean="0">
                          <a:latin typeface="+mn-lt"/>
                        </a:rPr>
                        <a:t>memotivasi</a:t>
                      </a:r>
                      <a:r>
                        <a:rPr lang="en-ID" altLang="en-US" sz="1800" dirty="0" smtClean="0">
                          <a:latin typeface="+mn-lt"/>
                        </a:rPr>
                        <a:t> orang lain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menemukan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makna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dan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tujuan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bekerja</a:t>
                      </a:r>
                      <a:endParaRPr lang="th-TH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+mn-lt"/>
                        </a:rPr>
                        <a:t>Kesulitan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memahami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setiap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individu</a:t>
                      </a:r>
                      <a:endParaRPr lang="th-TH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r>
                        <a:rPr lang="en-ID" altLang="en-US" sz="1800" dirty="0" err="1" smtClean="0">
                          <a:latin typeface="+mn-lt"/>
                        </a:rPr>
                        <a:t>mengembangkan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kemampuan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tim</a:t>
                      </a:r>
                      <a:endParaRPr lang="th-TH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+mn-lt"/>
                        </a:rPr>
                        <a:t>Perbedaan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kompetensi</a:t>
                      </a:r>
                      <a:r>
                        <a:rPr lang="en-US" sz="1800" baseline="0" dirty="0" smtClean="0">
                          <a:latin typeface="+mn-lt"/>
                        </a:rPr>
                        <a:t>/skill,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karakter</a:t>
                      </a:r>
                      <a:r>
                        <a:rPr lang="en-US" sz="1800" baseline="0" dirty="0" smtClean="0">
                          <a:latin typeface="+mn-lt"/>
                        </a:rPr>
                        <a:t>, spirit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setiap</a:t>
                      </a:r>
                      <a:r>
                        <a:rPr lang="en-US" sz="1800" baseline="0" dirty="0" smtClean="0">
                          <a:latin typeface="+mn-lt"/>
                        </a:rPr>
                        <a:t> member</a:t>
                      </a:r>
                      <a:endParaRPr lang="th-TH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r>
                        <a:rPr lang="en-ID" sz="1800" dirty="0" smtClean="0">
                          <a:latin typeface="+mn-lt"/>
                        </a:rPr>
                        <a:t>kesempatan bekerja dengan berbagai tipe orang</a:t>
                      </a:r>
                      <a:endParaRPr lang="en-ID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altLang="en-US" sz="1800" dirty="0" err="1" smtClean="0">
                          <a:latin typeface="+mn-lt"/>
                        </a:rPr>
                        <a:t>Interaksi</a:t>
                      </a:r>
                      <a:r>
                        <a:rPr lang="en-ID" altLang="en-US" sz="1800" dirty="0" smtClean="0">
                          <a:latin typeface="+mn-lt"/>
                        </a:rPr>
                        <a:t>,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konfik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dalam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tim</a:t>
                      </a:r>
                      <a:endParaRPr lang="th-TH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r>
                        <a:rPr lang="en-ID" altLang="en-US" sz="1800" dirty="0" err="1" smtClean="0">
                          <a:latin typeface="+mn-lt"/>
                        </a:rPr>
                        <a:t>Mempunyai</a:t>
                      </a:r>
                      <a:r>
                        <a:rPr lang="en-ID" altLang="en-US" sz="1800" dirty="0" smtClean="0">
                          <a:latin typeface="+mn-lt"/>
                        </a:rPr>
                        <a:t> level dan diakui dalam organisasi</a:t>
                      </a:r>
                      <a:endParaRPr lang="th-TH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altLang="en-US" sz="1800" baseline="0" dirty="0" err="1" smtClean="0">
                          <a:latin typeface="+mn-lt"/>
                        </a:rPr>
                        <a:t>Penanganan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dan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tanggung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jawab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tinggi</a:t>
                      </a:r>
                      <a:endParaRPr lang="th-TH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r>
                        <a:rPr lang="en-ID" altLang="en-US" sz="1800" dirty="0" err="1" smtClean="0">
                          <a:latin typeface="+mn-lt"/>
                        </a:rPr>
                        <a:t>Berperan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mempengaruhi</a:t>
                      </a:r>
                      <a:r>
                        <a:rPr lang="en-ID" altLang="en-US" sz="1800" dirty="0" smtClean="0">
                          <a:latin typeface="+mn-lt"/>
                        </a:rPr>
                        <a:t> hasil organisasi</a:t>
                      </a:r>
                      <a:endParaRPr lang="th-TH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 smtClean="0">
                          <a:latin typeface="+mn-lt"/>
                        </a:rPr>
                        <a:t>Membangun</a:t>
                      </a:r>
                      <a:r>
                        <a:rPr lang="en-ID" sz="1800" baseline="0" dirty="0" smtClean="0">
                          <a:latin typeface="+mn-lt"/>
                        </a:rPr>
                        <a:t> </a:t>
                      </a:r>
                      <a:r>
                        <a:rPr lang="en-ID" sz="1800" baseline="0" dirty="0" err="1" smtClean="0">
                          <a:latin typeface="+mn-lt"/>
                        </a:rPr>
                        <a:t>kepercayaan</a:t>
                      </a:r>
                      <a:r>
                        <a:rPr lang="en-ID" sz="1800" baseline="0" dirty="0" smtClean="0">
                          <a:latin typeface="+mn-lt"/>
                        </a:rPr>
                        <a:t> </a:t>
                      </a:r>
                      <a:r>
                        <a:rPr lang="en-ID" sz="1800" baseline="0" dirty="0" err="1" smtClean="0">
                          <a:latin typeface="+mn-lt"/>
                        </a:rPr>
                        <a:t>organisasi</a:t>
                      </a:r>
                      <a:r>
                        <a:rPr lang="en-ID" sz="1800" baseline="0" dirty="0" smtClean="0">
                          <a:latin typeface="+mn-lt"/>
                        </a:rPr>
                        <a:t> </a:t>
                      </a:r>
                      <a:r>
                        <a:rPr lang="en-ID" sz="1800" baseline="0" dirty="0" err="1" smtClean="0">
                          <a:latin typeface="+mn-lt"/>
                        </a:rPr>
                        <a:t>dan</a:t>
                      </a:r>
                      <a:r>
                        <a:rPr lang="en-ID" sz="1800" baseline="0" dirty="0" smtClean="0">
                          <a:latin typeface="+mn-lt"/>
                        </a:rPr>
                        <a:t> </a:t>
                      </a:r>
                      <a:r>
                        <a:rPr lang="en-ID" sz="1800" baseline="0" dirty="0" err="1" smtClean="0">
                          <a:latin typeface="+mn-lt"/>
                        </a:rPr>
                        <a:t>kepemimpinan</a:t>
                      </a:r>
                      <a:endParaRPr lang="th-TH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r>
                        <a:rPr lang="en-ID" altLang="en-US" sz="1800" dirty="0" err="1" smtClean="0">
                          <a:latin typeface="+mn-lt"/>
                        </a:rPr>
                        <a:t>Menerima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kompensasi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tinggi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sesuai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tanggung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jawab</a:t>
                      </a:r>
                      <a:endParaRPr lang="th-TH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altLang="en-US" sz="1800" dirty="0" err="1" smtClean="0">
                          <a:latin typeface="+mn-lt"/>
                        </a:rPr>
                        <a:t>Dikomplain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dan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bemper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bila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tujuan</a:t>
                      </a:r>
                      <a:r>
                        <a:rPr lang="en-ID" altLang="en-US" sz="1800" dirty="0" smtClean="0">
                          <a:latin typeface="+mn-lt"/>
                        </a:rPr>
                        <a:t> </a:t>
                      </a:r>
                      <a:r>
                        <a:rPr lang="en-ID" altLang="en-US" sz="1800" dirty="0" err="1" smtClean="0">
                          <a:latin typeface="+mn-lt"/>
                        </a:rPr>
                        <a:t>organisasi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tidak</a:t>
                      </a:r>
                      <a:r>
                        <a:rPr lang="en-ID" alt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ID" altLang="en-US" sz="1800" baseline="0" dirty="0" err="1" smtClean="0">
                          <a:latin typeface="+mn-lt"/>
                        </a:rPr>
                        <a:t>tercapai</a:t>
                      </a:r>
                      <a:endParaRPr lang="th-TH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927" y="1736866"/>
            <a:ext cx="8067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1. </a:t>
            </a:r>
            <a:r>
              <a:rPr lang="id-ID" sz="2400" dirty="0" smtClean="0">
                <a:solidFill>
                  <a:srgbClr val="FF9900"/>
                </a:solidFill>
              </a:rPr>
              <a:t>Model </a:t>
            </a:r>
            <a:r>
              <a:rPr lang="id-ID" sz="2400" b="1" dirty="0">
                <a:solidFill>
                  <a:srgbClr val="FF9900"/>
                </a:solidFill>
              </a:rPr>
              <a:t>P-I-E </a:t>
            </a:r>
            <a:r>
              <a:rPr lang="id-ID" sz="2400" i="1" dirty="0"/>
              <a:t>(Planning, Implementation &amp; Evaluation</a:t>
            </a:r>
            <a:r>
              <a:rPr lang="id-ID" sz="2400" i="1" dirty="0" smtClean="0"/>
              <a:t>) </a:t>
            </a:r>
            <a:endParaRPr lang="id-ID" sz="2400" dirty="0"/>
          </a:p>
        </p:txBody>
      </p:sp>
      <p:sp>
        <p:nvSpPr>
          <p:cNvPr id="4" name="Rectangle 3"/>
          <p:cNvSpPr/>
          <p:nvPr/>
        </p:nvSpPr>
        <p:spPr>
          <a:xfrm>
            <a:off x="755576" y="476672"/>
            <a:ext cx="7776864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MODEL MANAJEMEN</a:t>
            </a:r>
            <a:endParaRPr lang="id-ID" sz="42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927" y="2304562"/>
            <a:ext cx="7924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en-US" sz="2400" dirty="0"/>
              <a:t>2</a:t>
            </a:r>
            <a:r>
              <a:rPr lang="en-US" sz="2400" dirty="0" smtClean="0"/>
              <a:t>.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Model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P-O-A-C </a:t>
            </a:r>
            <a:r>
              <a:rPr lang="en-US" sz="2400" i="1" dirty="0"/>
              <a:t>(Planning, Organizing, Actuating &amp; </a:t>
            </a:r>
            <a:r>
              <a:rPr lang="en-US" sz="2400" i="1" dirty="0" err="1"/>
              <a:t>Controling</a:t>
            </a:r>
            <a:r>
              <a:rPr lang="en-US" sz="2400" i="1" dirty="0" smtClean="0"/>
              <a:t>)</a:t>
            </a:r>
            <a:endParaRPr lang="id-ID" sz="2400" dirty="0"/>
          </a:p>
        </p:txBody>
      </p:sp>
      <p:sp>
        <p:nvSpPr>
          <p:cNvPr id="6" name="Rectangle 5"/>
          <p:cNvSpPr/>
          <p:nvPr/>
        </p:nvSpPr>
        <p:spPr>
          <a:xfrm>
            <a:off x="608927" y="3135559"/>
            <a:ext cx="8535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en-US" sz="2400" dirty="0" smtClean="0"/>
              <a:t>3. </a:t>
            </a:r>
            <a:r>
              <a:rPr lang="id-ID" sz="2400" dirty="0" smtClean="0">
                <a:solidFill>
                  <a:srgbClr val="C00000"/>
                </a:solidFill>
              </a:rPr>
              <a:t>Model </a:t>
            </a:r>
            <a:r>
              <a:rPr lang="id-ID" sz="2400" b="1" dirty="0" smtClean="0">
                <a:solidFill>
                  <a:srgbClr val="C00000"/>
                </a:solidFill>
              </a:rPr>
              <a:t>P1-P2-P3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(</a:t>
            </a:r>
            <a:r>
              <a:rPr lang="id-ID" sz="2400" dirty="0" smtClean="0"/>
              <a:t>P1</a:t>
            </a:r>
            <a:r>
              <a:rPr lang="en-US" sz="2400" dirty="0" smtClean="0"/>
              <a:t> </a:t>
            </a:r>
            <a:r>
              <a:rPr lang="id-ID" sz="2400" dirty="0" smtClean="0"/>
              <a:t>Perencanaan</a:t>
            </a:r>
            <a:r>
              <a:rPr lang="id-ID" sz="2400" dirty="0"/>
              <a:t>, P2 </a:t>
            </a:r>
            <a:r>
              <a:rPr lang="en-US" sz="2400" dirty="0"/>
              <a:t>(</a:t>
            </a:r>
            <a:r>
              <a:rPr lang="id-ID" sz="2400" dirty="0"/>
              <a:t>Penggerakan</a:t>
            </a:r>
            <a:r>
              <a:rPr lang="en-US" sz="2400" dirty="0"/>
              <a:t>, </a:t>
            </a:r>
            <a:r>
              <a:rPr lang="id-ID" sz="2400" dirty="0"/>
              <a:t>Pelaksanaan</a:t>
            </a:r>
            <a:r>
              <a:rPr lang="en-US" sz="2400" dirty="0"/>
              <a:t>)</a:t>
            </a:r>
            <a:r>
              <a:rPr lang="id-ID" sz="2400" dirty="0"/>
              <a:t>, P3 </a:t>
            </a:r>
            <a:r>
              <a:rPr lang="en-US" sz="2400" dirty="0"/>
              <a:t>(</a:t>
            </a:r>
            <a:r>
              <a:rPr lang="id-ID" sz="2400" dirty="0"/>
              <a:t>Pengawasan, Pengendalian, Penilaian</a:t>
            </a:r>
            <a:r>
              <a:rPr lang="en-US" sz="2400" dirty="0" smtClean="0"/>
              <a:t>)</a:t>
            </a:r>
            <a:endParaRPr lang="id-ID" sz="2400" dirty="0"/>
          </a:p>
        </p:txBody>
      </p:sp>
      <p:sp>
        <p:nvSpPr>
          <p:cNvPr id="9" name="Rectangle 8"/>
          <p:cNvSpPr/>
          <p:nvPr/>
        </p:nvSpPr>
        <p:spPr>
          <a:xfrm>
            <a:off x="608927" y="3966556"/>
            <a:ext cx="7752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pt-BR" sz="2400" dirty="0" smtClean="0"/>
              <a:t>4. </a:t>
            </a:r>
            <a:r>
              <a:rPr lang="pt-BR" sz="2400" dirty="0" smtClean="0">
                <a:solidFill>
                  <a:srgbClr val="7030A0"/>
                </a:solidFill>
              </a:rPr>
              <a:t>Model </a:t>
            </a:r>
            <a:r>
              <a:rPr lang="pt-BR" sz="2400" b="1" dirty="0" smtClean="0">
                <a:solidFill>
                  <a:srgbClr val="7030A0"/>
                </a:solidFill>
              </a:rPr>
              <a:t>A-R-R-I-F </a:t>
            </a:r>
            <a:r>
              <a:rPr lang="pt-BR" sz="2400" dirty="0" smtClean="0"/>
              <a:t>(Analisis, Rumusan, Rencana, Implementasi, Forum </a:t>
            </a:r>
            <a:r>
              <a:rPr lang="id-ID" sz="2400" dirty="0" smtClean="0"/>
              <a:t>komunikasi)</a:t>
            </a:r>
            <a:endParaRPr lang="id-ID" sz="2400" dirty="0"/>
          </a:p>
        </p:txBody>
      </p:sp>
      <p:sp>
        <p:nvSpPr>
          <p:cNvPr id="10" name="Rectangle 9"/>
          <p:cNvSpPr/>
          <p:nvPr/>
        </p:nvSpPr>
        <p:spPr>
          <a:xfrm>
            <a:off x="608927" y="4797553"/>
            <a:ext cx="8234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/>
            <a:r>
              <a:rPr lang="pt-BR" sz="2400" dirty="0" smtClean="0"/>
              <a:t>5. </a:t>
            </a:r>
            <a:r>
              <a:rPr lang="pt-BR" sz="2400" dirty="0" smtClean="0">
                <a:solidFill>
                  <a:srgbClr val="00B050"/>
                </a:solidFill>
              </a:rPr>
              <a:t>Model </a:t>
            </a:r>
            <a:r>
              <a:rPr lang="pt-BR" sz="2400" b="1" dirty="0">
                <a:solidFill>
                  <a:srgbClr val="00B050"/>
                </a:solidFill>
              </a:rPr>
              <a:t>A-R-R-I-M-E </a:t>
            </a:r>
            <a:r>
              <a:rPr lang="pt-BR" sz="2400" dirty="0"/>
              <a:t>(Analisis, Rumusan, Rencana, </a:t>
            </a:r>
            <a:r>
              <a:rPr lang="pt-BR" sz="2400" dirty="0" smtClean="0"/>
              <a:t>Implementasi, </a:t>
            </a:r>
            <a:r>
              <a:rPr lang="id-ID" sz="2400" dirty="0" smtClean="0"/>
              <a:t>Monitoring </a:t>
            </a:r>
            <a:r>
              <a:rPr lang="id-ID" sz="2400" dirty="0"/>
              <a:t>dan Evaluasi</a:t>
            </a:r>
            <a:r>
              <a:rPr lang="id-ID" sz="2400" dirty="0" smtClean="0"/>
              <a:t>)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9464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78" y="1521353"/>
            <a:ext cx="5885238" cy="41004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7585" y="5837934"/>
            <a:ext cx="7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Dipopulerkan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: </a:t>
            </a:r>
            <a:r>
              <a:rPr lang="id-ID" sz="2000" dirty="0"/>
              <a:t> </a:t>
            </a:r>
            <a:r>
              <a:rPr lang="id-ID" sz="2000" dirty="0">
                <a:solidFill>
                  <a:schemeClr val="accent2">
                    <a:lumMod val="75000"/>
                  </a:schemeClr>
                </a:solidFill>
              </a:rPr>
              <a:t>W. Edwards </a:t>
            </a:r>
            <a:r>
              <a:rPr lang="id-ID" sz="2000" dirty="0" smtClean="0">
                <a:solidFill>
                  <a:schemeClr val="accent2">
                    <a:lumMod val="75000"/>
                  </a:schemeClr>
                </a:solidFill>
              </a:rPr>
              <a:t>Deming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d-ID" sz="2000" dirty="0" smtClean="0">
                <a:hlinkClick r:id="rId3"/>
              </a:rPr>
              <a:t>https</a:t>
            </a:r>
            <a:r>
              <a:rPr lang="id-ID" sz="2000" dirty="0">
                <a:hlinkClick r:id="rId3"/>
              </a:rPr>
              <a:t>://</a:t>
            </a:r>
            <a:r>
              <a:rPr lang="id-ID" sz="2000" dirty="0" smtClean="0">
                <a:hlinkClick r:id="rId3"/>
              </a:rPr>
              <a:t>en.wikipedia.org/wiki/PDCA</a:t>
            </a:r>
            <a:r>
              <a:rPr lang="en-US" sz="2000" dirty="0" smtClean="0"/>
              <a:t> 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5" y="327679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SISTEM MANAJEMEN MUTU</a:t>
            </a:r>
          </a:p>
          <a:p>
            <a:pPr algn="ctr"/>
            <a:r>
              <a:rPr lang="en-US" dirty="0" smtClean="0"/>
              <a:t>(ISO 9001)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721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784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Kontrak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Perkuliahan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24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0015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 smtClean="0"/>
              <a:t>Tugas</a:t>
            </a:r>
            <a:r>
              <a:rPr lang="en-US" b="1" dirty="0"/>
              <a:t> </a:t>
            </a:r>
            <a:r>
              <a:rPr lang="en-US" b="1" dirty="0" smtClean="0"/>
              <a:t>- </a:t>
            </a:r>
            <a:r>
              <a:rPr lang="en-US" b="1" dirty="0" err="1" smtClean="0"/>
              <a:t>TuGAS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5800" y="1857364"/>
            <a:ext cx="7772400" cy="4572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err="1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Lakukan</a:t>
            </a:r>
            <a:r>
              <a:rPr lang="en-US" dirty="0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survey di </a:t>
            </a:r>
            <a:r>
              <a:rPr lang="en-US" dirty="0" err="1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sebuah</a:t>
            </a:r>
            <a:r>
              <a:rPr lang="en-US" dirty="0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perusahaan</a:t>
            </a:r>
            <a:r>
              <a:rPr lang="en-US" dirty="0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dirty="0" err="1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Temui</a:t>
            </a:r>
            <a:r>
              <a:rPr lang="en-US" dirty="0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manajer</a:t>
            </a:r>
            <a:r>
              <a:rPr lang="en-US" dirty="0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</a:t>
            </a:r>
            <a:r>
              <a:rPr lang="en-US" dirty="0" err="1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departemen</a:t>
            </a:r>
            <a:r>
              <a:rPr lang="en-US" dirty="0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IT(</a:t>
            </a:r>
            <a:r>
              <a:rPr lang="en-US" dirty="0" err="1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Manajer</a:t>
            </a:r>
            <a:r>
              <a:rPr lang="en-US" dirty="0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Operasinal</a:t>
            </a:r>
            <a:r>
              <a:rPr lang="en-US" dirty="0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err="1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</a:t>
            </a:r>
            <a:r>
              <a:rPr lang="en-US" dirty="0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Informasi</a:t>
            </a:r>
            <a:r>
              <a:rPr lang="en-US" dirty="0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err="1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Manajer</a:t>
            </a:r>
            <a:r>
              <a:rPr lang="en-US" dirty="0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Keamanan</a:t>
            </a:r>
            <a:r>
              <a:rPr lang="en-US" dirty="0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Informasi</a:t>
            </a:r>
            <a:r>
              <a:rPr lang="en-US" dirty="0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err="1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dll</a:t>
            </a:r>
            <a:r>
              <a:rPr lang="en-US" dirty="0" smtClean="0">
                <a:ln w="0"/>
                <a:solidFill>
                  <a:srgbClr val="C89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marL="0" indent="0" algn="just">
              <a:buNone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Kumpulkan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Evidence: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rgbClr val="7030A0"/>
                </a:solidFill>
              </a:rPr>
              <a:t>Visi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misi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&amp; </a:t>
            </a:r>
            <a:r>
              <a:rPr lang="en-US" dirty="0" err="1" smtClean="0">
                <a:solidFill>
                  <a:srgbClr val="7030A0"/>
                </a:solidFill>
              </a:rPr>
              <a:t>strategi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Organisasi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Model </a:t>
            </a:r>
            <a:r>
              <a:rPr lang="en-US" dirty="0" err="1" smtClean="0">
                <a:solidFill>
                  <a:srgbClr val="7030A0"/>
                </a:solidFill>
              </a:rPr>
              <a:t>Manajemen</a:t>
            </a:r>
            <a:r>
              <a:rPr lang="en-US" dirty="0" smtClean="0">
                <a:solidFill>
                  <a:srgbClr val="7030A0"/>
                </a:solidFill>
              </a:rPr>
              <a:t> / framework/ </a:t>
            </a:r>
            <a:r>
              <a:rPr lang="en-US" dirty="0" err="1">
                <a:solidFill>
                  <a:srgbClr val="7030A0"/>
                </a:solidFill>
              </a:rPr>
              <a:t>s</a:t>
            </a:r>
            <a:r>
              <a:rPr lang="en-US" dirty="0" err="1" smtClean="0">
                <a:solidFill>
                  <a:srgbClr val="7030A0"/>
                </a:solidFill>
              </a:rPr>
              <a:t>tandar</a:t>
            </a:r>
            <a:r>
              <a:rPr lang="en-US" dirty="0" smtClean="0">
                <a:solidFill>
                  <a:srgbClr val="7030A0"/>
                </a:solidFill>
              </a:rPr>
              <a:t> yang </a:t>
            </a:r>
            <a:r>
              <a:rPr lang="en-US" dirty="0" err="1" smtClean="0">
                <a:solidFill>
                  <a:srgbClr val="7030A0"/>
                </a:solidFill>
              </a:rPr>
              <a:t>digunakan</a:t>
            </a:r>
            <a:endParaRPr lang="en-US" dirty="0" smtClean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7030A0"/>
                </a:solidFill>
              </a:rPr>
              <a:t>Struktur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o</a:t>
            </a:r>
            <a:r>
              <a:rPr lang="en-US" dirty="0" err="1" smtClean="0">
                <a:solidFill>
                  <a:srgbClr val="7030A0"/>
                </a:solidFill>
              </a:rPr>
              <a:t>rganisasi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s</a:t>
            </a:r>
            <a:r>
              <a:rPr lang="en-US" dirty="0" err="1" smtClean="0">
                <a:solidFill>
                  <a:srgbClr val="7030A0"/>
                </a:solidFill>
              </a:rPr>
              <a:t>umber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daya</a:t>
            </a:r>
            <a:r>
              <a:rPr lang="en-US" dirty="0" smtClean="0">
                <a:solidFill>
                  <a:srgbClr val="7030A0"/>
                </a:solidFill>
              </a:rPr>
              <a:t> internal/</a:t>
            </a:r>
            <a:r>
              <a:rPr lang="en-US" dirty="0" err="1">
                <a:solidFill>
                  <a:srgbClr val="7030A0"/>
                </a:solidFill>
              </a:rPr>
              <a:t>e</a:t>
            </a:r>
            <a:r>
              <a:rPr lang="en-US" dirty="0" err="1" smtClean="0">
                <a:solidFill>
                  <a:srgbClr val="7030A0"/>
                </a:solidFill>
              </a:rPr>
              <a:t>ksternal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infrastruktur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Role / </a:t>
            </a:r>
            <a:r>
              <a:rPr lang="en-US" dirty="0" err="1" smtClean="0">
                <a:solidFill>
                  <a:srgbClr val="7030A0"/>
                </a:solidFill>
              </a:rPr>
              <a:t>tanggung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jawab</a:t>
            </a:r>
            <a:r>
              <a:rPr lang="en-US" dirty="0" smtClean="0">
                <a:solidFill>
                  <a:srgbClr val="7030A0"/>
                </a:solidFill>
              </a:rPr>
              <a:t> member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Buatlah</a:t>
            </a:r>
            <a:r>
              <a:rPr lang="en-US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laporan</a:t>
            </a:r>
            <a:r>
              <a:rPr lang="en-US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progres</a:t>
            </a:r>
            <a:r>
              <a:rPr lang="en-US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diposting</a:t>
            </a:r>
            <a:r>
              <a:rPr lang="en-US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blog </a:t>
            </a:r>
            <a:r>
              <a:rPr lang="en-US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setiap</a:t>
            </a:r>
            <a:r>
              <a:rPr lang="en-US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minggu</a:t>
            </a:r>
            <a:r>
              <a:rPr lang="en-US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  <a:r>
              <a:rPr lang="en-US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nomer</a:t>
            </a:r>
            <a:r>
              <a:rPr lang="en-US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(1 </a:t>
            </a:r>
            <a:r>
              <a:rPr lang="en-US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bulan</a:t>
            </a:r>
            <a:r>
              <a:rPr lang="en-US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selesai</a:t>
            </a:r>
            <a:r>
              <a:rPr lang="en-US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</a:t>
            </a:r>
            <a:r>
              <a:rPr lang="en-US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identitas</a:t>
            </a:r>
            <a:r>
              <a:rPr lang="en-US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perusahaan</a:t>
            </a:r>
            <a:r>
              <a:rPr lang="en-US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dirahasiakan</a:t>
            </a:r>
            <a:r>
              <a:rPr lang="en-US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blog </a:t>
            </a:r>
            <a:r>
              <a:rPr lang="en-US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</a:t>
            </a:r>
            <a:r>
              <a:rPr lang="en-US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aslinya</a:t>
            </a:r>
            <a:r>
              <a:rPr lang="en-US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(pdf) </a:t>
            </a:r>
            <a:r>
              <a:rPr lang="en-US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dikirim</a:t>
            </a:r>
            <a:r>
              <a:rPr lang="en-US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by email.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th-TH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1905" y="2924944"/>
            <a:ext cx="319670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End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of Slide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69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95BF8-0712-47E7-98FE-CD9D0B33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Penilaian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DB26D-1908-4EC1-AC33-970BE1048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2057400"/>
            <a:ext cx="2989984" cy="22132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Komponen</a:t>
            </a:r>
            <a:r>
              <a:rPr lang="en-US" dirty="0"/>
              <a:t> Nilai :</a:t>
            </a:r>
          </a:p>
          <a:p>
            <a:pPr>
              <a:tabLst>
                <a:tab pos="2010966" algn="l"/>
              </a:tabLst>
            </a:pPr>
            <a:r>
              <a:rPr lang="en-US" dirty="0" err="1"/>
              <a:t>Presensi</a:t>
            </a:r>
            <a:r>
              <a:rPr lang="en-US" dirty="0"/>
              <a:t> ( &gt;75% )	</a:t>
            </a:r>
            <a:r>
              <a:rPr lang="en-US" dirty="0">
                <a:solidFill>
                  <a:srgbClr val="7030A0"/>
                </a:solidFill>
              </a:rPr>
              <a:t>10 %</a:t>
            </a:r>
          </a:p>
          <a:p>
            <a:pPr>
              <a:tabLst>
                <a:tab pos="2010966" algn="l"/>
              </a:tabLst>
            </a:pPr>
            <a:r>
              <a:rPr lang="en-US" dirty="0" smtClean="0"/>
              <a:t>Quiz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7030A0"/>
                </a:solidFill>
              </a:rPr>
              <a:t>15 </a:t>
            </a:r>
            <a:r>
              <a:rPr lang="en-US" dirty="0">
                <a:solidFill>
                  <a:srgbClr val="7030A0"/>
                </a:solidFill>
              </a:rPr>
              <a:t>%</a:t>
            </a:r>
          </a:p>
          <a:p>
            <a:pPr>
              <a:tabLst>
                <a:tab pos="2010966" algn="l"/>
              </a:tabLst>
            </a:pPr>
            <a:r>
              <a:rPr lang="en-US" dirty="0" err="1" smtClean="0"/>
              <a:t>Tugas</a:t>
            </a:r>
            <a:r>
              <a:rPr lang="en-US" smtClean="0"/>
              <a:t> </a:t>
            </a: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20 %</a:t>
            </a:r>
          </a:p>
          <a:p>
            <a:pPr>
              <a:tabLst>
                <a:tab pos="2010966" algn="l"/>
              </a:tabLst>
            </a:pPr>
            <a:r>
              <a:rPr lang="en-US" dirty="0"/>
              <a:t>UTS 	</a:t>
            </a:r>
            <a:r>
              <a:rPr lang="en-US" dirty="0" smtClean="0">
                <a:solidFill>
                  <a:srgbClr val="7030A0"/>
                </a:solidFill>
              </a:rPr>
              <a:t>25 </a:t>
            </a:r>
            <a:r>
              <a:rPr lang="en-US" dirty="0">
                <a:solidFill>
                  <a:srgbClr val="7030A0"/>
                </a:solidFill>
              </a:rPr>
              <a:t>% </a:t>
            </a:r>
          </a:p>
          <a:p>
            <a:pPr>
              <a:tabLst>
                <a:tab pos="2010966" algn="l"/>
              </a:tabLst>
            </a:pPr>
            <a:r>
              <a:rPr lang="en-US" dirty="0"/>
              <a:t>UAS 	</a:t>
            </a:r>
            <a:r>
              <a:rPr lang="en-US" dirty="0" smtClean="0">
                <a:solidFill>
                  <a:srgbClr val="7030A0"/>
                </a:solidFill>
              </a:rPr>
              <a:t>30 </a:t>
            </a:r>
            <a:r>
              <a:rPr lang="en-US" dirty="0">
                <a:solidFill>
                  <a:srgbClr val="7030A0"/>
                </a:solidFill>
              </a:rPr>
              <a:t>%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id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3BBACE-34F4-408B-9F02-E6EC52981AC1}"/>
              </a:ext>
            </a:extLst>
          </p:cNvPr>
          <p:cNvSpPr txBox="1">
            <a:spLocks/>
          </p:cNvSpPr>
          <p:nvPr/>
        </p:nvSpPr>
        <p:spPr>
          <a:xfrm>
            <a:off x="4572001" y="2057400"/>
            <a:ext cx="3734873" cy="4323928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/>
              <a:t>Range Nilai:</a:t>
            </a:r>
          </a:p>
          <a:p>
            <a:pPr>
              <a:tabLst>
                <a:tab pos="872729" algn="l"/>
                <a:tab pos="2494360" algn="l"/>
              </a:tabLst>
            </a:pPr>
            <a:r>
              <a:rPr lang="en-US" sz="1500" dirty="0"/>
              <a:t>A </a:t>
            </a:r>
            <a:r>
              <a:rPr lang="en-US" sz="1500" dirty="0" smtClean="0"/>
              <a:t> </a:t>
            </a:r>
            <a:r>
              <a:rPr lang="en-US" sz="1500" dirty="0"/>
              <a:t>	</a:t>
            </a:r>
            <a:r>
              <a:rPr lang="en-US" sz="1500" u="sng" dirty="0">
                <a:solidFill>
                  <a:srgbClr val="7030A0"/>
                </a:solidFill>
              </a:rPr>
              <a:t>&gt;</a:t>
            </a:r>
            <a:r>
              <a:rPr lang="en-US" sz="1500" dirty="0">
                <a:solidFill>
                  <a:srgbClr val="7030A0"/>
                </a:solidFill>
              </a:rPr>
              <a:t> 80,0 </a:t>
            </a:r>
            <a:r>
              <a:rPr lang="en-US" sz="1500" dirty="0">
                <a:solidFill>
                  <a:srgbClr val="FF0000"/>
                </a:solidFill>
              </a:rPr>
              <a:t>	</a:t>
            </a:r>
            <a:r>
              <a:rPr lang="es-ES" sz="1500" b="1" dirty="0" err="1" smtClean="0">
                <a:solidFill>
                  <a:srgbClr val="0070C0"/>
                </a:solidFill>
              </a:rPr>
              <a:t>Outstanding</a:t>
            </a:r>
            <a:endParaRPr lang="es-ES" sz="1500" b="1" dirty="0" smtClean="0">
              <a:solidFill>
                <a:srgbClr val="0070C0"/>
              </a:solidFill>
            </a:endParaRPr>
          </a:p>
          <a:p>
            <a:pPr>
              <a:tabLst>
                <a:tab pos="872729" algn="l"/>
                <a:tab pos="2494360" algn="l"/>
              </a:tabLst>
            </a:pPr>
            <a:r>
              <a:rPr lang="es-ES" sz="1500" dirty="0" smtClean="0"/>
              <a:t>A-</a:t>
            </a:r>
            <a:r>
              <a:rPr lang="es-ES" sz="1500" dirty="0" smtClean="0">
                <a:solidFill>
                  <a:srgbClr val="FF0000"/>
                </a:solidFill>
              </a:rPr>
              <a:t>	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dirty="0" smtClean="0">
                <a:solidFill>
                  <a:srgbClr val="7030A0"/>
                </a:solidFill>
              </a:rPr>
              <a:t>77,00-79,99</a:t>
            </a:r>
          </a:p>
          <a:p>
            <a:pPr>
              <a:tabLst>
                <a:tab pos="872729" algn="l"/>
                <a:tab pos="2494360" algn="l"/>
              </a:tabLst>
            </a:pPr>
            <a:r>
              <a:rPr lang="en-US" sz="1500" dirty="0" smtClean="0"/>
              <a:t>B+</a:t>
            </a:r>
            <a:r>
              <a:rPr lang="en-US" sz="1500" dirty="0" smtClean="0">
                <a:solidFill>
                  <a:srgbClr val="FF0000"/>
                </a:solidFill>
              </a:rPr>
              <a:t>	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dirty="0" smtClean="0">
                <a:solidFill>
                  <a:srgbClr val="7030A0"/>
                </a:solidFill>
              </a:rPr>
              <a:t>74,00 – 76,99</a:t>
            </a:r>
            <a:endParaRPr lang="en-US" sz="1500" dirty="0">
              <a:solidFill>
                <a:srgbClr val="7030A0"/>
              </a:solidFill>
            </a:endParaRPr>
          </a:p>
          <a:p>
            <a:pPr>
              <a:tabLst>
                <a:tab pos="872729" algn="l"/>
                <a:tab pos="2494360" algn="l"/>
              </a:tabLst>
            </a:pPr>
            <a:r>
              <a:rPr lang="en-US" sz="1500" dirty="0"/>
              <a:t>B 	</a:t>
            </a:r>
            <a:r>
              <a:rPr lang="en-US" sz="1500" dirty="0" smtClean="0">
                <a:solidFill>
                  <a:srgbClr val="7030A0"/>
                </a:solidFill>
              </a:rPr>
              <a:t>68.00 – 73,99</a:t>
            </a:r>
            <a:r>
              <a:rPr lang="en-US" sz="1500" dirty="0">
                <a:solidFill>
                  <a:srgbClr val="FF0000"/>
                </a:solidFill>
              </a:rPr>
              <a:t>	</a:t>
            </a:r>
            <a:r>
              <a:rPr lang="en-US" sz="1500" b="1" dirty="0" smtClean="0">
                <a:solidFill>
                  <a:srgbClr val="00B0F0"/>
                </a:solidFill>
              </a:rPr>
              <a:t>Good</a:t>
            </a:r>
          </a:p>
          <a:p>
            <a:pPr>
              <a:tabLst>
                <a:tab pos="872729" algn="l"/>
                <a:tab pos="2494360" algn="l"/>
              </a:tabLst>
            </a:pPr>
            <a:r>
              <a:rPr lang="en-US" sz="1500" dirty="0" smtClean="0"/>
              <a:t>B-	</a:t>
            </a:r>
            <a:r>
              <a:rPr lang="en-US" sz="1500" dirty="0" smtClean="0">
                <a:solidFill>
                  <a:srgbClr val="7030A0"/>
                </a:solidFill>
              </a:rPr>
              <a:t>65.00 – 67.99</a:t>
            </a:r>
            <a:endParaRPr lang="en-US" sz="1500" dirty="0">
              <a:solidFill>
                <a:srgbClr val="7030A0"/>
              </a:solidFill>
            </a:endParaRPr>
          </a:p>
          <a:p>
            <a:pPr>
              <a:tabLst>
                <a:tab pos="872729" algn="l"/>
                <a:tab pos="2494360" algn="l"/>
              </a:tabLst>
            </a:pPr>
            <a:r>
              <a:rPr lang="en-US" sz="1500" dirty="0"/>
              <a:t>C </a:t>
            </a:r>
            <a:r>
              <a:rPr lang="en-US" sz="1500" dirty="0" smtClean="0"/>
              <a:t>+</a:t>
            </a:r>
            <a:r>
              <a:rPr lang="en-US" sz="1500" dirty="0"/>
              <a:t>	</a:t>
            </a:r>
            <a:r>
              <a:rPr lang="en-US" sz="1500" dirty="0" smtClean="0">
                <a:solidFill>
                  <a:srgbClr val="7030A0"/>
                </a:solidFill>
              </a:rPr>
              <a:t>62,00-64,99</a:t>
            </a:r>
          </a:p>
          <a:p>
            <a:pPr>
              <a:tabLst>
                <a:tab pos="872729" algn="l"/>
                <a:tab pos="2494360" algn="l"/>
              </a:tabLst>
            </a:pPr>
            <a:r>
              <a:rPr lang="en-US" sz="1500" dirty="0" smtClean="0"/>
              <a:t>C</a:t>
            </a:r>
            <a:r>
              <a:rPr lang="en-US" sz="1500" dirty="0">
                <a:solidFill>
                  <a:srgbClr val="FF0000"/>
                </a:solidFill>
              </a:rPr>
              <a:t>	</a:t>
            </a:r>
            <a:r>
              <a:rPr lang="en-US" sz="1500" dirty="0" smtClean="0">
                <a:solidFill>
                  <a:srgbClr val="7030A0"/>
                </a:solidFill>
              </a:rPr>
              <a:t>60,00-61,99</a:t>
            </a:r>
            <a:r>
              <a:rPr lang="en-US" sz="1500" dirty="0" smtClean="0">
                <a:solidFill>
                  <a:srgbClr val="FF0000"/>
                </a:solidFill>
              </a:rPr>
              <a:t>	</a:t>
            </a:r>
            <a:r>
              <a:rPr lang="en-US" sz="1500" dirty="0" smtClean="0">
                <a:solidFill>
                  <a:srgbClr val="00B050"/>
                </a:solidFill>
              </a:rPr>
              <a:t>LULUS</a:t>
            </a:r>
            <a:endParaRPr lang="en-US" sz="1500" dirty="0">
              <a:solidFill>
                <a:srgbClr val="00B050"/>
              </a:solidFill>
            </a:endParaRPr>
          </a:p>
          <a:p>
            <a:pPr>
              <a:tabLst>
                <a:tab pos="872729" algn="l"/>
                <a:tab pos="2494360" algn="l"/>
              </a:tabLst>
            </a:pPr>
            <a:r>
              <a:rPr lang="en-US" sz="1500" dirty="0"/>
              <a:t>D 	</a:t>
            </a:r>
            <a:r>
              <a:rPr lang="en-US" sz="1500" dirty="0" smtClean="0">
                <a:solidFill>
                  <a:srgbClr val="7030A0"/>
                </a:solidFill>
              </a:rPr>
              <a:t>45,00-59,99</a:t>
            </a:r>
            <a:r>
              <a:rPr lang="en-US" sz="1500" dirty="0">
                <a:solidFill>
                  <a:srgbClr val="FF0000"/>
                </a:solidFill>
              </a:rPr>
              <a:t>	</a:t>
            </a:r>
            <a:r>
              <a:rPr lang="en-US" sz="1500" dirty="0" err="1" smtClean="0">
                <a:solidFill>
                  <a:srgbClr val="FF0000"/>
                </a:solidFill>
              </a:rPr>
              <a:t>Mengulang</a:t>
            </a:r>
            <a:endParaRPr lang="en-US" sz="1500" dirty="0">
              <a:solidFill>
                <a:srgbClr val="FF0000"/>
              </a:solidFill>
            </a:endParaRPr>
          </a:p>
          <a:p>
            <a:pPr>
              <a:tabLst>
                <a:tab pos="872729" algn="l"/>
                <a:tab pos="2494360" algn="l"/>
              </a:tabLst>
            </a:pPr>
            <a:r>
              <a:rPr lang="en-US" sz="1500" dirty="0"/>
              <a:t>E 	</a:t>
            </a:r>
            <a:r>
              <a:rPr lang="en-US" sz="1500" dirty="0">
                <a:solidFill>
                  <a:srgbClr val="7030A0"/>
                </a:solidFill>
              </a:rPr>
              <a:t>≤ </a:t>
            </a:r>
            <a:r>
              <a:rPr lang="en-US" sz="1500" dirty="0" smtClean="0">
                <a:solidFill>
                  <a:srgbClr val="7030A0"/>
                </a:solidFill>
              </a:rPr>
              <a:t>44,99</a:t>
            </a:r>
            <a:r>
              <a:rPr lang="en-US" sz="1500" dirty="0">
                <a:solidFill>
                  <a:srgbClr val="FF0000"/>
                </a:solidFill>
              </a:rPr>
              <a:t>	</a:t>
            </a:r>
            <a:r>
              <a:rPr lang="en-US" sz="1500" dirty="0" err="1">
                <a:solidFill>
                  <a:srgbClr val="FF0000"/>
                </a:solidFill>
              </a:rPr>
              <a:t>Mengulang</a:t>
            </a:r>
            <a:endParaRPr lang="en-US" sz="1500" dirty="0">
              <a:solidFill>
                <a:srgbClr val="FF0000"/>
              </a:solidFill>
            </a:endParaRP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id-ID" sz="1500" dirty="0"/>
          </a:p>
        </p:txBody>
      </p:sp>
    </p:spTree>
    <p:extLst>
      <p:ext uri="{BB962C8B-B14F-4D97-AF65-F5344CB8AC3E}">
        <p14:creationId xmlns:p14="http://schemas.microsoft.com/office/powerpoint/2010/main" val="8252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6383748" cy="584889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7C80"/>
                </a:solidFill>
              </a:rPr>
              <a:t>Sub-</a:t>
            </a:r>
            <a:r>
              <a:rPr lang="en-US" sz="4000" dirty="0" err="1" smtClean="0">
                <a:solidFill>
                  <a:srgbClr val="FF7C80"/>
                </a:solidFill>
              </a:rPr>
              <a:t>Materi</a:t>
            </a:r>
            <a:endParaRPr lang="id-ID" sz="4000" dirty="0">
              <a:solidFill>
                <a:srgbClr val="FF7C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173964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>
              <a:buSzPct val="100000"/>
              <a:buFontTx/>
              <a:buChar char="►"/>
            </a:pPr>
            <a:r>
              <a:rPr lang="en-US" sz="2400" dirty="0" err="1" smtClean="0">
                <a:solidFill>
                  <a:srgbClr val="0070C0"/>
                </a:solidFill>
              </a:rPr>
              <a:t>Konsep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Dasar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Manajemen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ctr">
              <a:buSzPct val="100000"/>
              <a:buFontTx/>
              <a:buChar char="►"/>
            </a:pPr>
            <a:r>
              <a:rPr lang="en-US" sz="2400" dirty="0" err="1" smtClean="0">
                <a:solidFill>
                  <a:srgbClr val="0070C0"/>
                </a:solidFill>
              </a:rPr>
              <a:t>Pengertian</a:t>
            </a:r>
            <a:r>
              <a:rPr lang="en-US" sz="2400" dirty="0" smtClean="0">
                <a:solidFill>
                  <a:srgbClr val="0070C0"/>
                </a:solidFill>
              </a:rPr>
              <a:t> &amp; </a:t>
            </a:r>
            <a:r>
              <a:rPr lang="en-US" sz="2400" dirty="0" err="1" smtClean="0">
                <a:solidFill>
                  <a:srgbClr val="0070C0"/>
                </a:solidFill>
              </a:rPr>
              <a:t>Manfaat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Organisasi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ctr">
              <a:buSzPct val="100000"/>
              <a:buFontTx/>
              <a:buChar char="►"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Fungsi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dan</a:t>
            </a:r>
            <a:r>
              <a:rPr lang="en-US" sz="2400" dirty="0" smtClean="0">
                <a:solidFill>
                  <a:srgbClr val="0070C0"/>
                </a:solidFill>
              </a:rPr>
              <a:t> Model </a:t>
            </a:r>
            <a:r>
              <a:rPr lang="en-US" sz="2400" dirty="0" err="1">
                <a:solidFill>
                  <a:srgbClr val="0070C0"/>
                </a:solidFill>
              </a:rPr>
              <a:t>Manajemen</a:t>
            </a:r>
            <a:endParaRPr lang="en-US" sz="2400" dirty="0">
              <a:solidFill>
                <a:srgbClr val="0070C0"/>
              </a:solidFill>
            </a:endParaRPr>
          </a:p>
          <a:p>
            <a:pPr algn="ctr">
              <a:buSzPct val="100000"/>
              <a:buFontTx/>
              <a:buChar char="►"/>
            </a:pPr>
            <a:endParaRPr lang="en-US" sz="2400" dirty="0" smtClean="0">
              <a:solidFill>
                <a:srgbClr val="0070C0"/>
              </a:solidFill>
            </a:endParaRPr>
          </a:p>
          <a:p>
            <a:endParaRPr lang="id-ID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89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1" y="2420888"/>
            <a:ext cx="5837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Konsep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Dasar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Manajemen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990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77" y="2392103"/>
            <a:ext cx="3969927" cy="254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03688" y="404664"/>
            <a:ext cx="81161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Tantangan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 </a:t>
            </a:r>
            <a:r>
              <a:rPr lang="en-US" sz="4800" b="1" dirty="0" err="1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Organisasi</a:t>
            </a:r>
            <a:endParaRPr lang="en-US" sz="4800" b="1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6066" y="151716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9933FF"/>
                </a:solidFill>
              </a:rPr>
              <a:t>Keterbatasan</a:t>
            </a:r>
            <a:r>
              <a:rPr lang="en-US" sz="2400" dirty="0" smtClean="0">
                <a:solidFill>
                  <a:srgbClr val="9933FF"/>
                </a:solidFill>
              </a:rPr>
              <a:t> </a:t>
            </a:r>
            <a:r>
              <a:rPr lang="en-US" sz="2400" dirty="0" err="1" smtClean="0">
                <a:solidFill>
                  <a:srgbClr val="9933FF"/>
                </a:solidFill>
              </a:rPr>
              <a:t>Manusia</a:t>
            </a:r>
            <a:endParaRPr lang="id-ID" sz="2400" dirty="0">
              <a:solidFill>
                <a:srgbClr val="9933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1261084">
            <a:off x="293363" y="1721505"/>
            <a:ext cx="3357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FF7C80"/>
                </a:solidFill>
              </a:rPr>
              <a:t>Kompleksitas</a:t>
            </a:r>
            <a:r>
              <a:rPr lang="en-US" sz="2400" dirty="0" smtClean="0">
                <a:solidFill>
                  <a:srgbClr val="FF7C80"/>
                </a:solidFill>
              </a:rPr>
              <a:t> </a:t>
            </a:r>
            <a:r>
              <a:rPr lang="en-US" sz="2400" dirty="0" err="1" smtClean="0">
                <a:solidFill>
                  <a:srgbClr val="FF7C80"/>
                </a:solidFill>
              </a:rPr>
              <a:t>Kerja</a:t>
            </a:r>
            <a:endParaRPr lang="en-US" sz="2400" dirty="0">
              <a:solidFill>
                <a:srgbClr val="FF7C8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294201">
            <a:off x="6676951" y="3796234"/>
            <a:ext cx="2442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00B0F0"/>
                </a:solidFill>
              </a:rPr>
              <a:t>Mutu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Produk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7198" y="5387249"/>
            <a:ext cx="3801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002060"/>
                </a:solidFill>
              </a:rPr>
              <a:t>Efektifitas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produktivitas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kerja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3382" y="5293622"/>
            <a:ext cx="3216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FF3300"/>
                </a:solidFill>
              </a:rPr>
              <a:t>Kepuasan</a:t>
            </a:r>
            <a:r>
              <a:rPr lang="en-US" sz="2400" dirty="0" smtClean="0">
                <a:solidFill>
                  <a:srgbClr val="FF3300"/>
                </a:solidFill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</a:rPr>
              <a:t>Pelanggan</a:t>
            </a:r>
            <a:r>
              <a:rPr lang="en-US" sz="2400" dirty="0" smtClean="0">
                <a:solidFill>
                  <a:srgbClr val="FF3300"/>
                </a:solidFill>
              </a:rPr>
              <a:t>/User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583810">
            <a:off x="231154" y="2997901"/>
            <a:ext cx="2475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9933FF"/>
                </a:solidFill>
              </a:rPr>
              <a:t>Teknologi</a:t>
            </a:r>
            <a:r>
              <a:rPr lang="en-US" sz="2400" dirty="0" smtClean="0">
                <a:solidFill>
                  <a:srgbClr val="9933FF"/>
                </a:solidFill>
              </a:rPr>
              <a:t> &amp; </a:t>
            </a:r>
            <a:r>
              <a:rPr lang="en-US" sz="2400" dirty="0" err="1" smtClean="0">
                <a:solidFill>
                  <a:srgbClr val="9933FF"/>
                </a:solidFill>
              </a:rPr>
              <a:t>Sistem</a:t>
            </a:r>
            <a:r>
              <a:rPr lang="en-US" sz="2400" dirty="0" smtClean="0">
                <a:solidFill>
                  <a:srgbClr val="9933FF"/>
                </a:solidFill>
              </a:rPr>
              <a:t> </a:t>
            </a:r>
            <a:r>
              <a:rPr lang="en-US" sz="2400" dirty="0" err="1" smtClean="0">
                <a:solidFill>
                  <a:srgbClr val="9933FF"/>
                </a:solidFill>
              </a:rPr>
              <a:t>Informasi</a:t>
            </a:r>
            <a:endParaRPr lang="id-ID" sz="2400" dirty="0">
              <a:solidFill>
                <a:srgbClr val="9933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463692">
            <a:off x="6767736" y="2511481"/>
            <a:ext cx="2325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C89800"/>
                </a:solidFill>
              </a:rPr>
              <a:t>Layanan</a:t>
            </a:r>
            <a:r>
              <a:rPr lang="en-US" sz="2400" dirty="0" smtClean="0">
                <a:solidFill>
                  <a:srgbClr val="C89800"/>
                </a:solidFill>
              </a:rPr>
              <a:t> </a:t>
            </a:r>
            <a:r>
              <a:rPr lang="en-US" sz="2400" dirty="0" err="1" smtClean="0">
                <a:solidFill>
                  <a:srgbClr val="C89800"/>
                </a:solidFill>
              </a:rPr>
              <a:t>Jasa</a:t>
            </a:r>
            <a:endParaRPr lang="id-ID" sz="2400" dirty="0">
              <a:solidFill>
                <a:srgbClr val="C8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77" y="2392103"/>
            <a:ext cx="3969927" cy="254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55576" y="404664"/>
            <a:ext cx="78642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Solusi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!!!</a:t>
            </a: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6769" y="2831483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9933FF"/>
                </a:solidFill>
              </a:rPr>
              <a:t>Keterbasan</a:t>
            </a:r>
            <a:r>
              <a:rPr lang="en-US" sz="2400" dirty="0" smtClean="0">
                <a:solidFill>
                  <a:srgbClr val="9933FF"/>
                </a:solidFill>
              </a:rPr>
              <a:t> </a:t>
            </a:r>
            <a:r>
              <a:rPr lang="en-US" sz="2400" dirty="0" err="1" smtClean="0">
                <a:solidFill>
                  <a:srgbClr val="9933FF"/>
                </a:solidFill>
              </a:rPr>
              <a:t>Manusia</a:t>
            </a:r>
            <a:endParaRPr lang="id-ID" sz="2400" dirty="0">
              <a:solidFill>
                <a:srgbClr val="9933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1261084">
            <a:off x="520245" y="1706878"/>
            <a:ext cx="2538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FF7C80"/>
                </a:solidFill>
              </a:rPr>
              <a:t>Kompleksitas</a:t>
            </a:r>
            <a:endParaRPr lang="en-US" sz="2400" dirty="0">
              <a:solidFill>
                <a:srgbClr val="FF7C8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79242">
            <a:off x="3471537" y="1504214"/>
            <a:ext cx="2442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00B0F0"/>
                </a:solidFill>
              </a:rPr>
              <a:t>Mutu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Produk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7198" y="5387249"/>
            <a:ext cx="3801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002060"/>
                </a:solidFill>
              </a:rPr>
              <a:t>Efektifitas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dan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produktivitas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kerja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4592" y="5297741"/>
            <a:ext cx="3155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FF3300"/>
                </a:solidFill>
              </a:rPr>
              <a:t>Kepuasan</a:t>
            </a:r>
            <a:r>
              <a:rPr lang="en-US" sz="2400" dirty="0" smtClean="0">
                <a:solidFill>
                  <a:srgbClr val="FF3300"/>
                </a:solidFill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</a:rPr>
              <a:t>Pelanggan</a:t>
            </a:r>
            <a:r>
              <a:rPr lang="en-US" sz="2400" dirty="0" smtClean="0">
                <a:solidFill>
                  <a:srgbClr val="FF3300"/>
                </a:solidFill>
              </a:rPr>
              <a:t>/User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83611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9933FF"/>
                </a:solidFill>
              </a:rPr>
              <a:t>Teknologi</a:t>
            </a:r>
            <a:r>
              <a:rPr lang="en-US" sz="2400" dirty="0" smtClean="0">
                <a:solidFill>
                  <a:srgbClr val="9933FF"/>
                </a:solidFill>
              </a:rPr>
              <a:t> &amp; </a:t>
            </a:r>
            <a:r>
              <a:rPr lang="en-US" sz="2400" dirty="0" err="1" smtClean="0">
                <a:solidFill>
                  <a:srgbClr val="9933FF"/>
                </a:solidFill>
              </a:rPr>
              <a:t>Sistem</a:t>
            </a:r>
            <a:r>
              <a:rPr lang="en-US" sz="2400" dirty="0" smtClean="0">
                <a:solidFill>
                  <a:srgbClr val="9933FF"/>
                </a:solidFill>
              </a:rPr>
              <a:t> </a:t>
            </a:r>
            <a:r>
              <a:rPr lang="en-US" sz="2400" dirty="0" err="1" smtClean="0">
                <a:solidFill>
                  <a:srgbClr val="9933FF"/>
                </a:solidFill>
              </a:rPr>
              <a:t>Informasi</a:t>
            </a:r>
            <a:endParaRPr lang="id-ID" sz="2400" dirty="0">
              <a:solidFill>
                <a:srgbClr val="9933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5104" y="1557388"/>
            <a:ext cx="2325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C89800"/>
                </a:solidFill>
              </a:rPr>
              <a:t>Layanan</a:t>
            </a:r>
            <a:r>
              <a:rPr lang="en-US" sz="2400" dirty="0" smtClean="0">
                <a:solidFill>
                  <a:srgbClr val="C89800"/>
                </a:solidFill>
              </a:rPr>
              <a:t> </a:t>
            </a:r>
            <a:r>
              <a:rPr lang="en-US" sz="2400" dirty="0" err="1" smtClean="0">
                <a:solidFill>
                  <a:srgbClr val="C89800"/>
                </a:solidFill>
              </a:rPr>
              <a:t>Jasa</a:t>
            </a:r>
            <a:endParaRPr lang="id-ID" sz="2400" dirty="0">
              <a:solidFill>
                <a:srgbClr val="C898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07" y="2131570"/>
            <a:ext cx="4221561" cy="3166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477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32135 0.2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21 0.281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31493 0.270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37917 0.059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23073 -0.291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23802 -0.2930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33646 0.0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2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93349"/>
            <a:ext cx="1073960" cy="157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71" y="2471890"/>
            <a:ext cx="1267731" cy="1527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397488" y="1265923"/>
            <a:ext cx="6006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000" u="sng" dirty="0">
                <a:solidFill>
                  <a:srgbClr val="9933FF"/>
                </a:solidFill>
              </a:rPr>
              <a:t>Mary Parker </a:t>
            </a:r>
            <a:r>
              <a:rPr lang="id-ID" sz="2000" u="sng" dirty="0" smtClean="0">
                <a:solidFill>
                  <a:srgbClr val="9933FF"/>
                </a:solidFill>
              </a:rPr>
              <a:t>Follett</a:t>
            </a:r>
            <a:endParaRPr lang="en-US" sz="2000" u="sng" dirty="0" smtClean="0">
              <a:solidFill>
                <a:srgbClr val="9933FF"/>
              </a:solidFill>
            </a:endParaRPr>
          </a:p>
          <a:p>
            <a:endParaRPr lang="id-ID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85520" y="2608498"/>
            <a:ext cx="5705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u="sng" dirty="0" smtClean="0">
                <a:solidFill>
                  <a:srgbClr val="00B0F0"/>
                </a:solidFill>
              </a:rPr>
              <a:t>James A.F. Stoner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8213" y="4114127"/>
            <a:ext cx="213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000" u="sng" dirty="0">
                <a:solidFill>
                  <a:schemeClr val="accent2">
                    <a:lumMod val="75000"/>
                  </a:schemeClr>
                </a:solidFill>
              </a:rPr>
              <a:t>Luther </a:t>
            </a:r>
            <a:r>
              <a:rPr lang="id-ID" sz="2000" u="sng" dirty="0" smtClean="0">
                <a:solidFill>
                  <a:schemeClr val="accent2">
                    <a:lumMod val="75000"/>
                  </a:schemeClr>
                </a:solidFill>
              </a:rPr>
              <a:t>Gulick</a:t>
            </a:r>
            <a:endParaRPr lang="en-US" sz="2000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296917"/>
            <a:ext cx="76409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smtClean="0">
                <a:solidFill>
                  <a:srgbClr val="C898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TEORI MANAJEMEN</a:t>
            </a:r>
            <a:endParaRPr lang="id-ID" sz="4800" dirty="0">
              <a:solidFill>
                <a:srgbClr val="C898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5" y="3972638"/>
            <a:ext cx="1395718" cy="18358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2" b="4356"/>
          <a:stretch/>
        </p:blipFill>
        <p:spPr>
          <a:xfrm>
            <a:off x="7241495" y="4589424"/>
            <a:ext cx="1176897" cy="16743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Rectangle 10"/>
          <p:cNvSpPr/>
          <p:nvPr/>
        </p:nvSpPr>
        <p:spPr>
          <a:xfrm>
            <a:off x="5407848" y="5310426"/>
            <a:ext cx="1751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u="sng" dirty="0">
                <a:solidFill>
                  <a:srgbClr val="C00000"/>
                </a:solidFill>
              </a:rPr>
              <a:t>Robert </a:t>
            </a:r>
            <a:r>
              <a:rPr lang="id-ID" sz="2000" u="sng" dirty="0" smtClean="0">
                <a:solidFill>
                  <a:srgbClr val="C00000"/>
                </a:solidFill>
              </a:rPr>
              <a:t>L.Kats</a:t>
            </a:r>
            <a:endParaRPr lang="en-US" sz="2000" u="sng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3" y="1670524"/>
            <a:ext cx="7811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/>
            <a:r>
              <a:rPr lang="en-US" sz="1800" i="1" dirty="0">
                <a:solidFill>
                  <a:srgbClr val="C00000"/>
                </a:solidFill>
              </a:rPr>
              <a:t>“Management is the art of getting things done through people</a:t>
            </a:r>
            <a:r>
              <a:rPr lang="en-US" sz="1800" i="1" dirty="0" smtClean="0">
                <a:solidFill>
                  <a:srgbClr val="C00000"/>
                </a:solidFill>
              </a:rPr>
              <a:t>”</a:t>
            </a:r>
          </a:p>
          <a:p>
            <a:pPr marL="358775"/>
            <a:r>
              <a:rPr lang="en-US" sz="1800" dirty="0" err="1">
                <a:solidFill>
                  <a:srgbClr val="C00000"/>
                </a:solidFill>
              </a:rPr>
              <a:t>Manajemen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adalah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SENI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mencapai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tujuan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dengan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pengaturan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orang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766" y="2975884"/>
            <a:ext cx="7141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i="1" dirty="0">
                <a:solidFill>
                  <a:srgbClr val="00B050"/>
                </a:solidFill>
              </a:rPr>
              <a:t>Management is </a:t>
            </a:r>
            <a:r>
              <a:rPr lang="en-US" sz="1800" b="1" i="1" dirty="0" smtClean="0">
                <a:solidFill>
                  <a:srgbClr val="00B050"/>
                </a:solidFill>
              </a:rPr>
              <a:t>THE PROCESS </a:t>
            </a:r>
            <a:r>
              <a:rPr lang="en-US" sz="1800" i="1" dirty="0" smtClean="0">
                <a:solidFill>
                  <a:srgbClr val="00B050"/>
                </a:solidFill>
              </a:rPr>
              <a:t>of </a:t>
            </a:r>
            <a:r>
              <a:rPr lang="en-US" sz="1800" i="1" dirty="0">
                <a:solidFill>
                  <a:srgbClr val="00B050"/>
                </a:solidFill>
              </a:rPr>
              <a:t>planning, organizing, leading and controlling </a:t>
            </a:r>
            <a:r>
              <a:rPr lang="en-US" sz="1800" i="1" dirty="0" smtClean="0">
                <a:solidFill>
                  <a:srgbClr val="00B050"/>
                </a:solidFill>
              </a:rPr>
              <a:t>the effort </a:t>
            </a:r>
            <a:r>
              <a:rPr lang="en-US" sz="1800" i="1" dirty="0">
                <a:solidFill>
                  <a:srgbClr val="00B050"/>
                </a:solidFill>
              </a:rPr>
              <a:t>of </a:t>
            </a:r>
            <a:r>
              <a:rPr lang="en-US" sz="1800" i="1" dirty="0" smtClean="0">
                <a:solidFill>
                  <a:srgbClr val="00B050"/>
                </a:solidFill>
              </a:rPr>
              <a:t>organization member </a:t>
            </a:r>
            <a:r>
              <a:rPr lang="en-US" sz="1800" i="1" dirty="0">
                <a:solidFill>
                  <a:srgbClr val="00B050"/>
                </a:solidFill>
              </a:rPr>
              <a:t>and using all other organizational resources </a:t>
            </a:r>
            <a:r>
              <a:rPr lang="en-US" sz="1800" i="1" dirty="0" smtClean="0">
                <a:solidFill>
                  <a:srgbClr val="00B050"/>
                </a:solidFill>
              </a:rPr>
              <a:t>to </a:t>
            </a:r>
            <a:r>
              <a:rPr lang="id-ID" sz="1800" i="1" dirty="0" smtClean="0">
                <a:solidFill>
                  <a:srgbClr val="00B050"/>
                </a:solidFill>
              </a:rPr>
              <a:t>achieve </a:t>
            </a:r>
            <a:r>
              <a:rPr lang="id-ID" sz="1800" i="1" dirty="0">
                <a:solidFill>
                  <a:srgbClr val="00B050"/>
                </a:solidFill>
              </a:rPr>
              <a:t>stated organizational </a:t>
            </a:r>
            <a:r>
              <a:rPr lang="id-ID" sz="1800" i="1" dirty="0" smtClean="0">
                <a:solidFill>
                  <a:srgbClr val="00B050"/>
                </a:solidFill>
              </a:rPr>
              <a:t>goal</a:t>
            </a:r>
            <a:r>
              <a:rPr lang="en-US" sz="1800" i="1" dirty="0" smtClean="0">
                <a:solidFill>
                  <a:srgbClr val="00B050"/>
                </a:solidFill>
              </a:rPr>
              <a:t>s</a:t>
            </a:r>
            <a:endParaRPr lang="id-ID" sz="18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7624" y="4443780"/>
            <a:ext cx="5704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/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Manajemen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ILMU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pengetahuan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sistematik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mengatur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kerjasama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manusia</a:t>
            </a:r>
            <a:endParaRPr lang="id-ID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2787" y="5634677"/>
            <a:ext cx="482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solidFill>
                  <a:srgbClr val="C89800"/>
                </a:solidFill>
              </a:rPr>
              <a:t>Manajemen</a:t>
            </a:r>
            <a:r>
              <a:rPr lang="en-US" sz="1800" dirty="0">
                <a:solidFill>
                  <a:srgbClr val="C89800"/>
                </a:solidFill>
              </a:rPr>
              <a:t> </a:t>
            </a:r>
            <a:r>
              <a:rPr lang="en-US" sz="1800" dirty="0" err="1">
                <a:solidFill>
                  <a:srgbClr val="C89800"/>
                </a:solidFill>
              </a:rPr>
              <a:t>adalah</a:t>
            </a:r>
            <a:r>
              <a:rPr lang="en-US" sz="1800" dirty="0">
                <a:solidFill>
                  <a:srgbClr val="C89800"/>
                </a:solidFill>
              </a:rPr>
              <a:t> </a:t>
            </a:r>
            <a:r>
              <a:rPr lang="en-US" sz="1800" b="1" dirty="0">
                <a:solidFill>
                  <a:srgbClr val="C89800"/>
                </a:solidFill>
              </a:rPr>
              <a:t>PROFESI</a:t>
            </a:r>
            <a:r>
              <a:rPr lang="en-US" sz="1800" dirty="0">
                <a:solidFill>
                  <a:srgbClr val="C89800"/>
                </a:solidFill>
              </a:rPr>
              <a:t> </a:t>
            </a:r>
            <a:r>
              <a:rPr lang="en-US" sz="1800" dirty="0" err="1" smtClean="0">
                <a:solidFill>
                  <a:srgbClr val="C89800"/>
                </a:solidFill>
              </a:rPr>
              <a:t>seseorang</a:t>
            </a:r>
            <a:r>
              <a:rPr lang="en-US" sz="1800" dirty="0" smtClean="0">
                <a:solidFill>
                  <a:srgbClr val="C89800"/>
                </a:solidFill>
              </a:rPr>
              <a:t> yang </a:t>
            </a:r>
            <a:r>
              <a:rPr lang="en-US" sz="1800" dirty="0" err="1" smtClean="0">
                <a:solidFill>
                  <a:srgbClr val="C89800"/>
                </a:solidFill>
              </a:rPr>
              <a:t>ahli</a:t>
            </a:r>
            <a:r>
              <a:rPr lang="en-US" sz="1800" dirty="0" smtClean="0">
                <a:solidFill>
                  <a:srgbClr val="C89800"/>
                </a:solidFill>
              </a:rPr>
              <a:t> </a:t>
            </a:r>
            <a:r>
              <a:rPr lang="en-US" sz="1800" dirty="0" err="1" smtClean="0">
                <a:solidFill>
                  <a:srgbClr val="C89800"/>
                </a:solidFill>
              </a:rPr>
              <a:t>konsep</a:t>
            </a:r>
            <a:r>
              <a:rPr lang="en-US" sz="1800" dirty="0" smtClean="0">
                <a:solidFill>
                  <a:srgbClr val="C89800"/>
                </a:solidFill>
              </a:rPr>
              <a:t>, </a:t>
            </a:r>
            <a:r>
              <a:rPr lang="en-US" sz="1800" dirty="0" err="1" smtClean="0">
                <a:solidFill>
                  <a:srgbClr val="C89800"/>
                </a:solidFill>
              </a:rPr>
              <a:t>sosial</a:t>
            </a:r>
            <a:r>
              <a:rPr lang="en-US" sz="1800" dirty="0" smtClean="0">
                <a:solidFill>
                  <a:srgbClr val="C89800"/>
                </a:solidFill>
              </a:rPr>
              <a:t>, </a:t>
            </a:r>
            <a:r>
              <a:rPr lang="en-US" sz="1800" dirty="0" err="1" smtClean="0">
                <a:solidFill>
                  <a:srgbClr val="C89800"/>
                </a:solidFill>
              </a:rPr>
              <a:t>teknikal</a:t>
            </a:r>
            <a:r>
              <a:rPr lang="en-US" sz="1800" dirty="0" smtClean="0">
                <a:solidFill>
                  <a:srgbClr val="C89800"/>
                </a:solidFill>
              </a:rPr>
              <a:t> </a:t>
            </a:r>
            <a:endParaRPr lang="id-ID" sz="1800" dirty="0">
              <a:solidFill>
                <a:srgbClr val="C8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1985</TotalTime>
  <Words>1136</Words>
  <Application>Microsoft Office PowerPoint</Application>
  <PresentationFormat>On-screen Show (4:3)</PresentationFormat>
  <Paragraphs>273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Arial Black</vt:lpstr>
      <vt:lpstr>Calibri</vt:lpstr>
      <vt:lpstr>Calisto MT</vt:lpstr>
      <vt:lpstr>Cordia New</vt:lpstr>
      <vt:lpstr>Courier New</vt:lpstr>
      <vt:lpstr>GillSansMT</vt:lpstr>
      <vt:lpstr>JasmineUPC</vt:lpstr>
      <vt:lpstr>Rockwell</vt:lpstr>
      <vt:lpstr>Rockwell Condensed</vt:lpstr>
      <vt:lpstr>Wingdings</vt:lpstr>
      <vt:lpstr>Wood Type</vt:lpstr>
      <vt:lpstr>Konsep dasar MANAJEMEN</vt:lpstr>
      <vt:lpstr>Profile Dosen Pengampu</vt:lpstr>
      <vt:lpstr>Kontrak Perkuliahan</vt:lpstr>
      <vt:lpstr>Sistem Penilaian</vt:lpstr>
      <vt:lpstr>Sub-Materi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Hubungan  Efisiensi dan efektifitas</vt:lpstr>
      <vt:lpstr>PowerPoint Presentation</vt:lpstr>
      <vt:lpstr>PowerPoint Presentation</vt:lpstr>
      <vt:lpstr>Pengertian Organisasi</vt:lpstr>
      <vt:lpstr>Organisasi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MANAJEMEN</vt:lpstr>
      <vt:lpstr>1. PLANNINg Merencanakan</vt:lpstr>
      <vt:lpstr>2. ORGANIZING Mengorganisasikan</vt:lpstr>
      <vt:lpstr>3. LEADING Memimpin</vt:lpstr>
      <vt:lpstr>4. CONTROLLING Mengendalikan</vt:lpstr>
      <vt:lpstr>risiko MANAJER</vt:lpstr>
      <vt:lpstr>PowerPoint Presentation</vt:lpstr>
      <vt:lpstr>PowerPoint Presentation</vt:lpstr>
      <vt:lpstr>Tugas - TuGAS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Management and Organization</dc:title>
  <dc:creator>ad</dc:creator>
  <cp:lastModifiedBy>Maimun Hasan</cp:lastModifiedBy>
  <cp:revision>395</cp:revision>
  <dcterms:created xsi:type="dcterms:W3CDTF">2009-09-15T21:19:00Z</dcterms:created>
  <dcterms:modified xsi:type="dcterms:W3CDTF">2019-03-08T17:15:25Z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