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58" r:id="rId9"/>
    <p:sldId id="259" r:id="rId10"/>
    <p:sldId id="271" r:id="rId11"/>
    <p:sldId id="260" r:id="rId12"/>
    <p:sldId id="261" r:id="rId13"/>
    <p:sldId id="262" r:id="rId14"/>
    <p:sldId id="272" r:id="rId15"/>
    <p:sldId id="263" r:id="rId16"/>
    <p:sldId id="26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7" d="100"/>
          <a:sy n="37" d="100"/>
        </p:scale>
        <p:origin x="-11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E67BB-282C-8D4B-A783-05E73E6F1854}" type="datetimeFigureOut">
              <a:rPr lang="en-US" smtClean="0"/>
              <a:t>12/18/18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C734-6D55-044D-889A-EE06F4F5C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0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F56B7F-1C83-4A44-9F80-7D2359C2F3F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9735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A08F-D976-4716-A217-518B17045A9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82217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2F4-A287-4452-B4E6-7CE9DDBB61B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579070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26632-1CF0-4E9E-9381-F5CFC73F494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48780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80B47F-59A5-4F0F-BEEF-C0DE4441F89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81054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A11DC-60C4-4023-AEE2-F016D8F2F051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791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0CB35-6DE7-4DCD-AA16-EA14491AF860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2024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0DE38-2690-48BA-A8EF-CF5DA60C289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5307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BD011-01D3-40B6-8303-5D1E9F9B1FC4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3869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65AD-B52A-4C61-9290-E7913F5354AB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057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  <a:latin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ADF8A60-FFDE-4804-813A-BFE6211258AC}" type="slidenum">
              <a:rPr lang="en-US" smtClean="0">
                <a:latin typeface="Franklin Gothic Book"/>
              </a:rPr>
              <a:pPr/>
              <a:t>‹#›</a:t>
            </a:fld>
            <a:endParaRPr lang="en-US">
              <a:latin typeface="Franklin Gothic Book"/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02523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Perpetua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F0CF1BDF-C02E-44E3-9BDE-2621F66FBADF}" type="slidenum">
              <a:rPr lang="en-US" smtClean="0">
                <a:latin typeface="Franklin Gothic Book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83722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584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22625" y="3581400"/>
            <a:ext cx="5638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</a:rPr>
              <a:t>Ekonomi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Kesehatan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white"/>
                </a:solidFill>
              </a:rPr>
              <a:t>Anggun Nabila, SKM, MKM</a:t>
            </a:r>
            <a:endParaRPr lang="en-US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3250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0-09 at 9.30.40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02" r="-4102"/>
          <a:stretch>
            <a:fillRect/>
          </a:stretch>
        </p:blipFill>
        <p:spPr>
          <a:xfrm>
            <a:off x="914400" y="846667"/>
            <a:ext cx="7772400" cy="5173133"/>
          </a:xfrm>
        </p:spPr>
      </p:pic>
    </p:spTree>
    <p:extLst>
      <p:ext uri="{BB962C8B-B14F-4D97-AF65-F5344CB8AC3E}">
        <p14:creationId xmlns:p14="http://schemas.microsoft.com/office/powerpoint/2010/main" val="1209908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62065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Bismarck (social health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238468"/>
            <a:ext cx="7772400" cy="3781332"/>
          </a:xfrm>
        </p:spPr>
        <p:txBody>
          <a:bodyPr/>
          <a:lstStyle/>
          <a:p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/>
              <a:t>wajib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/>
              <a:t>Diperkenalkan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Otto von Bismarck (1815-1898)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Bismarck </a:t>
            </a:r>
            <a:r>
              <a:rPr lang="en-US" dirty="0" err="1" smtClean="0"/>
              <a:t>mempeloporiasuransi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mewajibkan</a:t>
            </a:r>
            <a:r>
              <a:rPr lang="en-US" dirty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dana</a:t>
            </a:r>
            <a:r>
              <a:rPr lang="en-US" dirty="0"/>
              <a:t> </a:t>
            </a:r>
            <a:r>
              <a:rPr lang="en-US" dirty="0" err="1"/>
              <a:t>kesakitan</a:t>
            </a:r>
            <a:r>
              <a:rPr lang="en-US" dirty="0"/>
              <a:t> (sickness fund) </a:t>
            </a:r>
          </a:p>
          <a:p>
            <a:r>
              <a:rPr lang="en-US" dirty="0"/>
              <a:t>• </a:t>
            </a:r>
            <a:r>
              <a:rPr lang="en-US" dirty="0" err="1"/>
              <a:t>Sicknessfund</a:t>
            </a:r>
            <a:r>
              <a:rPr lang="en-US" dirty="0" err="1">
                <a:latin typeface="Wingdings"/>
              </a:rPr>
              <a:t>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/>
              <a:t>pekerja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sakit</a:t>
            </a:r>
            <a:r>
              <a:rPr lang="en-US" dirty="0"/>
              <a:t>, </a:t>
            </a:r>
            <a:r>
              <a:rPr lang="en-US" dirty="0" err="1"/>
              <a:t>kecelakaan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kecacatan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55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</a:t>
            </a:r>
            <a:r>
              <a:rPr lang="en-US" dirty="0" err="1" smtClean="0"/>
              <a:t>Beveridge</a:t>
            </a:r>
            <a:r>
              <a:rPr lang="en-US" dirty="0" smtClean="0"/>
              <a:t> (tax based systems)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dibiayai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 smtClean="0"/>
              <a:t>Dipelopori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William </a:t>
            </a:r>
            <a:r>
              <a:rPr lang="en-US" dirty="0" err="1" smtClean="0"/>
              <a:t>Beveridge</a:t>
            </a:r>
            <a:r>
              <a:rPr lang="en-US" dirty="0" smtClean="0"/>
              <a:t> </a:t>
            </a:r>
            <a:r>
              <a:rPr lang="en-US" dirty="0"/>
              <a:t>(1879-1963)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err="1" smtClean="0"/>
              <a:t>Beveridge</a:t>
            </a:r>
            <a:r>
              <a:rPr lang="en-US" dirty="0" smtClean="0"/>
              <a:t> </a:t>
            </a:r>
            <a:r>
              <a:rPr lang="en-US" dirty="0" err="1" smtClean="0"/>
              <a:t>mempelopori</a:t>
            </a:r>
            <a:r>
              <a:rPr lang="en-US" dirty="0" smtClean="0"/>
              <a:t> </a:t>
            </a:r>
            <a:r>
              <a:rPr lang="en-US" dirty="0" err="1" smtClean="0"/>
              <a:t>pelayanan</a:t>
            </a:r>
            <a:r>
              <a:rPr lang="en-US" dirty="0" smtClean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</a:t>
            </a:r>
            <a:r>
              <a:rPr lang="en-US" dirty="0"/>
              <a:t>-cover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preventif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kuratif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warga</a:t>
            </a:r>
            <a:r>
              <a:rPr lang="en-US" dirty="0"/>
              <a:t> </a:t>
            </a:r>
            <a:r>
              <a:rPr lang="en-US" dirty="0" err="1"/>
              <a:t>Inggris</a:t>
            </a:r>
            <a:r>
              <a:rPr lang="en-US" dirty="0"/>
              <a:t> </a:t>
            </a:r>
          </a:p>
          <a:p>
            <a:r>
              <a:rPr lang="en-US" dirty="0"/>
              <a:t>• </a:t>
            </a:r>
            <a:r>
              <a:rPr lang="en-US" dirty="0" smtClean="0"/>
              <a:t>Model </a:t>
            </a:r>
            <a:r>
              <a:rPr lang="en-US" dirty="0" err="1" smtClean="0"/>
              <a:t>inimelahirkan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NHS </a:t>
            </a:r>
            <a:r>
              <a:rPr lang="en-US" dirty="0"/>
              <a:t>(National Health Service) </a:t>
            </a:r>
            <a:r>
              <a:rPr lang="en-US" dirty="0" err="1"/>
              <a:t>tahun</a:t>
            </a:r>
            <a:r>
              <a:rPr lang="en-US" dirty="0"/>
              <a:t> 1948,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NHS Model.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31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Tantangan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Universal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breadth of coverage: the proportion of the population who have access to affordable and quality care;</a:t>
            </a:r>
          </a:p>
          <a:p>
            <a:r>
              <a:rPr lang="en-US" dirty="0" smtClean="0"/>
              <a:t>The depth of coverage: the range of accessible quality services available to the population in need,</a:t>
            </a:r>
          </a:p>
          <a:p>
            <a:r>
              <a:rPr lang="en-US" dirty="0" smtClean="0"/>
              <a:t>The height of coverage: the proportion of health care costs covered by the financing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31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10-09 at 8.51.15 PM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25" r="-5025"/>
          <a:stretch>
            <a:fillRect/>
          </a:stretch>
        </p:blipFill>
        <p:spPr>
          <a:xfrm>
            <a:off x="508000" y="783167"/>
            <a:ext cx="8178800" cy="5545666"/>
          </a:xfrm>
        </p:spPr>
      </p:pic>
    </p:spTree>
    <p:extLst>
      <p:ext uri="{BB962C8B-B14F-4D97-AF65-F5344CB8AC3E}">
        <p14:creationId xmlns:p14="http://schemas.microsoft.com/office/powerpoint/2010/main" val="59414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5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71" b="-7271"/>
          <a:stretch>
            <a:fillRect/>
          </a:stretch>
        </p:blipFill>
        <p:spPr>
          <a:xfrm>
            <a:off x="914400" y="796925"/>
            <a:ext cx="7772400" cy="5222875"/>
          </a:xfrm>
        </p:spPr>
      </p:pic>
    </p:spTree>
    <p:extLst>
      <p:ext uri="{BB962C8B-B14F-4D97-AF65-F5344CB8AC3E}">
        <p14:creationId xmlns:p14="http://schemas.microsoft.com/office/powerpoint/2010/main" val="3922393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4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00" r="-4000"/>
          <a:stretch>
            <a:fillRect/>
          </a:stretch>
        </p:blipFill>
        <p:spPr>
          <a:xfrm>
            <a:off x="914400" y="688975"/>
            <a:ext cx="7772400" cy="5330825"/>
          </a:xfrm>
        </p:spPr>
      </p:pic>
    </p:spTree>
    <p:extLst>
      <p:ext uri="{BB962C8B-B14F-4D97-AF65-F5344CB8AC3E}">
        <p14:creationId xmlns:p14="http://schemas.microsoft.com/office/powerpoint/2010/main" val="74695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-3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710423" y="1096963"/>
            <a:ext cx="7976377" cy="4922837"/>
          </a:xfrm>
        </p:spPr>
      </p:pic>
    </p:spTree>
    <p:extLst>
      <p:ext uri="{BB962C8B-B14F-4D97-AF65-F5344CB8AC3E}">
        <p14:creationId xmlns:p14="http://schemas.microsoft.com/office/powerpoint/2010/main" val="308843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Health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Salah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endParaRPr lang="en-US" dirty="0" smtClean="0"/>
          </a:p>
          <a:p>
            <a:r>
              <a:rPr lang="en-US" dirty="0" err="1" smtClean="0"/>
              <a:t>Layanan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yang </a:t>
            </a:r>
            <a:r>
              <a:rPr lang="en-US" dirty="0" err="1" smtClean="0"/>
              <a:t>dibiayai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pembayaran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income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premi</a:t>
            </a:r>
            <a:endParaRPr lang="en-US" dirty="0" smtClean="0">
              <a:sym typeface="Wingdings"/>
            </a:endParaRPr>
          </a:p>
          <a:p>
            <a:r>
              <a:rPr lang="en-US" dirty="0" err="1" smtClean="0">
                <a:sym typeface="Wingdings"/>
              </a:rPr>
              <a:t>Bersifat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sukarela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0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901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Varian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15612"/>
            <a:ext cx="7772400" cy="41041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Principal 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tersedia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askes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contoh</a:t>
            </a:r>
            <a:r>
              <a:rPr lang="en-US" dirty="0" smtClean="0"/>
              <a:t>: USA)</a:t>
            </a:r>
          </a:p>
          <a:p>
            <a:r>
              <a:rPr lang="en-US" dirty="0" smtClean="0"/>
              <a:t>Substitute :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opt out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askes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, </a:t>
            </a:r>
            <a:r>
              <a:rPr lang="en-US" dirty="0" err="1" smtClean="0"/>
              <a:t>askes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pengganti</a:t>
            </a:r>
            <a:r>
              <a:rPr lang="en-US" dirty="0" smtClean="0"/>
              <a:t> (</a:t>
            </a:r>
            <a:r>
              <a:rPr lang="en-US" dirty="0" err="1" smtClean="0"/>
              <a:t>contoh</a:t>
            </a:r>
            <a:r>
              <a:rPr lang="en-US" dirty="0" smtClean="0"/>
              <a:t> : </a:t>
            </a:r>
            <a:r>
              <a:rPr lang="en-US" dirty="0" err="1" smtClean="0"/>
              <a:t>jerman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Complementary : </a:t>
            </a:r>
            <a:r>
              <a:rPr lang="en-US" dirty="0" err="1" smtClean="0"/>
              <a:t>askes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co-payment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dijamin</a:t>
            </a:r>
            <a:r>
              <a:rPr lang="en-US" dirty="0"/>
              <a:t> </a:t>
            </a:r>
            <a:r>
              <a:rPr lang="en-US" dirty="0" err="1" smtClean="0"/>
              <a:t>askesos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: </a:t>
            </a:r>
            <a:r>
              <a:rPr lang="en-US" dirty="0" err="1" smtClean="0"/>
              <a:t>perancis</a:t>
            </a:r>
            <a:r>
              <a:rPr lang="en-US" dirty="0" smtClean="0"/>
              <a:t>, </a:t>
            </a:r>
            <a:r>
              <a:rPr lang="en-US" dirty="0" err="1" smtClean="0"/>
              <a:t>denmark</a:t>
            </a:r>
            <a:r>
              <a:rPr lang="en-US" dirty="0" smtClean="0"/>
              <a:t>, </a:t>
            </a:r>
            <a:r>
              <a:rPr lang="en-US" dirty="0" err="1" smtClean="0"/>
              <a:t>swedia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Supplementary : </a:t>
            </a:r>
            <a:r>
              <a:rPr lang="en-US" dirty="0" err="1" smtClean="0"/>
              <a:t>askes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copayment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 (</a:t>
            </a:r>
            <a:r>
              <a:rPr lang="en-US" dirty="0" err="1" smtClean="0"/>
              <a:t>biaya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)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dijamin</a:t>
            </a:r>
            <a:r>
              <a:rPr lang="en-US" dirty="0" smtClean="0"/>
              <a:t> </a:t>
            </a:r>
            <a:r>
              <a:rPr lang="en-US" dirty="0" err="1" smtClean="0"/>
              <a:t>askessos</a:t>
            </a:r>
            <a:r>
              <a:rPr lang="en-US" dirty="0" smtClean="0"/>
              <a:t>, (</a:t>
            </a:r>
            <a:r>
              <a:rPr lang="en-US" dirty="0" err="1" smtClean="0"/>
              <a:t>cont</a:t>
            </a:r>
            <a:r>
              <a:rPr lang="en-US" dirty="0" smtClean="0"/>
              <a:t>: </a:t>
            </a:r>
            <a:r>
              <a:rPr lang="en-US" dirty="0" err="1" smtClean="0"/>
              <a:t>kanada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Dupplicate</a:t>
            </a:r>
            <a:r>
              <a:rPr lang="en-US" dirty="0" smtClean="0"/>
              <a:t> : </a:t>
            </a:r>
            <a:r>
              <a:rPr lang="en-US" dirty="0" err="1" smtClean="0"/>
              <a:t>askes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r>
              <a:rPr lang="en-US" dirty="0" smtClean="0"/>
              <a:t> </a:t>
            </a: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pelkese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dijamin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askes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r>
              <a:rPr lang="en-US" dirty="0" smtClean="0"/>
              <a:t> (</a:t>
            </a:r>
            <a:r>
              <a:rPr lang="en-US" dirty="0" err="1" smtClean="0"/>
              <a:t>cont</a:t>
            </a:r>
            <a:r>
              <a:rPr lang="en-US" dirty="0" smtClean="0"/>
              <a:t>: UK)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549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Determinan</a:t>
            </a:r>
            <a:r>
              <a:rPr lang="en-US" dirty="0" smtClean="0"/>
              <a:t> </a:t>
            </a:r>
            <a:r>
              <a:rPr lang="en-US" dirty="0" err="1" smtClean="0"/>
              <a:t>askes</a:t>
            </a:r>
            <a:r>
              <a:rPr lang="en-US" dirty="0" smtClean="0"/>
              <a:t> </a:t>
            </a:r>
            <a:r>
              <a:rPr lang="en-US" dirty="0" err="1" smtClean="0"/>
              <a:t>swasta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level of risk aversion</a:t>
            </a:r>
          </a:p>
          <a:p>
            <a:r>
              <a:rPr lang="en-US" dirty="0" smtClean="0"/>
              <a:t>The level of income loss</a:t>
            </a:r>
          </a:p>
          <a:p>
            <a:r>
              <a:rPr lang="en-US" dirty="0" smtClean="0"/>
              <a:t>Ada </a:t>
            </a:r>
            <a:r>
              <a:rPr lang="en-US" dirty="0" err="1" smtClean="0"/>
              <a:t>pilihan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substitute </a:t>
            </a:r>
            <a:r>
              <a:rPr lang="en-US" dirty="0" err="1" smtClean="0"/>
              <a:t>asuransi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r>
              <a:rPr lang="en-US" dirty="0" smtClean="0"/>
              <a:t>The level at which the premium is set (the price)</a:t>
            </a:r>
          </a:p>
          <a:p>
            <a:r>
              <a:rPr lang="en-US" dirty="0" smtClean="0"/>
              <a:t>Ability to pay</a:t>
            </a:r>
          </a:p>
          <a:p>
            <a:r>
              <a:rPr lang="en-US" dirty="0" smtClean="0"/>
              <a:t>Risk of needing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21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43800" cy="1295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400" dirty="0" err="1">
                <a:latin typeface="Times New Roman" charset="0"/>
              </a:rPr>
              <a:t>Kekuatan</a:t>
            </a:r>
            <a:r>
              <a:rPr lang="en-US" sz="4400" dirty="0">
                <a:latin typeface="Times New Roman" charset="0"/>
              </a:rPr>
              <a:t> </a:t>
            </a:r>
            <a:r>
              <a:rPr lang="en-US" sz="4400" dirty="0" err="1">
                <a:latin typeface="Times New Roman" charset="0"/>
              </a:rPr>
              <a:t>Askes</a:t>
            </a:r>
            <a:r>
              <a:rPr lang="en-US" sz="4400" dirty="0">
                <a:latin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</a:rPr>
              <a:t>Swasta</a:t>
            </a:r>
            <a:endParaRPr lang="en-US" sz="4400" dirty="0">
              <a:latin typeface="Times New Roman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077200" cy="278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/>
              <a:t>Memenuhi kebutuhan unik peserta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/>
              <a:t>Merangsang pertumbuhan ekonomi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/>
              <a:t>Pilihan produk beragam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/>
              <a:t>Kepuasan peserta relatif tinggi</a:t>
            </a:r>
          </a:p>
        </p:txBody>
      </p:sp>
    </p:spTree>
    <p:extLst>
      <p:ext uri="{BB962C8B-B14F-4D97-AF65-F5344CB8AC3E}">
        <p14:creationId xmlns:p14="http://schemas.microsoft.com/office/powerpoint/2010/main" val="187956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543800" cy="1295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400" dirty="0" err="1">
                <a:latin typeface="Times New Roman" charset="0"/>
              </a:rPr>
              <a:t>Kelemahan</a:t>
            </a:r>
            <a:r>
              <a:rPr lang="en-US" sz="4400" dirty="0">
                <a:latin typeface="Times New Roman" charset="0"/>
              </a:rPr>
              <a:t> </a:t>
            </a:r>
            <a:r>
              <a:rPr lang="en-US" sz="4400" dirty="0" err="1">
                <a:latin typeface="Times New Roman" charset="0"/>
              </a:rPr>
              <a:t>Askes</a:t>
            </a:r>
            <a:r>
              <a:rPr lang="en-US" sz="4400" dirty="0">
                <a:latin typeface="Times New Roman" charset="0"/>
              </a:rPr>
              <a:t> </a:t>
            </a:r>
            <a:r>
              <a:rPr lang="en-US" sz="4400" dirty="0" err="1" smtClean="0">
                <a:latin typeface="Times New Roman" charset="0"/>
              </a:rPr>
              <a:t>Swasta</a:t>
            </a:r>
            <a:endParaRPr lang="en-US" sz="4400" dirty="0">
              <a:latin typeface="Times New Roman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077200" cy="4248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/>
              <a:t>Pooling peserta kecil 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/>
              <a:t>Produk beragam </a:t>
            </a:r>
            <a:r>
              <a:rPr lang="en-US" sz="3200">
                <a:sym typeface="Wingdings" charset="0"/>
              </a:rPr>
              <a:t> </a:t>
            </a:r>
            <a:r>
              <a:rPr lang="en-US" sz="3200"/>
              <a:t>Manajemen kompleks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/>
              <a:t>Equity liberter (solidaritas lemah)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/>
              <a:t>Biaya administrasi tinggi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/>
              <a:t>Tidak mungkin mencapai cakupan universal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3200"/>
              <a:t>Secara makro tidak efisien</a:t>
            </a:r>
          </a:p>
        </p:txBody>
      </p:sp>
    </p:spTree>
    <p:extLst>
      <p:ext uri="{BB962C8B-B14F-4D97-AF65-F5344CB8AC3E}">
        <p14:creationId xmlns:p14="http://schemas.microsoft.com/office/powerpoint/2010/main" val="168791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405488"/>
            <a:ext cx="77724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Universal Coverage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9993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 smtClean="0"/>
              <a:t>pelayanan</a:t>
            </a:r>
            <a:r>
              <a:rPr lang="en-US" dirty="0"/>
              <a:t> </a:t>
            </a:r>
            <a:r>
              <a:rPr lang="en-US" dirty="0" err="1" smtClean="0"/>
              <a:t>kesehatan</a:t>
            </a:r>
            <a:r>
              <a:rPr lang="en-US" dirty="0" smtClean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menyeluruh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memenuhi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pelayanan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warganya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Mengurangi</a:t>
            </a:r>
            <a:r>
              <a:rPr lang="en-US" dirty="0" smtClean="0"/>
              <a:t> out of pocket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</a:t>
            </a:r>
            <a:r>
              <a:rPr lang="en-US" dirty="0" err="1" smtClean="0"/>
              <a:t>katastropik</a:t>
            </a:r>
            <a:endParaRPr lang="en-US" dirty="0" smtClean="0"/>
          </a:p>
          <a:p>
            <a:r>
              <a:rPr lang="en-US" dirty="0" err="1" smtClean="0"/>
              <a:t>Mencegah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kemiskinan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pendapatan</a:t>
            </a:r>
            <a:r>
              <a:rPr lang="en-US" dirty="0" smtClean="0"/>
              <a:t> </a:t>
            </a:r>
            <a:r>
              <a:rPr lang="en-US" dirty="0" err="1" smtClean="0"/>
              <a:t>akibat</a:t>
            </a:r>
            <a:r>
              <a:rPr lang="en-US" dirty="0" smtClean="0"/>
              <a:t> </a:t>
            </a:r>
            <a:r>
              <a:rPr lang="en-US" dirty="0" err="1" smtClean="0"/>
              <a:t>sakit</a:t>
            </a:r>
            <a:r>
              <a:rPr lang="en-US" dirty="0" smtClean="0"/>
              <a:t>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64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444</Words>
  <Application>Microsoft Macintosh PowerPoint</Application>
  <PresentationFormat>On-screen Show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Equity</vt:lpstr>
      <vt:lpstr>PowerPoint Presentation</vt:lpstr>
      <vt:lpstr>PowerPoint Presentation</vt:lpstr>
      <vt:lpstr>Private Health Insurance</vt:lpstr>
      <vt:lpstr>Varian jaminan asuransi kesehatan swasta</vt:lpstr>
      <vt:lpstr>Determinan askes swasta</vt:lpstr>
      <vt:lpstr>Kekuatan Askes Swasta</vt:lpstr>
      <vt:lpstr>Kelemahan Askes Swasta</vt:lpstr>
      <vt:lpstr>Universal Coverage</vt:lpstr>
      <vt:lpstr>Universal Coverage</vt:lpstr>
      <vt:lpstr>PowerPoint Presentation</vt:lpstr>
      <vt:lpstr>Model Bismarck (social health insurance</vt:lpstr>
      <vt:lpstr>Model Beveridge (tax based systems)</vt:lpstr>
      <vt:lpstr>Tantangan dalam Universal Coverage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anggun nabila</dc:creator>
  <cp:lastModifiedBy>anggun nabila</cp:lastModifiedBy>
  <cp:revision>11</cp:revision>
  <dcterms:created xsi:type="dcterms:W3CDTF">2017-11-04T16:59:32Z</dcterms:created>
  <dcterms:modified xsi:type="dcterms:W3CDTF">2018-12-18T07:45:48Z</dcterms:modified>
</cp:coreProperties>
</file>