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6" r:id="rId21"/>
    <p:sldId id="277" r:id="rId22"/>
    <p:sldId id="275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974" y="3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2DD23C41-B77C-4BFF-8287-8FA93F092609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86BFCC0-C362-40D7-8330-0C9AA3C73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346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3C41-B77C-4BFF-8287-8FA93F092609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FCC0-C362-40D7-8330-0C9AA3C73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719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3C41-B77C-4BFF-8287-8FA93F092609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FCC0-C362-40D7-8330-0C9AA3C73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479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3C41-B77C-4BFF-8287-8FA93F092609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FCC0-C362-40D7-8330-0C9AA3C73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9600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3C41-B77C-4BFF-8287-8FA93F092609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FCC0-C362-40D7-8330-0C9AA3C73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794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3C41-B77C-4BFF-8287-8FA93F092609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FCC0-C362-40D7-8330-0C9AA3C73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737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3C41-B77C-4BFF-8287-8FA93F092609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FCC0-C362-40D7-8330-0C9AA3C73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0252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3C41-B77C-4BFF-8287-8FA93F092609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FCC0-C362-40D7-8330-0C9AA3C73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2111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3C41-B77C-4BFF-8287-8FA93F092609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FCC0-C362-40D7-8330-0C9AA3C73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089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3C41-B77C-4BFF-8287-8FA93F092609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FCC0-C362-40D7-8330-0C9AA3C73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49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3C41-B77C-4BFF-8287-8FA93F092609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FCC0-C362-40D7-8330-0C9AA3C73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71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3C41-B77C-4BFF-8287-8FA93F092609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FCC0-C362-40D7-8330-0C9AA3C73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207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3C41-B77C-4BFF-8287-8FA93F092609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FCC0-C362-40D7-8330-0C9AA3C73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60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3C41-B77C-4BFF-8287-8FA93F092609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FCC0-C362-40D7-8330-0C9AA3C73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88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3C41-B77C-4BFF-8287-8FA93F092609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FCC0-C362-40D7-8330-0C9AA3C73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342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3C41-B77C-4BFF-8287-8FA93F092609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FCC0-C362-40D7-8330-0C9AA3C73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857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3C41-B77C-4BFF-8287-8FA93F092609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FCC0-C362-40D7-8330-0C9AA3C73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322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DD23C41-B77C-4BFF-8287-8FA93F092609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86BFCC0-C362-40D7-8330-0C9AA3C73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01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SEJARAH AUPB, PENGERTIAN AUPB DAN GOOD GOVERNMENT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PERTEMUAN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168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AUPB DALAM UU NO 28 TAHUN 1999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2400" dirty="0" err="1" smtClean="0"/>
              <a:t>Asas</a:t>
            </a:r>
            <a:r>
              <a:rPr lang="en-US" sz="2400" dirty="0" smtClean="0"/>
              <a:t> </a:t>
            </a:r>
            <a:r>
              <a:rPr lang="en-US" sz="2400" dirty="0" err="1"/>
              <a:t>Kepastian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, </a:t>
            </a:r>
            <a:endParaRPr lang="en-US" sz="2400" dirty="0" smtClean="0"/>
          </a:p>
          <a:p>
            <a:pPr>
              <a:buFont typeface="+mj-lt"/>
              <a:buAutoNum type="arabicPeriod"/>
            </a:pPr>
            <a:r>
              <a:rPr lang="en-US" sz="2400" dirty="0" err="1" smtClean="0"/>
              <a:t>Asas</a:t>
            </a:r>
            <a:r>
              <a:rPr lang="en-US" sz="2400" dirty="0" smtClean="0"/>
              <a:t> </a:t>
            </a:r>
            <a:r>
              <a:rPr lang="en-US" sz="2400" dirty="0" err="1"/>
              <a:t>Tertib</a:t>
            </a:r>
            <a:r>
              <a:rPr lang="en-US" sz="2400" dirty="0"/>
              <a:t> </a:t>
            </a:r>
            <a:r>
              <a:rPr lang="en-US" sz="2400" dirty="0" err="1"/>
              <a:t>Penyelenggaraan</a:t>
            </a:r>
            <a:r>
              <a:rPr lang="en-US" sz="2400" dirty="0"/>
              <a:t> Negara</a:t>
            </a:r>
            <a:r>
              <a:rPr lang="en-US" sz="2400" dirty="0" smtClean="0"/>
              <a:t>,.</a:t>
            </a:r>
            <a:endParaRPr lang="en-US" sz="2400" dirty="0"/>
          </a:p>
          <a:p>
            <a:pPr>
              <a:buFont typeface="+mj-lt"/>
              <a:buAutoNum type="arabicPeriod"/>
            </a:pPr>
            <a:r>
              <a:rPr lang="en-US" sz="2400" dirty="0" err="1" smtClean="0"/>
              <a:t>Asas</a:t>
            </a:r>
            <a:r>
              <a:rPr lang="en-US" sz="2400" dirty="0" smtClean="0"/>
              <a:t> </a:t>
            </a:r>
            <a:r>
              <a:rPr lang="en-US" sz="2400" dirty="0" err="1"/>
              <a:t>kepentingan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, </a:t>
            </a:r>
            <a:endParaRPr lang="en-US" sz="2400" dirty="0" smtClean="0"/>
          </a:p>
          <a:p>
            <a:pPr>
              <a:buFont typeface="+mj-lt"/>
              <a:buAutoNum type="arabicPeriod"/>
            </a:pPr>
            <a:r>
              <a:rPr lang="en-US" sz="2400" dirty="0" err="1" smtClean="0"/>
              <a:t>Asas</a:t>
            </a:r>
            <a:r>
              <a:rPr lang="en-US" sz="2400" dirty="0" smtClean="0"/>
              <a:t> </a:t>
            </a:r>
            <a:r>
              <a:rPr lang="en-US" sz="2400" dirty="0" err="1"/>
              <a:t>Keterbukaan</a:t>
            </a:r>
            <a:r>
              <a:rPr lang="en-US" sz="2400" dirty="0"/>
              <a:t>, </a:t>
            </a:r>
            <a:endParaRPr lang="en-US" sz="2400" dirty="0" smtClean="0"/>
          </a:p>
          <a:p>
            <a:pPr>
              <a:buFont typeface="+mj-lt"/>
              <a:buAutoNum type="arabicPeriod"/>
            </a:pPr>
            <a:r>
              <a:rPr lang="en-US" sz="2400" dirty="0" err="1" smtClean="0"/>
              <a:t>Asas</a:t>
            </a:r>
            <a:r>
              <a:rPr lang="en-US" sz="2400" dirty="0" smtClean="0"/>
              <a:t> </a:t>
            </a:r>
            <a:r>
              <a:rPr lang="en-US" sz="2400" dirty="0" err="1"/>
              <a:t>proporsionalitas</a:t>
            </a:r>
            <a:r>
              <a:rPr lang="en-US" sz="2400" dirty="0" smtClean="0"/>
              <a:t>,.</a:t>
            </a:r>
            <a:endParaRPr lang="en-US" sz="2400" dirty="0"/>
          </a:p>
          <a:p>
            <a:pPr>
              <a:buFont typeface="+mj-lt"/>
              <a:buAutoNum type="arabicPeriod"/>
            </a:pPr>
            <a:r>
              <a:rPr lang="en-US" sz="2400" dirty="0" err="1" smtClean="0"/>
              <a:t>Asas</a:t>
            </a:r>
            <a:r>
              <a:rPr lang="en-US" sz="2400" dirty="0" smtClean="0"/>
              <a:t> </a:t>
            </a:r>
            <a:r>
              <a:rPr lang="en-US" sz="2400" dirty="0" err="1"/>
              <a:t>profesionalitas</a:t>
            </a:r>
            <a:r>
              <a:rPr lang="en-US" sz="2400" dirty="0" smtClean="0"/>
              <a:t>,.</a:t>
            </a:r>
            <a:endParaRPr lang="en-US" sz="2400" dirty="0"/>
          </a:p>
          <a:p>
            <a:pPr>
              <a:buFont typeface="+mj-lt"/>
              <a:buAutoNum type="arabicPeriod"/>
            </a:pPr>
            <a:r>
              <a:rPr lang="en-US" sz="2400" dirty="0" err="1" smtClean="0"/>
              <a:t>Asas</a:t>
            </a:r>
            <a:r>
              <a:rPr lang="en-US" sz="2400" dirty="0" smtClean="0"/>
              <a:t> </a:t>
            </a:r>
            <a:r>
              <a:rPr lang="en-US" sz="2400" dirty="0" err="1"/>
              <a:t>akuntabilitas</a:t>
            </a:r>
            <a:r>
              <a:rPr lang="en-US" sz="2400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3469461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AUPB DALAM PASAL 53 POINT A UU PTUN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/>
              <a:t>53 </a:t>
            </a:r>
            <a:r>
              <a:rPr lang="en-US" sz="2400" dirty="0" err="1"/>
              <a:t>ayat</a:t>
            </a:r>
            <a:r>
              <a:rPr lang="en-US" sz="2400" dirty="0"/>
              <a:t> (2) point a </a:t>
            </a:r>
            <a:r>
              <a:rPr lang="en-US" sz="2400" dirty="0" err="1"/>
              <a:t>disebutkan</a:t>
            </a:r>
            <a:r>
              <a:rPr lang="en-US" sz="2400" dirty="0"/>
              <a:t> : “</a:t>
            </a:r>
            <a:r>
              <a:rPr lang="en-US" sz="2400" dirty="0" err="1"/>
              <a:t>Keputusan</a:t>
            </a:r>
            <a:r>
              <a:rPr lang="en-US" sz="2400" dirty="0"/>
              <a:t> Tata Usaha Negara yang </a:t>
            </a:r>
            <a:r>
              <a:rPr lang="en-US" sz="2400" dirty="0" err="1"/>
              <a:t>digugat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bertentangan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asas-asas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 </a:t>
            </a:r>
            <a:r>
              <a:rPr lang="en-US" sz="2400" dirty="0" err="1"/>
              <a:t>pemerintahan</a:t>
            </a:r>
            <a:r>
              <a:rPr lang="en-US" sz="2400" dirty="0"/>
              <a:t> yang </a:t>
            </a:r>
            <a:r>
              <a:rPr lang="en-US" sz="2400" dirty="0" err="1"/>
              <a:t>baik</a:t>
            </a:r>
            <a:r>
              <a:rPr lang="en-US" sz="2400" dirty="0"/>
              <a:t>”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penjelasan</a:t>
            </a:r>
            <a:r>
              <a:rPr lang="en-US" sz="2400" dirty="0"/>
              <a:t> </a:t>
            </a:r>
            <a:r>
              <a:rPr lang="en-US" sz="2400" dirty="0" err="1"/>
              <a:t>disebutkan</a:t>
            </a:r>
            <a:r>
              <a:rPr lang="en-US" sz="2400" dirty="0"/>
              <a:t>, “Yang </a:t>
            </a:r>
            <a:r>
              <a:rPr lang="en-US" sz="2400" dirty="0" err="1"/>
              <a:t>dimaksud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asas-asas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 </a:t>
            </a:r>
            <a:r>
              <a:rPr lang="en-US" sz="2400" dirty="0" err="1"/>
              <a:t>pemerintahan</a:t>
            </a:r>
            <a:r>
              <a:rPr lang="en-US" sz="2400" dirty="0"/>
              <a:t> yang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meliputi</a:t>
            </a:r>
            <a:r>
              <a:rPr lang="en-US" sz="2400" dirty="0"/>
              <a:t> </a:t>
            </a:r>
            <a:r>
              <a:rPr lang="en-US" sz="2400" dirty="0" err="1"/>
              <a:t>kepastian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, </a:t>
            </a:r>
            <a:r>
              <a:rPr lang="en-US" sz="2400" dirty="0" err="1"/>
              <a:t>tertib</a:t>
            </a:r>
            <a:r>
              <a:rPr lang="en-US" sz="2400" dirty="0"/>
              <a:t> </a:t>
            </a:r>
            <a:r>
              <a:rPr lang="en-US" sz="2400" dirty="0" err="1"/>
              <a:t>penyelenggaraan</a:t>
            </a:r>
            <a:r>
              <a:rPr lang="en-US" sz="2400" dirty="0"/>
              <a:t> negara, </a:t>
            </a:r>
            <a:r>
              <a:rPr lang="en-US" sz="2400" dirty="0" err="1"/>
              <a:t>keterbukaan</a:t>
            </a:r>
            <a:r>
              <a:rPr lang="en-US" sz="2400" dirty="0"/>
              <a:t>, </a:t>
            </a:r>
            <a:r>
              <a:rPr lang="en-US" sz="2400" dirty="0" err="1"/>
              <a:t>asas</a:t>
            </a:r>
            <a:r>
              <a:rPr lang="en-US" sz="2400" dirty="0"/>
              <a:t> </a:t>
            </a:r>
            <a:r>
              <a:rPr lang="en-US" sz="2400" dirty="0" err="1"/>
              <a:t>proporsionalitas</a:t>
            </a:r>
            <a:r>
              <a:rPr lang="en-US" sz="2400" dirty="0"/>
              <a:t>, </a:t>
            </a:r>
            <a:r>
              <a:rPr lang="en-US" sz="2400" dirty="0" err="1"/>
              <a:t>profesionalitas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akuntabilitas</a:t>
            </a:r>
            <a:r>
              <a:rPr lang="en-US" sz="2400" dirty="0"/>
              <a:t>” </a:t>
            </a:r>
          </a:p>
        </p:txBody>
      </p:sp>
    </p:spTree>
    <p:extLst>
      <p:ext uri="{BB962C8B-B14F-4D97-AF65-F5344CB8AC3E}">
        <p14:creationId xmlns:p14="http://schemas.microsoft.com/office/powerpoint/2010/main" val="729198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UU PEMDA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dirty="0"/>
              <a:t>UU No. 32 </a:t>
            </a:r>
            <a:r>
              <a:rPr lang="en-US" sz="2400" dirty="0" err="1"/>
              <a:t>Tahun</a:t>
            </a:r>
            <a:r>
              <a:rPr lang="en-US" sz="2400" dirty="0"/>
              <a:t> 2004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Pemerintahan</a:t>
            </a:r>
            <a:r>
              <a:rPr lang="en-US" sz="2400" dirty="0"/>
              <a:t> Daerah (</a:t>
            </a: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diganti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UU No. 9 </a:t>
            </a:r>
            <a:r>
              <a:rPr lang="en-US" sz="2400" dirty="0" err="1"/>
              <a:t>Tahun</a:t>
            </a:r>
            <a:r>
              <a:rPr lang="en-US" sz="2400" dirty="0"/>
              <a:t> 2015), </a:t>
            </a:r>
            <a:r>
              <a:rPr lang="en-US" sz="2400" dirty="0" err="1"/>
              <a:t>asas-asas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 </a:t>
            </a:r>
            <a:r>
              <a:rPr lang="en-US" sz="2400" dirty="0" err="1"/>
              <a:t>pemerintahan</a:t>
            </a:r>
            <a:r>
              <a:rPr lang="en-US" sz="2400" dirty="0"/>
              <a:t> yang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dijadikan</a:t>
            </a:r>
            <a:r>
              <a:rPr lang="en-US" sz="2400" dirty="0"/>
              <a:t> </a:t>
            </a:r>
            <a:r>
              <a:rPr lang="en-US" sz="2400" dirty="0" err="1"/>
              <a:t>asas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penyelenggaraan</a:t>
            </a:r>
            <a:r>
              <a:rPr lang="en-US" sz="2400" dirty="0"/>
              <a:t> </a:t>
            </a:r>
            <a:r>
              <a:rPr lang="en-US" sz="2400" dirty="0" err="1"/>
              <a:t>pemerintahan</a:t>
            </a:r>
            <a:r>
              <a:rPr lang="en-US" sz="2400" dirty="0"/>
              <a:t> </a:t>
            </a:r>
            <a:r>
              <a:rPr lang="en-US" sz="2400" dirty="0" err="1"/>
              <a:t>daerah</a:t>
            </a:r>
            <a:r>
              <a:rPr lang="en-US" sz="2400" dirty="0"/>
              <a:t>, </a:t>
            </a:r>
            <a:r>
              <a:rPr lang="en-US" sz="2400" dirty="0" err="1"/>
              <a:t>sebagaimana</a:t>
            </a:r>
            <a:r>
              <a:rPr lang="en-US" sz="2400" dirty="0"/>
              <a:t> </a:t>
            </a:r>
            <a:r>
              <a:rPr lang="en-US" sz="2400" dirty="0" err="1"/>
              <a:t>tercantum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pasal</a:t>
            </a:r>
            <a:r>
              <a:rPr lang="en-US" sz="2400" dirty="0"/>
              <a:t> 20 (1) yang </a:t>
            </a:r>
            <a:r>
              <a:rPr lang="en-US" sz="2400" dirty="0" err="1"/>
              <a:t>berbunyi</a:t>
            </a:r>
            <a:r>
              <a:rPr lang="en-US" sz="2400" dirty="0"/>
              <a:t> : “</a:t>
            </a:r>
            <a:r>
              <a:rPr lang="en-US" sz="2400" dirty="0" err="1"/>
              <a:t>Penyelenggaraan</a:t>
            </a:r>
            <a:r>
              <a:rPr lang="en-US" sz="2400" dirty="0"/>
              <a:t> </a:t>
            </a:r>
            <a:r>
              <a:rPr lang="en-US" sz="2400" dirty="0" err="1"/>
              <a:t>Pemerintahan</a:t>
            </a:r>
            <a:r>
              <a:rPr lang="en-US" sz="2400" dirty="0"/>
              <a:t> </a:t>
            </a:r>
            <a:r>
              <a:rPr lang="en-US" sz="2400" dirty="0" err="1"/>
              <a:t>berpedoman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Asas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 </a:t>
            </a:r>
            <a:r>
              <a:rPr lang="en-US" sz="2400" dirty="0" err="1"/>
              <a:t>Penyelenggaraan</a:t>
            </a:r>
            <a:r>
              <a:rPr lang="en-US" sz="2400" dirty="0"/>
              <a:t> Negara yang </a:t>
            </a:r>
            <a:r>
              <a:rPr lang="en-US" sz="2400" dirty="0" err="1"/>
              <a:t>terdiri</a:t>
            </a:r>
            <a:r>
              <a:rPr lang="en-US" sz="2400" dirty="0"/>
              <a:t>  </a:t>
            </a:r>
            <a:r>
              <a:rPr lang="en-US" sz="2400" dirty="0" err="1"/>
              <a:t>atas</a:t>
            </a:r>
            <a:r>
              <a:rPr lang="en-US" sz="2400" dirty="0"/>
              <a:t> : </a:t>
            </a:r>
            <a:r>
              <a:rPr lang="en-US" sz="2400" dirty="0" err="1"/>
              <a:t>asas</a:t>
            </a:r>
            <a:r>
              <a:rPr lang="en-US" sz="2400" dirty="0"/>
              <a:t> </a:t>
            </a:r>
            <a:r>
              <a:rPr lang="en-US" sz="2400" dirty="0" err="1"/>
              <a:t>kepastian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, </a:t>
            </a:r>
            <a:r>
              <a:rPr lang="en-US" sz="2400" dirty="0" err="1"/>
              <a:t>asas</a:t>
            </a:r>
            <a:r>
              <a:rPr lang="en-US" sz="2400" dirty="0"/>
              <a:t> </a:t>
            </a:r>
            <a:r>
              <a:rPr lang="en-US" sz="2400" dirty="0" err="1"/>
              <a:t>tertib</a:t>
            </a:r>
            <a:r>
              <a:rPr lang="en-US" sz="2400" dirty="0"/>
              <a:t> </a:t>
            </a:r>
            <a:r>
              <a:rPr lang="en-US" sz="2400" dirty="0" err="1"/>
              <a:t>penyelenggaran</a:t>
            </a:r>
            <a:r>
              <a:rPr lang="en-US" sz="2400" dirty="0"/>
              <a:t> negara, </a:t>
            </a:r>
            <a:r>
              <a:rPr lang="en-US" sz="2400" dirty="0" err="1"/>
              <a:t>asas</a:t>
            </a:r>
            <a:r>
              <a:rPr lang="en-US" sz="2400" dirty="0"/>
              <a:t> </a:t>
            </a:r>
            <a:r>
              <a:rPr lang="en-US" sz="2400" dirty="0" err="1"/>
              <a:t>kepentingan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, </a:t>
            </a:r>
            <a:r>
              <a:rPr lang="en-US" sz="2400" dirty="0" err="1"/>
              <a:t>asas</a:t>
            </a:r>
            <a:r>
              <a:rPr lang="en-US" sz="2400" dirty="0"/>
              <a:t> </a:t>
            </a:r>
            <a:r>
              <a:rPr lang="en-US" sz="2400" dirty="0" err="1"/>
              <a:t>keterbukaan</a:t>
            </a:r>
            <a:r>
              <a:rPr lang="en-US" sz="2400" dirty="0"/>
              <a:t>, </a:t>
            </a:r>
            <a:r>
              <a:rPr lang="en-US" sz="2400" dirty="0" err="1"/>
              <a:t>asas</a:t>
            </a:r>
            <a:r>
              <a:rPr lang="en-US" sz="2400" dirty="0"/>
              <a:t> </a:t>
            </a:r>
            <a:r>
              <a:rPr lang="en-US" sz="2400" dirty="0" err="1"/>
              <a:t>efisiensi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asas</a:t>
            </a:r>
            <a:r>
              <a:rPr lang="en-US" sz="2400" dirty="0"/>
              <a:t> </a:t>
            </a:r>
            <a:r>
              <a:rPr lang="en-US" sz="2400" dirty="0" err="1"/>
              <a:t>efektivitas</a:t>
            </a:r>
            <a:r>
              <a:rPr lang="en-US" sz="2400" dirty="0"/>
              <a:t>”. </a:t>
            </a:r>
          </a:p>
        </p:txBody>
      </p:sp>
    </p:spTree>
    <p:extLst>
      <p:ext uri="{BB962C8B-B14F-4D97-AF65-F5344CB8AC3E}">
        <p14:creationId xmlns:p14="http://schemas.microsoft.com/office/powerpoint/2010/main" val="2377459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Pembagian</a:t>
            </a:r>
            <a:r>
              <a:rPr lang="en-US" dirty="0"/>
              <a:t> AUPB.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Berkenaan</a:t>
            </a:r>
            <a:r>
              <a:rPr lang="en-US" sz="2400" dirty="0" smtClean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Keputusan</a:t>
            </a:r>
            <a:r>
              <a:rPr lang="en-US" sz="2400" dirty="0"/>
              <a:t> (</a:t>
            </a:r>
            <a:r>
              <a:rPr lang="en-US" sz="2400" dirty="0" err="1"/>
              <a:t>Beschikking</a:t>
            </a:r>
            <a:r>
              <a:rPr lang="en-US" sz="2400" dirty="0"/>
              <a:t>), AAUPB </a:t>
            </a:r>
            <a:r>
              <a:rPr lang="en-US" sz="2400" dirty="0" err="1"/>
              <a:t>terbagi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2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 smtClean="0"/>
              <a:t>yaitu</a:t>
            </a:r>
            <a:r>
              <a:rPr lang="en-US" sz="2400" dirty="0" smtClean="0"/>
              <a:t> :</a:t>
            </a:r>
          </a:p>
          <a:p>
            <a:pPr>
              <a:buAutoNum type="arabicPeriod"/>
            </a:pPr>
            <a:r>
              <a:rPr lang="en-US" sz="2400" dirty="0" err="1" smtClean="0"/>
              <a:t>asas</a:t>
            </a:r>
            <a:r>
              <a:rPr lang="en-US" sz="2400" dirty="0" smtClean="0"/>
              <a:t> </a:t>
            </a:r>
            <a:r>
              <a:rPr lang="en-US" sz="2400" dirty="0"/>
              <a:t>yang </a:t>
            </a:r>
            <a:r>
              <a:rPr lang="en-US" sz="2400" dirty="0" err="1"/>
              <a:t>bersifat</a:t>
            </a:r>
            <a:r>
              <a:rPr lang="en-US" sz="2400" dirty="0"/>
              <a:t> </a:t>
            </a:r>
            <a:r>
              <a:rPr lang="en-US" sz="2400" dirty="0" smtClean="0"/>
              <a:t>formal/procedural (PERSIAPAN SUSUNAN DAN MOTIVASI DR SUATU BESCHIKKING)</a:t>
            </a:r>
          </a:p>
          <a:p>
            <a:pPr>
              <a:buAutoNum type="arabicPeriod"/>
            </a:pPr>
            <a:r>
              <a:rPr lang="en-US" sz="2400" dirty="0" err="1" smtClean="0"/>
              <a:t>asas</a:t>
            </a:r>
            <a:r>
              <a:rPr lang="en-US" sz="2400" dirty="0" smtClean="0"/>
              <a:t> </a:t>
            </a:r>
            <a:r>
              <a:rPr lang="en-US" sz="2400" dirty="0"/>
              <a:t>yang </a:t>
            </a:r>
            <a:r>
              <a:rPr lang="en-US" sz="2400" dirty="0" err="1"/>
              <a:t>bersifat</a:t>
            </a:r>
            <a:r>
              <a:rPr lang="en-US" sz="2400" dirty="0"/>
              <a:t> material/ </a:t>
            </a:r>
            <a:r>
              <a:rPr lang="en-US" sz="2400" dirty="0" err="1"/>
              <a:t>substansial</a:t>
            </a:r>
            <a:r>
              <a:rPr lang="en-US" sz="2400" dirty="0" smtClean="0"/>
              <a:t>. (ISI)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85524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</a:t>
            </a:r>
            <a:r>
              <a:rPr lang="en-US" dirty="0" err="1"/>
              <a:t>Macam-macam</a:t>
            </a:r>
            <a:r>
              <a:rPr lang="en-US" dirty="0"/>
              <a:t> AUPB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Prof </a:t>
            </a:r>
            <a:r>
              <a:rPr lang="en-US" dirty="0" err="1"/>
              <a:t>Kuntjoro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a.	</a:t>
            </a:r>
            <a:r>
              <a:rPr lang="en-US" dirty="0" err="1"/>
              <a:t>Asas</a:t>
            </a:r>
            <a:r>
              <a:rPr lang="en-US" dirty="0"/>
              <a:t> </a:t>
            </a:r>
            <a:r>
              <a:rPr lang="en-US" dirty="0" err="1"/>
              <a:t>kepastian</a:t>
            </a:r>
            <a:r>
              <a:rPr lang="en-US" dirty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, yang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material, yang lain </a:t>
            </a:r>
            <a:r>
              <a:rPr lang="en-US" dirty="0" err="1" smtClean="0"/>
              <a:t>bersifat</a:t>
            </a:r>
            <a:r>
              <a:rPr lang="en-US" dirty="0" smtClean="0"/>
              <a:t> formal.</a:t>
            </a:r>
          </a:p>
          <a:p>
            <a:pPr marL="0" indent="0">
              <a:buNone/>
            </a:pPr>
            <a:r>
              <a:rPr lang="en-US" dirty="0" smtClean="0"/>
              <a:t>b.	</a:t>
            </a:r>
            <a:r>
              <a:rPr lang="en-US" dirty="0" err="1" smtClean="0"/>
              <a:t>Asas</a:t>
            </a:r>
            <a:r>
              <a:rPr lang="en-US" dirty="0" smtClean="0"/>
              <a:t> </a:t>
            </a:r>
            <a:r>
              <a:rPr lang="en-US" dirty="0" err="1" smtClean="0"/>
              <a:t>keseimbangan</a:t>
            </a:r>
            <a:r>
              <a:rPr lang="en-US" dirty="0" smtClean="0"/>
              <a:t>, </a:t>
            </a:r>
          </a:p>
          <a:p>
            <a:pPr marL="0" indent="0">
              <a:buNone/>
            </a:pPr>
            <a:r>
              <a:rPr lang="en-US" dirty="0" smtClean="0"/>
              <a:t>c</a:t>
            </a:r>
            <a:r>
              <a:rPr lang="en-US" dirty="0"/>
              <a:t>.	</a:t>
            </a:r>
            <a:r>
              <a:rPr lang="en-US" dirty="0" err="1"/>
              <a:t>Asas</a:t>
            </a:r>
            <a:r>
              <a:rPr lang="en-US" dirty="0"/>
              <a:t> </a:t>
            </a:r>
            <a:r>
              <a:rPr lang="en-US" dirty="0" err="1"/>
              <a:t>kesamaan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</a:t>
            </a:r>
            <a:r>
              <a:rPr lang="en-US" dirty="0"/>
              <a:t>.	</a:t>
            </a:r>
            <a:r>
              <a:rPr lang="en-US" dirty="0" err="1"/>
              <a:t>Asas</a:t>
            </a:r>
            <a:r>
              <a:rPr lang="en-US" dirty="0"/>
              <a:t> </a:t>
            </a:r>
            <a:r>
              <a:rPr lang="en-US" dirty="0" err="1"/>
              <a:t>bertindak</a:t>
            </a:r>
            <a:r>
              <a:rPr lang="en-US" dirty="0"/>
              <a:t> </a:t>
            </a:r>
            <a:r>
              <a:rPr lang="en-US" dirty="0" err="1"/>
              <a:t>cermat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asas</a:t>
            </a:r>
            <a:r>
              <a:rPr lang="en-US" dirty="0"/>
              <a:t> </a:t>
            </a:r>
            <a:r>
              <a:rPr lang="en-US" dirty="0" err="1" smtClean="0"/>
              <a:t>kecermatane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e.</a:t>
            </a:r>
            <a:r>
              <a:rPr lang="en-US" dirty="0"/>
              <a:t>	</a:t>
            </a:r>
            <a:r>
              <a:rPr lang="en-US" dirty="0" err="1"/>
              <a:t>Asas</a:t>
            </a:r>
            <a:r>
              <a:rPr lang="en-US" dirty="0"/>
              <a:t> </a:t>
            </a:r>
            <a:r>
              <a:rPr lang="en-US" dirty="0" err="1"/>
              <a:t>Motivasi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</a:t>
            </a:r>
            <a:r>
              <a:rPr lang="en-US" dirty="0"/>
              <a:t>.	</a:t>
            </a:r>
            <a:r>
              <a:rPr lang="en-US" dirty="0" err="1"/>
              <a:t>Asas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mencampuradukkan</a:t>
            </a:r>
            <a:r>
              <a:rPr lang="en-US" dirty="0"/>
              <a:t> </a:t>
            </a:r>
            <a:r>
              <a:rPr lang="en-US" dirty="0" err="1"/>
              <a:t>kewenangan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</a:t>
            </a:r>
            <a:r>
              <a:rPr lang="en-US" dirty="0"/>
              <a:t>.	</a:t>
            </a:r>
            <a:r>
              <a:rPr lang="en-US" dirty="0" err="1"/>
              <a:t>Asas</a:t>
            </a:r>
            <a:r>
              <a:rPr lang="en-US" dirty="0"/>
              <a:t> </a:t>
            </a:r>
            <a:r>
              <a:rPr lang="en-US" dirty="0" err="1"/>
              <a:t>permainan</a:t>
            </a:r>
            <a:r>
              <a:rPr lang="en-US" dirty="0"/>
              <a:t> yang </a:t>
            </a:r>
            <a:r>
              <a:rPr lang="en-US" dirty="0" err="1"/>
              <a:t>layak</a:t>
            </a:r>
            <a:r>
              <a:rPr lang="en-US" dirty="0"/>
              <a:t> (fair play), </a:t>
            </a:r>
          </a:p>
        </p:txBody>
      </p:sp>
    </p:spTree>
    <p:extLst>
      <p:ext uri="{BB962C8B-B14F-4D97-AF65-F5344CB8AC3E}">
        <p14:creationId xmlns:p14="http://schemas.microsoft.com/office/powerpoint/2010/main" val="2106842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h.	</a:t>
            </a:r>
            <a:r>
              <a:rPr lang="en-US" dirty="0" err="1"/>
              <a:t>Asas</a:t>
            </a:r>
            <a:r>
              <a:rPr lang="en-US" dirty="0"/>
              <a:t> </a:t>
            </a:r>
            <a:r>
              <a:rPr lang="en-US" dirty="0" err="1"/>
              <a:t>keadilan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kewajaran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</a:t>
            </a:r>
            <a:r>
              <a:rPr lang="en-US" dirty="0"/>
              <a:t>.	</a:t>
            </a:r>
            <a:r>
              <a:rPr lang="en-US" dirty="0" err="1"/>
              <a:t>Asas</a:t>
            </a:r>
            <a:r>
              <a:rPr lang="en-US" dirty="0"/>
              <a:t> </a:t>
            </a:r>
            <a:r>
              <a:rPr lang="en-US" dirty="0" err="1"/>
              <a:t>kepercayaan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menanggapi</a:t>
            </a:r>
            <a:r>
              <a:rPr lang="en-US" dirty="0"/>
              <a:t> </a:t>
            </a:r>
            <a:r>
              <a:rPr lang="en-US" dirty="0" err="1"/>
              <a:t>pernghargaan</a:t>
            </a:r>
            <a:r>
              <a:rPr lang="en-US" dirty="0"/>
              <a:t> yang </a:t>
            </a:r>
            <a:r>
              <a:rPr lang="en-US" dirty="0" err="1"/>
              <a:t>wajar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j</a:t>
            </a:r>
            <a:r>
              <a:rPr lang="en-US" dirty="0"/>
              <a:t>.	</a:t>
            </a:r>
            <a:r>
              <a:rPr lang="en-US" dirty="0" err="1"/>
              <a:t>Asas</a:t>
            </a:r>
            <a:r>
              <a:rPr lang="en-US" dirty="0"/>
              <a:t> </a:t>
            </a:r>
            <a:r>
              <a:rPr lang="en-US" dirty="0" err="1"/>
              <a:t>meniadakan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yang </a:t>
            </a:r>
            <a:r>
              <a:rPr lang="en-US" dirty="0" err="1"/>
              <a:t>batal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k</a:t>
            </a:r>
            <a:r>
              <a:rPr lang="en-US" dirty="0"/>
              <a:t>.	</a:t>
            </a:r>
            <a:r>
              <a:rPr lang="en-US" dirty="0" err="1"/>
              <a:t>Asas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/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, </a:t>
            </a:r>
          </a:p>
          <a:p>
            <a:pPr marL="0" indent="0">
              <a:buNone/>
            </a:pPr>
            <a:r>
              <a:rPr lang="en-US" dirty="0" smtClean="0"/>
              <a:t>l.	 </a:t>
            </a:r>
            <a:r>
              <a:rPr lang="en-US" dirty="0" err="1" smtClean="0"/>
              <a:t>Asas</a:t>
            </a:r>
            <a:r>
              <a:rPr lang="en-US" dirty="0" smtClean="0"/>
              <a:t> </a:t>
            </a:r>
            <a:r>
              <a:rPr lang="en-US" dirty="0" err="1" smtClean="0"/>
              <a:t>kebijaksanan</a:t>
            </a:r>
            <a:r>
              <a:rPr lang="en-US" dirty="0" smtClean="0"/>
              <a:t>, </a:t>
            </a:r>
          </a:p>
          <a:p>
            <a:pPr marL="0" indent="0">
              <a:buNone/>
            </a:pPr>
            <a:r>
              <a:rPr lang="en-US" dirty="0" smtClean="0"/>
              <a:t>m</a:t>
            </a:r>
            <a:r>
              <a:rPr lang="en-US" dirty="0"/>
              <a:t>.	</a:t>
            </a:r>
            <a:r>
              <a:rPr lang="en-US" dirty="0" err="1"/>
              <a:t>Asas</a:t>
            </a:r>
            <a:r>
              <a:rPr lang="en-US" dirty="0"/>
              <a:t> </a:t>
            </a:r>
            <a:r>
              <a:rPr lang="en-US" dirty="0" err="1"/>
              <a:t>penyelenggaraan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 smtClean="0"/>
              <a:t>umum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921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</a:t>
            </a:r>
            <a:r>
              <a:rPr lang="en-US" dirty="0" err="1"/>
              <a:t>Istilah</a:t>
            </a:r>
            <a:r>
              <a:rPr lang="en-US" dirty="0"/>
              <a:t> Government </a:t>
            </a:r>
            <a:r>
              <a:rPr lang="en-US" dirty="0" err="1"/>
              <a:t>dan</a:t>
            </a:r>
            <a:r>
              <a:rPr lang="en-US" dirty="0"/>
              <a:t> Governance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government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   </a:t>
            </a:r>
            <a:r>
              <a:rPr lang="en-US" dirty="0" err="1"/>
              <a:t>mudah</a:t>
            </a:r>
            <a:r>
              <a:rPr lang="en-US" dirty="0"/>
              <a:t>    </a:t>
            </a:r>
            <a:r>
              <a:rPr lang="en-US" dirty="0" err="1"/>
              <a:t>dipahami</a:t>
            </a:r>
            <a:r>
              <a:rPr lang="en-US" dirty="0"/>
              <a:t>    </a:t>
            </a:r>
            <a:r>
              <a:rPr lang="en-US" dirty="0" err="1"/>
              <a:t>sebagai</a:t>
            </a:r>
            <a:r>
              <a:rPr lang="en-US" dirty="0"/>
              <a:t>   “</a:t>
            </a:r>
            <a:r>
              <a:rPr lang="en-US" b="1" dirty="0" err="1"/>
              <a:t>pemerintah</a:t>
            </a:r>
            <a:r>
              <a:rPr lang="en-US" dirty="0"/>
              <a:t>”  </a:t>
            </a:r>
            <a:r>
              <a:rPr lang="en-US" dirty="0" err="1"/>
              <a:t>yaitu</a:t>
            </a:r>
            <a:r>
              <a:rPr lang="en-US" dirty="0"/>
              <a:t>  </a:t>
            </a:r>
            <a:r>
              <a:rPr lang="en-US" b="1" dirty="0" err="1"/>
              <a:t>lembaga</a:t>
            </a:r>
            <a:r>
              <a:rPr lang="en-US" b="1" dirty="0"/>
              <a:t>  </a:t>
            </a:r>
            <a:r>
              <a:rPr lang="en-US" b="1" dirty="0" err="1"/>
              <a:t>beserta</a:t>
            </a:r>
            <a:r>
              <a:rPr lang="en-US" b="1" dirty="0"/>
              <a:t>  </a:t>
            </a:r>
            <a:r>
              <a:rPr lang="en-US" b="1" dirty="0" err="1"/>
              <a:t>aparaturnya</a:t>
            </a:r>
            <a:r>
              <a:rPr lang="en-US" b="1" dirty="0"/>
              <a:t> </a:t>
            </a:r>
            <a:endParaRPr lang="en-US" b="1" dirty="0" smtClean="0"/>
          </a:p>
          <a:p>
            <a:r>
              <a:rPr lang="en-US" b="1" dirty="0"/>
              <a:t>Governance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 </a:t>
            </a:r>
            <a:r>
              <a:rPr lang="en-US" b="1" dirty="0" err="1"/>
              <a:t>seluruh</a:t>
            </a:r>
            <a:r>
              <a:rPr lang="en-US" b="1" dirty="0"/>
              <a:t>  </a:t>
            </a:r>
            <a:r>
              <a:rPr lang="en-US" b="1" dirty="0" err="1"/>
              <a:t>rangkaian</a:t>
            </a:r>
            <a:r>
              <a:rPr lang="en-US" b="1" dirty="0"/>
              <a:t>  </a:t>
            </a:r>
            <a:r>
              <a:rPr lang="en-US" dirty="0"/>
              <a:t>proses  </a:t>
            </a:r>
            <a:r>
              <a:rPr lang="en-US" b="1" dirty="0" err="1"/>
              <a:t>pembuatan</a:t>
            </a:r>
            <a:r>
              <a:rPr lang="en-US" b="1" dirty="0"/>
              <a:t>  </a:t>
            </a:r>
            <a:r>
              <a:rPr lang="en-US" b="1" dirty="0" err="1" smtClean="0"/>
              <a:t>keputusan</a:t>
            </a:r>
            <a:r>
              <a:rPr lang="en-US" b="1" dirty="0" smtClean="0"/>
              <a:t>/  </a:t>
            </a:r>
            <a:r>
              <a:rPr lang="en-US" b="1" dirty="0" err="1"/>
              <a:t>kebijakan</a:t>
            </a:r>
            <a:r>
              <a:rPr lang="en-US" b="1" dirty="0"/>
              <a:t> </a:t>
            </a:r>
            <a:endParaRPr lang="en-US" b="1" dirty="0" smtClean="0"/>
          </a:p>
          <a:p>
            <a:pPr algn="just"/>
            <a:r>
              <a:rPr lang="en-US" b="1" dirty="0" err="1"/>
              <a:t>Menurut</a:t>
            </a:r>
            <a:r>
              <a:rPr lang="en-US" b="1" dirty="0"/>
              <a:t> </a:t>
            </a:r>
            <a:r>
              <a:rPr lang="en-US" b="1" dirty="0" err="1"/>
              <a:t>Sadu</a:t>
            </a:r>
            <a:r>
              <a:rPr lang="en-US" b="1" dirty="0"/>
              <a:t> </a:t>
            </a:r>
            <a:r>
              <a:rPr lang="en-US" b="1" dirty="0" err="1"/>
              <a:t>Wasistiono</a:t>
            </a:r>
            <a:r>
              <a:rPr lang="en-US" b="1" dirty="0"/>
              <a:t>, </a:t>
            </a:r>
            <a:r>
              <a:rPr lang="en-US" b="1" dirty="0" err="1"/>
              <a:t>perbedaan</a:t>
            </a:r>
            <a:r>
              <a:rPr lang="en-US" b="1" dirty="0"/>
              <a:t> </a:t>
            </a:r>
            <a:r>
              <a:rPr lang="en-US" b="1" dirty="0" err="1"/>
              <a:t>antara</a:t>
            </a:r>
            <a:r>
              <a:rPr lang="en-US" b="1" dirty="0"/>
              <a:t> government </a:t>
            </a:r>
            <a:r>
              <a:rPr lang="en-US" b="1" dirty="0" err="1"/>
              <a:t>dan</a:t>
            </a:r>
            <a:r>
              <a:rPr lang="en-US" b="1" dirty="0"/>
              <a:t> governance </a:t>
            </a:r>
            <a:r>
              <a:rPr lang="en-US" b="1" dirty="0" err="1"/>
              <a:t>yaitu</a:t>
            </a:r>
            <a:r>
              <a:rPr lang="en-US" b="1" dirty="0"/>
              <a:t> </a:t>
            </a:r>
            <a:r>
              <a:rPr lang="en-US" b="1" dirty="0" err="1"/>
              <a:t>konsep</a:t>
            </a:r>
            <a:r>
              <a:rPr lang="en-US" b="1" dirty="0"/>
              <a:t> government </a:t>
            </a:r>
            <a:r>
              <a:rPr lang="en-US" b="1" dirty="0" err="1"/>
              <a:t>lebih</a:t>
            </a:r>
            <a:r>
              <a:rPr lang="en-US" b="1" dirty="0"/>
              <a:t> </a:t>
            </a:r>
            <a:r>
              <a:rPr lang="en-US" b="1" dirty="0" err="1"/>
              <a:t>merujuk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dirty="0" err="1"/>
              <a:t>suatu</a:t>
            </a:r>
            <a:r>
              <a:rPr lang="en-US" b="1" dirty="0"/>
              <a:t> </a:t>
            </a:r>
            <a:r>
              <a:rPr lang="en-US" b="1" dirty="0" err="1"/>
              <a:t>badan</a:t>
            </a:r>
            <a:r>
              <a:rPr lang="en-US" b="1" dirty="0"/>
              <a:t>/ </a:t>
            </a:r>
            <a:r>
              <a:rPr lang="en-US" b="1" dirty="0" err="1"/>
              <a:t>lembaga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fungsi</a:t>
            </a:r>
            <a:r>
              <a:rPr lang="en-US" b="1" dirty="0"/>
              <a:t> yang </a:t>
            </a:r>
            <a:r>
              <a:rPr lang="en-US" b="1" dirty="0" err="1"/>
              <a:t>dijalankan</a:t>
            </a:r>
            <a:r>
              <a:rPr lang="en-US" b="1" dirty="0"/>
              <a:t> </a:t>
            </a:r>
            <a:r>
              <a:rPr lang="en-US" b="1" dirty="0" err="1"/>
              <a:t>oleh</a:t>
            </a:r>
            <a:r>
              <a:rPr lang="en-US" b="1" dirty="0"/>
              <a:t> organ </a:t>
            </a:r>
            <a:r>
              <a:rPr lang="en-US" b="1" dirty="0" err="1"/>
              <a:t>tertinggi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suatu</a:t>
            </a:r>
            <a:r>
              <a:rPr lang="en-US" b="1" dirty="0"/>
              <a:t> Negara, </a:t>
            </a:r>
            <a:r>
              <a:rPr lang="en-US" b="1" dirty="0" err="1"/>
              <a:t>sedangkan</a:t>
            </a:r>
            <a:r>
              <a:rPr lang="en-US" b="1" dirty="0"/>
              <a:t> governance </a:t>
            </a:r>
            <a:r>
              <a:rPr lang="en-US" b="1" dirty="0" err="1"/>
              <a:t>merupakan</a:t>
            </a:r>
            <a:r>
              <a:rPr lang="en-US" b="1" dirty="0"/>
              <a:t> </a:t>
            </a:r>
            <a:r>
              <a:rPr lang="en-US" b="1" dirty="0" err="1"/>
              <a:t>suatu</a:t>
            </a:r>
            <a:r>
              <a:rPr lang="en-US" b="1" dirty="0"/>
              <a:t> </a:t>
            </a:r>
            <a:r>
              <a:rPr lang="en-US" b="1" dirty="0" err="1"/>
              <a:t>cara</a:t>
            </a:r>
            <a:r>
              <a:rPr lang="en-US" b="1" dirty="0"/>
              <a:t>, </a:t>
            </a:r>
            <a:r>
              <a:rPr lang="en-US" b="1" dirty="0" err="1"/>
              <a:t>penggunaan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pelaksanaan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175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Negara (LAN)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Governance </a:t>
            </a:r>
            <a:r>
              <a:rPr lang="en-US" dirty="0" err="1"/>
              <a:t>adalah</a:t>
            </a:r>
            <a:r>
              <a:rPr lang="en-US" dirty="0"/>
              <a:t> proses </a:t>
            </a:r>
            <a:r>
              <a:rPr lang="en-US" dirty="0" err="1"/>
              <a:t>penyelenggaraan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 negara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penyediaan</a:t>
            </a:r>
            <a:r>
              <a:rPr lang="en-US" dirty="0"/>
              <a:t> public good and services. </a:t>
            </a:r>
            <a:r>
              <a:rPr lang="en-US" dirty="0" err="1"/>
              <a:t>Praktek</a:t>
            </a:r>
            <a:r>
              <a:rPr lang="en-US" dirty="0"/>
              <a:t> </a:t>
            </a:r>
            <a:r>
              <a:rPr lang="en-US" dirty="0" err="1"/>
              <a:t>terbaiknya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good governance</a:t>
            </a:r>
          </a:p>
        </p:txBody>
      </p:sp>
    </p:spTree>
    <p:extLst>
      <p:ext uri="{BB962C8B-B14F-4D97-AF65-F5344CB8AC3E}">
        <p14:creationId xmlns:p14="http://schemas.microsoft.com/office/powerpoint/2010/main" val="9766011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 err="1"/>
              <a:t>Konsep</a:t>
            </a:r>
            <a:r>
              <a:rPr lang="en-US" sz="2800" b="1" dirty="0"/>
              <a:t> </a:t>
            </a:r>
            <a:r>
              <a:rPr lang="en-US" sz="2800" b="1" dirty="0" err="1"/>
              <a:t>pemerintahan</a:t>
            </a:r>
            <a:r>
              <a:rPr lang="en-US" sz="2800" b="1" dirty="0"/>
              <a:t> yang </a:t>
            </a:r>
            <a:r>
              <a:rPr lang="en-US" sz="2800" b="1" dirty="0" err="1"/>
              <a:t>baik</a:t>
            </a:r>
            <a:r>
              <a:rPr lang="en-US" sz="2800" b="1" dirty="0"/>
              <a:t>, </a:t>
            </a:r>
            <a:r>
              <a:rPr lang="en-US" sz="2800" b="1" dirty="0" err="1"/>
              <a:t>dalam</a:t>
            </a:r>
            <a:r>
              <a:rPr lang="en-US" sz="2800" b="1" dirty="0"/>
              <a:t> </a:t>
            </a:r>
            <a:r>
              <a:rPr lang="en-US" sz="2800" b="1" dirty="0" err="1"/>
              <a:t>makna</a:t>
            </a:r>
            <a:r>
              <a:rPr lang="en-US" sz="2800" b="1" dirty="0"/>
              <a:t> </a:t>
            </a:r>
            <a:r>
              <a:rPr lang="en-US" sz="2800" b="1" dirty="0" err="1"/>
              <a:t>pemerintahan</a:t>
            </a:r>
            <a:r>
              <a:rPr lang="en-US" sz="2800" b="1" dirty="0"/>
              <a:t>, </a:t>
            </a:r>
            <a:r>
              <a:rPr lang="en-US" sz="2800" b="1" dirty="0" err="1"/>
              <a:t>akan</a:t>
            </a:r>
            <a:r>
              <a:rPr lang="en-US" sz="2800" b="1" dirty="0"/>
              <a:t> </a:t>
            </a:r>
            <a:r>
              <a:rPr lang="en-US" sz="2800" b="1" dirty="0" err="1"/>
              <a:t>mengikat</a:t>
            </a:r>
            <a:r>
              <a:rPr lang="en-US" sz="2800" b="1" dirty="0"/>
              <a:t> </a:t>
            </a:r>
            <a:r>
              <a:rPr lang="en-US" sz="2800" b="1" dirty="0" err="1"/>
              <a:t>pemerintah</a:t>
            </a:r>
            <a:r>
              <a:rPr lang="en-US" sz="2800" b="1" dirty="0"/>
              <a:t> </a:t>
            </a:r>
            <a:r>
              <a:rPr lang="en-US" sz="2800" b="1" dirty="0" err="1"/>
              <a:t>dalam</a:t>
            </a:r>
            <a:r>
              <a:rPr lang="en-US" sz="2800" b="1" dirty="0"/>
              <a:t> </a:t>
            </a:r>
            <a:r>
              <a:rPr lang="en-US" sz="2800" b="1" dirty="0" err="1"/>
              <a:t>mewujudkan</a:t>
            </a:r>
            <a:r>
              <a:rPr lang="en-US" sz="2800" b="1" dirty="0"/>
              <a:t> </a:t>
            </a:r>
            <a:r>
              <a:rPr lang="en-US" sz="2800" b="1" dirty="0" err="1"/>
              <a:t>pemerintahan</a:t>
            </a:r>
            <a:r>
              <a:rPr lang="en-US" sz="2800" b="1" dirty="0"/>
              <a:t> yang </a:t>
            </a:r>
            <a:r>
              <a:rPr lang="en-US" sz="2800" b="1" dirty="0" err="1"/>
              <a:t>bersih</a:t>
            </a:r>
            <a:r>
              <a:rPr lang="en-US" sz="2800" b="1" dirty="0"/>
              <a:t> (clean government). </a:t>
            </a:r>
            <a:r>
              <a:rPr lang="en-US" sz="2800" b="1" dirty="0" err="1"/>
              <a:t>Konsep</a:t>
            </a:r>
            <a:r>
              <a:rPr lang="en-US" sz="2800" b="1" dirty="0"/>
              <a:t> </a:t>
            </a:r>
            <a:r>
              <a:rPr lang="en-US" sz="2800" b="1" dirty="0" err="1"/>
              <a:t>pemerintahan</a:t>
            </a:r>
            <a:r>
              <a:rPr lang="en-US" sz="2800" b="1" dirty="0"/>
              <a:t> yang </a:t>
            </a:r>
            <a:r>
              <a:rPr lang="en-US" sz="2800" b="1" dirty="0" err="1"/>
              <a:t>bersih</a:t>
            </a:r>
            <a:r>
              <a:rPr lang="en-US" sz="2800" b="1" dirty="0"/>
              <a:t>  </a:t>
            </a:r>
            <a:r>
              <a:rPr lang="en-US" sz="2800" b="1" dirty="0" err="1"/>
              <a:t>bukan</a:t>
            </a:r>
            <a:r>
              <a:rPr lang="en-US" sz="2800" b="1" dirty="0"/>
              <a:t> </a:t>
            </a:r>
            <a:r>
              <a:rPr lang="en-US" sz="2800" b="1" dirty="0" err="1"/>
              <a:t>konsep</a:t>
            </a:r>
            <a:r>
              <a:rPr lang="en-US" sz="2800" b="1" dirty="0"/>
              <a:t> </a:t>
            </a:r>
            <a:r>
              <a:rPr lang="en-US" sz="2800" b="1" dirty="0" err="1"/>
              <a:t>normatif</a:t>
            </a:r>
            <a:r>
              <a:rPr lang="en-US" sz="2800" b="1" dirty="0"/>
              <a:t> </a:t>
            </a:r>
            <a:r>
              <a:rPr lang="en-US" sz="2800" b="1" dirty="0" err="1"/>
              <a:t>tentang</a:t>
            </a:r>
            <a:r>
              <a:rPr lang="en-US" sz="2800" b="1" dirty="0"/>
              <a:t> </a:t>
            </a:r>
            <a:r>
              <a:rPr lang="en-US" sz="2800" b="1" dirty="0" err="1"/>
              <a:t>suatu</a:t>
            </a:r>
            <a:r>
              <a:rPr lang="en-US" sz="2800" b="1" dirty="0"/>
              <a:t> </a:t>
            </a:r>
            <a:r>
              <a:rPr lang="en-US" sz="2800" b="1" dirty="0" err="1"/>
              <a:t>pemerintahan</a:t>
            </a:r>
            <a:r>
              <a:rPr lang="en-US" sz="2800" b="1" dirty="0"/>
              <a:t> yang </a:t>
            </a:r>
            <a:r>
              <a:rPr lang="en-US" sz="2800" b="1" dirty="0" err="1"/>
              <a:t>bersih</a:t>
            </a:r>
            <a:r>
              <a:rPr lang="en-US" sz="2800" b="1" dirty="0"/>
              <a:t>. </a:t>
            </a:r>
            <a:r>
              <a:rPr lang="en-US" sz="2800" b="1" dirty="0" err="1"/>
              <a:t>Dalam</a:t>
            </a:r>
            <a:r>
              <a:rPr lang="en-US" sz="2800" b="1" dirty="0"/>
              <a:t> </a:t>
            </a:r>
            <a:r>
              <a:rPr lang="en-US" sz="2800" b="1" dirty="0" err="1"/>
              <a:t>bahasa</a:t>
            </a:r>
            <a:r>
              <a:rPr lang="en-US" sz="2800" b="1" dirty="0"/>
              <a:t> </a:t>
            </a:r>
            <a:r>
              <a:rPr lang="en-US" sz="2800" b="1" dirty="0" err="1"/>
              <a:t>hukum</a:t>
            </a:r>
            <a:r>
              <a:rPr lang="en-US" sz="2800" b="1" dirty="0"/>
              <a:t> (</a:t>
            </a:r>
            <a:r>
              <a:rPr lang="en-US" sz="2800" b="1" dirty="0" err="1"/>
              <a:t>normatif</a:t>
            </a:r>
            <a:r>
              <a:rPr lang="en-US" sz="2800" b="1" dirty="0"/>
              <a:t>), </a:t>
            </a:r>
            <a:r>
              <a:rPr lang="en-US" sz="2800" b="1" dirty="0" err="1"/>
              <a:t>konsep</a:t>
            </a:r>
            <a:r>
              <a:rPr lang="en-US" sz="2800" b="1" dirty="0"/>
              <a:t> </a:t>
            </a:r>
            <a:r>
              <a:rPr lang="en-US" sz="2800" b="1" dirty="0" err="1"/>
              <a:t>pemerintahan</a:t>
            </a:r>
            <a:r>
              <a:rPr lang="en-US" sz="2800" b="1" dirty="0"/>
              <a:t> yang </a:t>
            </a:r>
            <a:r>
              <a:rPr lang="en-US" sz="2800" b="1" dirty="0" err="1"/>
              <a:t>bersih</a:t>
            </a:r>
            <a:r>
              <a:rPr lang="en-US" sz="2800" b="1" dirty="0"/>
              <a:t> </a:t>
            </a:r>
            <a:r>
              <a:rPr lang="en-US" sz="2800" b="1" dirty="0" err="1"/>
              <a:t>sejajar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konsep</a:t>
            </a:r>
            <a:r>
              <a:rPr lang="en-US" sz="2800" b="1" dirty="0"/>
              <a:t> </a:t>
            </a:r>
            <a:r>
              <a:rPr lang="en-US" sz="2800" b="1" dirty="0" err="1"/>
              <a:t>perbuatan</a:t>
            </a:r>
            <a:r>
              <a:rPr lang="en-US" sz="2800" b="1" dirty="0"/>
              <a:t> </a:t>
            </a:r>
            <a:r>
              <a:rPr lang="en-US" sz="2800" b="1" dirty="0" err="1"/>
              <a:t>pemerintah</a:t>
            </a:r>
            <a:r>
              <a:rPr lang="en-US" sz="2800" b="1" dirty="0"/>
              <a:t> yang </a:t>
            </a:r>
            <a:r>
              <a:rPr lang="en-US" sz="2800" b="1" dirty="0" err="1"/>
              <a:t>sesuai</a:t>
            </a:r>
            <a:r>
              <a:rPr lang="en-US" sz="2800" b="1" dirty="0"/>
              <a:t> </a:t>
            </a:r>
            <a:r>
              <a:rPr lang="en-US" sz="2800" b="1" dirty="0" err="1"/>
              <a:t>hukum</a:t>
            </a:r>
            <a:r>
              <a:rPr lang="en-US" sz="2800" b="1" dirty="0"/>
              <a:t> (</a:t>
            </a:r>
            <a:r>
              <a:rPr lang="en-US" sz="2800" b="1" dirty="0" err="1"/>
              <a:t>rechmatigheid</a:t>
            </a:r>
            <a:r>
              <a:rPr lang="en-US" sz="2800" b="1" dirty="0"/>
              <a:t> van </a:t>
            </a:r>
            <a:r>
              <a:rPr lang="en-US" sz="2800" b="1" dirty="0" err="1"/>
              <a:t>bestuur</a:t>
            </a:r>
            <a:r>
              <a:rPr lang="en-US" sz="28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22664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b.	</a:t>
            </a:r>
            <a:r>
              <a:rPr lang="en-US" dirty="0" err="1"/>
              <a:t>Indikator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Good Governance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err="1"/>
              <a:t>Menurut</a:t>
            </a:r>
            <a:r>
              <a:rPr lang="en-US" sz="2400" dirty="0"/>
              <a:t>  I </a:t>
            </a:r>
            <a:r>
              <a:rPr lang="en-US" sz="2400" dirty="0" err="1"/>
              <a:t>Wayan</a:t>
            </a:r>
            <a:r>
              <a:rPr lang="en-US" sz="2400" dirty="0"/>
              <a:t> </a:t>
            </a:r>
            <a:r>
              <a:rPr lang="en-US" sz="2400" dirty="0" err="1"/>
              <a:t>Gede</a:t>
            </a:r>
            <a:r>
              <a:rPr lang="en-US" sz="2400" dirty="0"/>
              <a:t> </a:t>
            </a:r>
            <a:r>
              <a:rPr lang="en-US" sz="2400" dirty="0" err="1"/>
              <a:t>Suacana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Ringkasan</a:t>
            </a:r>
            <a:r>
              <a:rPr lang="en-US" sz="2400" dirty="0"/>
              <a:t> </a:t>
            </a:r>
            <a:r>
              <a:rPr lang="en-US" sz="2400" dirty="0" err="1"/>
              <a:t>Disertasi</a:t>
            </a:r>
            <a:r>
              <a:rPr lang="en-US" sz="2400" dirty="0"/>
              <a:t> Program </a:t>
            </a:r>
            <a:r>
              <a:rPr lang="en-US" sz="2400" dirty="0" err="1"/>
              <a:t>Doktor</a:t>
            </a:r>
            <a:r>
              <a:rPr lang="en-US" sz="2400" dirty="0"/>
              <a:t> </a:t>
            </a:r>
            <a:r>
              <a:rPr lang="en-US" sz="2400" dirty="0" err="1"/>
              <a:t>Kajian</a:t>
            </a:r>
            <a:r>
              <a:rPr lang="en-US" sz="2400" dirty="0"/>
              <a:t> </a:t>
            </a:r>
            <a:r>
              <a:rPr lang="en-US" sz="2400" dirty="0" err="1"/>
              <a:t>Budaya</a:t>
            </a:r>
            <a:r>
              <a:rPr lang="en-US" sz="2400" dirty="0"/>
              <a:t> </a:t>
            </a:r>
            <a:r>
              <a:rPr lang="en-US" sz="2400" dirty="0" err="1"/>
              <a:t>Universitas</a:t>
            </a:r>
            <a:r>
              <a:rPr lang="en-US" sz="2400" dirty="0"/>
              <a:t> </a:t>
            </a:r>
            <a:r>
              <a:rPr lang="en-US" sz="2400" dirty="0" err="1"/>
              <a:t>Udayana</a:t>
            </a:r>
            <a:r>
              <a:rPr lang="en-US" sz="2400" dirty="0"/>
              <a:t>, 2008 </a:t>
            </a:r>
            <a:endParaRPr lang="en-US" sz="2400" dirty="0" smtClean="0"/>
          </a:p>
          <a:p>
            <a:pPr marL="0" indent="0">
              <a:buNone/>
            </a:pPr>
            <a:endParaRPr lang="en-US" dirty="0"/>
          </a:p>
          <a:p>
            <a:pPr>
              <a:buAutoNum type="arabicPeriod"/>
            </a:pPr>
            <a:r>
              <a:rPr lang="en-US" sz="2800" dirty="0" err="1" smtClean="0"/>
              <a:t>transparansi</a:t>
            </a:r>
            <a:r>
              <a:rPr lang="en-US" sz="2800" dirty="0" smtClean="0"/>
              <a:t>,</a:t>
            </a:r>
          </a:p>
          <a:p>
            <a:pPr>
              <a:buAutoNum type="arabicPeriod"/>
            </a:pPr>
            <a:r>
              <a:rPr lang="en-US" sz="2800" dirty="0" smtClean="0"/>
              <a:t> </a:t>
            </a:r>
            <a:r>
              <a:rPr lang="en-US" sz="2800" dirty="0" err="1"/>
              <a:t>akuntabilitas</a:t>
            </a:r>
            <a:r>
              <a:rPr lang="en-US" sz="2800" dirty="0"/>
              <a:t> </a:t>
            </a:r>
            <a:r>
              <a:rPr lang="en-US" sz="2800" dirty="0" err="1" smtClean="0"/>
              <a:t>dan</a:t>
            </a:r>
            <a:endParaRPr lang="en-US" sz="2800" dirty="0" smtClean="0"/>
          </a:p>
          <a:p>
            <a:pPr>
              <a:buAutoNum type="arabicPeriod"/>
            </a:pPr>
            <a:r>
              <a:rPr lang="en-US" sz="2800" dirty="0" smtClean="0"/>
              <a:t> </a:t>
            </a:r>
            <a:r>
              <a:rPr lang="en-US" sz="2800" dirty="0" err="1"/>
              <a:t>partisipasi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61685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Sejarah</a:t>
            </a:r>
            <a:r>
              <a:rPr lang="en-US" dirty="0" smtClean="0"/>
              <a:t> AUPB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133600"/>
            <a:ext cx="8761412" cy="3886200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dirty="0" smtClean="0"/>
              <a:t>BELANDA</a:t>
            </a:r>
          </a:p>
          <a:p>
            <a:pPr algn="just"/>
            <a:r>
              <a:rPr lang="en-US" dirty="0" smtClean="0"/>
              <a:t>Administrator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menjalankan</a:t>
            </a:r>
            <a:r>
              <a:rPr lang="en-US" dirty="0" smtClean="0"/>
              <a:t> </a:t>
            </a:r>
            <a:r>
              <a:rPr lang="en-US" dirty="0" err="1" smtClean="0"/>
              <a:t>kewenangannya</a:t>
            </a:r>
            <a:r>
              <a:rPr lang="en-US" dirty="0" smtClean="0"/>
              <a:t> yang secara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memnimbulkan</a:t>
            </a:r>
            <a:r>
              <a:rPr lang="en-US" dirty="0" smtClean="0"/>
              <a:t> PERBUATAN MENYIMPANG </a:t>
            </a:r>
            <a:r>
              <a:rPr lang="en-US" dirty="0" err="1" smtClean="0"/>
              <a:t>sehingga</a:t>
            </a:r>
            <a:r>
              <a:rPr lang="en-US" dirty="0" smtClean="0"/>
              <a:t> WN DIRUGIKAN</a:t>
            </a:r>
          </a:p>
          <a:p>
            <a:pPr algn="just"/>
            <a:r>
              <a:rPr lang="en-US" dirty="0" smtClean="0"/>
              <a:t>Di BELANDA </a:t>
            </a:r>
            <a:r>
              <a:rPr lang="en-US" dirty="0" err="1" smtClean="0"/>
              <a:t>tahun</a:t>
            </a:r>
            <a:r>
              <a:rPr lang="en-US" dirty="0" smtClean="0"/>
              <a:t> 1950 </a:t>
            </a:r>
            <a:r>
              <a:rPr lang="en-US" dirty="0" err="1" smtClean="0"/>
              <a:t>Panitia</a:t>
            </a:r>
            <a:r>
              <a:rPr lang="en-US" dirty="0" smtClean="0"/>
              <a:t> De </a:t>
            </a:r>
            <a:r>
              <a:rPr lang="en-US" dirty="0" err="1" smtClean="0"/>
              <a:t>Monchy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b="1" dirty="0" err="1"/>
              <a:t>asas-asas</a:t>
            </a:r>
            <a:r>
              <a:rPr lang="en-US" b="1" dirty="0"/>
              <a:t> </a:t>
            </a:r>
            <a:r>
              <a:rPr lang="en-US" b="1" dirty="0" err="1"/>
              <a:t>umum</a:t>
            </a:r>
            <a:r>
              <a:rPr lang="en-US" b="1" dirty="0"/>
              <a:t> </a:t>
            </a:r>
            <a:r>
              <a:rPr lang="en-US" b="1" dirty="0" err="1"/>
              <a:t>pemerintahan</a:t>
            </a:r>
            <a:r>
              <a:rPr lang="en-US" b="1" dirty="0"/>
              <a:t> yang </a:t>
            </a:r>
            <a:r>
              <a:rPr lang="en-US" b="1" dirty="0" err="1"/>
              <a:t>baik</a:t>
            </a:r>
            <a:r>
              <a:rPr lang="en-US" b="1" dirty="0"/>
              <a:t> (</a:t>
            </a:r>
            <a:r>
              <a:rPr lang="en-US" b="1" i="1" dirty="0" err="1"/>
              <a:t>algemene</a:t>
            </a:r>
            <a:r>
              <a:rPr lang="en-US" b="1" i="1" dirty="0"/>
              <a:t> </a:t>
            </a:r>
            <a:r>
              <a:rPr lang="en-US" b="1" i="1" dirty="0" err="1"/>
              <a:t>beginselen</a:t>
            </a:r>
            <a:r>
              <a:rPr lang="en-US" b="1" i="1" dirty="0"/>
              <a:t> van </a:t>
            </a:r>
            <a:r>
              <a:rPr lang="en-US" b="1" i="1" dirty="0" err="1"/>
              <a:t>behoorlijk</a:t>
            </a:r>
            <a:r>
              <a:rPr lang="en-US" b="1" i="1" dirty="0"/>
              <a:t> </a:t>
            </a:r>
            <a:r>
              <a:rPr lang="en-US" b="1" i="1" dirty="0" err="1"/>
              <a:t>bestuur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i="1" dirty="0"/>
              <a:t>the general principles of good administration</a:t>
            </a:r>
            <a:r>
              <a:rPr lang="en-US" b="1" dirty="0" smtClean="0"/>
              <a:t>)</a:t>
            </a:r>
          </a:p>
          <a:p>
            <a:pPr algn="just"/>
            <a:r>
              <a:rPr lang="en-US" b="1" dirty="0" err="1"/>
              <a:t>lahirnya</a:t>
            </a:r>
            <a:r>
              <a:rPr lang="en-US" b="1" dirty="0"/>
              <a:t> </a:t>
            </a:r>
            <a:r>
              <a:rPr lang="en-US" b="1" dirty="0" err="1"/>
              <a:t>istilah</a:t>
            </a:r>
            <a:r>
              <a:rPr lang="en-US" b="1" dirty="0"/>
              <a:t> </a:t>
            </a:r>
            <a:r>
              <a:rPr lang="en-US" b="1" dirty="0" err="1"/>
              <a:t>azas</a:t>
            </a:r>
            <a:r>
              <a:rPr lang="en-US" b="1" dirty="0"/>
              <a:t> </a:t>
            </a:r>
            <a:r>
              <a:rPr lang="en-US" b="1" dirty="0" err="1"/>
              <a:t>umum</a:t>
            </a:r>
            <a:r>
              <a:rPr lang="en-US" b="1" dirty="0"/>
              <a:t> </a:t>
            </a:r>
            <a:r>
              <a:rPr lang="en-US" b="1" dirty="0" err="1"/>
              <a:t>penerintahan</a:t>
            </a:r>
            <a:r>
              <a:rPr lang="en-US" b="1" dirty="0"/>
              <a:t> yang </a:t>
            </a:r>
            <a:r>
              <a:rPr lang="en-US" b="1" dirty="0" err="1"/>
              <a:t>baik</a:t>
            </a:r>
            <a:r>
              <a:rPr lang="en-US" b="1" dirty="0"/>
              <a:t> </a:t>
            </a:r>
            <a:r>
              <a:rPr lang="en-US" b="1" dirty="0" err="1"/>
              <a:t>ini</a:t>
            </a:r>
            <a:r>
              <a:rPr lang="en-US" b="1" dirty="0"/>
              <a:t>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ditunjuk</a:t>
            </a:r>
            <a:r>
              <a:rPr lang="en-US" b="1" dirty="0"/>
              <a:t> secara </a:t>
            </a:r>
            <a:r>
              <a:rPr lang="en-US" b="1" dirty="0" err="1"/>
              <a:t>tepat</a:t>
            </a:r>
            <a:r>
              <a:rPr lang="en-US" b="1" dirty="0"/>
              <a:t> </a:t>
            </a:r>
            <a:r>
              <a:rPr lang="en-US" b="1" dirty="0" err="1"/>
              <a:t>yaitu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laporan</a:t>
            </a:r>
            <a:r>
              <a:rPr lang="en-US" b="1" dirty="0"/>
              <a:t> </a:t>
            </a:r>
            <a:r>
              <a:rPr lang="en-US" b="1" dirty="0" err="1"/>
              <a:t>panitia</a:t>
            </a:r>
            <a:r>
              <a:rPr lang="en-US" b="1" dirty="0"/>
              <a:t> de </a:t>
            </a:r>
            <a:r>
              <a:rPr lang="en-US" b="1" dirty="0" err="1"/>
              <a:t>Monchy</a:t>
            </a:r>
            <a:r>
              <a:rPr lang="en-US" b="1" dirty="0"/>
              <a:t>. </a:t>
            </a:r>
            <a:r>
              <a:rPr lang="en-US" b="1" dirty="0" err="1"/>
              <a:t>Istilah</a:t>
            </a:r>
            <a:r>
              <a:rPr lang="en-US" b="1" dirty="0"/>
              <a:t> </a:t>
            </a:r>
            <a:r>
              <a:rPr lang="en-US" b="1" dirty="0" err="1"/>
              <a:t>itu</a:t>
            </a:r>
            <a:r>
              <a:rPr lang="en-US" b="1" dirty="0"/>
              <a:t> </a:t>
            </a:r>
            <a:r>
              <a:rPr lang="en-US" b="1" dirty="0" err="1"/>
              <a:t>dipakai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pekerjaan-pekerjaan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tulisan-tulisan</a:t>
            </a:r>
            <a:r>
              <a:rPr lang="en-US" b="1" dirty="0"/>
              <a:t> </a:t>
            </a:r>
            <a:r>
              <a:rPr lang="en-US" b="1" dirty="0" err="1"/>
              <a:t>Comissie</a:t>
            </a:r>
            <a:r>
              <a:rPr lang="en-US" b="1" dirty="0"/>
              <a:t> den </a:t>
            </a:r>
            <a:r>
              <a:rPr lang="en-US" b="1" dirty="0" err="1"/>
              <a:t>Monchy</a:t>
            </a:r>
            <a:r>
              <a:rPr lang="en-US" b="1" dirty="0"/>
              <a:t> (1946-1950)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mempertinggi</a:t>
            </a:r>
            <a:r>
              <a:rPr lang="en-US" b="1" dirty="0"/>
              <a:t> </a:t>
            </a:r>
            <a:r>
              <a:rPr lang="en-US" b="1" dirty="0" err="1"/>
              <a:t>perlindungan</a:t>
            </a:r>
            <a:r>
              <a:rPr lang="en-US" b="1" dirty="0"/>
              <a:t> </a:t>
            </a:r>
            <a:r>
              <a:rPr lang="en-US" b="1" dirty="0" err="1"/>
              <a:t>hukum</a:t>
            </a:r>
            <a:r>
              <a:rPr lang="en-US" b="1" dirty="0"/>
              <a:t> </a:t>
            </a:r>
            <a:r>
              <a:rPr lang="en-US" b="1" dirty="0" err="1"/>
              <a:t>terhadap</a:t>
            </a:r>
            <a:r>
              <a:rPr lang="en-US" b="1" dirty="0"/>
              <a:t> </a:t>
            </a:r>
            <a:r>
              <a:rPr lang="en-US" b="1" dirty="0" err="1"/>
              <a:t>administrabele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20021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/>
              <a:t>Good  Governance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err="1"/>
              <a:t>Tujuan</a:t>
            </a:r>
            <a:r>
              <a:rPr lang="en-US" sz="2800" dirty="0"/>
              <a:t> Good  Governance </a:t>
            </a:r>
            <a:r>
              <a:rPr lang="en-US" sz="2800" dirty="0" err="1"/>
              <a:t>menurut</a:t>
            </a:r>
            <a:r>
              <a:rPr lang="en-US" sz="2800" dirty="0"/>
              <a:t> </a:t>
            </a:r>
            <a:r>
              <a:rPr lang="en-US" sz="2800" dirty="0" err="1"/>
              <a:t>Kurniawan</a:t>
            </a:r>
            <a:r>
              <a:rPr lang="en-US" sz="2800" dirty="0"/>
              <a:t>  (2005  :  12), 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berikut</a:t>
            </a:r>
            <a:r>
              <a:rPr lang="en-US" sz="2800" dirty="0"/>
              <a:t> : </a:t>
            </a:r>
          </a:p>
          <a:p>
            <a:pPr marL="0" indent="0" algn="just">
              <a:buNone/>
            </a:pPr>
            <a:r>
              <a:rPr lang="en-US" sz="2800" dirty="0"/>
              <a:t>“</a:t>
            </a:r>
            <a:r>
              <a:rPr lang="en-US" sz="2800" dirty="0" err="1"/>
              <a:t>Mewujudkan</a:t>
            </a:r>
            <a:r>
              <a:rPr lang="en-US" sz="2800" dirty="0"/>
              <a:t> </a:t>
            </a:r>
            <a:r>
              <a:rPr lang="en-US" sz="2800" dirty="0" err="1"/>
              <a:t>penyelenggaraan</a:t>
            </a:r>
            <a:r>
              <a:rPr lang="en-US" sz="2800" dirty="0"/>
              <a:t> </a:t>
            </a:r>
            <a:r>
              <a:rPr lang="en-US" sz="2800" dirty="0" err="1"/>
              <a:t>pemerintahan</a:t>
            </a:r>
            <a:r>
              <a:rPr lang="en-US" sz="2800" dirty="0"/>
              <a:t> negara yang solid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bertanggung</a:t>
            </a:r>
            <a:r>
              <a:rPr lang="en-US" sz="2800" dirty="0"/>
              <a:t> </a:t>
            </a:r>
            <a:r>
              <a:rPr lang="en-US" sz="2800" dirty="0" err="1"/>
              <a:t>jawab,serta</a:t>
            </a:r>
            <a:r>
              <a:rPr lang="en-US" sz="2800" dirty="0"/>
              <a:t> </a:t>
            </a:r>
            <a:r>
              <a:rPr lang="en-US" sz="2800" dirty="0" err="1"/>
              <a:t>efisiensi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efektif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menjaga</a:t>
            </a:r>
            <a:r>
              <a:rPr lang="en-US" sz="2800" dirty="0"/>
              <a:t> </a:t>
            </a:r>
            <a:r>
              <a:rPr lang="en-US" sz="2800" dirty="0" err="1"/>
              <a:t>kesinergisan</a:t>
            </a:r>
            <a:r>
              <a:rPr lang="en-US" sz="2800" dirty="0"/>
              <a:t> </a:t>
            </a:r>
            <a:r>
              <a:rPr lang="en-US" sz="2800" dirty="0" err="1"/>
              <a:t>interaksi</a:t>
            </a:r>
            <a:r>
              <a:rPr lang="en-US" sz="2800" dirty="0"/>
              <a:t> yang </a:t>
            </a:r>
            <a:r>
              <a:rPr lang="en-US" sz="2800" dirty="0" err="1"/>
              <a:t>konstruktif</a:t>
            </a:r>
            <a:r>
              <a:rPr lang="en-US" sz="2800" dirty="0"/>
              <a:t> di </a:t>
            </a:r>
            <a:r>
              <a:rPr lang="en-US" sz="2800" dirty="0" err="1"/>
              <a:t>antara</a:t>
            </a:r>
            <a:r>
              <a:rPr lang="en-US" sz="2800" dirty="0"/>
              <a:t> domain-domain negara, </a:t>
            </a:r>
            <a:r>
              <a:rPr lang="en-US" sz="2800" dirty="0" err="1"/>
              <a:t>sektor</a:t>
            </a:r>
            <a:r>
              <a:rPr lang="en-US" sz="2800" dirty="0"/>
              <a:t> </a:t>
            </a:r>
            <a:r>
              <a:rPr lang="en-US" sz="2800" dirty="0" err="1"/>
              <a:t>swasta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3941073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</a:t>
            </a:r>
            <a:r>
              <a:rPr lang="en-US" dirty="0" err="1"/>
              <a:t>Pilar</a:t>
            </a:r>
            <a:r>
              <a:rPr lang="en-US" dirty="0"/>
              <a:t> - </a:t>
            </a:r>
            <a:r>
              <a:rPr lang="en-US" dirty="0" err="1"/>
              <a:t>Pilar</a:t>
            </a:r>
            <a:r>
              <a:rPr lang="en-US" dirty="0"/>
              <a:t> Good Governance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3200" y="2641600"/>
            <a:ext cx="4866640" cy="19710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0525" y="2448484"/>
            <a:ext cx="5316995" cy="216415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0806" y="3768231"/>
            <a:ext cx="4149434" cy="235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3299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730612" y="2967335"/>
            <a:ext cx="47307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TERIMA KASIH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4760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LAPORAN PENELITIAN De </a:t>
            </a:r>
            <a:r>
              <a:rPr lang="en-US" dirty="0" err="1" smtClean="0"/>
              <a:t>Monchy</a:t>
            </a:r>
            <a:r>
              <a:rPr lang="en-US" dirty="0" smtClean="0"/>
              <a:t> DITOLAK </a:t>
            </a:r>
            <a:r>
              <a:rPr lang="en-US" dirty="0" err="1" smtClean="0"/>
              <a:t>pem</a:t>
            </a:r>
            <a:r>
              <a:rPr lang="en-US" dirty="0" smtClean="0"/>
              <a:t> </a:t>
            </a:r>
            <a:r>
              <a:rPr lang="en-US" dirty="0" err="1" smtClean="0"/>
              <a:t>Belanda</a:t>
            </a:r>
            <a:r>
              <a:rPr lang="en-US" dirty="0" smtClean="0"/>
              <a:t> (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KOMISI DENGAN PEM ),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dibentuk</a:t>
            </a:r>
            <a:r>
              <a:rPr lang="en-US" dirty="0" smtClean="0"/>
              <a:t> Van De </a:t>
            </a:r>
            <a:r>
              <a:rPr lang="en-US" dirty="0" err="1" smtClean="0"/>
              <a:t>Greenten</a:t>
            </a:r>
            <a:r>
              <a:rPr lang="en-US" dirty="0" smtClean="0"/>
              <a:t>.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Komisi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bernasib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De </a:t>
            </a:r>
            <a:r>
              <a:rPr lang="en-US" dirty="0" err="1" smtClean="0"/>
              <a:t>Monchy</a:t>
            </a:r>
            <a:endParaRPr lang="en-US" dirty="0" smtClean="0"/>
          </a:p>
          <a:p>
            <a:r>
              <a:rPr lang="en-US" dirty="0" err="1" smtClean="0"/>
              <a:t>Agaknya</a:t>
            </a:r>
            <a:r>
              <a:rPr lang="en-US" dirty="0" smtClean="0"/>
              <a:t> </a:t>
            </a:r>
            <a:r>
              <a:rPr lang="en-US" dirty="0" err="1" smtClean="0"/>
              <a:t>pem</a:t>
            </a:r>
            <a:r>
              <a:rPr lang="en-US" dirty="0" smtClean="0"/>
              <a:t> BELANDA </a:t>
            </a:r>
            <a:r>
              <a:rPr lang="en-US" dirty="0" err="1" smtClean="0"/>
              <a:t>takut</a:t>
            </a:r>
            <a:r>
              <a:rPr lang="en-US" dirty="0" smtClean="0"/>
              <a:t> AUPD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dijadikan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tindakan2 </a:t>
            </a:r>
            <a:r>
              <a:rPr lang="en-US" dirty="0" err="1" smtClean="0"/>
              <a:t>pem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</a:p>
          <a:p>
            <a:r>
              <a:rPr lang="en-US" dirty="0" smtClean="0"/>
              <a:t>BELANDA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sepenuhnya</a:t>
            </a:r>
            <a:r>
              <a:rPr lang="en-US" dirty="0" smtClean="0"/>
              <a:t> </a:t>
            </a:r>
            <a:r>
              <a:rPr lang="en-US" dirty="0" err="1" smtClean="0"/>
              <a:t>menngcover</a:t>
            </a:r>
            <a:r>
              <a:rPr lang="en-US" dirty="0" smtClean="0"/>
              <a:t> </a:t>
            </a:r>
            <a:r>
              <a:rPr lang="en-US" dirty="0" err="1" smtClean="0"/>
              <a:t>perlindungan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WN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pem</a:t>
            </a:r>
            <a:r>
              <a:rPr lang="en-US" dirty="0" smtClean="0"/>
              <a:t>. OKI AUPB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begitu</a:t>
            </a:r>
            <a:r>
              <a:rPr lang="en-US" dirty="0" smtClean="0"/>
              <a:t> </a:t>
            </a:r>
            <a:r>
              <a:rPr lang="en-US" dirty="0" err="1" smtClean="0"/>
              <a:t>diindahkan</a:t>
            </a:r>
            <a:r>
              <a:rPr lang="en-US" dirty="0" smtClean="0"/>
              <a:t>. </a:t>
            </a:r>
            <a:r>
              <a:rPr lang="en-US" dirty="0" err="1" smtClean="0"/>
              <a:t>Khawatir</a:t>
            </a:r>
            <a:r>
              <a:rPr lang="en-US" dirty="0" smtClean="0"/>
              <a:t> boomerang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Pejabat</a:t>
            </a:r>
            <a:endParaRPr lang="en-US" dirty="0" smtClean="0"/>
          </a:p>
          <a:p>
            <a:r>
              <a:rPr lang="en-US" dirty="0" smtClean="0"/>
              <a:t>AUPB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lingkup</a:t>
            </a:r>
            <a:r>
              <a:rPr lang="en-US" dirty="0" smtClean="0"/>
              <a:t> </a:t>
            </a:r>
            <a:r>
              <a:rPr lang="en-US" dirty="0" err="1" smtClean="0"/>
              <a:t>peradilan</a:t>
            </a:r>
            <a:r>
              <a:rPr lang="en-US" dirty="0" smtClean="0"/>
              <a:t> (</a:t>
            </a:r>
            <a:r>
              <a:rPr lang="sv-SE" dirty="0" smtClean="0"/>
              <a:t>digunakan </a:t>
            </a:r>
            <a:r>
              <a:rPr lang="sv-SE" dirty="0"/>
              <a:t>dalam perimbangan putusan-putusan 	Raad van State dalam perkara </a:t>
            </a:r>
            <a:r>
              <a:rPr lang="sv-SE" dirty="0" smtClean="0"/>
              <a:t>admnistrasi</a:t>
            </a:r>
            <a:r>
              <a:rPr lang="en-US" dirty="0" smtClean="0"/>
              <a:t>), </a:t>
            </a:r>
            <a:r>
              <a:rPr lang="en-US" dirty="0" err="1" smtClean="0"/>
              <a:t>walau</a:t>
            </a:r>
            <a:r>
              <a:rPr lang="en-US" dirty="0" smtClean="0"/>
              <a:t> </a:t>
            </a:r>
            <a:r>
              <a:rPr lang="en-US" dirty="0" err="1" smtClean="0"/>
              <a:t>susah</a:t>
            </a:r>
            <a:r>
              <a:rPr lang="en-US" dirty="0" smtClean="0"/>
              <a:t> </a:t>
            </a:r>
            <a:r>
              <a:rPr lang="en-US" dirty="0" err="1" smtClean="0"/>
              <a:t>menembus</a:t>
            </a:r>
            <a:r>
              <a:rPr lang="en-US" dirty="0" smtClean="0"/>
              <a:t> </a:t>
            </a:r>
            <a:r>
              <a:rPr lang="en-US" dirty="0" err="1" smtClean="0"/>
              <a:t>lingkup</a:t>
            </a:r>
            <a:r>
              <a:rPr lang="en-US" dirty="0" smtClean="0"/>
              <a:t> </a:t>
            </a:r>
            <a:r>
              <a:rPr lang="en-US" dirty="0" err="1" smtClean="0"/>
              <a:t>birokrasi</a:t>
            </a:r>
            <a:r>
              <a:rPr lang="en-US" dirty="0" smtClean="0"/>
              <a:t> </a:t>
            </a:r>
            <a:r>
              <a:rPr lang="en-US" dirty="0" err="1" smtClean="0"/>
              <a:t>pem</a:t>
            </a:r>
            <a:endParaRPr lang="en-US" dirty="0" smtClean="0"/>
          </a:p>
          <a:p>
            <a:r>
              <a:rPr lang="en-US" dirty="0" smtClean="0"/>
              <a:t>LAMA2 </a:t>
            </a:r>
            <a:r>
              <a:rPr lang="en-US" dirty="0" err="1" smtClean="0"/>
              <a:t>seiring</a:t>
            </a:r>
            <a:r>
              <a:rPr lang="en-US" dirty="0" smtClean="0"/>
              <a:t> </a:t>
            </a:r>
            <a:r>
              <a:rPr lang="en-US" dirty="0" err="1" smtClean="0"/>
              <a:t>berjalannya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dimuat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r>
              <a:rPr lang="en-US" dirty="0"/>
              <a:t>. </a:t>
            </a:r>
            <a:r>
              <a:rPr lang="en-US" dirty="0" smtClean="0"/>
              <a:t>(</a:t>
            </a:r>
            <a:r>
              <a:rPr lang="en-US" dirty="0" err="1" smtClean="0"/>
              <a:t>kekhawatiran</a:t>
            </a:r>
            <a:r>
              <a:rPr lang="en-US" dirty="0" smtClean="0"/>
              <a:t> </a:t>
            </a:r>
            <a:r>
              <a:rPr lang="en-US" dirty="0" err="1" smtClean="0"/>
              <a:t>pejabat</a:t>
            </a:r>
            <a:r>
              <a:rPr lang="en-US" dirty="0" smtClean="0"/>
              <a:t> </a:t>
            </a:r>
            <a:r>
              <a:rPr lang="en-US" dirty="0" err="1" smtClean="0"/>
              <a:t>berangsur</a:t>
            </a:r>
            <a:r>
              <a:rPr lang="en-US" dirty="0" smtClean="0"/>
              <a:t> </a:t>
            </a:r>
            <a:r>
              <a:rPr lang="en-US" dirty="0" err="1" smtClean="0"/>
              <a:t>hilang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56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INDONESIA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153920"/>
            <a:ext cx="8761412" cy="386588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awal</a:t>
            </a:r>
            <a:r>
              <a:rPr lang="en-US" dirty="0" smtClean="0"/>
              <a:t>  </a:t>
            </a:r>
            <a:r>
              <a:rPr lang="en-US" dirty="0" err="1"/>
              <a:t>pembentukan</a:t>
            </a:r>
            <a:r>
              <a:rPr lang="en-US" dirty="0"/>
              <a:t> </a:t>
            </a:r>
            <a:r>
              <a:rPr lang="en-US" dirty="0" smtClean="0"/>
              <a:t>UU </a:t>
            </a:r>
            <a:r>
              <a:rPr lang="en-US" dirty="0"/>
              <a:t>PTUN  di Indonesia,   </a:t>
            </a:r>
            <a:r>
              <a:rPr lang="en-US" dirty="0" err="1" smtClean="0"/>
              <a:t>gagasan</a:t>
            </a:r>
            <a:r>
              <a:rPr lang="en-US" dirty="0" smtClean="0"/>
              <a:t> AUPB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diterapkan</a:t>
            </a:r>
            <a:r>
              <a:rPr lang="en-US" dirty="0" smtClean="0"/>
              <a:t> di Indonesia </a:t>
            </a:r>
            <a:r>
              <a:rPr lang="en-US" dirty="0" err="1" smtClean="0"/>
              <a:t>seperti</a:t>
            </a:r>
            <a:r>
              <a:rPr lang="en-US" dirty="0" smtClean="0"/>
              <a:t> BELANDA </a:t>
            </a:r>
            <a:r>
              <a:rPr lang="en-US" dirty="0" err="1" smtClean="0"/>
              <a:t>ada</a:t>
            </a:r>
            <a:r>
              <a:rPr lang="en-US" dirty="0" smtClean="0"/>
              <a:t>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ditolak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endParaRPr lang="en-US" dirty="0" smtClean="0"/>
          </a:p>
          <a:p>
            <a:pPr algn="just"/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AUPB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b="1" dirty="0" err="1"/>
              <a:t>peraturan</a:t>
            </a:r>
            <a:r>
              <a:rPr lang="en-US" b="1" dirty="0"/>
              <a:t> </a:t>
            </a:r>
            <a:r>
              <a:rPr lang="en-US" b="1" dirty="0" err="1"/>
              <a:t>perundang-undangan</a:t>
            </a:r>
            <a:r>
              <a:rPr lang="en-US" dirty="0"/>
              <a:t>, </a:t>
            </a:r>
            <a:r>
              <a:rPr lang="en-US" dirty="0" err="1"/>
              <a:t>praktik</a:t>
            </a:r>
            <a:r>
              <a:rPr lang="en-US" dirty="0"/>
              <a:t> </a:t>
            </a:r>
            <a:r>
              <a:rPr lang="en-US" dirty="0" err="1"/>
              <a:t>penerapan</a:t>
            </a:r>
            <a:r>
              <a:rPr lang="en-US" dirty="0"/>
              <a:t> AUPB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b="1" dirty="0" err="1"/>
              <a:t>putusan</a:t>
            </a:r>
            <a:r>
              <a:rPr lang="en-US" b="1" dirty="0"/>
              <a:t> </a:t>
            </a:r>
            <a:r>
              <a:rPr lang="en-US" b="1" dirty="0" err="1"/>
              <a:t>pengadilan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yurisprudensi</a:t>
            </a:r>
            <a:r>
              <a:rPr lang="en-US" b="1" dirty="0"/>
              <a:t> </a:t>
            </a:r>
            <a:r>
              <a:rPr lang="en-US" b="1" dirty="0" err="1"/>
              <a:t>serta</a:t>
            </a:r>
            <a:r>
              <a:rPr lang="en-US" b="1" dirty="0"/>
              <a:t> </a:t>
            </a:r>
            <a:r>
              <a:rPr lang="en-US" b="1" dirty="0" err="1"/>
              <a:t>doktrin</a:t>
            </a:r>
            <a:r>
              <a:rPr lang="en-US" dirty="0"/>
              <a:t>.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b="1" dirty="0"/>
              <a:t>AUPB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b="1" dirty="0" err="1"/>
              <a:t>tertulis</a:t>
            </a:r>
            <a:r>
              <a:rPr lang="en-US" b="1" dirty="0"/>
              <a:t> </a:t>
            </a:r>
            <a:r>
              <a:rPr lang="en-US" b="1" dirty="0" err="1"/>
              <a:t>bergeser</a:t>
            </a:r>
            <a:r>
              <a:rPr lang="en-US" b="1" dirty="0"/>
              <a:t> </a:t>
            </a:r>
            <a:r>
              <a:rPr lang="en-US" b="1" dirty="0" err="1"/>
              <a:t>menjadi</a:t>
            </a:r>
            <a:r>
              <a:rPr lang="en-US" b="1" dirty="0"/>
              <a:t> </a:t>
            </a:r>
            <a:r>
              <a:rPr lang="en-US" b="1" dirty="0" err="1"/>
              <a:t>norma</a:t>
            </a:r>
            <a:r>
              <a:rPr lang="en-US" b="1" dirty="0"/>
              <a:t> </a:t>
            </a:r>
            <a:r>
              <a:rPr lang="en-US" b="1" dirty="0" err="1"/>
              <a:t>hukum</a:t>
            </a:r>
            <a:r>
              <a:rPr lang="en-US" b="1" dirty="0"/>
              <a:t> </a:t>
            </a:r>
            <a:r>
              <a:rPr lang="en-US" b="1" dirty="0" err="1"/>
              <a:t>tertulis</a:t>
            </a:r>
            <a:r>
              <a:rPr lang="en-US" dirty="0"/>
              <a:t> </a:t>
            </a:r>
            <a:r>
              <a:rPr lang="en-US" dirty="0" err="1" smtClean="0"/>
              <a:t>berlangsung</a:t>
            </a:r>
            <a:r>
              <a:rPr lang="en-US" dirty="0" smtClean="0"/>
              <a:t> </a:t>
            </a:r>
            <a:r>
              <a:rPr lang="en-US" b="1" dirty="0" err="1"/>
              <a:t>cukup</a:t>
            </a:r>
            <a:r>
              <a:rPr lang="en-US" b="1" dirty="0"/>
              <a:t> </a:t>
            </a:r>
            <a:r>
              <a:rPr lang="en-US" b="1" dirty="0" err="1" smtClean="0"/>
              <a:t>lambat</a:t>
            </a:r>
            <a:endParaRPr lang="en-US" b="1" dirty="0" smtClean="0"/>
          </a:p>
          <a:p>
            <a:pPr algn="just"/>
            <a:r>
              <a:rPr lang="en-US" b="1" dirty="0" err="1" smtClean="0"/>
              <a:t>Pasal</a:t>
            </a:r>
            <a:r>
              <a:rPr lang="en-US" b="1" dirty="0" smtClean="0"/>
              <a:t> </a:t>
            </a:r>
            <a:r>
              <a:rPr lang="en-US" b="1" dirty="0"/>
              <a:t>53 </a:t>
            </a:r>
            <a:r>
              <a:rPr lang="en-US" b="1" dirty="0" err="1"/>
              <a:t>ayat</a:t>
            </a:r>
            <a:r>
              <a:rPr lang="en-US" b="1" dirty="0"/>
              <a:t> (2) UU PTUN 1986 </a:t>
            </a:r>
            <a:r>
              <a:rPr lang="en-US" b="1" dirty="0" err="1"/>
              <a:t>tidak</a:t>
            </a:r>
            <a:r>
              <a:rPr lang="en-US" b="1" dirty="0"/>
              <a:t> secara </a:t>
            </a:r>
            <a:r>
              <a:rPr lang="en-US" b="1" dirty="0" err="1"/>
              <a:t>eksplisit</a:t>
            </a:r>
            <a:r>
              <a:rPr lang="en-US" b="1" dirty="0"/>
              <a:t> </a:t>
            </a:r>
            <a:r>
              <a:rPr lang="en-US" b="1" dirty="0" err="1"/>
              <a:t>menyebut</a:t>
            </a:r>
            <a:r>
              <a:rPr lang="en-US" b="1" dirty="0"/>
              <a:t> AUPB </a:t>
            </a:r>
            <a:r>
              <a:rPr lang="en-US" b="1" dirty="0" err="1"/>
              <a:t>sebagai</a:t>
            </a:r>
            <a:r>
              <a:rPr lang="en-US" b="1" dirty="0"/>
              <a:t> </a:t>
            </a:r>
            <a:r>
              <a:rPr lang="en-US" b="1" dirty="0" err="1"/>
              <a:t>dasar</a:t>
            </a:r>
            <a:r>
              <a:rPr lang="en-US" b="1" dirty="0"/>
              <a:t> </a:t>
            </a:r>
            <a:r>
              <a:rPr lang="en-US" b="1" dirty="0" err="1"/>
              <a:t>pengajuan</a:t>
            </a:r>
            <a:r>
              <a:rPr lang="en-US" b="1" dirty="0"/>
              <a:t>  </a:t>
            </a:r>
            <a:r>
              <a:rPr lang="en-US" b="1" dirty="0" err="1"/>
              <a:t>gugatan</a:t>
            </a:r>
            <a:r>
              <a:rPr lang="en-US" b="1" dirty="0"/>
              <a:t>  </a:t>
            </a:r>
            <a:r>
              <a:rPr lang="en-US" b="1" dirty="0" err="1"/>
              <a:t>Keputusan</a:t>
            </a:r>
            <a:r>
              <a:rPr lang="en-US" b="1" dirty="0"/>
              <a:t>  TUN. </a:t>
            </a:r>
            <a:endParaRPr lang="en-US" b="1" dirty="0" smtClean="0"/>
          </a:p>
          <a:p>
            <a:pPr algn="just"/>
            <a:r>
              <a:rPr lang="en-US" b="1" dirty="0" err="1"/>
              <a:t>Setelah</a:t>
            </a:r>
            <a:r>
              <a:rPr lang="en-US" b="1" dirty="0"/>
              <a:t> UU PTUN 1986 </a:t>
            </a:r>
            <a:r>
              <a:rPr lang="en-US" b="1" dirty="0" err="1"/>
              <a:t>dinyatakan</a:t>
            </a:r>
            <a:r>
              <a:rPr lang="en-US" b="1" dirty="0"/>
              <a:t> </a:t>
            </a:r>
            <a:r>
              <a:rPr lang="en-US" b="1" dirty="0" err="1"/>
              <a:t>mulai</a:t>
            </a:r>
            <a:r>
              <a:rPr lang="en-US" b="1" dirty="0"/>
              <a:t> </a:t>
            </a:r>
            <a:r>
              <a:rPr lang="en-US" b="1" dirty="0" err="1"/>
              <a:t>diterapkan</a:t>
            </a:r>
            <a:r>
              <a:rPr lang="en-US" b="1" dirty="0"/>
              <a:t> secara </a:t>
            </a:r>
            <a:r>
              <a:rPr lang="en-US" b="1" dirty="0" err="1"/>
              <a:t>efektif</a:t>
            </a:r>
            <a:r>
              <a:rPr lang="en-US" b="1" dirty="0"/>
              <a:t> di </a:t>
            </a:r>
            <a:r>
              <a:rPr lang="en-US" b="1" dirty="0" err="1"/>
              <a:t>seluruh</a:t>
            </a:r>
            <a:r>
              <a:rPr lang="en-US" b="1" dirty="0"/>
              <a:t> </a:t>
            </a:r>
            <a:r>
              <a:rPr lang="en-US" b="1" dirty="0" err="1"/>
              <a:t>wilayah</a:t>
            </a:r>
            <a:r>
              <a:rPr lang="en-US" b="1" dirty="0"/>
              <a:t> Indonesia </a:t>
            </a:r>
            <a:r>
              <a:rPr lang="en-US" b="1" dirty="0" err="1"/>
              <a:t>sejak</a:t>
            </a:r>
            <a:r>
              <a:rPr lang="en-US" b="1" dirty="0"/>
              <a:t> </a:t>
            </a:r>
            <a:r>
              <a:rPr lang="en-US" b="1" dirty="0" err="1"/>
              <a:t>tanggal</a:t>
            </a:r>
            <a:r>
              <a:rPr lang="en-US" b="1" dirty="0"/>
              <a:t> 14 </a:t>
            </a:r>
            <a:r>
              <a:rPr lang="en-US" b="1" dirty="0" err="1"/>
              <a:t>Januari</a:t>
            </a:r>
            <a:r>
              <a:rPr lang="en-US" b="1" dirty="0"/>
              <a:t> 1991, </a:t>
            </a:r>
            <a:r>
              <a:rPr lang="en-US" b="1" dirty="0" err="1"/>
              <a:t>sudah</a:t>
            </a:r>
            <a:r>
              <a:rPr lang="en-US" b="1" dirty="0"/>
              <a:t> </a:t>
            </a:r>
            <a:r>
              <a:rPr lang="en-US" b="1" dirty="0" err="1"/>
              <a:t>ada</a:t>
            </a:r>
            <a:r>
              <a:rPr lang="en-US" b="1" dirty="0"/>
              <a:t> </a:t>
            </a:r>
            <a:r>
              <a:rPr lang="en-US" b="1" dirty="0" err="1"/>
              <a:t>Pengadilan</a:t>
            </a:r>
            <a:r>
              <a:rPr lang="en-US" b="1" dirty="0"/>
              <a:t> Tata Usaha Negara yang </a:t>
            </a:r>
            <a:r>
              <a:rPr lang="en-US" b="1" dirty="0" err="1"/>
              <a:t>menjatuhkan</a:t>
            </a:r>
            <a:r>
              <a:rPr lang="en-US" b="1" dirty="0"/>
              <a:t> </a:t>
            </a:r>
            <a:r>
              <a:rPr lang="en-US" b="1" dirty="0" err="1"/>
              <a:t>putusan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menyatakan</a:t>
            </a:r>
            <a:r>
              <a:rPr lang="en-US" b="1" dirty="0"/>
              <a:t> </a:t>
            </a:r>
            <a:r>
              <a:rPr lang="en-US" b="1" dirty="0" err="1"/>
              <a:t>batal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sahnya</a:t>
            </a:r>
            <a:r>
              <a:rPr lang="en-US" b="1" dirty="0"/>
              <a:t> </a:t>
            </a:r>
            <a:r>
              <a:rPr lang="en-US" b="1" dirty="0" err="1"/>
              <a:t>keputusan</a:t>
            </a:r>
            <a:r>
              <a:rPr lang="en-US" b="1" dirty="0"/>
              <a:t> TUN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alasan</a:t>
            </a:r>
            <a:r>
              <a:rPr lang="en-US" b="1" dirty="0"/>
              <a:t> </a:t>
            </a:r>
            <a:r>
              <a:rPr lang="en-US" b="1" dirty="0" err="1"/>
              <a:t>bertentangan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asas</a:t>
            </a:r>
            <a:r>
              <a:rPr lang="en-US" b="1" dirty="0"/>
              <a:t> </a:t>
            </a:r>
            <a:r>
              <a:rPr lang="en-US" b="1" dirty="0" err="1"/>
              <a:t>umum</a:t>
            </a:r>
            <a:r>
              <a:rPr lang="en-US" b="1" dirty="0"/>
              <a:t> </a:t>
            </a:r>
            <a:r>
              <a:rPr lang="en-US" b="1" dirty="0" err="1"/>
              <a:t>pemerintahan</a:t>
            </a:r>
            <a:r>
              <a:rPr lang="en-US" b="1" dirty="0"/>
              <a:t> yang </a:t>
            </a:r>
            <a:r>
              <a:rPr lang="en-US" b="1" dirty="0" err="1"/>
              <a:t>baik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44207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ISTILAH AUPB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AAUPB, AUPB</a:t>
            </a:r>
          </a:p>
          <a:p>
            <a:r>
              <a:rPr lang="en-US" dirty="0" smtClean="0"/>
              <a:t>AAUPPL</a:t>
            </a:r>
            <a:endParaRPr lang="en-US" dirty="0"/>
          </a:p>
          <a:p>
            <a:r>
              <a:rPr lang="en-US" dirty="0" smtClean="0"/>
              <a:t>AUPN</a:t>
            </a:r>
          </a:p>
          <a:p>
            <a:r>
              <a:rPr lang="en-US" dirty="0" smtClean="0"/>
              <a:t>APPD</a:t>
            </a:r>
          </a:p>
          <a:p>
            <a:r>
              <a:rPr lang="es-ES" dirty="0"/>
              <a:t>Asas </a:t>
            </a:r>
            <a:r>
              <a:rPr lang="es-ES" dirty="0" err="1" smtClean="0"/>
              <a:t>Penyelenggaraan</a:t>
            </a:r>
            <a:r>
              <a:rPr lang="es-ES" dirty="0" smtClean="0"/>
              <a:t> </a:t>
            </a:r>
            <a:r>
              <a:rPr lang="es-ES" dirty="0" err="1" smtClean="0"/>
              <a:t>Kebijakan</a:t>
            </a:r>
            <a:r>
              <a:rPr lang="es-ES" dirty="0" smtClean="0"/>
              <a:t> dan </a:t>
            </a:r>
            <a:r>
              <a:rPr lang="es-ES" dirty="0" err="1" smtClean="0"/>
              <a:t>Manajemen</a:t>
            </a:r>
            <a:r>
              <a:rPr lang="es-ES" dirty="0" smtClean="0"/>
              <a:t> </a:t>
            </a:r>
            <a:r>
              <a:rPr lang="es-ES" dirty="0" err="1" smtClean="0"/>
              <a:t>Aparatur</a:t>
            </a:r>
            <a:r>
              <a:rPr lang="es-ES" dirty="0" smtClean="0"/>
              <a:t> </a:t>
            </a:r>
            <a:r>
              <a:rPr lang="es-ES" dirty="0" err="1" smtClean="0"/>
              <a:t>Sipil</a:t>
            </a:r>
            <a:r>
              <a:rPr lang="es-ES" dirty="0" smtClean="0"/>
              <a:t> </a:t>
            </a:r>
            <a:r>
              <a:rPr lang="es-ES" dirty="0"/>
              <a:t>Negara	UU ASN 2014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127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PENGERTIAN AUPB (JAZIM 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021840"/>
            <a:ext cx="8761412" cy="475488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1</a:t>
            </a:r>
            <a:r>
              <a:rPr lang="en-US" dirty="0"/>
              <a:t>.	</a:t>
            </a:r>
            <a:r>
              <a:rPr lang="en-US" sz="2000" dirty="0"/>
              <a:t>AAUPB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nilai-nilai</a:t>
            </a:r>
            <a:r>
              <a:rPr lang="en-US" sz="2000" dirty="0"/>
              <a:t> </a:t>
            </a:r>
            <a:r>
              <a:rPr lang="en-US" sz="2000" dirty="0" err="1"/>
              <a:t>etik</a:t>
            </a:r>
            <a:r>
              <a:rPr lang="en-US" sz="2000" dirty="0"/>
              <a:t> yang </a:t>
            </a:r>
            <a:r>
              <a:rPr lang="en-US" sz="2000" dirty="0" err="1"/>
              <a:t>hidup</a:t>
            </a:r>
            <a:r>
              <a:rPr lang="en-US" sz="2000" dirty="0"/>
              <a:t> </a:t>
            </a:r>
            <a:r>
              <a:rPr lang="en-US" sz="2000" dirty="0" err="1"/>
              <a:t>ddan</a:t>
            </a:r>
            <a:r>
              <a:rPr lang="en-US" sz="2000" dirty="0"/>
              <a:t> </a:t>
            </a:r>
            <a:r>
              <a:rPr lang="en-US" sz="2000" dirty="0" err="1"/>
              <a:t>berkembang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lingkungan</a:t>
            </a:r>
            <a:r>
              <a:rPr lang="en-US" sz="2000" dirty="0"/>
              <a:t> </a:t>
            </a:r>
            <a:r>
              <a:rPr lang="en-US" sz="2000" dirty="0" err="1"/>
              <a:t>Hukum</a:t>
            </a:r>
            <a:r>
              <a:rPr lang="en-US" sz="2000" dirty="0"/>
              <a:t> </a:t>
            </a:r>
            <a:r>
              <a:rPr lang="en-US" sz="2000" dirty="0" err="1"/>
              <a:t>Administrasi</a:t>
            </a:r>
            <a:r>
              <a:rPr lang="en-US" sz="2000" dirty="0"/>
              <a:t> Negara</a:t>
            </a:r>
          </a:p>
          <a:p>
            <a:pPr marL="0" indent="0" algn="just">
              <a:buNone/>
            </a:pPr>
            <a:r>
              <a:rPr lang="en-US" sz="2000" dirty="0"/>
              <a:t>2.	AAUPB </a:t>
            </a:r>
            <a:r>
              <a:rPr lang="en-US" sz="2000" dirty="0" err="1"/>
              <a:t>berfungsi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pegangan</a:t>
            </a:r>
            <a:r>
              <a:rPr lang="en-US" sz="2000" dirty="0"/>
              <a:t> </a:t>
            </a:r>
            <a:r>
              <a:rPr lang="en-US" sz="2000" dirty="0" err="1"/>
              <a:t>bagi</a:t>
            </a:r>
            <a:r>
              <a:rPr lang="en-US" sz="2000" dirty="0"/>
              <a:t> </a:t>
            </a:r>
            <a:r>
              <a:rPr lang="en-US" sz="2000" dirty="0" err="1"/>
              <a:t>pejabat</a:t>
            </a:r>
            <a:r>
              <a:rPr lang="en-US" sz="2000" dirty="0"/>
              <a:t> </a:t>
            </a:r>
            <a:r>
              <a:rPr lang="en-US" sz="2000" dirty="0" err="1"/>
              <a:t>administrasi</a:t>
            </a:r>
            <a:r>
              <a:rPr lang="en-US" sz="2000" dirty="0"/>
              <a:t> negara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menjalankan</a:t>
            </a:r>
            <a:r>
              <a:rPr lang="en-US" sz="2000" dirty="0"/>
              <a:t> </a:t>
            </a:r>
            <a:r>
              <a:rPr lang="en-US" sz="2000" dirty="0" err="1"/>
              <a:t>fungsinya</a:t>
            </a:r>
            <a:r>
              <a:rPr lang="en-US" sz="2000" dirty="0"/>
              <a:t>,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alat</a:t>
            </a:r>
            <a:r>
              <a:rPr lang="en-US" sz="2000" dirty="0"/>
              <a:t> </a:t>
            </a:r>
            <a:r>
              <a:rPr lang="en-US" sz="2000" dirty="0" err="1"/>
              <a:t>uji</a:t>
            </a:r>
            <a:r>
              <a:rPr lang="en-US" sz="2000" dirty="0"/>
              <a:t> </a:t>
            </a:r>
            <a:r>
              <a:rPr lang="en-US" sz="2000" dirty="0" err="1"/>
              <a:t>bagi</a:t>
            </a:r>
            <a:r>
              <a:rPr lang="en-US" sz="2000" dirty="0"/>
              <a:t> hakim </a:t>
            </a:r>
            <a:r>
              <a:rPr lang="en-US" sz="2000" dirty="0" err="1"/>
              <a:t>administrasi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menilai</a:t>
            </a:r>
            <a:r>
              <a:rPr lang="en-US" sz="2000" dirty="0"/>
              <a:t> </a:t>
            </a:r>
            <a:r>
              <a:rPr lang="en-US" sz="2000" dirty="0" err="1"/>
              <a:t>tindakan</a:t>
            </a:r>
            <a:r>
              <a:rPr lang="en-US" sz="2000" dirty="0"/>
              <a:t> </a:t>
            </a:r>
            <a:r>
              <a:rPr lang="en-US" sz="2000" dirty="0" err="1"/>
              <a:t>administrasi</a:t>
            </a:r>
            <a:r>
              <a:rPr lang="en-US" sz="2000" dirty="0"/>
              <a:t> negara (yang </a:t>
            </a:r>
            <a:r>
              <a:rPr lang="en-US" sz="2000" dirty="0" err="1"/>
              <a:t>berwujud</a:t>
            </a:r>
            <a:r>
              <a:rPr lang="en-US" sz="2000" dirty="0"/>
              <a:t> </a:t>
            </a:r>
            <a:r>
              <a:rPr lang="en-US" sz="2000" dirty="0" err="1"/>
              <a:t>penetapan</a:t>
            </a:r>
            <a:r>
              <a:rPr lang="en-US" sz="2000" dirty="0"/>
              <a:t>/</a:t>
            </a:r>
            <a:r>
              <a:rPr lang="en-US" sz="2000" dirty="0" err="1"/>
              <a:t>beschikking</a:t>
            </a:r>
            <a:r>
              <a:rPr lang="en-US" sz="2000" dirty="0"/>
              <a:t>).,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dasar</a:t>
            </a:r>
            <a:r>
              <a:rPr lang="en-US" sz="2000" dirty="0"/>
              <a:t> </a:t>
            </a:r>
            <a:r>
              <a:rPr lang="en-US" sz="2000" dirty="0" err="1"/>
              <a:t>pengajuan</a:t>
            </a:r>
            <a:r>
              <a:rPr lang="en-US" sz="2000" dirty="0"/>
              <a:t> </a:t>
            </a:r>
            <a:r>
              <a:rPr lang="en-US" sz="2000" dirty="0" err="1"/>
              <a:t>gugatan</a:t>
            </a:r>
            <a:r>
              <a:rPr lang="en-US" sz="2000" dirty="0"/>
              <a:t> </a:t>
            </a:r>
            <a:r>
              <a:rPr lang="en-US" sz="2000" dirty="0" err="1"/>
              <a:t>bagi</a:t>
            </a:r>
            <a:r>
              <a:rPr lang="en-US" sz="2000" dirty="0"/>
              <a:t> </a:t>
            </a:r>
            <a:r>
              <a:rPr lang="en-US" sz="2000" dirty="0" err="1"/>
              <a:t>pihak</a:t>
            </a:r>
            <a:r>
              <a:rPr lang="en-US" sz="2000" dirty="0"/>
              <a:t> </a:t>
            </a:r>
            <a:r>
              <a:rPr lang="en-US" sz="2000" dirty="0" err="1"/>
              <a:t>penggugat</a:t>
            </a:r>
            <a:r>
              <a:rPr lang="en-US" sz="2000" dirty="0"/>
              <a:t>.</a:t>
            </a:r>
          </a:p>
          <a:p>
            <a:pPr marL="0" indent="0" algn="just">
              <a:buNone/>
            </a:pPr>
            <a:r>
              <a:rPr lang="en-US" sz="2000" dirty="0"/>
              <a:t>3.	</a:t>
            </a:r>
            <a:r>
              <a:rPr lang="en-US" sz="2000" dirty="0" err="1"/>
              <a:t>Sebagian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AAUPB </a:t>
            </a:r>
            <a:r>
              <a:rPr lang="en-US" sz="2000" dirty="0" err="1"/>
              <a:t>masih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asas-asas</a:t>
            </a:r>
            <a:r>
              <a:rPr lang="en-US" sz="2000" dirty="0"/>
              <a:t> yang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tertulis</a:t>
            </a:r>
            <a:r>
              <a:rPr lang="en-US" sz="2000" dirty="0"/>
              <a:t>, </a:t>
            </a:r>
            <a:r>
              <a:rPr lang="en-US" sz="2000" dirty="0" err="1"/>
              <a:t>masih</a:t>
            </a:r>
            <a:r>
              <a:rPr lang="en-US" sz="2000" dirty="0"/>
              <a:t> </a:t>
            </a:r>
            <a:r>
              <a:rPr lang="en-US" sz="2000" dirty="0" err="1"/>
              <a:t>abstrak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digali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praktik</a:t>
            </a:r>
            <a:r>
              <a:rPr lang="en-US" sz="2000" dirty="0"/>
              <a:t> </a:t>
            </a:r>
            <a:r>
              <a:rPr lang="en-US" sz="2000" dirty="0" err="1"/>
              <a:t>kehidupan</a:t>
            </a:r>
            <a:r>
              <a:rPr lang="en-US" sz="2000" dirty="0"/>
              <a:t> </a:t>
            </a:r>
            <a:r>
              <a:rPr lang="en-US" sz="2000" dirty="0" err="1"/>
              <a:t>bermasyarakat</a:t>
            </a:r>
            <a:r>
              <a:rPr lang="en-US" sz="2000" dirty="0"/>
              <a:t>.</a:t>
            </a:r>
          </a:p>
          <a:p>
            <a:pPr marL="0" indent="0" algn="just">
              <a:buNone/>
            </a:pPr>
            <a:r>
              <a:rPr lang="en-US" sz="2000" dirty="0"/>
              <a:t>4.	</a:t>
            </a:r>
            <a:r>
              <a:rPr lang="en-US" sz="2000" dirty="0" err="1"/>
              <a:t>Sebagian</a:t>
            </a:r>
            <a:r>
              <a:rPr lang="en-US" sz="2000" dirty="0"/>
              <a:t> </a:t>
            </a:r>
            <a:r>
              <a:rPr lang="en-US" sz="2000" dirty="0" err="1"/>
              <a:t>asas</a:t>
            </a:r>
            <a:r>
              <a:rPr lang="en-US" sz="2000" dirty="0"/>
              <a:t> yang lain </a:t>
            </a:r>
            <a:r>
              <a:rPr lang="en-US" sz="2000" dirty="0" err="1"/>
              <a:t>sudah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kaidah</a:t>
            </a:r>
            <a:r>
              <a:rPr lang="en-US" sz="2000" dirty="0"/>
              <a:t> </a:t>
            </a:r>
            <a:r>
              <a:rPr lang="en-US" sz="2000" dirty="0" err="1"/>
              <a:t>hukum</a:t>
            </a:r>
            <a:r>
              <a:rPr lang="en-US" sz="2000" dirty="0"/>
              <a:t> </a:t>
            </a:r>
            <a:r>
              <a:rPr lang="en-US" sz="2000" dirty="0" err="1"/>
              <a:t>tertulis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terpencar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berbagai</a:t>
            </a:r>
            <a:r>
              <a:rPr lang="en-US" sz="2000" dirty="0"/>
              <a:t> </a:t>
            </a:r>
            <a:r>
              <a:rPr lang="en-US" sz="2000" dirty="0" err="1"/>
              <a:t>peraturan</a:t>
            </a:r>
            <a:r>
              <a:rPr lang="en-US" sz="2000" dirty="0"/>
              <a:t> </a:t>
            </a:r>
            <a:r>
              <a:rPr lang="en-US" sz="2000" dirty="0" err="1"/>
              <a:t>hukum</a:t>
            </a:r>
            <a:r>
              <a:rPr lang="en-US" sz="2000" dirty="0"/>
              <a:t> </a:t>
            </a:r>
            <a:r>
              <a:rPr lang="en-US" sz="2000" dirty="0" err="1"/>
              <a:t>positif</a:t>
            </a:r>
            <a:r>
              <a:rPr lang="en-US" sz="2000" dirty="0"/>
              <a:t>. </a:t>
            </a:r>
            <a:r>
              <a:rPr lang="en-US" sz="2000" dirty="0" err="1"/>
              <a:t>Meskipun</a:t>
            </a:r>
            <a:r>
              <a:rPr lang="en-US" sz="2000" dirty="0"/>
              <a:t> </a:t>
            </a:r>
            <a:r>
              <a:rPr lang="en-US" sz="2000" dirty="0" err="1"/>
              <a:t>sebagian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asas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berubah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kaidah</a:t>
            </a:r>
            <a:r>
              <a:rPr lang="en-US" sz="2000" dirty="0"/>
              <a:t> </a:t>
            </a:r>
            <a:r>
              <a:rPr lang="en-US" sz="2000" dirty="0" err="1"/>
              <a:t>hukum</a:t>
            </a:r>
            <a:r>
              <a:rPr lang="en-US" sz="2000" dirty="0"/>
              <a:t> </a:t>
            </a:r>
            <a:r>
              <a:rPr lang="en-US" sz="2000" dirty="0" err="1"/>
              <a:t>tertulis</a:t>
            </a:r>
            <a:r>
              <a:rPr lang="en-US" sz="2000" dirty="0"/>
              <a:t>, </a:t>
            </a:r>
            <a:r>
              <a:rPr lang="en-US" sz="2000" dirty="0" err="1"/>
              <a:t>namun</a:t>
            </a:r>
            <a:r>
              <a:rPr lang="en-US" sz="2000" dirty="0"/>
              <a:t> </a:t>
            </a:r>
            <a:r>
              <a:rPr lang="en-US" sz="2000" dirty="0" err="1"/>
              <a:t>sifatnya</a:t>
            </a:r>
            <a:r>
              <a:rPr lang="en-US" sz="2000" dirty="0"/>
              <a:t> </a:t>
            </a:r>
            <a:r>
              <a:rPr lang="en-US" sz="2000" dirty="0" err="1"/>
              <a:t>tetap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asas</a:t>
            </a:r>
            <a:r>
              <a:rPr lang="en-US" sz="2000" dirty="0"/>
              <a:t> </a:t>
            </a:r>
            <a:r>
              <a:rPr lang="en-US" sz="2000" dirty="0" err="1"/>
              <a:t>hukum</a:t>
            </a:r>
            <a:r>
              <a:rPr lang="en-US" sz="20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065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133600"/>
            <a:ext cx="8761412" cy="3886200"/>
          </a:xfrm>
        </p:spPr>
        <p:txBody>
          <a:bodyPr>
            <a:noAutofit/>
          </a:bodyPr>
          <a:lstStyle/>
          <a:p>
            <a:r>
              <a:rPr lang="en-US" sz="2400" dirty="0" err="1"/>
              <a:t>pendapat</a:t>
            </a:r>
            <a:r>
              <a:rPr lang="en-US" sz="2400" dirty="0"/>
              <a:t> van </a:t>
            </a:r>
            <a:r>
              <a:rPr lang="en-US" sz="2400" dirty="0" err="1"/>
              <a:t>Wijk</a:t>
            </a:r>
            <a:r>
              <a:rPr lang="en-US" sz="2400" dirty="0"/>
              <a:t>/Willem </a:t>
            </a:r>
            <a:r>
              <a:rPr lang="en-US" sz="2400" dirty="0" err="1"/>
              <a:t>Konjinenbelt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ten Berge </a:t>
            </a:r>
            <a:r>
              <a:rPr lang="en-US" sz="2400" dirty="0" err="1"/>
              <a:t>kedudukan</a:t>
            </a:r>
            <a:r>
              <a:rPr lang="en-US" sz="2400" dirty="0"/>
              <a:t>  AAUPB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 smtClean="0"/>
              <a:t>tertulis</a:t>
            </a:r>
            <a:endParaRPr lang="en-US" sz="2400" dirty="0" smtClean="0"/>
          </a:p>
          <a:p>
            <a:r>
              <a:rPr lang="en-US" sz="2400" dirty="0" err="1"/>
              <a:t>Philipus</a:t>
            </a:r>
            <a:r>
              <a:rPr lang="en-US" sz="2400" dirty="0"/>
              <a:t> M. </a:t>
            </a:r>
            <a:r>
              <a:rPr lang="en-US" sz="2400" dirty="0" err="1"/>
              <a:t>Hadjon</a:t>
            </a:r>
            <a:r>
              <a:rPr lang="en-US" sz="2400" dirty="0"/>
              <a:t>, AAUPB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dipandang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norma-norma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 smtClean="0"/>
              <a:t>tertulis</a:t>
            </a:r>
            <a:endParaRPr lang="en-US" sz="2400" dirty="0" smtClean="0"/>
          </a:p>
          <a:p>
            <a:r>
              <a:rPr lang="en-US" sz="2400" dirty="0" err="1"/>
              <a:t>Marbun</a:t>
            </a:r>
            <a:r>
              <a:rPr lang="en-US" sz="2400" dirty="0"/>
              <a:t> </a:t>
            </a:r>
            <a:r>
              <a:rPr lang="en-US" sz="2400" dirty="0" err="1"/>
              <a:t>mengatakan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norma</a:t>
            </a:r>
            <a:r>
              <a:rPr lang="en-US" sz="2400" dirty="0"/>
              <a:t> yang </a:t>
            </a:r>
            <a:r>
              <a:rPr lang="en-US" sz="2400" dirty="0" err="1"/>
              <a:t>berlaku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kehidupan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umumnya</a:t>
            </a:r>
            <a:r>
              <a:rPr lang="en-US" sz="2400" dirty="0"/>
              <a:t> </a:t>
            </a:r>
            <a:r>
              <a:rPr lang="en-US" sz="2400" dirty="0" err="1"/>
              <a:t>diartikan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peraturan</a:t>
            </a:r>
            <a:r>
              <a:rPr lang="en-US" sz="2400" dirty="0"/>
              <a:t>, </a:t>
            </a:r>
            <a:r>
              <a:rPr lang="en-US" sz="2400" dirty="0" err="1"/>
              <a:t>baik</a:t>
            </a:r>
            <a:r>
              <a:rPr lang="en-US" sz="2400" dirty="0"/>
              <a:t> yang </a:t>
            </a:r>
            <a:r>
              <a:rPr lang="en-US" sz="2400" dirty="0" err="1"/>
              <a:t>tertulis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tertulis</a:t>
            </a:r>
            <a:r>
              <a:rPr lang="en-US" sz="2400" dirty="0"/>
              <a:t> yang </a:t>
            </a:r>
            <a:r>
              <a:rPr lang="en-US" sz="2400" dirty="0" err="1"/>
              <a:t>mengatur</a:t>
            </a:r>
            <a:r>
              <a:rPr lang="en-US" sz="2400" dirty="0"/>
              <a:t> </a:t>
            </a:r>
            <a:r>
              <a:rPr lang="en-US" sz="2400" dirty="0" err="1"/>
              <a:t>bagaimana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 </a:t>
            </a:r>
            <a:r>
              <a:rPr lang="en-US" sz="2400" dirty="0" err="1"/>
              <a:t>seyogyanya</a:t>
            </a:r>
            <a:r>
              <a:rPr lang="en-US" sz="2400" dirty="0"/>
              <a:t> </a:t>
            </a:r>
            <a:r>
              <a:rPr lang="en-US" sz="2400" dirty="0" err="1"/>
              <a:t>berbuat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62783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Berdasarkan  telaah  atas  7  (tujuh)  </a:t>
            </a:r>
            <a:r>
              <a:rPr lang="sv-SE" sz="2400" dirty="0"/>
              <a:t>UU,  doktrin  hukum,  dan  yurisprudensi  perkara  TUN,  dapat disimpulkan</a:t>
            </a:r>
            <a:r>
              <a:rPr lang="sv-SE" dirty="0"/>
              <a:t/>
            </a:r>
            <a:br>
              <a:rPr lang="sv-SE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143760"/>
            <a:ext cx="8761412" cy="387604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US" sz="2900" b="1" dirty="0"/>
              <a:t>1.	</a:t>
            </a:r>
            <a:r>
              <a:rPr lang="en-US" sz="2900" b="1" dirty="0" err="1"/>
              <a:t>Kedudukan</a:t>
            </a:r>
            <a:r>
              <a:rPr lang="en-US" sz="2900" b="1" dirty="0"/>
              <a:t>  AUPB  </a:t>
            </a:r>
            <a:r>
              <a:rPr lang="en-US" sz="2900" b="1" dirty="0" err="1"/>
              <a:t>sebagai</a:t>
            </a:r>
            <a:r>
              <a:rPr lang="en-US" sz="2900" b="1" dirty="0"/>
              <a:t>  </a:t>
            </a:r>
            <a:r>
              <a:rPr lang="en-US" sz="2900" b="1" dirty="0" err="1"/>
              <a:t>norma</a:t>
            </a:r>
            <a:r>
              <a:rPr lang="en-US" sz="2900" b="1" dirty="0"/>
              <a:t>  </a:t>
            </a:r>
            <a:r>
              <a:rPr lang="en-US" sz="2900" b="1" dirty="0" err="1"/>
              <a:t>hukum</a:t>
            </a:r>
            <a:r>
              <a:rPr lang="en-US" sz="2900" b="1" dirty="0"/>
              <a:t>  </a:t>
            </a:r>
            <a:r>
              <a:rPr lang="en-US" sz="2900" b="1" dirty="0" err="1"/>
              <a:t>positif</a:t>
            </a:r>
            <a:r>
              <a:rPr lang="en-US" sz="2900" b="1" dirty="0"/>
              <a:t>  </a:t>
            </a:r>
            <a:r>
              <a:rPr lang="en-US" sz="2900" b="1" dirty="0" err="1"/>
              <a:t>telah</a:t>
            </a:r>
            <a:r>
              <a:rPr lang="en-US" sz="2900" b="1" dirty="0"/>
              <a:t>  </a:t>
            </a:r>
            <a:r>
              <a:rPr lang="en-US" sz="2900" b="1" dirty="0" err="1"/>
              <a:t>menempatkan</a:t>
            </a:r>
            <a:r>
              <a:rPr lang="en-US" sz="2900" b="1" dirty="0"/>
              <a:t>  AUPB  </a:t>
            </a:r>
            <a:r>
              <a:rPr lang="en-US" sz="2900" b="1" dirty="0" err="1"/>
              <a:t>sebagai</a:t>
            </a:r>
            <a:r>
              <a:rPr lang="en-US" sz="2900" b="1" dirty="0"/>
              <a:t> </a:t>
            </a:r>
            <a:r>
              <a:rPr lang="en-US" sz="2900" b="1" dirty="0" err="1"/>
              <a:t>asas</a:t>
            </a:r>
            <a:r>
              <a:rPr lang="en-US" sz="2900" b="1" dirty="0"/>
              <a:t> yang </a:t>
            </a:r>
            <a:r>
              <a:rPr lang="en-US" sz="2900" b="1" dirty="0" err="1"/>
              <a:t>mengikat</a:t>
            </a:r>
            <a:r>
              <a:rPr lang="en-US" sz="2900" b="1" dirty="0"/>
              <a:t> </a:t>
            </a:r>
            <a:r>
              <a:rPr lang="en-US" sz="2900" b="1" dirty="0" err="1"/>
              <a:t>kuat</a:t>
            </a:r>
            <a:r>
              <a:rPr lang="en-US" sz="2900" b="1" dirty="0"/>
              <a:t>. </a:t>
            </a:r>
          </a:p>
          <a:p>
            <a:pPr algn="just"/>
            <a:r>
              <a:rPr lang="en-US" sz="2900" b="1" dirty="0"/>
              <a:t>2.	AUPB  </a:t>
            </a:r>
            <a:r>
              <a:rPr lang="en-US" sz="2900" b="1" dirty="0" err="1"/>
              <a:t>sebagian</a:t>
            </a:r>
            <a:r>
              <a:rPr lang="en-US" sz="2900" b="1" dirty="0"/>
              <a:t>  </a:t>
            </a:r>
            <a:r>
              <a:rPr lang="en-US" sz="2900" b="1" dirty="0" err="1"/>
              <a:t>besar</a:t>
            </a:r>
            <a:r>
              <a:rPr lang="en-US" sz="2900" b="1" dirty="0"/>
              <a:t>  </a:t>
            </a:r>
            <a:r>
              <a:rPr lang="en-US" sz="2900" b="1" dirty="0" err="1"/>
              <a:t>telah</a:t>
            </a:r>
            <a:r>
              <a:rPr lang="en-US" sz="2900" b="1" dirty="0"/>
              <a:t>  </a:t>
            </a:r>
            <a:r>
              <a:rPr lang="en-US" sz="2900" b="1" dirty="0" err="1"/>
              <a:t>menjadi</a:t>
            </a:r>
            <a:r>
              <a:rPr lang="en-US" sz="2900" b="1" dirty="0"/>
              <a:t>  </a:t>
            </a:r>
            <a:r>
              <a:rPr lang="en-US" sz="2900" b="1" dirty="0" err="1"/>
              <a:t>norma</a:t>
            </a:r>
            <a:r>
              <a:rPr lang="en-US" sz="2900" b="1" dirty="0"/>
              <a:t>  </a:t>
            </a:r>
            <a:r>
              <a:rPr lang="en-US" sz="2900" b="1" dirty="0" err="1"/>
              <a:t>hukum</a:t>
            </a:r>
            <a:r>
              <a:rPr lang="en-US" sz="2900" b="1" dirty="0"/>
              <a:t>  </a:t>
            </a:r>
            <a:r>
              <a:rPr lang="en-US" sz="2900" b="1" dirty="0" err="1"/>
              <a:t>tertulis</a:t>
            </a:r>
            <a:r>
              <a:rPr lang="en-US" sz="2900" b="1" dirty="0"/>
              <a:t>  </a:t>
            </a:r>
            <a:r>
              <a:rPr lang="en-US" sz="2900" b="1" dirty="0" err="1"/>
              <a:t>dan</a:t>
            </a:r>
            <a:r>
              <a:rPr lang="en-US" sz="2900" b="1" dirty="0"/>
              <a:t>  </a:t>
            </a:r>
            <a:r>
              <a:rPr lang="en-US" sz="2900" b="1" dirty="0" err="1"/>
              <a:t>sebagian</a:t>
            </a:r>
            <a:r>
              <a:rPr lang="en-US" sz="2900" b="1" dirty="0"/>
              <a:t>  </a:t>
            </a:r>
            <a:r>
              <a:rPr lang="en-US" sz="2900" b="1" dirty="0" err="1"/>
              <a:t>lainnya</a:t>
            </a:r>
            <a:r>
              <a:rPr lang="en-US" sz="2900" b="1" dirty="0"/>
              <a:t> </a:t>
            </a:r>
            <a:r>
              <a:rPr lang="en-US" sz="2900" b="1" dirty="0" err="1"/>
              <a:t>merupakan</a:t>
            </a:r>
            <a:r>
              <a:rPr lang="en-US" sz="2900" b="1" dirty="0"/>
              <a:t> </a:t>
            </a:r>
            <a:r>
              <a:rPr lang="en-US" sz="2900" b="1" dirty="0" err="1"/>
              <a:t>prinsip</a:t>
            </a:r>
            <a:r>
              <a:rPr lang="en-US" sz="2900" b="1" dirty="0"/>
              <a:t> yang </a:t>
            </a:r>
            <a:r>
              <a:rPr lang="en-US" sz="2900" b="1" dirty="0" err="1"/>
              <a:t>tidak</a:t>
            </a:r>
            <a:r>
              <a:rPr lang="en-US" sz="2900" b="1" dirty="0"/>
              <a:t> </a:t>
            </a:r>
            <a:r>
              <a:rPr lang="en-US" sz="2900" b="1" dirty="0" err="1"/>
              <a:t>tertulis</a:t>
            </a:r>
            <a:r>
              <a:rPr lang="en-US" sz="2900" b="1" dirty="0"/>
              <a:t>. </a:t>
            </a:r>
          </a:p>
          <a:p>
            <a:pPr algn="just"/>
            <a:r>
              <a:rPr lang="en-US" sz="2900" b="1" dirty="0"/>
              <a:t>3.	AUPB  </a:t>
            </a:r>
            <a:r>
              <a:rPr lang="en-US" sz="2900" b="1" dirty="0" err="1"/>
              <a:t>telah</a:t>
            </a:r>
            <a:r>
              <a:rPr lang="en-US" sz="2900" b="1" dirty="0"/>
              <a:t>  </a:t>
            </a:r>
            <a:r>
              <a:rPr lang="en-US" sz="2900" b="1" dirty="0" err="1"/>
              <a:t>memiliki</a:t>
            </a:r>
            <a:r>
              <a:rPr lang="en-US" sz="2900" b="1" dirty="0"/>
              <a:t>  </a:t>
            </a:r>
            <a:r>
              <a:rPr lang="en-US" sz="2900" b="1" dirty="0" err="1"/>
              <a:t>kedudukan</a:t>
            </a:r>
            <a:r>
              <a:rPr lang="en-US" sz="2900" b="1" dirty="0"/>
              <a:t>  </a:t>
            </a:r>
            <a:r>
              <a:rPr lang="en-US" sz="2900" b="1" dirty="0" err="1"/>
              <a:t>sebagai</a:t>
            </a:r>
            <a:r>
              <a:rPr lang="en-US" sz="2900" b="1" dirty="0"/>
              <a:t>  </a:t>
            </a:r>
            <a:r>
              <a:rPr lang="en-US" sz="2900" b="1" dirty="0" err="1"/>
              <a:t>dasar</a:t>
            </a:r>
            <a:r>
              <a:rPr lang="en-US" sz="2900" b="1" dirty="0"/>
              <a:t>  </a:t>
            </a:r>
            <a:r>
              <a:rPr lang="en-US" sz="2900" b="1" dirty="0" err="1"/>
              <a:t>atau</a:t>
            </a:r>
            <a:r>
              <a:rPr lang="en-US" sz="2900" b="1" dirty="0"/>
              <a:t>  </a:t>
            </a:r>
            <a:r>
              <a:rPr lang="en-US" sz="2900" b="1" dirty="0" err="1"/>
              <a:t>alasan</a:t>
            </a:r>
            <a:r>
              <a:rPr lang="en-US" sz="2900" b="1" dirty="0"/>
              <a:t>  </a:t>
            </a:r>
            <a:r>
              <a:rPr lang="en-US" sz="2900" b="1" dirty="0" err="1"/>
              <a:t>bagi</a:t>
            </a:r>
            <a:r>
              <a:rPr lang="en-US" sz="2900" b="1" dirty="0"/>
              <a:t>  </a:t>
            </a:r>
            <a:r>
              <a:rPr lang="en-US" sz="2900" b="1" dirty="0" err="1"/>
              <a:t>Penggugat</a:t>
            </a:r>
            <a:r>
              <a:rPr lang="en-US" sz="2900" b="1" dirty="0"/>
              <a:t>  </a:t>
            </a:r>
            <a:r>
              <a:rPr lang="en-US" sz="2900" b="1" dirty="0" err="1"/>
              <a:t>untuk</a:t>
            </a:r>
            <a:r>
              <a:rPr lang="en-US" sz="2900" b="1" dirty="0"/>
              <a:t> </a:t>
            </a:r>
            <a:r>
              <a:rPr lang="en-US" sz="2900" b="1" dirty="0" err="1"/>
              <a:t>mendalilkan</a:t>
            </a:r>
            <a:r>
              <a:rPr lang="en-US" sz="2900" b="1" dirty="0"/>
              <a:t> </a:t>
            </a:r>
            <a:r>
              <a:rPr lang="en-US" sz="2900" b="1" dirty="0" err="1"/>
              <a:t>gugatan</a:t>
            </a:r>
            <a:r>
              <a:rPr lang="en-US" sz="2900" b="1" dirty="0"/>
              <a:t> </a:t>
            </a:r>
            <a:r>
              <a:rPr lang="en-US" sz="2900" b="1" dirty="0" err="1"/>
              <a:t>dalam</a:t>
            </a:r>
            <a:r>
              <a:rPr lang="en-US" sz="2900" b="1" dirty="0"/>
              <a:t> </a:t>
            </a:r>
            <a:r>
              <a:rPr lang="en-US" sz="2900" b="1" dirty="0" err="1"/>
              <a:t>perkara</a:t>
            </a:r>
            <a:r>
              <a:rPr lang="en-US" sz="2900" b="1" dirty="0"/>
              <a:t> TUN di </a:t>
            </a:r>
            <a:r>
              <a:rPr lang="en-US" sz="2900" b="1" dirty="0" err="1"/>
              <a:t>pengadilan</a:t>
            </a:r>
            <a:r>
              <a:rPr lang="en-US" sz="2900" b="1" dirty="0"/>
              <a:t>.  </a:t>
            </a:r>
          </a:p>
          <a:p>
            <a:pPr algn="just"/>
            <a:r>
              <a:rPr lang="en-US" sz="2900" b="1" dirty="0"/>
              <a:t>4.	AUPB   </a:t>
            </a:r>
            <a:r>
              <a:rPr lang="en-US" sz="2900" b="1" dirty="0" err="1"/>
              <a:t>merupakan</a:t>
            </a:r>
            <a:r>
              <a:rPr lang="en-US" sz="2900" b="1" dirty="0"/>
              <a:t>   </a:t>
            </a:r>
            <a:r>
              <a:rPr lang="en-US" sz="2900" b="1" dirty="0" err="1"/>
              <a:t>alat</a:t>
            </a:r>
            <a:r>
              <a:rPr lang="en-US" sz="2900" b="1" dirty="0"/>
              <a:t>   </a:t>
            </a:r>
            <a:r>
              <a:rPr lang="en-US" sz="2900" b="1" dirty="0" err="1"/>
              <a:t>uji</a:t>
            </a:r>
            <a:r>
              <a:rPr lang="en-US" sz="2900" b="1" dirty="0"/>
              <a:t>   </a:t>
            </a:r>
            <a:r>
              <a:rPr lang="en-US" sz="2900" b="1" dirty="0" err="1"/>
              <a:t>bagi</a:t>
            </a:r>
            <a:r>
              <a:rPr lang="en-US" sz="2900" b="1" dirty="0"/>
              <a:t>   hakim   TUN   </a:t>
            </a:r>
            <a:r>
              <a:rPr lang="en-US" sz="2900" b="1" dirty="0" err="1"/>
              <a:t>untuk</a:t>
            </a:r>
            <a:r>
              <a:rPr lang="en-US" sz="2900" b="1" dirty="0"/>
              <a:t>   </a:t>
            </a:r>
            <a:r>
              <a:rPr lang="en-US" sz="2900" b="1" dirty="0" err="1"/>
              <a:t>menguji</a:t>
            </a:r>
            <a:r>
              <a:rPr lang="en-US" sz="2900" b="1" dirty="0"/>
              <a:t>   </a:t>
            </a:r>
            <a:r>
              <a:rPr lang="en-US" sz="2900" b="1" dirty="0" err="1"/>
              <a:t>keabsahan</a:t>
            </a:r>
            <a:r>
              <a:rPr lang="en-US" sz="2900" b="1" dirty="0"/>
              <a:t>   </a:t>
            </a:r>
            <a:r>
              <a:rPr lang="en-US" sz="2900" b="1" dirty="0" err="1"/>
              <a:t>atau</a:t>
            </a:r>
            <a:r>
              <a:rPr lang="en-US" sz="2900" b="1" dirty="0"/>
              <a:t> </a:t>
            </a:r>
            <a:r>
              <a:rPr lang="en-US" sz="2900" b="1" dirty="0" err="1"/>
              <a:t>pembatalan</a:t>
            </a:r>
            <a:r>
              <a:rPr lang="en-US" sz="2900" b="1" dirty="0"/>
              <a:t>   </a:t>
            </a:r>
            <a:r>
              <a:rPr lang="en-US" sz="2900" b="1" dirty="0" err="1"/>
              <a:t>sebuah</a:t>
            </a:r>
            <a:r>
              <a:rPr lang="en-US" sz="2900" b="1" dirty="0"/>
              <a:t>   </a:t>
            </a:r>
            <a:r>
              <a:rPr lang="en-US" sz="2900" b="1" dirty="0" err="1"/>
              <a:t>Keputusan</a:t>
            </a:r>
            <a:r>
              <a:rPr lang="en-US" sz="2900" b="1" dirty="0"/>
              <a:t>   TUN,   </a:t>
            </a:r>
            <a:r>
              <a:rPr lang="en-US" sz="2900" b="1" dirty="0" err="1"/>
              <a:t>sehingga</a:t>
            </a:r>
            <a:r>
              <a:rPr lang="en-US" sz="2900" b="1" dirty="0"/>
              <a:t>,   </a:t>
            </a:r>
            <a:r>
              <a:rPr lang="en-US" sz="2900" b="1" dirty="0" err="1"/>
              <a:t>konsekuensinya</a:t>
            </a:r>
            <a:r>
              <a:rPr lang="en-US" sz="2900" b="1" dirty="0"/>
              <a:t>,   </a:t>
            </a:r>
            <a:r>
              <a:rPr lang="en-US" sz="2900" b="1" dirty="0" err="1"/>
              <a:t>pelanggaran</a:t>
            </a:r>
            <a:r>
              <a:rPr lang="en-US" sz="2900" b="1" dirty="0"/>
              <a:t> </a:t>
            </a:r>
            <a:r>
              <a:rPr lang="en-US" sz="2900" b="1" dirty="0" err="1"/>
              <a:t>terhadap</a:t>
            </a:r>
            <a:r>
              <a:rPr lang="en-US" sz="2900" b="1" dirty="0"/>
              <a:t> AUPB </a:t>
            </a:r>
            <a:r>
              <a:rPr lang="en-US" sz="2900" b="1" dirty="0" err="1"/>
              <a:t>dapat</a:t>
            </a:r>
            <a:r>
              <a:rPr lang="en-US" sz="2900" b="1" dirty="0"/>
              <a:t> </a:t>
            </a:r>
            <a:r>
              <a:rPr lang="en-US" sz="2900" b="1" dirty="0" err="1"/>
              <a:t>disebutkan</a:t>
            </a:r>
            <a:r>
              <a:rPr lang="en-US" sz="2900" b="1" dirty="0"/>
              <a:t> secara </a:t>
            </a:r>
            <a:r>
              <a:rPr lang="en-US" sz="2900" b="1" dirty="0" err="1"/>
              <a:t>tegas</a:t>
            </a:r>
            <a:r>
              <a:rPr lang="en-US" sz="2900" b="1" dirty="0"/>
              <a:t> </a:t>
            </a:r>
            <a:r>
              <a:rPr lang="en-US" sz="2900" b="1" dirty="0" err="1"/>
              <a:t>oleh</a:t>
            </a:r>
            <a:r>
              <a:rPr lang="en-US" sz="2900" b="1" dirty="0"/>
              <a:t> hakim </a:t>
            </a:r>
            <a:r>
              <a:rPr lang="en-US" sz="2900" b="1" dirty="0" err="1"/>
              <a:t>dalam</a:t>
            </a:r>
            <a:r>
              <a:rPr lang="en-US" sz="2900" b="1" dirty="0"/>
              <a:t> </a:t>
            </a:r>
            <a:r>
              <a:rPr lang="en-US" sz="2900" b="1" dirty="0" err="1"/>
              <a:t>amar</a:t>
            </a:r>
            <a:r>
              <a:rPr lang="en-US" sz="2900" b="1" dirty="0"/>
              <a:t> </a:t>
            </a:r>
            <a:r>
              <a:rPr lang="en-US" sz="2900" b="1" dirty="0" err="1"/>
              <a:t>putusan</a:t>
            </a:r>
            <a:r>
              <a:rPr lang="en-US" sz="2900" b="1" dirty="0"/>
              <a:t>. </a:t>
            </a:r>
          </a:p>
          <a:p>
            <a:pPr algn="just"/>
            <a:r>
              <a:rPr lang="en-US" sz="2900" b="1" dirty="0"/>
              <a:t>5.	AUPB  </a:t>
            </a:r>
            <a:r>
              <a:rPr lang="en-US" sz="2900" b="1" dirty="0" err="1"/>
              <a:t>dapat</a:t>
            </a:r>
            <a:r>
              <a:rPr lang="en-US" sz="2900" b="1" dirty="0"/>
              <a:t>  </a:t>
            </a:r>
            <a:r>
              <a:rPr lang="en-US" sz="2900" b="1" dirty="0" err="1"/>
              <a:t>dijadikan</a:t>
            </a:r>
            <a:r>
              <a:rPr lang="en-US" sz="2900" b="1" dirty="0"/>
              <a:t>  </a:t>
            </a:r>
            <a:r>
              <a:rPr lang="en-US" sz="2900" b="1" dirty="0" err="1"/>
              <a:t>dasar</a:t>
            </a:r>
            <a:r>
              <a:rPr lang="en-US" sz="2900" b="1" dirty="0"/>
              <a:t>  </a:t>
            </a:r>
            <a:r>
              <a:rPr lang="en-US" sz="2900" b="1" dirty="0" err="1"/>
              <a:t>bagi</a:t>
            </a:r>
            <a:r>
              <a:rPr lang="en-US" sz="2900" b="1" dirty="0"/>
              <a:t>  hakim  </a:t>
            </a:r>
            <a:r>
              <a:rPr lang="en-US" sz="2900" b="1" dirty="0" err="1"/>
              <a:t>dalam</a:t>
            </a:r>
            <a:r>
              <a:rPr lang="en-US" sz="2900" b="1" dirty="0"/>
              <a:t>  </a:t>
            </a:r>
            <a:r>
              <a:rPr lang="en-US" sz="2900" b="1" dirty="0" err="1"/>
              <a:t>memaknai</a:t>
            </a:r>
            <a:r>
              <a:rPr lang="en-US" sz="2900" b="1" dirty="0"/>
              <a:t>  </a:t>
            </a:r>
            <a:r>
              <a:rPr lang="en-US" sz="2900" b="1" dirty="0" err="1"/>
              <a:t>kekaburan</a:t>
            </a:r>
            <a:r>
              <a:rPr lang="en-US" sz="2900" b="1" dirty="0"/>
              <a:t>  </a:t>
            </a:r>
            <a:r>
              <a:rPr lang="en-US" sz="2900" b="1" dirty="0" err="1"/>
              <a:t>hukum</a:t>
            </a:r>
            <a:r>
              <a:rPr lang="en-US" sz="2900" b="1" dirty="0"/>
              <a:t>  di </a:t>
            </a:r>
            <a:r>
              <a:rPr lang="en-US" sz="2900" b="1" dirty="0" err="1"/>
              <a:t>bidang</a:t>
            </a:r>
            <a:r>
              <a:rPr lang="en-US" sz="2900" b="1" dirty="0"/>
              <a:t>   </a:t>
            </a:r>
            <a:r>
              <a:rPr lang="en-US" sz="2900" b="1" dirty="0" err="1"/>
              <a:t>Hukum</a:t>
            </a:r>
            <a:r>
              <a:rPr lang="en-US" sz="2900" b="1" dirty="0"/>
              <a:t>   </a:t>
            </a:r>
            <a:r>
              <a:rPr lang="en-US" sz="2900" b="1" dirty="0" err="1"/>
              <a:t>Administrasi</a:t>
            </a:r>
            <a:r>
              <a:rPr lang="en-US" sz="2900" b="1" dirty="0"/>
              <a:t>   Negara,   </a:t>
            </a:r>
            <a:r>
              <a:rPr lang="en-US" sz="2900" b="1" dirty="0" err="1"/>
              <a:t>asalkan</a:t>
            </a:r>
            <a:r>
              <a:rPr lang="en-US" sz="2900" b="1" dirty="0"/>
              <a:t>   </a:t>
            </a:r>
            <a:r>
              <a:rPr lang="en-US" sz="2900" b="1" dirty="0" err="1"/>
              <a:t>didasarkan</a:t>
            </a:r>
            <a:r>
              <a:rPr lang="en-US" sz="2900" b="1" dirty="0"/>
              <a:t>   </a:t>
            </a:r>
            <a:r>
              <a:rPr lang="en-US" sz="2900" b="1" dirty="0" err="1"/>
              <a:t>pada</a:t>
            </a:r>
            <a:r>
              <a:rPr lang="en-US" sz="2900" b="1" dirty="0"/>
              <a:t>   </a:t>
            </a:r>
            <a:r>
              <a:rPr lang="en-US" sz="2900" b="1" dirty="0" err="1"/>
              <a:t>pertimbangan-pertimbangan</a:t>
            </a:r>
            <a:r>
              <a:rPr lang="en-US" sz="2900" b="1" dirty="0"/>
              <a:t>  yang  </a:t>
            </a:r>
            <a:r>
              <a:rPr lang="en-US" sz="2900" b="1" dirty="0" err="1"/>
              <a:t>tepat</a:t>
            </a:r>
            <a:r>
              <a:rPr lang="en-US" sz="2900" b="1" dirty="0"/>
              <a:t>  </a:t>
            </a:r>
            <a:r>
              <a:rPr lang="en-US" sz="2900" b="1" dirty="0" err="1"/>
              <a:t>dan</a:t>
            </a:r>
            <a:r>
              <a:rPr lang="en-US" sz="2900" b="1" dirty="0"/>
              <a:t>  </a:t>
            </a:r>
            <a:r>
              <a:rPr lang="en-US" sz="2900" b="1" dirty="0" err="1"/>
              <a:t>akurat</a:t>
            </a:r>
            <a:r>
              <a:rPr lang="en-US" sz="2900" b="1" dirty="0"/>
              <a:t>,  </a:t>
            </a:r>
            <a:r>
              <a:rPr lang="en-US" sz="2900" b="1" dirty="0" err="1"/>
              <a:t>dengan</a:t>
            </a:r>
            <a:r>
              <a:rPr lang="en-US" sz="2900" b="1" dirty="0"/>
              <a:t>  </a:t>
            </a:r>
            <a:r>
              <a:rPr lang="en-US" sz="2900" b="1" dirty="0" err="1"/>
              <a:t>indikator-indikatoryang</a:t>
            </a:r>
            <a:r>
              <a:rPr lang="en-US" sz="2900" b="1" dirty="0"/>
              <a:t>  </a:t>
            </a:r>
            <a:r>
              <a:rPr lang="en-US" sz="2900" b="1" dirty="0" err="1"/>
              <a:t>jelas</a:t>
            </a:r>
            <a:r>
              <a:rPr lang="en-US" sz="2900" b="1" dirty="0"/>
              <a:t>,  </a:t>
            </a:r>
            <a:r>
              <a:rPr lang="en-US" sz="2900" b="1" dirty="0" err="1"/>
              <a:t>serta</a:t>
            </a:r>
            <a:r>
              <a:rPr lang="en-US" sz="2900" b="1" dirty="0"/>
              <a:t> </a:t>
            </a:r>
            <a:r>
              <a:rPr lang="en-US" sz="2900" b="1" dirty="0" err="1"/>
              <a:t>didukung</a:t>
            </a:r>
            <a:r>
              <a:rPr lang="en-US" sz="2900" b="1" dirty="0"/>
              <a:t> </a:t>
            </a:r>
            <a:r>
              <a:rPr lang="en-US" sz="2900" b="1" dirty="0" err="1"/>
              <a:t>oleh</a:t>
            </a:r>
            <a:r>
              <a:rPr lang="en-US" sz="2900" b="1" dirty="0"/>
              <a:t> </a:t>
            </a:r>
            <a:r>
              <a:rPr lang="en-US" sz="2900" b="1" dirty="0" err="1"/>
              <a:t>fakta-fakta</a:t>
            </a:r>
            <a:r>
              <a:rPr lang="en-US" sz="2900" b="1" dirty="0"/>
              <a:t> </a:t>
            </a:r>
            <a:r>
              <a:rPr lang="en-US" sz="2900" b="1" dirty="0" err="1"/>
              <a:t>hukum</a:t>
            </a:r>
            <a:r>
              <a:rPr lang="en-US" sz="2900" b="1" dirty="0"/>
              <a:t> yang </a:t>
            </a:r>
            <a:r>
              <a:rPr lang="en-US" sz="2900" b="1" dirty="0" err="1"/>
              <a:t>terungkap</a:t>
            </a:r>
            <a:r>
              <a:rPr lang="en-US" sz="2900" b="1" dirty="0"/>
              <a:t> di </a:t>
            </a:r>
            <a:r>
              <a:rPr lang="en-US" sz="2900" b="1" dirty="0" err="1"/>
              <a:t>persidangan</a:t>
            </a:r>
            <a:endParaRPr lang="en-US" sz="29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922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 PENTING DAN FUNGSI AUPB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1.    </a:t>
            </a:r>
            <a:r>
              <a:rPr lang="en-US" sz="2800" dirty="0" err="1" smtClean="0"/>
              <a:t>Bagi</a:t>
            </a:r>
            <a:r>
              <a:rPr lang="en-US" sz="2800" dirty="0" smtClean="0"/>
              <a:t> </a:t>
            </a:r>
            <a:r>
              <a:rPr lang="en-US" sz="2800" dirty="0" err="1"/>
              <a:t>Administrasi</a:t>
            </a:r>
            <a:r>
              <a:rPr lang="en-US" sz="2800" dirty="0"/>
              <a:t> </a:t>
            </a:r>
            <a:r>
              <a:rPr lang="en-US" sz="2800" dirty="0" smtClean="0"/>
              <a:t>Negara</a:t>
            </a:r>
          </a:p>
          <a:p>
            <a:pPr marL="0" indent="0" algn="just">
              <a:buNone/>
            </a:pPr>
            <a:r>
              <a:rPr lang="en-US" sz="2800" dirty="0" smtClean="0"/>
              <a:t>2</a:t>
            </a:r>
            <a:r>
              <a:rPr lang="en-US" sz="2800" dirty="0"/>
              <a:t>.	</a:t>
            </a:r>
            <a:r>
              <a:rPr lang="en-US" sz="2800" dirty="0" err="1"/>
              <a:t>Bagi</a:t>
            </a:r>
            <a:r>
              <a:rPr lang="en-US" sz="2800" dirty="0"/>
              <a:t>, </a:t>
            </a:r>
            <a:r>
              <a:rPr lang="en-US" sz="2800" dirty="0" err="1"/>
              <a:t>warga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, </a:t>
            </a:r>
            <a:endParaRPr lang="en-US" sz="2800" dirty="0" smtClean="0"/>
          </a:p>
          <a:p>
            <a:pPr marL="0" indent="0" algn="just">
              <a:buNone/>
            </a:pPr>
            <a:r>
              <a:rPr lang="en-US" sz="2800" dirty="0" smtClean="0"/>
              <a:t>3</a:t>
            </a:r>
            <a:r>
              <a:rPr lang="en-US" sz="2800" dirty="0"/>
              <a:t>.	</a:t>
            </a:r>
            <a:r>
              <a:rPr lang="en-US" sz="2800" dirty="0" err="1"/>
              <a:t>Bagi</a:t>
            </a:r>
            <a:r>
              <a:rPr lang="en-US" sz="2800" dirty="0"/>
              <a:t> Hakim </a:t>
            </a:r>
            <a:r>
              <a:rPr lang="en-US" sz="2800" dirty="0" smtClean="0"/>
              <a:t>TUN</a:t>
            </a:r>
            <a:endParaRPr lang="en-US" sz="2800" dirty="0"/>
          </a:p>
          <a:p>
            <a:pPr marL="0" indent="0" algn="just">
              <a:buNone/>
            </a:pPr>
            <a:r>
              <a:rPr lang="en-US" sz="2800" dirty="0"/>
              <a:t>4.	</a:t>
            </a:r>
            <a:r>
              <a:rPr lang="en-US" sz="2800" dirty="0" smtClean="0"/>
              <a:t>AAUPB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berguna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badan</a:t>
            </a:r>
            <a:r>
              <a:rPr lang="en-US" sz="2800" dirty="0"/>
              <a:t> </a:t>
            </a:r>
            <a:r>
              <a:rPr lang="en-US" sz="2800" dirty="0" err="1" smtClean="0"/>
              <a:t>legilsatif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14884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54</TotalTime>
  <Words>855</Words>
  <Application>Microsoft Office PowerPoint</Application>
  <PresentationFormat>Widescreen</PresentationFormat>
  <Paragraphs>91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Century Gothic</vt:lpstr>
      <vt:lpstr>Wingdings 3</vt:lpstr>
      <vt:lpstr>Ion Boardroom</vt:lpstr>
      <vt:lpstr>SEJARAH AUPB, PENGERTIAN AUPB DAN GOOD GOVERNMENT</vt:lpstr>
      <vt:lpstr>Sejarah AUPB</vt:lpstr>
      <vt:lpstr>PowerPoint Presentation</vt:lpstr>
      <vt:lpstr>INDONESIA</vt:lpstr>
      <vt:lpstr>ISTILAH AUPB</vt:lpstr>
      <vt:lpstr>PENGERTIAN AUPB (JAZIM H)</vt:lpstr>
      <vt:lpstr>PowerPoint Presentation</vt:lpstr>
      <vt:lpstr>Berdasarkan  telaah  atas  7  (tujuh)  UU,  doktrin  hukum,  dan  yurisprudensi  perkara  TUN,  dapat disimpulkan </vt:lpstr>
      <vt:lpstr>ARTI PENTING DAN FUNGSI AUPB</vt:lpstr>
      <vt:lpstr>AUPB DALAM UU NO 28 TAHUN 1999</vt:lpstr>
      <vt:lpstr>AUPB DALAM PASAL 53 POINT A UU PTUN</vt:lpstr>
      <vt:lpstr>UU PEMDA</vt:lpstr>
      <vt:lpstr>Pembagian AUPB. </vt:lpstr>
      <vt:lpstr> Macam-macam AUPB</vt:lpstr>
      <vt:lpstr>PowerPoint Presentation</vt:lpstr>
      <vt:lpstr> Istilah Government dan Governance </vt:lpstr>
      <vt:lpstr>PowerPoint Presentation</vt:lpstr>
      <vt:lpstr>PowerPoint Presentation</vt:lpstr>
      <vt:lpstr>b. Indikator Prinsip Good Governance</vt:lpstr>
      <vt:lpstr>Tujuan Good  Governance </vt:lpstr>
      <vt:lpstr> Pilar - Pilar Good Governance</vt:lpstr>
      <vt:lpstr>PowerPoint Presentation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SEJARAH AUPB, PENGERTIAN AUPB DAN GOOD GOVERNMENT</dc:title>
  <dc:creator>toshiba</dc:creator>
  <cp:lastModifiedBy>toshiba</cp:lastModifiedBy>
  <cp:revision>7</cp:revision>
  <dcterms:created xsi:type="dcterms:W3CDTF">2019-04-28T15:48:42Z</dcterms:created>
  <dcterms:modified xsi:type="dcterms:W3CDTF">2019-04-28T16:43:36Z</dcterms:modified>
</cp:coreProperties>
</file>