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69" r:id="rId2"/>
    <p:sldId id="307" r:id="rId3"/>
    <p:sldId id="306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8" r:id="rId14"/>
    <p:sldId id="319" r:id="rId15"/>
    <p:sldId id="321" r:id="rId16"/>
    <p:sldId id="320" r:id="rId17"/>
    <p:sldId id="322" r:id="rId18"/>
    <p:sldId id="30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1664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54AB95-1752-42A9-B166-1CA52152CC8B}" type="doc">
      <dgm:prSet loTypeId="urn:microsoft.com/office/officeart/2005/8/layout/default#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id-ID"/>
        </a:p>
      </dgm:t>
    </dgm:pt>
    <dgm:pt modelId="{220B2C84-0EFD-4B56-B437-7FF9D535180C}">
      <dgm:prSet phldrT="[Text]" custT="1"/>
      <dgm:spPr/>
      <dgm:t>
        <a:bodyPr/>
        <a:lstStyle/>
        <a:p>
          <a:r>
            <a:rPr lang="id-ID" sz="36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Serat Otot</a:t>
          </a:r>
          <a:endParaRPr lang="id-ID" sz="36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0809FAB1-4293-4875-8948-709917F4F2E5}" type="parTrans" cxnId="{A2C6C89D-144A-424E-8DD1-A3104BFDF428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BF29A40D-F160-45E3-A9A2-87546D76F3CA}" type="sibTrans" cxnId="{A2C6C89D-144A-424E-8DD1-A3104BFDF428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C39706B3-52F6-4B83-ABFA-9AE24DEE8EB5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Keseimbangan Hormon</a:t>
          </a:r>
          <a:endParaRPr lang="id-ID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538F092C-D9C0-4E38-8E1C-120B729162B0}" type="parTrans" cxnId="{B8B121EF-BA88-4810-BCE1-2D2B1A46FB29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7438FCB2-0CF0-4BCA-BB74-3CF27494AF1C}" type="sibTrans" cxnId="{B8B121EF-BA88-4810-BCE1-2D2B1A46FB29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61F04874-B4B4-42B7-B5DA-A8801D8550AF}">
      <dgm:prSet phldrT="[Text]" custT="1"/>
      <dgm:spPr/>
      <dgm:t>
        <a:bodyPr/>
        <a:lstStyle/>
        <a:p>
          <a:r>
            <a:rPr lang="id-ID" sz="36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Program Latihan</a:t>
          </a:r>
          <a:endParaRPr lang="id-ID" sz="36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5493A532-F12C-4A35-B769-42170C27635B}" type="parTrans" cxnId="{6373516B-4E7A-41A8-AF53-5CEF1E9AF111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B250475A-7038-4BA1-8A27-206D1D986B2D}" type="sibTrans" cxnId="{6373516B-4E7A-41A8-AF53-5CEF1E9AF111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3602B71B-9A2D-4513-A6CB-6DBC051827E0}">
      <dgm:prSet phldrT="[Text]" custT="1"/>
      <dgm:spPr/>
      <dgm:t>
        <a:bodyPr/>
        <a:lstStyle/>
        <a:p>
          <a:r>
            <a:rPr lang="id-ID" sz="40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Diet</a:t>
          </a:r>
          <a:endParaRPr lang="id-ID" sz="40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F30C2194-0179-494E-B2A9-15060D6680BC}" type="parTrans" cxnId="{7F673481-FEDE-46F2-B25F-D46E859EE113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2C58E4F-9262-4E21-A5D3-2382DEDFD547}" type="sibTrans" cxnId="{7F673481-FEDE-46F2-B25F-D46E859EE113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4A727618-92B2-4954-BEB5-AD0B353C7FA9}">
      <dgm:prSet phldrT="[Text]" custT="1"/>
      <dgm:spPr/>
      <dgm:t>
        <a:bodyPr/>
        <a:lstStyle/>
        <a:p>
          <a:r>
            <a:rPr lang="id-ID" sz="32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Bentuk Tubuh</a:t>
          </a:r>
          <a:endParaRPr lang="id-ID" sz="3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B5D5402F-FB03-4F44-970C-E5925F369E38}" type="sibTrans" cxnId="{847227F8-A339-40A9-9CC9-8A194C7A6B37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F16D236E-FAC2-45E4-AAA6-858210C93D4C}" type="parTrans" cxnId="{847227F8-A339-40A9-9CC9-8A194C7A6B37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E44AA13-46B5-4ABA-830E-729830FB4997}" type="pres">
      <dgm:prSet presAssocID="{8254AB95-1752-42A9-B166-1CA52152CC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16C31-FF47-4DBC-86C7-2EDE88292730}" type="pres">
      <dgm:prSet presAssocID="{4A727618-92B2-4954-BEB5-AD0B353C7FA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0E33E29-B2E1-41B2-B20D-1C9A591A97F8}" type="pres">
      <dgm:prSet presAssocID="{B5D5402F-FB03-4F44-970C-E5925F369E38}" presName="sibTrans" presStyleCnt="0"/>
      <dgm:spPr/>
    </dgm:pt>
    <dgm:pt modelId="{EC3BCFC0-5E35-4EC3-ABF9-8B8A14CE8AEA}" type="pres">
      <dgm:prSet presAssocID="{220B2C84-0EFD-4B56-B437-7FF9D535180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104D2D-F274-4210-86DF-7913A6E65351}" type="pres">
      <dgm:prSet presAssocID="{BF29A40D-F160-45E3-A9A2-87546D76F3CA}" presName="sibTrans" presStyleCnt="0"/>
      <dgm:spPr/>
    </dgm:pt>
    <dgm:pt modelId="{F2E6BCB0-7440-4DE6-A7C7-EB57B31433E5}" type="pres">
      <dgm:prSet presAssocID="{C39706B3-52F6-4B83-ABFA-9AE24DEE8EB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85C7A8-F3EF-403E-A3B4-7800ACFA8C74}" type="pres">
      <dgm:prSet presAssocID="{7438FCB2-0CF0-4BCA-BB74-3CF27494AF1C}" presName="sibTrans" presStyleCnt="0"/>
      <dgm:spPr/>
    </dgm:pt>
    <dgm:pt modelId="{BCBB799C-2DCB-4D77-BD6F-963037888F17}" type="pres">
      <dgm:prSet presAssocID="{61F04874-B4B4-42B7-B5DA-A8801D8550A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2B47474-CD14-40D5-AF34-5EC572F8D8B5}" type="pres">
      <dgm:prSet presAssocID="{B250475A-7038-4BA1-8A27-206D1D986B2D}" presName="sibTrans" presStyleCnt="0"/>
      <dgm:spPr/>
    </dgm:pt>
    <dgm:pt modelId="{5035351B-20B0-4D74-B383-84BBF86581D2}" type="pres">
      <dgm:prSet presAssocID="{3602B71B-9A2D-4513-A6CB-6DBC051827E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B121EF-BA88-4810-BCE1-2D2B1A46FB29}" srcId="{8254AB95-1752-42A9-B166-1CA52152CC8B}" destId="{C39706B3-52F6-4B83-ABFA-9AE24DEE8EB5}" srcOrd="2" destOrd="0" parTransId="{538F092C-D9C0-4E38-8E1C-120B729162B0}" sibTransId="{7438FCB2-0CF0-4BCA-BB74-3CF27494AF1C}"/>
    <dgm:cxn modelId="{997DBD7F-F5A3-E84C-B930-9F02D87B950F}" type="presOf" srcId="{8254AB95-1752-42A9-B166-1CA52152CC8B}" destId="{EE44AA13-46B5-4ABA-830E-729830FB4997}" srcOrd="0" destOrd="0" presId="urn:microsoft.com/office/officeart/2005/8/layout/default#1"/>
    <dgm:cxn modelId="{847227F8-A339-40A9-9CC9-8A194C7A6B37}" srcId="{8254AB95-1752-42A9-B166-1CA52152CC8B}" destId="{4A727618-92B2-4954-BEB5-AD0B353C7FA9}" srcOrd="0" destOrd="0" parTransId="{F16D236E-FAC2-45E4-AAA6-858210C93D4C}" sibTransId="{B5D5402F-FB03-4F44-970C-E5925F369E38}"/>
    <dgm:cxn modelId="{6373516B-4E7A-41A8-AF53-5CEF1E9AF111}" srcId="{8254AB95-1752-42A9-B166-1CA52152CC8B}" destId="{61F04874-B4B4-42B7-B5DA-A8801D8550AF}" srcOrd="3" destOrd="0" parTransId="{5493A532-F12C-4A35-B769-42170C27635B}" sibTransId="{B250475A-7038-4BA1-8A27-206D1D986B2D}"/>
    <dgm:cxn modelId="{15DF9216-E165-D347-9B2B-33FCFBCFC58E}" type="presOf" srcId="{61F04874-B4B4-42B7-B5DA-A8801D8550AF}" destId="{BCBB799C-2DCB-4D77-BD6F-963037888F17}" srcOrd="0" destOrd="0" presId="urn:microsoft.com/office/officeart/2005/8/layout/default#1"/>
    <dgm:cxn modelId="{A2C6C89D-144A-424E-8DD1-A3104BFDF428}" srcId="{8254AB95-1752-42A9-B166-1CA52152CC8B}" destId="{220B2C84-0EFD-4B56-B437-7FF9D535180C}" srcOrd="1" destOrd="0" parTransId="{0809FAB1-4293-4875-8948-709917F4F2E5}" sibTransId="{BF29A40D-F160-45E3-A9A2-87546D76F3CA}"/>
    <dgm:cxn modelId="{798F114A-E8A2-7D43-A226-86C61B1036DD}" type="presOf" srcId="{4A727618-92B2-4954-BEB5-AD0B353C7FA9}" destId="{7F916C31-FF47-4DBC-86C7-2EDE88292730}" srcOrd="0" destOrd="0" presId="urn:microsoft.com/office/officeart/2005/8/layout/default#1"/>
    <dgm:cxn modelId="{E5C88C64-2ED9-2544-BFE8-3AB01B3A870B}" type="presOf" srcId="{220B2C84-0EFD-4B56-B437-7FF9D535180C}" destId="{EC3BCFC0-5E35-4EC3-ABF9-8B8A14CE8AEA}" srcOrd="0" destOrd="0" presId="urn:microsoft.com/office/officeart/2005/8/layout/default#1"/>
    <dgm:cxn modelId="{C0CDE248-0171-924A-86FF-170F71F6267D}" type="presOf" srcId="{3602B71B-9A2D-4513-A6CB-6DBC051827E0}" destId="{5035351B-20B0-4D74-B383-84BBF86581D2}" srcOrd="0" destOrd="0" presId="urn:microsoft.com/office/officeart/2005/8/layout/default#1"/>
    <dgm:cxn modelId="{EDB73343-D709-4641-8643-325D70D43F03}" type="presOf" srcId="{C39706B3-52F6-4B83-ABFA-9AE24DEE8EB5}" destId="{F2E6BCB0-7440-4DE6-A7C7-EB57B31433E5}" srcOrd="0" destOrd="0" presId="urn:microsoft.com/office/officeart/2005/8/layout/default#1"/>
    <dgm:cxn modelId="{7F673481-FEDE-46F2-B25F-D46E859EE113}" srcId="{8254AB95-1752-42A9-B166-1CA52152CC8B}" destId="{3602B71B-9A2D-4513-A6CB-6DBC051827E0}" srcOrd="4" destOrd="0" parTransId="{F30C2194-0179-494E-B2A9-15060D6680BC}" sibTransId="{E2C58E4F-9262-4E21-A5D3-2382DEDFD547}"/>
    <dgm:cxn modelId="{550ABE26-13A5-4047-A833-3810449A321B}" type="presParOf" srcId="{EE44AA13-46B5-4ABA-830E-729830FB4997}" destId="{7F916C31-FF47-4DBC-86C7-2EDE88292730}" srcOrd="0" destOrd="0" presId="urn:microsoft.com/office/officeart/2005/8/layout/default#1"/>
    <dgm:cxn modelId="{1833F4C4-C548-6249-AF41-525C294F531A}" type="presParOf" srcId="{EE44AA13-46B5-4ABA-830E-729830FB4997}" destId="{40E33E29-B2E1-41B2-B20D-1C9A591A97F8}" srcOrd="1" destOrd="0" presId="urn:microsoft.com/office/officeart/2005/8/layout/default#1"/>
    <dgm:cxn modelId="{109EF2B6-F1A2-384B-B526-F03393229FD2}" type="presParOf" srcId="{EE44AA13-46B5-4ABA-830E-729830FB4997}" destId="{EC3BCFC0-5E35-4EC3-ABF9-8B8A14CE8AEA}" srcOrd="2" destOrd="0" presId="urn:microsoft.com/office/officeart/2005/8/layout/default#1"/>
    <dgm:cxn modelId="{8A4B48B3-B578-8A4A-B687-D1CCCD4F2D45}" type="presParOf" srcId="{EE44AA13-46B5-4ABA-830E-729830FB4997}" destId="{11104D2D-F274-4210-86DF-7913A6E65351}" srcOrd="3" destOrd="0" presId="urn:microsoft.com/office/officeart/2005/8/layout/default#1"/>
    <dgm:cxn modelId="{9055D3B0-9A43-E443-A53F-79E5B1E06DA6}" type="presParOf" srcId="{EE44AA13-46B5-4ABA-830E-729830FB4997}" destId="{F2E6BCB0-7440-4DE6-A7C7-EB57B31433E5}" srcOrd="4" destOrd="0" presId="urn:microsoft.com/office/officeart/2005/8/layout/default#1"/>
    <dgm:cxn modelId="{E38A0D4C-47EC-8D41-BB1E-07A39A72CE2C}" type="presParOf" srcId="{EE44AA13-46B5-4ABA-830E-729830FB4997}" destId="{2185C7A8-F3EF-403E-A3B4-7800ACFA8C74}" srcOrd="5" destOrd="0" presId="urn:microsoft.com/office/officeart/2005/8/layout/default#1"/>
    <dgm:cxn modelId="{6F36D6A5-1D58-E140-9C1C-8EDFF44D7D75}" type="presParOf" srcId="{EE44AA13-46B5-4ABA-830E-729830FB4997}" destId="{BCBB799C-2DCB-4D77-BD6F-963037888F17}" srcOrd="6" destOrd="0" presId="urn:microsoft.com/office/officeart/2005/8/layout/default#1"/>
    <dgm:cxn modelId="{3AB6588F-6853-D447-AAF6-3E4DA5269FEC}" type="presParOf" srcId="{EE44AA13-46B5-4ABA-830E-729830FB4997}" destId="{32B47474-CD14-40D5-AF34-5EC572F8D8B5}" srcOrd="7" destOrd="0" presId="urn:microsoft.com/office/officeart/2005/8/layout/default#1"/>
    <dgm:cxn modelId="{54C352D1-98C0-F743-AA2A-70328BEFB0BE}" type="presParOf" srcId="{EE44AA13-46B5-4ABA-830E-729830FB4997}" destId="{5035351B-20B0-4D74-B383-84BBF86581D2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16C31-FF47-4DBC-86C7-2EDE88292730}">
      <dsp:nvSpPr>
        <dsp:cNvPr id="0" name=""/>
        <dsp:cNvSpPr/>
      </dsp:nvSpPr>
      <dsp:spPr>
        <a:xfrm>
          <a:off x="0" y="681635"/>
          <a:ext cx="2475274" cy="14851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kern="12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Bentuk Tubuh</a:t>
          </a:r>
          <a:endParaRPr lang="id-ID" sz="3200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sp:txBody>
      <dsp:txXfrm>
        <a:off x="0" y="681635"/>
        <a:ext cx="2475274" cy="1485165"/>
      </dsp:txXfrm>
    </dsp:sp>
    <dsp:sp modelId="{EC3BCFC0-5E35-4EC3-ABF9-8B8A14CE8AEA}">
      <dsp:nvSpPr>
        <dsp:cNvPr id="0" name=""/>
        <dsp:cNvSpPr/>
      </dsp:nvSpPr>
      <dsp:spPr>
        <a:xfrm>
          <a:off x="2722802" y="681635"/>
          <a:ext cx="2475274" cy="148516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Serat Otot</a:t>
          </a:r>
          <a:endParaRPr lang="id-ID" sz="3600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sp:txBody>
      <dsp:txXfrm>
        <a:off x="2722802" y="681635"/>
        <a:ext cx="2475274" cy="1485165"/>
      </dsp:txXfrm>
    </dsp:sp>
    <dsp:sp modelId="{F2E6BCB0-7440-4DE6-A7C7-EB57B31433E5}">
      <dsp:nvSpPr>
        <dsp:cNvPr id="0" name=""/>
        <dsp:cNvSpPr/>
      </dsp:nvSpPr>
      <dsp:spPr>
        <a:xfrm>
          <a:off x="5445604" y="681635"/>
          <a:ext cx="2475274" cy="148516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Keseimbangan Hormon</a:t>
          </a:r>
          <a:endParaRPr lang="id-ID" sz="2600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sp:txBody>
      <dsp:txXfrm>
        <a:off x="5445604" y="681635"/>
        <a:ext cx="2475274" cy="1485165"/>
      </dsp:txXfrm>
    </dsp:sp>
    <dsp:sp modelId="{BCBB799C-2DCB-4D77-BD6F-963037888F17}">
      <dsp:nvSpPr>
        <dsp:cNvPr id="0" name=""/>
        <dsp:cNvSpPr/>
      </dsp:nvSpPr>
      <dsp:spPr>
        <a:xfrm>
          <a:off x="1361401" y="2414327"/>
          <a:ext cx="2475274" cy="148516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Program Latihan</a:t>
          </a:r>
          <a:endParaRPr lang="id-ID" sz="3600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sp:txBody>
      <dsp:txXfrm>
        <a:off x="1361401" y="2414327"/>
        <a:ext cx="2475274" cy="1485165"/>
      </dsp:txXfrm>
    </dsp:sp>
    <dsp:sp modelId="{5035351B-20B0-4D74-B383-84BBF86581D2}">
      <dsp:nvSpPr>
        <dsp:cNvPr id="0" name=""/>
        <dsp:cNvSpPr/>
      </dsp:nvSpPr>
      <dsp:spPr>
        <a:xfrm>
          <a:off x="4084203" y="2414327"/>
          <a:ext cx="2475274" cy="148516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000" kern="12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Diet</a:t>
          </a:r>
          <a:endParaRPr lang="id-ID" sz="4000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sp:txBody>
      <dsp:txXfrm>
        <a:off x="4084203" y="2414327"/>
        <a:ext cx="2475274" cy="1485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68816-072B-2C47-9AD8-553F00A9F5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CB39-328F-0346-A73B-C5B9FC63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CB39-328F-0346-A73B-C5B9FC63F3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9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7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9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0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7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0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9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9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E6EEC-3AD5-CF43-9865-4F00B286699E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1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17462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222625" y="3370262"/>
            <a:ext cx="56388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chemeClr val="bg1"/>
                </a:solidFill>
              </a:rPr>
              <a:t>GIZI KEBUGARAN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PERTEMUAN </a:t>
            </a:r>
            <a:r>
              <a:rPr lang="en-US" sz="2000" b="1" dirty="0" smtClean="0">
                <a:solidFill>
                  <a:schemeClr val="bg1"/>
                </a:solidFill>
              </a:rPr>
              <a:t>XII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Nazhif Gifari</a:t>
            </a:r>
          </a:p>
          <a:p>
            <a:pPr algn="ctr" eaLnBrk="1" hangingPunct="1"/>
            <a:r>
              <a:rPr lang="en-US" sz="2000" b="1" dirty="0" err="1">
                <a:solidFill>
                  <a:schemeClr val="bg1"/>
                </a:solidFill>
              </a:rPr>
              <a:t>Ilmu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Gizi</a:t>
            </a:r>
            <a:r>
              <a:rPr lang="en-US" sz="2000" b="1" dirty="0">
                <a:solidFill>
                  <a:schemeClr val="bg1"/>
                </a:solidFill>
              </a:rPr>
              <a:t> &amp; FIKES</a:t>
            </a:r>
          </a:p>
          <a:p>
            <a:pPr algn="ctr" eaLnBrk="1" hangingPunct="1"/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28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>
                <a:latin typeface="Tw Cen MT"/>
                <a:cs typeface="Tw Cen MT"/>
              </a:rPr>
              <a:t>Sumber Protein yang di Anjurkan</a:t>
            </a:r>
            <a:endParaRPr lang="en-US" dirty="0">
              <a:latin typeface="Tw Cen MT"/>
              <a:cs typeface="Tw Cen MT"/>
            </a:endParaRPr>
          </a:p>
        </p:txBody>
      </p:sp>
      <p:pic>
        <p:nvPicPr>
          <p:cNvPr id="4" name="Picture 2" descr="http://bodybuilding-wizard.com/wp-content/uploads/2014/07/protein-rich-foo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7663" y="1417640"/>
            <a:ext cx="6736153" cy="46456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788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4187"/>
            <a:ext cx="8229600" cy="793451"/>
          </a:xfrm>
        </p:spPr>
        <p:txBody>
          <a:bodyPr/>
          <a:lstStyle/>
          <a:p>
            <a:r>
              <a:rPr lang="en-US" dirty="0" err="1" smtClean="0">
                <a:latin typeface="Tw Cen MT"/>
                <a:cs typeface="Tw Cen MT"/>
              </a:rPr>
              <a:t>Suplemen</a:t>
            </a:r>
            <a:r>
              <a:rPr lang="en-US" dirty="0" smtClean="0">
                <a:latin typeface="Tw Cen MT"/>
                <a:cs typeface="Tw Cen MT"/>
              </a:rPr>
              <a:t> Protein</a:t>
            </a:r>
            <a:endParaRPr lang="en-US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9517"/>
            <a:ext cx="8498430" cy="4296647"/>
          </a:xfrm>
        </p:spPr>
        <p:txBody>
          <a:bodyPr/>
          <a:lstStyle/>
          <a:p>
            <a:r>
              <a:rPr lang="id-ID" dirty="0">
                <a:latin typeface="Tw Cen MT"/>
                <a:cs typeface="Tw Cen MT"/>
              </a:rPr>
              <a:t>Suplemen tinggi protein untuk membentuk otot biasanya berbentuk : bubuk, shakes, bar, pill, cairan</a:t>
            </a:r>
          </a:p>
          <a:p>
            <a:r>
              <a:rPr lang="id-ID" dirty="0">
                <a:latin typeface="Tw Cen MT"/>
                <a:cs typeface="Tw Cen MT"/>
                <a:sym typeface="Wingdings" pitchFamily="2" charset="2"/>
              </a:rPr>
              <a:t>Diet tinggi protein + suplemen protein menyebabkan kelebihan asupan protein sebanyak </a:t>
            </a:r>
            <a:r>
              <a:rPr lang="id-ID" b="1" dirty="0">
                <a:latin typeface="Tw Cen MT"/>
                <a:cs typeface="Tw Cen MT"/>
                <a:sym typeface="Wingdings" pitchFamily="2" charset="2"/>
              </a:rPr>
              <a:t>2-3g/kg </a:t>
            </a:r>
            <a:r>
              <a:rPr lang="id-ID" b="1" dirty="0" smtClean="0">
                <a:latin typeface="Tw Cen MT"/>
                <a:cs typeface="Tw Cen MT"/>
                <a:sym typeface="Wingdings" pitchFamily="2" charset="2"/>
              </a:rPr>
              <a:t>bb</a:t>
            </a:r>
            <a:endParaRPr lang="id-ID" b="1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363264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PROTEIN SUPLEMENT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1628800"/>
            <a:ext cx="6840760" cy="571202"/>
          </a:xfrm>
          <a:prstGeom prst="rect">
            <a:avLst/>
          </a:prstGeom>
          <a:pattFill prst="pct90">
            <a:fgClr>
              <a:schemeClr val="accent1"/>
            </a:fgClr>
            <a:bgClr>
              <a:schemeClr val="tx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prstClr val="black"/>
                </a:solidFill>
              </a:rPr>
              <a:t>Suplement</a:t>
            </a:r>
            <a:r>
              <a:rPr lang="en-US" sz="2200" b="1" dirty="0" smtClean="0">
                <a:solidFill>
                  <a:prstClr val="black"/>
                </a:solidFill>
              </a:rPr>
              <a:t> Protein</a:t>
            </a:r>
            <a:endParaRPr lang="en-US" sz="2200" b="1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3195553"/>
            <a:ext cx="3816424" cy="15295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Whey  </a:t>
            </a:r>
            <a:r>
              <a:rPr lang="en-US" dirty="0" err="1">
                <a:solidFill>
                  <a:schemeClr val="bg1"/>
                </a:solidFill>
              </a:rPr>
              <a:t>digunakan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meningkatkan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kekuatan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atlet</a:t>
            </a:r>
            <a:r>
              <a:rPr lang="en-US" dirty="0">
                <a:solidFill>
                  <a:schemeClr val="bg1"/>
                </a:solidFill>
              </a:rPr>
              <a:t> , </a:t>
            </a:r>
            <a:r>
              <a:rPr lang="en-US" dirty="0" err="1">
                <a:solidFill>
                  <a:schemeClr val="bg1"/>
                </a:solidFill>
              </a:rPr>
              <a:t>karena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menggangdung</a:t>
            </a:r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b="1" dirty="0" err="1">
                <a:solidFill>
                  <a:schemeClr val="bg1"/>
                </a:solidFill>
              </a:rPr>
              <a:t>asam</a:t>
            </a:r>
            <a:r>
              <a:rPr lang="en-US" b="1" dirty="0">
                <a:solidFill>
                  <a:schemeClr val="bg1"/>
                </a:solidFill>
              </a:rPr>
              <a:t> amino yang </a:t>
            </a:r>
            <a:r>
              <a:rPr lang="en-US" b="1" dirty="0" err="1" smtClean="0">
                <a:solidFill>
                  <a:schemeClr val="bg1"/>
                </a:solidFill>
              </a:rPr>
              <a:t>tinggi</a:t>
            </a:r>
            <a:r>
              <a:rPr lang="en-US" b="1" dirty="0" smtClean="0">
                <a:solidFill>
                  <a:schemeClr val="bg1"/>
                </a:solidFill>
              </a:rPr>
              <a:t> (</a:t>
            </a:r>
            <a:r>
              <a:rPr lang="en-US" b="1" dirty="0" err="1" smtClean="0">
                <a:solidFill>
                  <a:schemeClr val="bg1"/>
                </a:solidFill>
              </a:rPr>
              <a:t>cepat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8024" y="3213538"/>
            <a:ext cx="3960440" cy="151160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Casein </a:t>
            </a:r>
            <a:r>
              <a:rPr lang="en-US" dirty="0" err="1">
                <a:solidFill>
                  <a:schemeClr val="bg1"/>
                </a:solidFill>
              </a:rPr>
              <a:t>merupakan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komponen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protein yang </a:t>
            </a:r>
            <a:r>
              <a:rPr lang="en-US" dirty="0" err="1">
                <a:solidFill>
                  <a:schemeClr val="bg1"/>
                </a:solidFill>
              </a:rPr>
              <a:t>sering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ditemukan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susu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mengandung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protein yang </a:t>
            </a:r>
            <a:r>
              <a:rPr lang="en-US" b="1" dirty="0" err="1" smtClean="0">
                <a:solidFill>
                  <a:schemeClr val="bg1"/>
                </a:solidFill>
              </a:rPr>
              <a:t>lengkap</a:t>
            </a:r>
            <a:r>
              <a:rPr lang="en-US" b="1" dirty="0" smtClean="0">
                <a:solidFill>
                  <a:schemeClr val="bg1"/>
                </a:solidFill>
              </a:rPr>
              <a:t> (</a:t>
            </a:r>
            <a:r>
              <a:rPr lang="en-US" b="1" dirty="0" err="1" smtClean="0">
                <a:solidFill>
                  <a:schemeClr val="bg1"/>
                </a:solidFill>
              </a:rPr>
              <a:t>lambat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809" y="2686167"/>
            <a:ext cx="3234129" cy="457896"/>
          </a:xfrm>
          <a:prstGeom prst="rect">
            <a:avLst/>
          </a:prstGeom>
          <a:pattFill prst="pct90">
            <a:fgClr>
              <a:schemeClr val="accent1"/>
            </a:fgClr>
            <a:bgClr>
              <a:schemeClr val="tx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Whey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68047" y="2686167"/>
            <a:ext cx="3257944" cy="457896"/>
          </a:xfrm>
          <a:prstGeom prst="rect">
            <a:avLst/>
          </a:prstGeom>
          <a:pattFill prst="pct90">
            <a:fgClr>
              <a:schemeClr val="accent1"/>
            </a:fgClr>
            <a:bgClr>
              <a:schemeClr val="tx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Casein</a:t>
            </a:r>
            <a:endParaRPr lang="en-US" sz="2000" b="1" dirty="0">
              <a:solidFill>
                <a:prstClr val="black"/>
              </a:solidFill>
            </a:endParaRPr>
          </a:p>
        </p:txBody>
      </p:sp>
      <p:cxnSp>
        <p:nvCxnSpPr>
          <p:cNvPr id="10" name="Elbow Connector 9"/>
          <p:cNvCxnSpPr>
            <a:endCxn id="8" idx="0"/>
          </p:cNvCxnSpPr>
          <p:nvPr/>
        </p:nvCxnSpPr>
        <p:spPr>
          <a:xfrm rot="10800000" flipV="1">
            <a:off x="2299874" y="2332985"/>
            <a:ext cx="2224736" cy="353182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9" idx="0"/>
          </p:cNvCxnSpPr>
          <p:nvPr/>
        </p:nvCxnSpPr>
        <p:spPr>
          <a:xfrm>
            <a:off x="4470194" y="2332985"/>
            <a:ext cx="2326825" cy="353182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51505" y="2132856"/>
            <a:ext cx="0" cy="1796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8806" y="4923746"/>
            <a:ext cx="6962775" cy="177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71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2314534"/>
            <a:ext cx="2952328" cy="610410"/>
          </a:xfrm>
          <a:pattFill prst="pct80">
            <a:fgClr>
              <a:srgbClr val="12C5BB"/>
            </a:fgClr>
            <a:bgClr>
              <a:srgbClr val="F5F5F5"/>
            </a:bgClr>
          </a:pattFill>
          <a:ln>
            <a:solidFill>
              <a:srgbClr val="00BFB6"/>
            </a:solidFill>
          </a:ln>
        </p:spPr>
        <p:txBody>
          <a:bodyPr/>
          <a:lstStyle/>
          <a:p>
            <a:pPr algn="ctr"/>
            <a:r>
              <a:rPr lang="en-US" sz="2800" b="0" dirty="0" smtClean="0"/>
              <a:t>Whey Protein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924944"/>
            <a:ext cx="8892480" cy="3082347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w Cen MT"/>
                <a:cs typeface="Tw Cen MT"/>
              </a:rPr>
              <a:t>Suplementasi</a:t>
            </a:r>
            <a:r>
              <a:rPr lang="en-US" sz="2400" dirty="0" smtClean="0">
                <a:latin typeface="Tw Cen MT"/>
                <a:cs typeface="Tw Cen MT"/>
              </a:rPr>
              <a:t> protein yang </a:t>
            </a:r>
            <a:r>
              <a:rPr lang="en-US" sz="2400" b="1" dirty="0" err="1" smtClean="0">
                <a:latin typeface="Tw Cen MT"/>
                <a:cs typeface="Tw Cen MT"/>
              </a:rPr>
              <a:t>cepat</a:t>
            </a:r>
            <a:r>
              <a:rPr lang="en-US" sz="2400" b="1" dirty="0" smtClean="0">
                <a:latin typeface="Tw Cen MT"/>
                <a:cs typeface="Tw Cen MT"/>
              </a:rPr>
              <a:t> </a:t>
            </a:r>
            <a:r>
              <a:rPr lang="en-US" sz="2400" b="1" dirty="0" err="1" smtClean="0">
                <a:latin typeface="Tw Cen MT"/>
                <a:cs typeface="Tw Cen MT"/>
              </a:rPr>
              <a:t>diserap</a:t>
            </a:r>
            <a:r>
              <a:rPr lang="en-US" sz="2400" b="1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tubuh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untuk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membangun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dan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mempertahankan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massa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otot</a:t>
            </a:r>
            <a:endParaRPr lang="en-US" sz="2400" dirty="0" smtClean="0">
              <a:latin typeface="Tw Cen MT"/>
              <a:cs typeface="Tw Cen MT"/>
            </a:endParaRPr>
          </a:p>
          <a:p>
            <a:r>
              <a:rPr lang="en-US" sz="2400" dirty="0" err="1" smtClean="0">
                <a:latin typeface="Tw Cen MT"/>
                <a:cs typeface="Tw Cen MT"/>
              </a:rPr>
              <a:t>Efektif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untuk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membantu</a:t>
            </a:r>
            <a:r>
              <a:rPr lang="en-US" sz="2400" dirty="0" smtClean="0">
                <a:latin typeface="Tw Cen MT"/>
                <a:cs typeface="Tw Cen MT"/>
              </a:rPr>
              <a:t> program </a:t>
            </a:r>
            <a:r>
              <a:rPr lang="en-US" sz="2400" dirty="0" err="1" smtClean="0">
                <a:latin typeface="Tw Cen MT"/>
                <a:cs typeface="Tw Cen MT"/>
              </a:rPr>
              <a:t>pembentukan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otot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dan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penurunan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berat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badan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</a:p>
          <a:p>
            <a:r>
              <a:rPr lang="en-US" sz="2400" b="1" dirty="0" smtClean="0">
                <a:latin typeface="Tw Cen MT"/>
                <a:cs typeface="Tw Cen MT"/>
              </a:rPr>
              <a:t>20-30% protein </a:t>
            </a:r>
            <a:r>
              <a:rPr lang="en-US" sz="2400" b="1" dirty="0" err="1" smtClean="0">
                <a:latin typeface="Tw Cen MT"/>
                <a:cs typeface="Tw Cen MT"/>
              </a:rPr>
              <a:t>susu</a:t>
            </a:r>
            <a:r>
              <a:rPr lang="en-US" sz="2400" b="1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adalah</a:t>
            </a:r>
            <a:r>
              <a:rPr lang="en-US" sz="2400" dirty="0" smtClean="0">
                <a:latin typeface="Tw Cen MT"/>
                <a:cs typeface="Tw Cen MT"/>
              </a:rPr>
              <a:t> whey, </a:t>
            </a:r>
            <a:r>
              <a:rPr lang="en-US" sz="2400" dirty="0" err="1" smtClean="0">
                <a:latin typeface="Tw Cen MT"/>
                <a:cs typeface="Tw Cen MT"/>
              </a:rPr>
              <a:t>dimana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dapat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kita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sering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jumpai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 err="1" smtClean="0">
                <a:latin typeface="Tw Cen MT"/>
                <a:cs typeface="Tw Cen MT"/>
              </a:rPr>
              <a:t>pada</a:t>
            </a:r>
            <a:r>
              <a:rPr lang="en-US" sz="2400" dirty="0" smtClean="0">
                <a:latin typeface="Tw Cen MT"/>
                <a:cs typeface="Tw Cen MT"/>
              </a:rPr>
              <a:t> yoghurt, sour cream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7896" y="680239"/>
            <a:ext cx="8136904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b="1" dirty="0" smtClean="0">
                <a:solidFill>
                  <a:schemeClr val="tx1"/>
                </a:solidFill>
              </a:rPr>
              <a:t>MACAM-MACAM SUPLEMEN PROTEIN</a:t>
            </a:r>
            <a:endParaRPr b="1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069" y="4941168"/>
            <a:ext cx="3707904" cy="2076426"/>
          </a:xfrm>
          <a:prstGeom prst="rect">
            <a:avLst/>
          </a:prstGeom>
          <a:effectLst>
            <a:softEdge rad="355600"/>
          </a:effectLst>
        </p:spPr>
      </p:pic>
    </p:spTree>
    <p:extLst>
      <p:ext uri="{BB962C8B-B14F-4D97-AF65-F5344CB8AC3E}">
        <p14:creationId xmlns:p14="http://schemas.microsoft.com/office/powerpoint/2010/main" val="2165466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069" y="4941168"/>
            <a:ext cx="3707904" cy="2076426"/>
          </a:xfrm>
          <a:prstGeom prst="rect">
            <a:avLst/>
          </a:prstGeom>
          <a:effectLst>
            <a:softEdge rad="3556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88" y="2671945"/>
            <a:ext cx="8082481" cy="3145142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Suplemen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protein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pembantu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pembentukan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otot</a:t>
            </a:r>
            <a:endParaRPr lang="en-US" sz="24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algn="just"/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Jenis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protein yang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lepas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secara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berkala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(time-release)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karena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sifatnya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yang </a:t>
            </a:r>
            <a:r>
              <a:rPr lang="en-US" sz="2400" b="1" dirty="0" err="1">
                <a:solidFill>
                  <a:srgbClr val="000000"/>
                </a:solidFill>
                <a:latin typeface="Tw Cen MT"/>
                <a:cs typeface="Tw Cen MT"/>
              </a:rPr>
              <a:t>lambat</a:t>
            </a:r>
            <a:r>
              <a:rPr lang="en-US" sz="2400" b="1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w Cen MT"/>
                <a:cs typeface="Tw Cen MT"/>
              </a:rPr>
              <a:t>dicerna</a:t>
            </a:r>
            <a:endParaRPr lang="en-US" sz="2400" b="1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algn="just"/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Membentuk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gel di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dalam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lambung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sehingga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akan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memperlambat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proses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pengosongan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lambung</a:t>
            </a:r>
            <a:endParaRPr lang="en-US" sz="24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latin typeface="Tw Cen MT"/>
                <a:cs typeface="Tw Cen MT"/>
              </a:rPr>
              <a:t>70-80% protein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susu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terdiri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casein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dapat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kita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jumpai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pada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susu</a:t>
            </a:r>
            <a:r>
              <a:rPr lang="en-US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cs typeface="Tw Cen MT"/>
              </a:rPr>
              <a:t>putih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cs typeface="Tw Cen MT"/>
              </a:rPr>
              <a:t>.</a:t>
            </a:r>
            <a:endParaRPr lang="en-US" sz="2400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51488" y="342141"/>
            <a:ext cx="8229600" cy="79690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0" smtClean="0">
                <a:solidFill>
                  <a:srgbClr val="000000"/>
                </a:solidFill>
              </a:rPr>
              <a:t>Lanjutan…</a:t>
            </a:r>
            <a:endParaRPr lang="en-US" sz="3600" b="0" dirty="0">
              <a:solidFill>
                <a:srgbClr val="000000"/>
              </a:solidFill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151513" y="2046107"/>
            <a:ext cx="2952328" cy="610410"/>
          </a:xfrm>
          <a:pattFill prst="pct80">
            <a:fgClr>
              <a:srgbClr val="12C5BB"/>
            </a:fgClr>
            <a:bgClr>
              <a:srgbClr val="F5F5F5"/>
            </a:bgClr>
          </a:pattFill>
          <a:ln>
            <a:solidFill>
              <a:srgbClr val="00BFB6"/>
            </a:solidFill>
          </a:ln>
        </p:spPr>
        <p:txBody>
          <a:bodyPr/>
          <a:lstStyle/>
          <a:p>
            <a:pPr algn="ctr"/>
            <a:r>
              <a:rPr lang="en-US" sz="2800" b="0" dirty="0" smtClean="0">
                <a:solidFill>
                  <a:srgbClr val="000000"/>
                </a:solidFill>
              </a:rPr>
              <a:t>Casein </a:t>
            </a:r>
            <a:r>
              <a:rPr lang="en-US" sz="2800" b="0" dirty="0">
                <a:solidFill>
                  <a:srgbClr val="000000"/>
                </a:solidFill>
              </a:rPr>
              <a:t>P</a:t>
            </a:r>
            <a:r>
              <a:rPr lang="en-US" sz="2800" b="0" dirty="0" smtClean="0">
                <a:solidFill>
                  <a:srgbClr val="000000"/>
                </a:solidFill>
              </a:rPr>
              <a:t>rotein</a:t>
            </a:r>
            <a:endParaRPr lang="en-US" sz="28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7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3999"/>
            <a:ext cx="8229600" cy="66430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rgbClr val="000000"/>
                </a:solidFill>
                <a:latin typeface="Tw Cen MT"/>
                <a:cs typeface="Tw Cen MT"/>
              </a:rPr>
              <a:t>Akibat</a:t>
            </a:r>
            <a:r>
              <a:rPr lang="en-US" b="1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w Cen MT"/>
                <a:cs typeface="Tw Cen MT"/>
              </a:rPr>
              <a:t>K</a:t>
            </a:r>
            <a:r>
              <a:rPr lang="en-US" b="1" dirty="0" err="1" smtClean="0">
                <a:solidFill>
                  <a:srgbClr val="000000"/>
                </a:solidFill>
                <a:latin typeface="Tw Cen MT"/>
                <a:cs typeface="Tw Cen MT"/>
              </a:rPr>
              <a:t>elebihan</a:t>
            </a:r>
            <a:r>
              <a:rPr lang="en-US" b="1" dirty="0" smtClean="0">
                <a:solidFill>
                  <a:srgbClr val="000000"/>
                </a:solidFill>
                <a:latin typeface="Tw Cen MT"/>
                <a:cs typeface="Tw Cen MT"/>
              </a:rPr>
              <a:t> Protein</a:t>
            </a:r>
            <a:endParaRPr lang="en-US" b="1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8307"/>
            <a:ext cx="8229600" cy="4557857"/>
          </a:xfrm>
        </p:spPr>
        <p:txBody>
          <a:bodyPr>
            <a:normAutofit/>
          </a:bodyPr>
          <a:lstStyle/>
          <a:p>
            <a:pPr lvl="0"/>
            <a:r>
              <a:rPr lang="id-ID" sz="2800" dirty="0">
                <a:latin typeface="Tw Cen MT"/>
                <a:cs typeface="Tw Cen MT"/>
              </a:rPr>
              <a:t>Makanan tinggi protein (yg bentuk bar dan bubuk) harganya sangat mahal</a:t>
            </a:r>
          </a:p>
          <a:p>
            <a:pPr lvl="0"/>
            <a:r>
              <a:rPr lang="id-ID" sz="2800" dirty="0">
                <a:latin typeface="Tw Cen MT"/>
                <a:cs typeface="Tw Cen MT"/>
              </a:rPr>
              <a:t>orang yang mempunyai fungsi ginjal yang buruk </a:t>
            </a:r>
            <a:r>
              <a:rPr lang="id-ID" sz="2800" dirty="0">
                <a:latin typeface="Tw Cen MT"/>
                <a:cs typeface="Tw Cen MT"/>
                <a:sym typeface="Wingdings" pitchFamily="2" charset="2"/>
              </a:rPr>
              <a:t> </a:t>
            </a:r>
            <a:r>
              <a:rPr lang="id-ID" sz="2800" dirty="0">
                <a:latin typeface="Tw Cen MT"/>
                <a:cs typeface="Tw Cen MT"/>
              </a:rPr>
              <a:t> masalah dalam membuang produk sisa metabolisme </a:t>
            </a:r>
            <a:r>
              <a:rPr lang="id-ID" sz="2800" dirty="0" smtClean="0">
                <a:latin typeface="Tw Cen MT"/>
                <a:cs typeface="Tw Cen MT"/>
              </a:rPr>
              <a:t>protein</a:t>
            </a:r>
          </a:p>
          <a:p>
            <a:r>
              <a:rPr lang="id-ID" sz="2800" dirty="0">
                <a:latin typeface="Tw Cen MT"/>
                <a:cs typeface="Tw Cen MT"/>
              </a:rPr>
              <a:t>Penelitian menunjukan peningkatan konsumsi </a:t>
            </a:r>
            <a:r>
              <a:rPr lang="id-ID" sz="2800" b="1" u="sng" dirty="0">
                <a:latin typeface="Tw Cen MT"/>
                <a:cs typeface="Tw Cen MT"/>
              </a:rPr>
              <a:t>tidak sejalan</a:t>
            </a:r>
            <a:r>
              <a:rPr lang="id-ID" sz="2800" dirty="0">
                <a:latin typeface="Tw Cen MT"/>
                <a:cs typeface="Tw Cen MT"/>
              </a:rPr>
              <a:t> dengan peningkatan performa</a:t>
            </a:r>
          </a:p>
          <a:p>
            <a:pPr lvl="0"/>
            <a:endParaRPr lang="id-ID" sz="2800" dirty="0">
              <a:latin typeface="Tw Cen MT"/>
              <a:cs typeface="Tw Cen MT"/>
            </a:endParaRPr>
          </a:p>
          <a:p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128385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2665"/>
            <a:ext cx="8229600" cy="814974"/>
          </a:xfrm>
        </p:spPr>
        <p:txBody>
          <a:bodyPr/>
          <a:lstStyle/>
          <a:p>
            <a:pPr algn="l"/>
            <a:r>
              <a:rPr lang="en-US" dirty="0" err="1" smtClean="0">
                <a:latin typeface="Tw Cen MT"/>
                <a:cs typeface="Tw Cen MT"/>
              </a:rPr>
              <a:t>Lemak</a:t>
            </a:r>
            <a:endParaRPr lang="en-US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>
                <a:ln/>
                <a:cs typeface="Andalus" pitchFamily="18" charset="-78"/>
              </a:rPr>
              <a:t>Konsumsi lemak </a:t>
            </a:r>
            <a:r>
              <a:rPr lang="id-ID" b="1" dirty="0">
                <a:ln/>
                <a:cs typeface="Andalus" pitchFamily="18" charset="-78"/>
              </a:rPr>
              <a:t>20-33%</a:t>
            </a:r>
            <a:r>
              <a:rPr lang="id-ID" dirty="0">
                <a:ln/>
                <a:cs typeface="Andalus" pitchFamily="18" charset="-78"/>
              </a:rPr>
              <a:t> dari total kalori</a:t>
            </a:r>
            <a:endParaRPr lang="id-ID" dirty="0">
              <a:cs typeface="Andalus" pitchFamily="18" charset="-78"/>
            </a:endParaRPr>
          </a:p>
          <a:p>
            <a:pPr lvl="0"/>
            <a:r>
              <a:rPr lang="id-ID" dirty="0">
                <a:ln/>
                <a:cs typeface="Andalus" pitchFamily="18" charset="-78"/>
              </a:rPr>
              <a:t>Jenis lemak tidak jenuh seperti minyak zaitun, alpukat, minyak ikan, kacang-kacangan, dan biji-bijian</a:t>
            </a:r>
            <a:endParaRPr lang="id-ID" dirty="0">
              <a:cs typeface="Andalus" pitchFamily="18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5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7903"/>
            <a:ext cx="8229600" cy="814974"/>
          </a:xfrm>
        </p:spPr>
        <p:txBody>
          <a:bodyPr/>
          <a:lstStyle/>
          <a:p>
            <a:r>
              <a:rPr lang="en-US" b="1" dirty="0" err="1" smtClean="0">
                <a:solidFill>
                  <a:srgbClr val="000000"/>
                </a:solidFill>
                <a:latin typeface="Tw Cen MT"/>
                <a:cs typeface="Tw Cen MT"/>
              </a:rPr>
              <a:t>Latihan</a:t>
            </a:r>
            <a:r>
              <a:rPr lang="en-US" b="1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id-ID" b="1" dirty="0" smtClean="0">
                <a:solidFill>
                  <a:srgbClr val="000000"/>
                </a:solidFill>
                <a:latin typeface="Tw Cen MT"/>
                <a:cs typeface="Tw Cen MT"/>
              </a:rPr>
              <a:t>terdiri </a:t>
            </a:r>
            <a:r>
              <a:rPr lang="id-ID" b="1" dirty="0">
                <a:solidFill>
                  <a:srgbClr val="000000"/>
                </a:solidFill>
                <a:latin typeface="Tw Cen MT"/>
                <a:cs typeface="Tw Cen MT"/>
              </a:rPr>
              <a:t>dari 3 bagian:</a:t>
            </a:r>
            <a:endParaRPr lang="en-US" b="1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4089"/>
            <a:ext cx="8519958" cy="4232075"/>
          </a:xfrm>
        </p:spPr>
        <p:txBody>
          <a:bodyPr/>
          <a:lstStyle/>
          <a:p>
            <a:pPr lvl="0"/>
            <a:r>
              <a:rPr lang="id-ID" dirty="0">
                <a:latin typeface="Tw Cen MT"/>
                <a:cs typeface="Tw Cen MT"/>
              </a:rPr>
              <a:t>Saat Libur Kompetisi, latihan dilakukan bertujuan untuk </a:t>
            </a:r>
            <a:r>
              <a:rPr lang="id-ID" dirty="0">
                <a:latin typeface="Tw Cen MT"/>
                <a:cs typeface="Tw Cen MT"/>
                <a:sym typeface="Wingdings" pitchFamily="2" charset="2"/>
              </a:rPr>
              <a:t>memperbesar otot</a:t>
            </a:r>
            <a:endParaRPr lang="id-ID" dirty="0">
              <a:latin typeface="Tw Cen MT"/>
              <a:cs typeface="Tw Cen MT"/>
            </a:endParaRPr>
          </a:p>
          <a:p>
            <a:pPr lvl="0"/>
            <a:r>
              <a:rPr lang="id-ID" dirty="0">
                <a:latin typeface="Tw Cen MT"/>
                <a:cs typeface="Tw Cen MT"/>
              </a:rPr>
              <a:t>A week before competition </a:t>
            </a:r>
            <a:r>
              <a:rPr lang="id-ID" dirty="0">
                <a:latin typeface="Tw Cen MT"/>
                <a:cs typeface="Tw Cen MT"/>
                <a:sym typeface="Wingdings" pitchFamily="2" charset="2"/>
              </a:rPr>
              <a:t> menurunkan lemak tanpa menghilangkan massa otot</a:t>
            </a:r>
            <a:endParaRPr lang="id-ID" dirty="0">
              <a:latin typeface="Tw Cen MT"/>
              <a:cs typeface="Tw Cen MT"/>
            </a:endParaRPr>
          </a:p>
          <a:p>
            <a:pPr lvl="0"/>
            <a:r>
              <a:rPr lang="id-ID" dirty="0" smtClean="0">
                <a:latin typeface="Tw Cen MT"/>
                <a:cs typeface="Tw Cen MT"/>
              </a:rPr>
              <a:t>Cutting </a:t>
            </a:r>
            <a:r>
              <a:rPr lang="id-ID" dirty="0">
                <a:latin typeface="Tw Cen MT"/>
                <a:cs typeface="Tw Cen MT"/>
              </a:rPr>
              <a:t>up </a:t>
            </a:r>
            <a:r>
              <a:rPr lang="id-ID" dirty="0">
                <a:latin typeface="Tw Cen MT"/>
                <a:cs typeface="Tw Cen MT"/>
                <a:sym typeface="Wingdings" pitchFamily="2" charset="2"/>
              </a:rPr>
              <a:t> berisi latihan aerobic untuk </a:t>
            </a:r>
            <a:r>
              <a:rPr lang="en-US" dirty="0" err="1">
                <a:latin typeface="Tw Cen MT"/>
                <a:cs typeface="Tw Cen MT"/>
                <a:sym typeface="Wingdings" pitchFamily="2" charset="2"/>
              </a:rPr>
              <a:t>mengurangi</a:t>
            </a:r>
            <a:r>
              <a:rPr lang="en-US" dirty="0">
                <a:latin typeface="Tw Cen MT"/>
                <a:cs typeface="Tw Cen MT"/>
                <a:sym typeface="Wingdings" pitchFamily="2" charset="2"/>
              </a:rPr>
              <a:t> </a:t>
            </a:r>
            <a:r>
              <a:rPr lang="en-US" dirty="0" err="1">
                <a:latin typeface="Tw Cen MT"/>
                <a:cs typeface="Tw Cen MT"/>
                <a:sym typeface="Wingdings" pitchFamily="2" charset="2"/>
              </a:rPr>
              <a:t>timbunan</a:t>
            </a:r>
            <a:r>
              <a:rPr lang="id-ID" dirty="0">
                <a:latin typeface="Tw Cen MT"/>
                <a:cs typeface="Tw Cen MT"/>
                <a:sym typeface="Wingdings" pitchFamily="2" charset="2"/>
              </a:rPr>
              <a:t> lemak</a:t>
            </a:r>
            <a:endParaRPr lang="id-ID" dirty="0">
              <a:latin typeface="Tw Cen MT"/>
              <a:cs typeface="Tw Cen MT"/>
            </a:endParaRPr>
          </a:p>
          <a:p>
            <a:endParaRPr lang="en-US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00598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1147762"/>
          </a:xfrm>
        </p:spPr>
        <p:txBody>
          <a:bodyPr>
            <a:noAutofit/>
          </a:bodyPr>
          <a:lstStyle/>
          <a:p>
            <a:r>
              <a:rPr lang="id-ID" sz="7200" b="1" dirty="0" smtClean="0">
                <a:solidFill>
                  <a:srgbClr val="1F497D"/>
                </a:solidFill>
              </a:rPr>
              <a:t>TERIMA KASIH</a:t>
            </a:r>
            <a:endParaRPr lang="id-ID" sz="72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10349"/>
      </p:ext>
    </p:extLst>
  </p:cSld>
  <p:clrMapOvr>
    <a:masterClrMapping/>
  </p:clrMapOvr>
  <p:transition xmlns:p14="http://schemas.microsoft.com/office/powerpoint/2010/main" spd="slow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r>
              <a:rPr lang="id-ID" dirty="0">
                <a:latin typeface="Andalus" pitchFamily="18" charset="-78"/>
                <a:cs typeface="Andalus" pitchFamily="18" charset="-78"/>
              </a:rPr>
              <a:t>Mencapai tubuh yang diinginkan (untuk menjadi model,  mengikuti kompetisi dan meraih juara)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87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544" y="1183805"/>
            <a:ext cx="4391744" cy="40034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latin typeface="Andalus" pitchFamily="18" charset="-78"/>
                <a:cs typeface="Andalus" pitchFamily="18" charset="-78"/>
              </a:rPr>
              <a:t>International Federation of Body-building and Fitness memberi gelar Mr dan Miss Olympia </a:t>
            </a:r>
            <a:endParaRPr lang="id-ID" sz="36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Picture 2" descr="http://cdn2.bigcommerce.com/server4900/364bb/products/111319/images/78053/286329__96524.1411218306.500.500.jpg?c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8238" y="839424"/>
            <a:ext cx="3632234" cy="488472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859288" y="5813484"/>
            <a:ext cx="4176464" cy="43204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Arnold Schwarzenegger</a:t>
            </a:r>
            <a:endParaRPr lang="id-ID" sz="2000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0709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8759"/>
            <a:ext cx="8229600" cy="728879"/>
          </a:xfrm>
        </p:spPr>
        <p:txBody>
          <a:bodyPr>
            <a:normAutofit fontScale="90000"/>
          </a:bodyPr>
          <a:lstStyle/>
          <a:p>
            <a:r>
              <a:rPr lang="id-ID" b="1" dirty="0">
                <a:latin typeface="Andalus" pitchFamily="18" charset="-78"/>
                <a:cs typeface="Andalus" pitchFamily="18" charset="-78"/>
              </a:rPr>
              <a:t>Jenis Olahraga 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Kekuatan</a:t>
            </a:r>
            <a:endParaRPr lang="en-US" dirty="0"/>
          </a:p>
        </p:txBody>
      </p:sp>
      <p:pic>
        <p:nvPicPr>
          <p:cNvPr id="4" name="Picture 2" descr="http://images.smartname.com/images/template/3column/large/3col_lg_body_builder_back_gray_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3888432" cy="2476501"/>
          </a:xfrm>
          <a:prstGeom prst="rect">
            <a:avLst/>
          </a:prstGeom>
          <a:noFill/>
        </p:spPr>
      </p:pic>
      <p:pic>
        <p:nvPicPr>
          <p:cNvPr id="5" name="Picture 4" descr="http://2.bp.blogspot.com/-Rx4Qcpcn9Yk/UCBSjyzMPaI/AAAAAAAAAO8/0WLXXO5jEpE/s1600/1368317_M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8002" y="2924507"/>
            <a:ext cx="4232470" cy="238076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95536" y="4653136"/>
            <a:ext cx="3888432" cy="7920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Andalus" pitchFamily="18" charset="-78"/>
                <a:cs typeface="Andalus" pitchFamily="18" charset="-78"/>
              </a:rPr>
              <a:t>Binaragawan</a:t>
            </a:r>
            <a:endParaRPr lang="id-ID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2276436"/>
            <a:ext cx="4248472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Andalus" pitchFamily="18" charset="-78"/>
                <a:cs typeface="Andalus" pitchFamily="18" charset="-78"/>
              </a:rPr>
              <a:t>Angkat Beban</a:t>
            </a:r>
            <a:endParaRPr lang="id-ID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8890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910845"/>
            <a:ext cx="8229600" cy="86834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STRENGTH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932488"/>
            <a:ext cx="8229600" cy="2334589"/>
          </a:xfr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i-FI" sz="2400" dirty="0" smtClean="0">
                <a:solidFill>
                  <a:schemeClr val="bg1"/>
                </a:solidFill>
              </a:rPr>
              <a:t>Merupakan salah </a:t>
            </a:r>
            <a:r>
              <a:rPr lang="fi-FI" sz="2400" dirty="0">
                <a:solidFill>
                  <a:schemeClr val="bg1"/>
                </a:solidFill>
              </a:rPr>
              <a:t>satu </a:t>
            </a:r>
            <a:r>
              <a:rPr lang="fi-FI" sz="2400" dirty="0" smtClean="0">
                <a:solidFill>
                  <a:schemeClr val="bg1"/>
                </a:solidFill>
              </a:rPr>
              <a:t>unsur </a:t>
            </a:r>
            <a:r>
              <a:rPr lang="nb-NO" sz="2400" dirty="0" smtClean="0">
                <a:solidFill>
                  <a:schemeClr val="bg1"/>
                </a:solidFill>
              </a:rPr>
              <a:t>kondisi </a:t>
            </a:r>
            <a:r>
              <a:rPr lang="nb-NO" sz="2400" dirty="0">
                <a:solidFill>
                  <a:schemeClr val="bg1"/>
                </a:solidFill>
              </a:rPr>
              <a:t>fisik yang sangat penting </a:t>
            </a:r>
            <a:r>
              <a:rPr lang="nb-NO" sz="2400" dirty="0" smtClean="0">
                <a:solidFill>
                  <a:schemeClr val="bg1"/>
                </a:solidFill>
              </a:rPr>
              <a:t>dalam </a:t>
            </a:r>
            <a:r>
              <a:rPr lang="en-US" sz="2400" dirty="0" err="1" smtClean="0">
                <a:solidFill>
                  <a:schemeClr val="bg1"/>
                </a:solidFill>
              </a:rPr>
              <a:t>berolahraga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karena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dapat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membantu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meningkatkan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kecepatan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kelincahan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ketepatan</a:t>
            </a:r>
            <a:r>
              <a:rPr lang="en-US" sz="2400" dirty="0">
                <a:solidFill>
                  <a:schemeClr val="bg1"/>
                </a:solidFill>
              </a:rPr>
              <a:t>,</a:t>
            </a:r>
            <a:r>
              <a:rPr lang="en-US" sz="2400" dirty="0" smtClean="0">
                <a:solidFill>
                  <a:schemeClr val="bg1"/>
                </a:solidFill>
              </a:rPr>
              <a:t> yang </a:t>
            </a:r>
            <a:r>
              <a:rPr lang="sv-SE" sz="2400" dirty="0" smtClean="0">
                <a:solidFill>
                  <a:schemeClr val="bg1"/>
                </a:solidFill>
              </a:rPr>
              <a:t>sangat </a:t>
            </a:r>
            <a:r>
              <a:rPr lang="sv-SE" sz="2400" dirty="0">
                <a:solidFill>
                  <a:schemeClr val="bg1"/>
                </a:solidFill>
              </a:rPr>
              <a:t>erat hubungannya dengan adanya </a:t>
            </a:r>
            <a:r>
              <a:rPr lang="sv-SE" sz="2400" dirty="0" smtClean="0">
                <a:solidFill>
                  <a:schemeClr val="bg1"/>
                </a:solidFill>
              </a:rPr>
              <a:t>proses </a:t>
            </a:r>
            <a:r>
              <a:rPr lang="en-US" sz="2400" dirty="0" err="1" smtClean="0">
                <a:solidFill>
                  <a:schemeClr val="bg1"/>
                </a:solidFill>
              </a:rPr>
              <a:t>kontraksi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otot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38808" y="4596784"/>
            <a:ext cx="7649616" cy="1656184"/>
            <a:chOff x="738808" y="4509120"/>
            <a:chExt cx="7649616" cy="1656184"/>
          </a:xfrm>
          <a:solidFill>
            <a:schemeClr val="tx1"/>
          </a:solidFill>
        </p:grpSpPr>
        <p:sp>
          <p:nvSpPr>
            <p:cNvPr id="7" name="Rounded Rectangle 6"/>
            <p:cNvSpPr/>
            <p:nvPr/>
          </p:nvSpPr>
          <p:spPr>
            <a:xfrm>
              <a:off x="738808" y="5517232"/>
              <a:ext cx="2448272" cy="648072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i="1" dirty="0" smtClean="0">
                  <a:solidFill>
                    <a:schemeClr val="bg1"/>
                  </a:solidFill>
                </a:rPr>
                <a:t>Maximum strength</a:t>
              </a:r>
              <a:endParaRPr lang="en-US" sz="2200" i="1" dirty="0">
                <a:solidFill>
                  <a:schemeClr val="bg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940152" y="5517232"/>
              <a:ext cx="2448272" cy="648072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i="1" dirty="0">
                  <a:solidFill>
                    <a:schemeClr val="bg1"/>
                  </a:solidFill>
                </a:rPr>
                <a:t>Strength </a:t>
              </a:r>
              <a:r>
                <a:rPr lang="en-US" sz="2200" i="1" dirty="0" smtClean="0">
                  <a:solidFill>
                    <a:schemeClr val="bg1"/>
                  </a:solidFill>
                </a:rPr>
                <a:t>endurance</a:t>
              </a:r>
              <a:endParaRPr lang="en-US" sz="2200" i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354039" y="5517232"/>
              <a:ext cx="2448272" cy="648072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i="1" dirty="0" smtClean="0">
                  <a:solidFill>
                    <a:schemeClr val="bg1"/>
                  </a:solidFill>
                </a:rPr>
                <a:t>Power</a:t>
              </a:r>
              <a:endParaRPr lang="en-US" sz="2200" i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07804" y="4509120"/>
              <a:ext cx="3528392" cy="531681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chemeClr val="bg1"/>
                  </a:solidFill>
                </a:rPr>
                <a:t>KLASIFIKASI</a:t>
              </a:r>
              <a:endParaRPr lang="en-US" sz="2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Elbow Connector 10"/>
            <p:cNvCxnSpPr>
              <a:stCxn id="10" idx="2"/>
              <a:endCxn id="7" idx="0"/>
            </p:cNvCxnSpPr>
            <p:nvPr/>
          </p:nvCxnSpPr>
          <p:spPr>
            <a:xfrm rot="5400000">
              <a:off x="3029257" y="3974488"/>
              <a:ext cx="476431" cy="2609056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2" name="Straight Arrow Connector 11"/>
            <p:cNvCxnSpPr>
              <a:stCxn id="10" idx="2"/>
              <a:endCxn id="9" idx="0"/>
            </p:cNvCxnSpPr>
            <p:nvPr/>
          </p:nvCxnSpPr>
          <p:spPr>
            <a:xfrm>
              <a:off x="4572000" y="5040801"/>
              <a:ext cx="6175" cy="4764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3" name="Elbow Connector 12"/>
            <p:cNvCxnSpPr>
              <a:stCxn id="10" idx="2"/>
              <a:endCxn id="8" idx="0"/>
            </p:cNvCxnSpPr>
            <p:nvPr/>
          </p:nvCxnSpPr>
          <p:spPr>
            <a:xfrm rot="16200000" flipH="1">
              <a:off x="5629929" y="3982872"/>
              <a:ext cx="476431" cy="2592288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558151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2665"/>
            <a:ext cx="8229600" cy="997536"/>
          </a:xfrm>
        </p:spPr>
        <p:txBody>
          <a:bodyPr>
            <a:normAutofit fontScale="90000"/>
          </a:bodyPr>
          <a:lstStyle/>
          <a:p>
            <a:r>
              <a:rPr lang="id-ID" b="1" dirty="0">
                <a:latin typeface="Tw Cen MT"/>
                <a:cs typeface="Tw Cen MT"/>
              </a:rPr>
              <a:t>Faktor yang mempengaruhi pembentukan </a:t>
            </a:r>
            <a:r>
              <a:rPr lang="id-ID" b="1" dirty="0" smtClean="0">
                <a:latin typeface="Tw Cen MT"/>
                <a:cs typeface="Tw Cen MT"/>
              </a:rPr>
              <a:t>otot</a:t>
            </a:r>
            <a:endParaRPr lang="en-US" dirty="0">
              <a:latin typeface="Tw Cen MT"/>
              <a:cs typeface="Tw Cen M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89435669"/>
              </p:ext>
            </p:extLst>
          </p:nvPr>
        </p:nvGraphicFramePr>
        <p:xfrm>
          <a:off x="755576" y="2060848"/>
          <a:ext cx="7920880" cy="45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932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331"/>
            <a:ext cx="8229600" cy="1097710"/>
          </a:xfrm>
        </p:spPr>
        <p:txBody>
          <a:bodyPr>
            <a:noAutofit/>
          </a:bodyPr>
          <a:lstStyle/>
          <a:p>
            <a:r>
              <a:rPr lang="id-ID" sz="3200" b="1" dirty="0">
                <a:latin typeface="Tw Cen MT"/>
                <a:cs typeface="Tw Cen MT"/>
              </a:rPr>
              <a:t>Mengapa Karbohidrat Penting Untuk </a:t>
            </a:r>
            <a:r>
              <a:rPr lang="id-ID" sz="3200" b="1" dirty="0" smtClean="0">
                <a:latin typeface="Tw Cen MT"/>
                <a:cs typeface="Tw Cen MT"/>
              </a:rPr>
              <a:t/>
            </a:r>
            <a:br>
              <a:rPr lang="id-ID" sz="3200" b="1" dirty="0" smtClean="0">
                <a:latin typeface="Tw Cen MT"/>
                <a:cs typeface="Tw Cen MT"/>
              </a:rPr>
            </a:br>
            <a:r>
              <a:rPr lang="id-ID" sz="3200" b="1" dirty="0" smtClean="0">
                <a:latin typeface="Tw Cen MT"/>
                <a:cs typeface="Tw Cen MT"/>
              </a:rPr>
              <a:t>Membangun Otot?</a:t>
            </a:r>
            <a:endParaRPr lang="en-US" sz="3200" b="1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9326"/>
            <a:ext cx="8229600" cy="4016838"/>
          </a:xfrm>
        </p:spPr>
        <p:txBody>
          <a:bodyPr>
            <a:normAutofit/>
          </a:bodyPr>
          <a:lstStyle/>
          <a:p>
            <a:r>
              <a:rPr lang="id-ID" dirty="0">
                <a:latin typeface="Tw Cen MT"/>
                <a:cs typeface="Tw Cen MT"/>
              </a:rPr>
              <a:t>mengkonsumsi KH cukup untuk meningkakan penyimpanan glikogen dalam </a:t>
            </a:r>
            <a:r>
              <a:rPr lang="id-ID" dirty="0" smtClean="0">
                <a:latin typeface="Tw Cen MT"/>
                <a:cs typeface="Tw Cen MT"/>
              </a:rPr>
              <a:t>otot</a:t>
            </a:r>
          </a:p>
          <a:p>
            <a:r>
              <a:rPr lang="id-ID" dirty="0">
                <a:latin typeface="Tw Cen MT"/>
                <a:cs typeface="Tw Cen MT"/>
              </a:rPr>
              <a:t>Saat berlatih dengan glikogen otot sedikit, maka tubuh akan mengubah protein menjadi energi </a:t>
            </a:r>
            <a:r>
              <a:rPr lang="id-ID" dirty="0">
                <a:latin typeface="Tw Cen MT"/>
                <a:cs typeface="Tw Cen MT"/>
                <a:sym typeface="Wingdings" pitchFamily="2" charset="2"/>
              </a:rPr>
              <a:t> pembentukan otot </a:t>
            </a:r>
            <a:r>
              <a:rPr lang="id-ID" dirty="0" smtClean="0">
                <a:latin typeface="Tw Cen MT"/>
                <a:cs typeface="Tw Cen MT"/>
                <a:sym typeface="Wingdings" pitchFamily="2" charset="2"/>
              </a:rPr>
              <a:t>terhambat</a:t>
            </a:r>
          </a:p>
          <a:p>
            <a:r>
              <a:rPr lang="id-ID" dirty="0" smtClean="0">
                <a:latin typeface="Tw Cen MT"/>
                <a:cs typeface="Tw Cen MT"/>
              </a:rPr>
              <a:t>Jenis </a:t>
            </a:r>
            <a:r>
              <a:rPr lang="id-ID" dirty="0">
                <a:latin typeface="Tw Cen MT"/>
                <a:cs typeface="Tw Cen MT"/>
              </a:rPr>
              <a:t>karbohidrat yang di anjurkan </a:t>
            </a:r>
            <a:r>
              <a:rPr lang="id-ID" dirty="0">
                <a:latin typeface="Tw Cen MT"/>
                <a:cs typeface="Tw Cen MT"/>
                <a:sym typeface="Wingdings" pitchFamily="2" charset="2"/>
              </a:rPr>
              <a:t></a:t>
            </a:r>
            <a:r>
              <a:rPr lang="id-ID" dirty="0">
                <a:latin typeface="Tw Cen MT"/>
                <a:cs typeface="Tw Cen MT"/>
              </a:rPr>
              <a:t> rendah GI, tinggi serat </a:t>
            </a:r>
          </a:p>
          <a:p>
            <a:endParaRPr lang="id-ID" dirty="0">
              <a:latin typeface="Tw Cen MT"/>
              <a:cs typeface="Tw Cen MT"/>
            </a:endParaRPr>
          </a:p>
          <a:p>
            <a:endParaRPr lang="id-ID" dirty="0">
              <a:latin typeface="Tw Cen MT"/>
              <a:cs typeface="Tw Cen MT"/>
            </a:endParaRPr>
          </a:p>
          <a:p>
            <a:endParaRPr lang="en-US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23734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65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latin typeface="Tw Cen MT"/>
                <a:cs typeface="Tw Cen MT"/>
              </a:rPr>
              <a:t>Berapa Karbohidrat yang dibutuhkan?</a:t>
            </a:r>
            <a:endParaRPr lang="en-US" b="1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2373"/>
            <a:ext cx="8229600" cy="3973791"/>
          </a:xfrm>
        </p:spPr>
        <p:txBody>
          <a:bodyPr/>
          <a:lstStyle/>
          <a:p>
            <a:pPr lvl="0"/>
            <a:r>
              <a:rPr lang="id-ID" dirty="0">
                <a:cs typeface="Andalus" pitchFamily="18" charset="-78"/>
              </a:rPr>
              <a:t>L</a:t>
            </a:r>
            <a:r>
              <a:rPr lang="id-ID" dirty="0" smtClean="0">
                <a:cs typeface="Andalus" pitchFamily="18" charset="-78"/>
              </a:rPr>
              <a:t>atihan </a:t>
            </a:r>
            <a:r>
              <a:rPr lang="id-ID" dirty="0">
                <a:cs typeface="Andalus" pitchFamily="18" charset="-78"/>
              </a:rPr>
              <a:t>intensitas rendah - sedang </a:t>
            </a:r>
            <a:r>
              <a:rPr lang="id-ID" dirty="0">
                <a:cs typeface="Andalus" pitchFamily="18" charset="-78"/>
                <a:sym typeface="Wingdings" pitchFamily="2" charset="2"/>
              </a:rPr>
              <a:t> </a:t>
            </a:r>
            <a:r>
              <a:rPr lang="id-ID" b="1" dirty="0">
                <a:cs typeface="Andalus" pitchFamily="18" charset="-78"/>
              </a:rPr>
              <a:t>5-7g/kg BB/hari</a:t>
            </a:r>
          </a:p>
          <a:p>
            <a:pPr lvl="0"/>
            <a:r>
              <a:rPr lang="id-ID" dirty="0" smtClean="0">
                <a:cs typeface="Andalus" pitchFamily="18" charset="-78"/>
              </a:rPr>
              <a:t>Latihan intensitas </a:t>
            </a:r>
            <a:r>
              <a:rPr lang="id-ID" dirty="0">
                <a:cs typeface="Andalus" pitchFamily="18" charset="-78"/>
              </a:rPr>
              <a:t>sedang - berat anda membutuhkan </a:t>
            </a:r>
            <a:r>
              <a:rPr lang="id-ID" dirty="0">
                <a:cs typeface="Andalus" pitchFamily="18" charset="-78"/>
                <a:sym typeface="Wingdings" pitchFamily="2" charset="2"/>
              </a:rPr>
              <a:t></a:t>
            </a:r>
            <a:r>
              <a:rPr lang="id-ID" b="1" dirty="0">
                <a:cs typeface="Andalus" pitchFamily="18" charset="-78"/>
              </a:rPr>
              <a:t>7-10 g/kg BB/hari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8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9"/>
            <a:ext cx="8229600" cy="1143000"/>
          </a:xfrm>
        </p:spPr>
        <p:txBody>
          <a:bodyPr>
            <a:normAutofit/>
          </a:bodyPr>
          <a:lstStyle/>
          <a:p>
            <a:r>
              <a:rPr lang="id-ID" dirty="0">
                <a:latin typeface="Tw Cen MT"/>
                <a:cs typeface="Tw Cen MT"/>
              </a:rPr>
              <a:t>Berapa Protein yang </a:t>
            </a:r>
            <a:r>
              <a:rPr lang="id-ID" dirty="0" smtClean="0">
                <a:latin typeface="Tw Cen MT"/>
                <a:cs typeface="Tw Cen MT"/>
              </a:rPr>
              <a:t>dibutuhkan?</a:t>
            </a:r>
            <a:endParaRPr lang="en-US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5421"/>
            <a:ext cx="8229600" cy="3930743"/>
          </a:xfrm>
        </p:spPr>
        <p:txBody>
          <a:bodyPr/>
          <a:lstStyle/>
          <a:p>
            <a:pPr lvl="0"/>
            <a:r>
              <a:rPr lang="id-ID" dirty="0" smtClean="0">
                <a:latin typeface="Tw Cen MT"/>
                <a:cs typeface="Tw Cen MT"/>
              </a:rPr>
              <a:t>Sebelum/Saat </a:t>
            </a:r>
            <a:r>
              <a:rPr lang="id-ID" dirty="0">
                <a:latin typeface="Tw Cen MT"/>
                <a:cs typeface="Tw Cen MT"/>
              </a:rPr>
              <a:t>latihan </a:t>
            </a:r>
            <a:r>
              <a:rPr lang="id-ID" dirty="0">
                <a:latin typeface="Tw Cen MT"/>
                <a:cs typeface="Tw Cen MT"/>
                <a:sym typeface="Wingdings" pitchFamily="2" charset="2"/>
              </a:rPr>
              <a:t></a:t>
            </a:r>
            <a:r>
              <a:rPr lang="id-ID" dirty="0">
                <a:latin typeface="Tw Cen MT"/>
                <a:cs typeface="Tw Cen MT"/>
              </a:rPr>
              <a:t> </a:t>
            </a:r>
            <a:r>
              <a:rPr lang="id-ID" b="1" dirty="0">
                <a:latin typeface="Tw Cen MT"/>
                <a:cs typeface="Tw Cen MT"/>
              </a:rPr>
              <a:t>1,4-1,7 g/kg BB/ </a:t>
            </a:r>
            <a:r>
              <a:rPr lang="id-ID" b="1" dirty="0" smtClean="0">
                <a:latin typeface="Tw Cen MT"/>
                <a:cs typeface="Tw Cen MT"/>
              </a:rPr>
              <a:t>hari</a:t>
            </a:r>
          </a:p>
          <a:p>
            <a:r>
              <a:rPr lang="id-ID" dirty="0">
                <a:latin typeface="Tw Cen MT"/>
                <a:cs typeface="Tw Cen MT"/>
                <a:sym typeface="Wingdings" pitchFamily="2" charset="2"/>
              </a:rPr>
              <a:t>Setelah latihan  </a:t>
            </a:r>
            <a:r>
              <a:rPr lang="id-ID" b="1" dirty="0">
                <a:latin typeface="Tw Cen MT"/>
                <a:cs typeface="Tw Cen MT"/>
                <a:sym typeface="Wingdings" pitchFamily="2" charset="2"/>
              </a:rPr>
              <a:t>20-25 </a:t>
            </a:r>
            <a:r>
              <a:rPr lang="id-ID" b="1" dirty="0">
                <a:latin typeface="Tw Cen MT"/>
                <a:cs typeface="Tw Cen MT"/>
              </a:rPr>
              <a:t>g/kg BB/ </a:t>
            </a:r>
            <a:r>
              <a:rPr lang="id-ID" b="1" dirty="0" smtClean="0">
                <a:latin typeface="Tw Cen MT"/>
                <a:cs typeface="Tw Cen MT"/>
              </a:rPr>
              <a:t>hari</a:t>
            </a:r>
            <a:endParaRPr lang="id-ID" b="1" dirty="0">
              <a:latin typeface="Tw Cen MT"/>
              <a:cs typeface="Tw Cen MT"/>
            </a:endParaRPr>
          </a:p>
          <a:p>
            <a:endParaRPr lang="en-US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01163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9409</TotalTime>
  <Words>470</Words>
  <Application>Microsoft Macintosh PowerPoint</Application>
  <PresentationFormat>On-screen Show (4:3)</PresentationFormat>
  <Paragraphs>68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Tujuan</vt:lpstr>
      <vt:lpstr>PowerPoint Presentation</vt:lpstr>
      <vt:lpstr>Jenis Olahraga Kekuatan</vt:lpstr>
      <vt:lpstr>STRENGTH</vt:lpstr>
      <vt:lpstr>Faktor yang mempengaruhi pembentukan otot</vt:lpstr>
      <vt:lpstr>Mengapa Karbohidrat Penting Untuk  Membangun Otot?</vt:lpstr>
      <vt:lpstr>Berapa Karbohidrat yang dibutuhkan?</vt:lpstr>
      <vt:lpstr>Berapa Protein yang dibutuhkan?</vt:lpstr>
      <vt:lpstr>Sumber Protein yang di Anjurkan</vt:lpstr>
      <vt:lpstr>Suplemen Protein</vt:lpstr>
      <vt:lpstr>PROTEIN SUPLEMENT</vt:lpstr>
      <vt:lpstr>Whey Protein</vt:lpstr>
      <vt:lpstr>Casein Protein</vt:lpstr>
      <vt:lpstr>Akibat Kelebihan Protein</vt:lpstr>
      <vt:lpstr>Lemak</vt:lpstr>
      <vt:lpstr>Latihan terdiri dari 3 bagian:</vt:lpstr>
      <vt:lpstr>TERIMA KASIH</vt:lpstr>
    </vt:vector>
  </TitlesOfParts>
  <Company>Nutrition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Nazhif Gifari</dc:creator>
  <cp:lastModifiedBy>Nazhif Gifari</cp:lastModifiedBy>
  <cp:revision>219</cp:revision>
  <cp:lastPrinted>2017-12-13T16:58:50Z</cp:lastPrinted>
  <dcterms:created xsi:type="dcterms:W3CDTF">2017-09-12T17:05:29Z</dcterms:created>
  <dcterms:modified xsi:type="dcterms:W3CDTF">2019-06-18T05:57:22Z</dcterms:modified>
</cp:coreProperties>
</file>